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70" r:id="rId1"/>
  </p:sldMasterIdLst>
  <p:notesMasterIdLst>
    <p:notesMasterId r:id="rId9"/>
  </p:notesMasterIdLst>
  <p:handoutMasterIdLst>
    <p:handoutMasterId r:id="rId10"/>
  </p:handoutMasterIdLst>
  <p:sldIdLst>
    <p:sldId id="381" r:id="rId2"/>
    <p:sldId id="382" r:id="rId3"/>
    <p:sldId id="256" r:id="rId4"/>
    <p:sldId id="364" r:id="rId5"/>
    <p:sldId id="377" r:id="rId6"/>
    <p:sldId id="376" r:id="rId7"/>
    <p:sldId id="380" r:id="rId8"/>
  </p:sldIdLst>
  <p:sldSz cx="9906000" cy="6858000" type="A4"/>
  <p:notesSz cx="6797675" cy="9926638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64">
          <p15:clr>
            <a:srgbClr val="A4A3A4"/>
          </p15:clr>
        </p15:guide>
        <p15:guide id="2" orient="horz" pos="1410">
          <p15:clr>
            <a:srgbClr val="A4A3A4"/>
          </p15:clr>
        </p15:guide>
        <p15:guide id="3" orient="horz" pos="2715">
          <p15:clr>
            <a:srgbClr val="A4A3A4"/>
          </p15:clr>
        </p15:guide>
        <p15:guide id="4" orient="horz" pos="2389">
          <p15:clr>
            <a:srgbClr val="A4A3A4"/>
          </p15:clr>
        </p15:guide>
        <p15:guide id="5" orient="horz" pos="2064">
          <p15:clr>
            <a:srgbClr val="A4A3A4"/>
          </p15:clr>
        </p15:guide>
        <p15:guide id="6" orient="horz" pos="1735">
          <p15:clr>
            <a:srgbClr val="A4A3A4"/>
          </p15:clr>
        </p15:guide>
        <p15:guide id="7" orient="horz" pos="3369">
          <p15:clr>
            <a:srgbClr val="A4A3A4"/>
          </p15:clr>
        </p15:guide>
        <p15:guide id="8" orient="horz" pos="3698">
          <p15:clr>
            <a:srgbClr val="A4A3A4"/>
          </p15:clr>
        </p15:guide>
        <p15:guide id="9" pos="4214">
          <p15:clr>
            <a:srgbClr val="A4A3A4"/>
          </p15:clr>
        </p15:guide>
        <p15:guide id="10" pos="358">
          <p15:clr>
            <a:srgbClr val="A4A3A4"/>
          </p15:clr>
        </p15:guide>
        <p15:guide id="11" pos="912">
          <p15:clr>
            <a:srgbClr val="A4A3A4"/>
          </p15:clr>
        </p15:guide>
        <p15:guide id="12" pos="4879">
          <p15:clr>
            <a:srgbClr val="A4A3A4"/>
          </p15:clr>
        </p15:guide>
        <p15:guide id="13" pos="5556">
          <p15:clr>
            <a:srgbClr val="A4A3A4"/>
          </p15:clr>
        </p15:guide>
        <p15:guide id="14" pos="1424">
          <p15:clr>
            <a:srgbClr val="A4A3A4"/>
          </p15:clr>
        </p15:guide>
        <p15:guide id="15" pos="402">
          <p15:clr>
            <a:srgbClr val="A4A3A4"/>
          </p15:clr>
        </p15:guide>
        <p15:guide id="16" pos="179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FF"/>
    <a:srgbClr val="EFC8DF"/>
    <a:srgbClr val="A2DADE"/>
    <a:srgbClr val="4E0B55"/>
    <a:srgbClr val="EE2D24"/>
    <a:srgbClr val="C7A775"/>
    <a:srgbClr val="00B5EF"/>
    <a:srgbClr val="CDE3A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873" autoAdjust="0"/>
    <p:restoredTop sz="93959" autoAdjust="0"/>
  </p:normalViewPr>
  <p:slideViewPr>
    <p:cSldViewPr snapToGrid="0">
      <p:cViewPr varScale="1">
        <p:scale>
          <a:sx n="88" d="100"/>
          <a:sy n="88" d="100"/>
        </p:scale>
        <p:origin x="173" y="115"/>
      </p:cViewPr>
      <p:guideLst>
        <p:guide orient="horz" pos="1164"/>
        <p:guide orient="horz" pos="1410"/>
        <p:guide orient="horz" pos="2715"/>
        <p:guide orient="horz" pos="2389"/>
        <p:guide orient="horz" pos="2064"/>
        <p:guide orient="horz" pos="1735"/>
        <p:guide orient="horz" pos="3369"/>
        <p:guide orient="horz" pos="3698"/>
        <p:guide pos="4214"/>
        <p:guide pos="358"/>
        <p:guide pos="912"/>
        <p:guide pos="4879"/>
        <p:guide pos="5556"/>
        <p:guide pos="1424"/>
        <p:guide pos="402"/>
        <p:guide pos="179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notesViewPr>
    <p:cSldViewPr snapToGrid="0">
      <p:cViewPr varScale="1">
        <p:scale>
          <a:sx n="52" d="100"/>
          <a:sy n="52" d="100"/>
        </p:scale>
        <p:origin x="-1848" y="-78"/>
      </p:cViewPr>
      <p:guideLst>
        <p:guide orient="horz" pos="3127"/>
        <p:guide pos="2140"/>
      </p:guideLst>
    </p:cSldViewPr>
  </p:notesViewPr>
  <p:gridSpacing cx="90012" cy="90012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6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defTabSz="919163" eaLnBrk="0" hangingPunct="0">
              <a:spcBef>
                <a:spcPct val="0"/>
              </a:spcBef>
              <a:defRPr sz="1200" b="0">
                <a:solidFill>
                  <a:srgbClr val="000000"/>
                </a:solidFill>
                <a:latin typeface="Helvetica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269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23005" y="0"/>
            <a:ext cx="121026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19163" eaLnBrk="0" hangingPunct="0">
              <a:spcBef>
                <a:spcPct val="0"/>
              </a:spcBef>
              <a:defRPr sz="1200" b="0">
                <a:solidFill>
                  <a:srgbClr val="000000"/>
                </a:solidFill>
                <a:latin typeface="Helvetica" pitchFamily="34" charset="0"/>
              </a:defRPr>
            </a:lvl1pPr>
          </a:lstStyle>
          <a:p>
            <a:pPr>
              <a:defRPr/>
            </a:pPr>
            <a:fld id="{298BE994-7E1D-4B74-A0AB-6447C27BAAA1}" type="datetime4">
              <a:rPr lang="en-GB"/>
              <a:pPr>
                <a:defRPr/>
              </a:pPr>
              <a:t>04 March 2016</a:t>
            </a:fld>
            <a:endParaRPr lang="de-DE"/>
          </a:p>
        </p:txBody>
      </p:sp>
      <p:sp>
        <p:nvSpPr>
          <p:cNvPr id="1269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34036"/>
            <a:ext cx="6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19163" eaLnBrk="0" hangingPunct="0">
              <a:spcBef>
                <a:spcPct val="0"/>
              </a:spcBef>
              <a:defRPr sz="1200" b="0">
                <a:solidFill>
                  <a:srgbClr val="000000"/>
                </a:solidFill>
                <a:latin typeface="Helvetica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269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6640719" y="9734581"/>
            <a:ext cx="192555" cy="1841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19163" eaLnBrk="0" hangingPunct="0">
              <a:spcBef>
                <a:spcPct val="0"/>
              </a:spcBef>
              <a:defRPr sz="1200" b="0">
                <a:solidFill>
                  <a:srgbClr val="000000"/>
                </a:solidFill>
                <a:latin typeface="Helvetica" pitchFamily="34" charset="0"/>
              </a:defRPr>
            </a:lvl1pPr>
          </a:lstStyle>
          <a:p>
            <a:pPr>
              <a:defRPr/>
            </a:pPr>
            <a:fld id="{F3074629-B39C-44A2-9073-D9DE82F21509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3219094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958" cy="496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51" tIns="45926" rIns="91851" bIns="45926" numCol="1" anchor="t" anchorCtr="0" compatLnSpc="1">
            <a:prstTxWarp prst="textNoShape">
              <a:avLst/>
            </a:prstTxWarp>
          </a:bodyPr>
          <a:lstStyle>
            <a:lvl1pPr defTabSz="919163" eaLnBrk="0" hangingPunct="0">
              <a:spcBef>
                <a:spcPct val="0"/>
              </a:spcBef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2717" y="0"/>
            <a:ext cx="2944958" cy="496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51" tIns="45926" rIns="91851" bIns="45926" numCol="1" anchor="t" anchorCtr="0" compatLnSpc="1">
            <a:prstTxWarp prst="textNoShape">
              <a:avLst/>
            </a:prstTxWarp>
          </a:bodyPr>
          <a:lstStyle>
            <a:lvl1pPr algn="r" defTabSz="919163" eaLnBrk="0" hangingPunct="0">
              <a:spcBef>
                <a:spcPct val="0"/>
              </a:spcBef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728A4BDC-EC44-46D1-993C-E507C117F681}" type="datetime4">
              <a:rPr lang="en-GB"/>
              <a:pPr>
                <a:defRPr/>
              </a:pPr>
              <a:t>04 March 2016</a:t>
            </a:fld>
            <a:endParaRPr lang="de-DE"/>
          </a:p>
        </p:txBody>
      </p:sp>
      <p:sp>
        <p:nvSpPr>
          <p:cNvPr id="389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09613" y="742950"/>
            <a:ext cx="5378450" cy="37226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524" y="4714122"/>
            <a:ext cx="4988628" cy="44696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51" tIns="45926" rIns="91851" bIns="4592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831"/>
            <a:ext cx="2944958" cy="4968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51" tIns="45926" rIns="91851" bIns="45926" numCol="1" anchor="b" anchorCtr="0" compatLnSpc="1">
            <a:prstTxWarp prst="textNoShape">
              <a:avLst/>
            </a:prstTxWarp>
          </a:bodyPr>
          <a:lstStyle>
            <a:lvl1pPr defTabSz="919163" eaLnBrk="0" hangingPunct="0">
              <a:spcBef>
                <a:spcPct val="0"/>
              </a:spcBef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2717" y="9429831"/>
            <a:ext cx="2944958" cy="4968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51" tIns="45926" rIns="91851" bIns="45926" numCol="1" anchor="b" anchorCtr="0" compatLnSpc="1">
            <a:prstTxWarp prst="textNoShape">
              <a:avLst/>
            </a:prstTxWarp>
          </a:bodyPr>
          <a:lstStyle>
            <a:lvl1pPr algn="r" defTabSz="919163" eaLnBrk="0" hangingPunct="0">
              <a:spcBef>
                <a:spcPct val="0"/>
              </a:spcBef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9DEBF27B-5CB3-489D-AFAE-7A2AA412659D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55951266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AF38CB1-C8FF-4E5E-A4BD-5CC7FB3C6B20}" type="slidenum">
              <a:rPr lang="de-DE" smtClean="0"/>
              <a:pPr/>
              <a:t>1</a:t>
            </a:fld>
            <a:endParaRPr lang="de-DE" smtClean="0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smtClean="0"/>
          </a:p>
        </p:txBody>
      </p:sp>
      <p:sp>
        <p:nvSpPr>
          <p:cNvPr id="39941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7E9396F8-A9FE-4918-B2E2-A2304C457091}" type="datetime4">
              <a:rPr lang="en-GB" smtClean="0"/>
              <a:pPr/>
              <a:t>04 March 2016</a:t>
            </a:fld>
            <a:endParaRPr lang="de-DE" smtClean="0"/>
          </a:p>
        </p:txBody>
      </p:sp>
    </p:spTree>
    <p:extLst>
      <p:ext uri="{BB962C8B-B14F-4D97-AF65-F5344CB8AC3E}">
        <p14:creationId xmlns:p14="http://schemas.microsoft.com/office/powerpoint/2010/main" val="26771592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AF38CB1-C8FF-4E5E-A4BD-5CC7FB3C6B20}" type="slidenum">
              <a:rPr lang="de-DE" smtClean="0"/>
              <a:pPr/>
              <a:t>3</a:t>
            </a:fld>
            <a:endParaRPr lang="de-DE" smtClean="0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smtClean="0"/>
          </a:p>
        </p:txBody>
      </p:sp>
      <p:sp>
        <p:nvSpPr>
          <p:cNvPr id="39941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7E9396F8-A9FE-4918-B2E2-A2304C457091}" type="datetime4">
              <a:rPr lang="en-GB" smtClean="0"/>
              <a:pPr/>
              <a:t>04 March 2016</a:t>
            </a:fld>
            <a:endParaRPr lang="de-DE" smtClean="0"/>
          </a:p>
        </p:txBody>
      </p:sp>
    </p:spTree>
    <p:extLst>
      <p:ext uri="{BB962C8B-B14F-4D97-AF65-F5344CB8AC3E}">
        <p14:creationId xmlns:p14="http://schemas.microsoft.com/office/powerpoint/2010/main" val="31559056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AF38CB1-C8FF-4E5E-A4BD-5CC7FB3C6B20}" type="slidenum">
              <a:rPr lang="de-DE" smtClean="0"/>
              <a:pPr/>
              <a:t>7</a:t>
            </a:fld>
            <a:endParaRPr lang="de-DE" smtClean="0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smtClean="0"/>
          </a:p>
        </p:txBody>
      </p:sp>
      <p:sp>
        <p:nvSpPr>
          <p:cNvPr id="39941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7E9396F8-A9FE-4918-B2E2-A2304C457091}" type="datetime4">
              <a:rPr lang="en-GB" smtClean="0"/>
              <a:pPr/>
              <a:t>04 March 2016</a:t>
            </a:fld>
            <a:endParaRPr lang="de-DE" smtClean="0"/>
          </a:p>
        </p:txBody>
      </p:sp>
    </p:spTree>
    <p:extLst>
      <p:ext uri="{BB962C8B-B14F-4D97-AF65-F5344CB8AC3E}">
        <p14:creationId xmlns:p14="http://schemas.microsoft.com/office/powerpoint/2010/main" val="34068022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:\MY DOCUMENTS\GSICS\logo\GSICS500px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71750" y="185738"/>
            <a:ext cx="4762500" cy="193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32"/>
            <a:ext cx="84201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</p:cSld>
  <p:clrMapOvr>
    <a:masterClrMapping/>
  </p:clrMapOvr>
  <p:hf hdr="0" ft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954087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80337" y="274645"/>
            <a:ext cx="2414588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6578" y="274645"/>
            <a:ext cx="7078663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325438" y="128588"/>
            <a:ext cx="8986837" cy="109061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20675" y="1606550"/>
            <a:ext cx="4419600" cy="21621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892675" y="1606550"/>
            <a:ext cx="4419600" cy="21621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320675" y="3921125"/>
            <a:ext cx="4419600" cy="21637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92675" y="3921125"/>
            <a:ext cx="4419600" cy="21637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52"/>
          <p:cNvGrpSpPr>
            <a:grpSpLocks/>
          </p:cNvGrpSpPr>
          <p:nvPr userDrawn="1"/>
        </p:nvGrpSpPr>
        <p:grpSpPr bwMode="auto">
          <a:xfrm>
            <a:off x="4763" y="1090613"/>
            <a:ext cx="9901237" cy="128587"/>
            <a:chOff x="3" y="2044"/>
            <a:chExt cx="6237" cy="179"/>
          </a:xfrm>
        </p:grpSpPr>
        <p:sp>
          <p:nvSpPr>
            <p:cNvPr id="5" name="Rectangle 53"/>
            <p:cNvSpPr>
              <a:spLocks noChangeArrowheads="1"/>
            </p:cNvSpPr>
            <p:nvPr userDrawn="1"/>
          </p:nvSpPr>
          <p:spPr bwMode="auto">
            <a:xfrm>
              <a:off x="3" y="2044"/>
              <a:ext cx="2433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6" name="Rectangle 54"/>
            <p:cNvSpPr>
              <a:spLocks noChangeArrowheads="1"/>
            </p:cNvSpPr>
            <p:nvPr userDrawn="1"/>
          </p:nvSpPr>
          <p:spPr bwMode="auto">
            <a:xfrm>
              <a:off x="2557" y="2044"/>
              <a:ext cx="445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7" name="Rectangle 55"/>
            <p:cNvSpPr>
              <a:spLocks noChangeArrowheads="1"/>
            </p:cNvSpPr>
            <p:nvPr userDrawn="1"/>
          </p:nvSpPr>
          <p:spPr bwMode="auto">
            <a:xfrm>
              <a:off x="3149" y="2044"/>
              <a:ext cx="149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8" name="Rectangle 56"/>
            <p:cNvSpPr>
              <a:spLocks noChangeArrowheads="1"/>
            </p:cNvSpPr>
            <p:nvPr userDrawn="1"/>
          </p:nvSpPr>
          <p:spPr bwMode="auto">
            <a:xfrm>
              <a:off x="3476" y="2044"/>
              <a:ext cx="89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9" name="Rectangle 57"/>
            <p:cNvSpPr>
              <a:spLocks noChangeArrowheads="1"/>
            </p:cNvSpPr>
            <p:nvPr userDrawn="1"/>
          </p:nvSpPr>
          <p:spPr bwMode="auto">
            <a:xfrm>
              <a:off x="4398" y="2044"/>
              <a:ext cx="1842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954087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39990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7"/>
            <a:ext cx="84201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95408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4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4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954087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6575" y="1600206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48300" y="1600206"/>
            <a:ext cx="39719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52"/>
          <p:cNvGrpSpPr>
            <a:grpSpLocks/>
          </p:cNvGrpSpPr>
          <p:nvPr userDrawn="1"/>
        </p:nvGrpSpPr>
        <p:grpSpPr bwMode="auto">
          <a:xfrm>
            <a:off x="4763" y="1090613"/>
            <a:ext cx="9901237" cy="128587"/>
            <a:chOff x="3" y="2044"/>
            <a:chExt cx="6237" cy="179"/>
          </a:xfrm>
        </p:grpSpPr>
        <p:sp>
          <p:nvSpPr>
            <p:cNvPr id="4" name="Rectangle 53"/>
            <p:cNvSpPr>
              <a:spLocks noChangeArrowheads="1"/>
            </p:cNvSpPr>
            <p:nvPr userDrawn="1"/>
          </p:nvSpPr>
          <p:spPr bwMode="auto">
            <a:xfrm>
              <a:off x="3" y="2044"/>
              <a:ext cx="2433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5" name="Rectangle 54"/>
            <p:cNvSpPr>
              <a:spLocks noChangeArrowheads="1"/>
            </p:cNvSpPr>
            <p:nvPr userDrawn="1"/>
          </p:nvSpPr>
          <p:spPr bwMode="auto">
            <a:xfrm>
              <a:off x="2557" y="2044"/>
              <a:ext cx="445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6" name="Rectangle 55"/>
            <p:cNvSpPr>
              <a:spLocks noChangeArrowheads="1"/>
            </p:cNvSpPr>
            <p:nvPr userDrawn="1"/>
          </p:nvSpPr>
          <p:spPr bwMode="auto">
            <a:xfrm>
              <a:off x="3149" y="2044"/>
              <a:ext cx="149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7" name="Rectangle 56"/>
            <p:cNvSpPr>
              <a:spLocks noChangeArrowheads="1"/>
            </p:cNvSpPr>
            <p:nvPr userDrawn="1"/>
          </p:nvSpPr>
          <p:spPr bwMode="auto">
            <a:xfrm>
              <a:off x="3476" y="2044"/>
              <a:ext cx="89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8" name="Rectangle 57"/>
            <p:cNvSpPr>
              <a:spLocks noChangeArrowheads="1"/>
            </p:cNvSpPr>
            <p:nvPr userDrawn="1"/>
          </p:nvSpPr>
          <p:spPr bwMode="auto">
            <a:xfrm>
              <a:off x="4398" y="2044"/>
              <a:ext cx="1842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954087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2"/>
          <p:cNvGrpSpPr>
            <a:grpSpLocks/>
          </p:cNvGrpSpPr>
          <p:nvPr userDrawn="1"/>
        </p:nvGrpSpPr>
        <p:grpSpPr bwMode="auto">
          <a:xfrm>
            <a:off x="4763" y="1090613"/>
            <a:ext cx="9901237" cy="128587"/>
            <a:chOff x="3" y="2044"/>
            <a:chExt cx="6237" cy="179"/>
          </a:xfrm>
        </p:grpSpPr>
        <p:sp>
          <p:nvSpPr>
            <p:cNvPr id="3" name="Rectangle 53"/>
            <p:cNvSpPr>
              <a:spLocks noChangeArrowheads="1"/>
            </p:cNvSpPr>
            <p:nvPr userDrawn="1"/>
          </p:nvSpPr>
          <p:spPr bwMode="auto">
            <a:xfrm>
              <a:off x="3" y="2044"/>
              <a:ext cx="2433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4" name="Rectangle 54"/>
            <p:cNvSpPr>
              <a:spLocks noChangeArrowheads="1"/>
            </p:cNvSpPr>
            <p:nvPr userDrawn="1"/>
          </p:nvSpPr>
          <p:spPr bwMode="auto">
            <a:xfrm>
              <a:off x="2557" y="2044"/>
              <a:ext cx="445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5" name="Rectangle 55"/>
            <p:cNvSpPr>
              <a:spLocks noChangeArrowheads="1"/>
            </p:cNvSpPr>
            <p:nvPr userDrawn="1"/>
          </p:nvSpPr>
          <p:spPr bwMode="auto">
            <a:xfrm>
              <a:off x="3149" y="2044"/>
              <a:ext cx="149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6" name="Rectangle 56"/>
            <p:cNvSpPr>
              <a:spLocks noChangeArrowheads="1"/>
            </p:cNvSpPr>
            <p:nvPr userDrawn="1"/>
          </p:nvSpPr>
          <p:spPr bwMode="auto">
            <a:xfrm>
              <a:off x="3476" y="2044"/>
              <a:ext cx="89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7" name="Rectangle 57"/>
            <p:cNvSpPr>
              <a:spLocks noChangeArrowheads="1"/>
            </p:cNvSpPr>
            <p:nvPr userDrawn="1"/>
          </p:nvSpPr>
          <p:spPr bwMode="auto">
            <a:xfrm>
              <a:off x="4398" y="2044"/>
              <a:ext cx="1842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</p:grp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2" y="273057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3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95300" y="1600200"/>
            <a:ext cx="8915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18" name="TextBox 17"/>
          <p:cNvSpPr txBox="1"/>
          <p:nvPr userDrawn="1"/>
        </p:nvSpPr>
        <p:spPr>
          <a:xfrm>
            <a:off x="3631096" y="6488113"/>
            <a:ext cx="6272213" cy="41549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>
              <a:defRPr/>
            </a:pPr>
            <a:r>
              <a:rPr lang="en-GB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 </a:t>
            </a:r>
            <a:r>
              <a:rPr lang="en-US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March</a:t>
            </a:r>
            <a:r>
              <a:rPr lang="en-US" b="0" baseline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2016</a:t>
            </a:r>
            <a:endParaRPr lang="en-GB" b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defRPr/>
            </a:pPr>
            <a:r>
              <a:rPr lang="en-GB" sz="1100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fld id="{CA31D592-4D83-4517-9884-F2C159147DA8}" type="slidenum">
              <a:rPr lang="en-GB" sz="1100" b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r">
                <a:defRPr/>
              </a:pPr>
              <a:t>‹#›</a:t>
            </a:fld>
            <a:endParaRPr lang="en-GB" sz="1100" b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" name="직선 연결선 5"/>
          <p:cNvCxnSpPr/>
          <p:nvPr userDrawn="1"/>
        </p:nvCxnSpPr>
        <p:spPr>
          <a:xfrm flipV="1">
            <a:off x="544363" y="786213"/>
            <a:ext cx="8866337" cy="5395"/>
          </a:xfrm>
          <a:prstGeom prst="line">
            <a:avLst/>
          </a:prstGeom>
          <a:ln w="57150">
            <a:solidFill>
              <a:srgbClr val="C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32" r:id="rId1"/>
    <p:sldLayoutId id="2147484533" r:id="rId2"/>
    <p:sldLayoutId id="2147484524" r:id="rId3"/>
    <p:sldLayoutId id="2147484525" r:id="rId4"/>
    <p:sldLayoutId id="2147484526" r:id="rId5"/>
    <p:sldLayoutId id="2147484534" r:id="rId6"/>
    <p:sldLayoutId id="2147484535" r:id="rId7"/>
    <p:sldLayoutId id="2147484527" r:id="rId8"/>
    <p:sldLayoutId id="2147484528" r:id="rId9"/>
    <p:sldLayoutId id="2147484529" r:id="rId10"/>
    <p:sldLayoutId id="2147484530" r:id="rId11"/>
    <p:sldLayoutId id="2147484531" r:id="rId12"/>
    <p:sldLayoutId id="2147484536" r:id="rId13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4"/>
          <p:cNvSpPr>
            <a:spLocks noGrp="1" noChangeArrowheads="1"/>
          </p:cNvSpPr>
          <p:nvPr>
            <p:ph type="ctrTitle"/>
          </p:nvPr>
        </p:nvSpPr>
        <p:spPr>
          <a:xfrm>
            <a:off x="733425" y="2225675"/>
            <a:ext cx="8420100" cy="2892425"/>
          </a:xfrm>
        </p:spPr>
        <p:txBody>
          <a:bodyPr/>
          <a:lstStyle/>
          <a:p>
            <a:r>
              <a:rPr lang="en-IE" sz="4800" b="1" dirty="0" smtClean="0"/>
              <a:t>Topics &amp; Chairing next Web Meetings</a:t>
            </a:r>
            <a:endParaRPr lang="en-GB" sz="4800" b="1" dirty="0" smtClean="0"/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0" y="0"/>
            <a:ext cx="9906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just" eaLnBrk="0" hangingPunct="0"/>
            <a:r>
              <a:rPr lang="en-US" sz="1200" u="sng">
                <a:latin typeface="Arial" charset="0"/>
                <a:ea typeface="Times New Roman" pitchFamily="18" charset="0"/>
                <a:cs typeface="Arial" charset="0"/>
              </a:rPr>
              <a:t>Special Issue of the IEEE TGRS on </a:t>
            </a:r>
            <a:r>
              <a:rPr lang="en-US" sz="1200" u="sng">
                <a:ea typeface="Times New Roman" pitchFamily="18" charset="0"/>
                <a:cs typeface="Arial" charset="0"/>
              </a:rPr>
              <a:t>“</a:t>
            </a:r>
            <a:r>
              <a:rPr lang="en-US" sz="1200" u="sng">
                <a:latin typeface="Arial" charset="0"/>
                <a:ea typeface="Times New Roman" pitchFamily="18" charset="0"/>
                <a:cs typeface="Arial" charset="0"/>
              </a:rPr>
              <a:t>Inter-Calibration of Satellite Instruments</a:t>
            </a:r>
            <a:r>
              <a:rPr lang="en-US" sz="1200" u="sng">
                <a:ea typeface="Times New Roman" pitchFamily="18" charset="0"/>
                <a:cs typeface="Arial" charset="0"/>
              </a:rPr>
              <a:t>”</a:t>
            </a:r>
            <a:r>
              <a:rPr lang="en-US" sz="1200" u="sng">
                <a:latin typeface="Arial" charset="0"/>
                <a:ea typeface="Times New Roman" pitchFamily="18" charset="0"/>
                <a:cs typeface="Arial" charset="0"/>
              </a:rPr>
              <a:t>:</a:t>
            </a:r>
            <a:r>
              <a:rPr lang="en-US" sz="1200">
                <a:latin typeface="Arial" charset="0"/>
                <a:ea typeface="Times New Roman" pitchFamily="18" charset="0"/>
                <a:cs typeface="Arial" charset="0"/>
              </a:rPr>
              <a:t> </a:t>
            </a:r>
            <a:endParaRPr lang="en-US">
              <a:ea typeface="Times New Roman" pitchFamily="18" charset="0"/>
              <a:cs typeface="Arial" charset="0"/>
            </a:endParaRPr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0" y="0"/>
            <a:ext cx="9906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just" eaLnBrk="0" hangingPunct="0"/>
            <a:r>
              <a:rPr lang="en-US" sz="1200" u="sng">
                <a:latin typeface="Arial" charset="0"/>
                <a:ea typeface="Times New Roman" pitchFamily="18" charset="0"/>
                <a:cs typeface="Arial" charset="0"/>
              </a:rPr>
              <a:t>Special Issue of the IEEE TGRS on </a:t>
            </a:r>
            <a:r>
              <a:rPr lang="en-US" sz="1200" u="sng">
                <a:ea typeface="Times New Roman" pitchFamily="18" charset="0"/>
                <a:cs typeface="Arial" charset="0"/>
              </a:rPr>
              <a:t>“</a:t>
            </a:r>
            <a:r>
              <a:rPr lang="en-US" sz="1200" u="sng">
                <a:latin typeface="Arial" charset="0"/>
                <a:ea typeface="Times New Roman" pitchFamily="18" charset="0"/>
                <a:cs typeface="Arial" charset="0"/>
              </a:rPr>
              <a:t>Inter-Calibration of Satellite Instruments</a:t>
            </a:r>
            <a:r>
              <a:rPr lang="en-US" sz="1200" u="sng">
                <a:ea typeface="Times New Roman" pitchFamily="18" charset="0"/>
                <a:cs typeface="Arial" charset="0"/>
              </a:rPr>
              <a:t>”</a:t>
            </a:r>
            <a:r>
              <a:rPr lang="en-US" sz="1200" u="sng">
                <a:latin typeface="Arial" charset="0"/>
                <a:ea typeface="Times New Roman" pitchFamily="18" charset="0"/>
                <a:cs typeface="Arial" charset="0"/>
              </a:rPr>
              <a:t>:</a:t>
            </a:r>
            <a:r>
              <a:rPr lang="en-US" sz="1200">
                <a:latin typeface="Arial" charset="0"/>
                <a:ea typeface="Times New Roman" pitchFamily="18" charset="0"/>
                <a:cs typeface="Arial" charset="0"/>
              </a:rPr>
              <a:t> </a:t>
            </a:r>
            <a:endParaRPr lang="en-US">
              <a:ea typeface="Times New Roman" pitchFamily="18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659134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495300" y="24484"/>
            <a:ext cx="8915400" cy="777773"/>
          </a:xfrm>
        </p:spPr>
        <p:txBody>
          <a:bodyPr/>
          <a:lstStyle/>
          <a:p>
            <a:r>
              <a:rPr lang="en-GB" b="1" dirty="0" smtClean="0"/>
              <a:t>GSICS Web Meetings 2016/17</a:t>
            </a:r>
          </a:p>
        </p:txBody>
      </p:sp>
      <p:graphicFrame>
        <p:nvGraphicFramePr>
          <p:cNvPr id="5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25021563"/>
              </p:ext>
            </p:extLst>
          </p:nvPr>
        </p:nvGraphicFramePr>
        <p:xfrm>
          <a:off x="642999" y="968835"/>
          <a:ext cx="8686800" cy="5718238"/>
        </p:xfrm>
        <a:graphic>
          <a:graphicData uri="http://schemas.openxmlformats.org/drawingml/2006/table">
            <a:tbl>
              <a:tblPr/>
              <a:tblGrid>
                <a:gridCol w="1138299"/>
                <a:gridCol w="2185926"/>
                <a:gridCol w="5362575"/>
              </a:tblGrid>
              <a:tr h="132145">
                <a:tc>
                  <a:txBody>
                    <a:bodyPr/>
                    <a:lstStyle/>
                    <a:p>
                      <a:r>
                        <a:rPr lang="en-GB" sz="1800" dirty="0"/>
                        <a:t>Date </a:t>
                      </a:r>
                    </a:p>
                  </a:txBody>
                  <a:tcPr marL="33036" marR="33036" marT="16518" marB="16518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/>
                        <a:t>Group </a:t>
                      </a:r>
                    </a:p>
                  </a:txBody>
                  <a:tcPr marL="33036" marR="33036" marT="16518" marB="16518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/>
                        <a:t>Topics </a:t>
                      </a:r>
                    </a:p>
                  </a:txBody>
                  <a:tcPr marL="33036" marR="33036" marT="16518" marB="16518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429471"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L="57150" marR="57150" marT="28575" marB="28575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en-GB" sz="1800" dirty="0"/>
                    </a:p>
                  </a:txBody>
                  <a:tcPr marL="57150" marR="57150" marT="28575" marB="28575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en-GB" sz="1800" dirty="0"/>
                    </a:p>
                  </a:txBody>
                  <a:tcPr marL="57150" marR="57150" marT="28575" marB="28575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429471">
                <a:tc>
                  <a:txBody>
                    <a:bodyPr/>
                    <a:lstStyle/>
                    <a:p>
                      <a:pPr fontAlgn="t"/>
                      <a:r>
                        <a:rPr lang="en-GB" dirty="0"/>
                        <a:t>2016</a:t>
                      </a:r>
                    </a:p>
                  </a:txBody>
                  <a:tcPr marL="57150" marR="57150" marT="28575" marB="28575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GB"/>
                        <a:t>GRWG - VIS/NIR</a:t>
                      </a:r>
                    </a:p>
                  </a:txBody>
                  <a:tcPr marL="57150" marR="57150" marT="28575" marB="28575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/>
                        <a:t>Joint web meeting with IVOS, ACSG on use of SBAF tool</a:t>
                      </a:r>
                    </a:p>
                  </a:txBody>
                  <a:tcPr marL="57150" marR="57150" marT="28575" marB="28575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76117">
                <a:tc>
                  <a:txBody>
                    <a:bodyPr/>
                    <a:lstStyle/>
                    <a:p>
                      <a:pPr fontAlgn="t"/>
                      <a:r>
                        <a:rPr lang="en-GB"/>
                        <a:t>2016</a:t>
                      </a:r>
                    </a:p>
                  </a:txBody>
                  <a:tcPr marL="57150" marR="57150" marT="28575" marB="28575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GB"/>
                        <a:t>GRWG VIS/NIR - S.Wagner</a:t>
                      </a:r>
                    </a:p>
                  </a:txBody>
                  <a:tcPr marL="57150" marR="57150" marT="28575" marB="28575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/>
                        <a:t>Lunar Inter-Calibration Double-difference between MODIS/VIIRS and GIRO</a:t>
                      </a:r>
                    </a:p>
                  </a:txBody>
                  <a:tcPr marL="57150" marR="57150" marT="28575" marB="28575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30362">
                <a:tc>
                  <a:txBody>
                    <a:bodyPr/>
                    <a:lstStyle/>
                    <a:p>
                      <a:pPr fontAlgn="t"/>
                      <a:r>
                        <a:rPr lang="en-GB"/>
                        <a:t>2016</a:t>
                      </a:r>
                    </a:p>
                  </a:txBody>
                  <a:tcPr marL="57150" marR="57150" marT="28575" marB="28575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GB"/>
                        <a:t>GDWG - P.Miu</a:t>
                      </a:r>
                    </a:p>
                  </a:txBody>
                  <a:tcPr marL="57150" marR="57150" marT="28575" marB="28575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/>
                        <a:t>GSICS Working Groups' Actions Tracking Tool Requirements and Discussion</a:t>
                      </a:r>
                    </a:p>
                  </a:txBody>
                  <a:tcPr marL="57150" marR="57150" marT="28575" marB="28575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32145">
                <a:tc>
                  <a:txBody>
                    <a:bodyPr/>
                    <a:lstStyle/>
                    <a:p>
                      <a:pPr fontAlgn="t"/>
                      <a:r>
                        <a:rPr lang="en-GB" dirty="0" smtClean="0"/>
                        <a:t>2016</a:t>
                      </a:r>
                      <a:endParaRPr lang="en-GB" dirty="0"/>
                    </a:p>
                  </a:txBody>
                  <a:tcPr marL="57150" marR="57150" marT="28575" marB="28575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GB"/>
                        <a:t>GRWG - T.Hewison</a:t>
                      </a:r>
                    </a:p>
                  </a:txBody>
                  <a:tcPr marL="57150" marR="57150" marT="28575" marB="28575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dirty="0"/>
                        <a:t>Scoping inter-calibration opportunities using NWP bias monitoring statistics</a:t>
                      </a:r>
                    </a:p>
                  </a:txBody>
                  <a:tcPr marL="57150" marR="57150" marT="28575" marB="28575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31254">
                <a:tc>
                  <a:txBody>
                    <a:bodyPr/>
                    <a:lstStyle/>
                    <a:p>
                      <a:pPr fontAlgn="t"/>
                      <a:endParaRPr lang="en-GB" sz="1800" b="0" dirty="0">
                        <a:solidFill>
                          <a:srgbClr val="3333FF"/>
                        </a:solidFill>
                      </a:endParaRPr>
                    </a:p>
                  </a:txBody>
                  <a:tcPr marL="57150" marR="57150" marT="28575" marB="28575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GB" sz="1800" b="0" dirty="0" smtClean="0">
                          <a:solidFill>
                            <a:srgbClr val="3333FF"/>
                          </a:solidFill>
                        </a:rPr>
                        <a:t>GCC</a:t>
                      </a:r>
                      <a:endParaRPr lang="en-GB" sz="1800" b="0" dirty="0">
                        <a:solidFill>
                          <a:srgbClr val="3333FF"/>
                        </a:solidFill>
                      </a:endParaRPr>
                    </a:p>
                  </a:txBody>
                  <a:tcPr marL="57150" marR="57150" marT="28575" marB="28575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altLang="ko-KR" sz="1800" b="0" i="0" u="none" strike="noStrike" kern="1200" dirty="0" smtClean="0">
                          <a:solidFill>
                            <a:srgbClr val="3333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GSICS instrument performance monitoring and reporting</a:t>
                      </a:r>
                      <a:endParaRPr lang="en-IE" sz="1800" b="0" dirty="0">
                        <a:solidFill>
                          <a:srgbClr val="3333FF"/>
                        </a:solidFill>
                      </a:endParaRPr>
                    </a:p>
                  </a:txBody>
                  <a:tcPr marL="57150" marR="57150" marT="28575" marB="28575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31254">
                <a:tc>
                  <a:txBody>
                    <a:bodyPr/>
                    <a:lstStyle/>
                    <a:p>
                      <a:pPr fontAlgn="t"/>
                      <a:endParaRPr lang="en-GB" sz="1800"/>
                    </a:p>
                  </a:txBody>
                  <a:tcPr marL="57150" marR="57150" marT="28575" marB="28575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altLang="ko-KR" sz="1800" b="0" i="0" u="none" strike="noStrike" kern="1200" dirty="0" smtClean="0">
                          <a:solidFill>
                            <a:srgbClr val="3333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Dave</a:t>
                      </a:r>
                      <a:endParaRPr lang="en-GB" sz="1800" dirty="0">
                        <a:solidFill>
                          <a:srgbClr val="3333FF"/>
                        </a:solidFill>
                      </a:endParaRPr>
                    </a:p>
                  </a:txBody>
                  <a:tcPr marL="57150" marR="57150" marT="28575" marB="28575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altLang="ko-KR" sz="1800" b="0" i="0" u="none" strike="noStrike" kern="1200" dirty="0" smtClean="0">
                          <a:solidFill>
                            <a:srgbClr val="3333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update to reference solar spectrum to convert from radiance to reflectance</a:t>
                      </a:r>
                      <a:endParaRPr lang="fr-FR" sz="1800" dirty="0">
                        <a:solidFill>
                          <a:srgbClr val="3333FF"/>
                        </a:solidFill>
                      </a:endParaRPr>
                    </a:p>
                  </a:txBody>
                  <a:tcPr marL="57150" marR="57150" marT="28575" marB="28575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528580">
                <a:tc>
                  <a:txBody>
                    <a:bodyPr/>
                    <a:lstStyle/>
                    <a:p>
                      <a:pPr fontAlgn="t"/>
                      <a:endParaRPr lang="en-GB" sz="1800"/>
                    </a:p>
                  </a:txBody>
                  <a:tcPr marL="57150" marR="57150" marT="28575" marB="28575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en-GB" sz="1800"/>
                    </a:p>
                  </a:txBody>
                  <a:tcPr marL="57150" marR="57150" marT="28575" marB="28575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en-GB" sz="1800" dirty="0"/>
                    </a:p>
                  </a:txBody>
                  <a:tcPr marL="57150" marR="57150" marT="28575" marB="28575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31254">
                <a:tc>
                  <a:txBody>
                    <a:bodyPr/>
                    <a:lstStyle/>
                    <a:p>
                      <a:pPr fontAlgn="t"/>
                      <a:endParaRPr lang="en-GB" sz="1800"/>
                    </a:p>
                  </a:txBody>
                  <a:tcPr marL="57150" marR="57150" marT="28575" marB="28575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en-GB" sz="1800"/>
                    </a:p>
                  </a:txBody>
                  <a:tcPr marL="57150" marR="57150" marT="28575" marB="28575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800" dirty="0"/>
                    </a:p>
                  </a:txBody>
                  <a:tcPr marL="57150" marR="57150" marT="28575" marB="28575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31254">
                <a:tc>
                  <a:txBody>
                    <a:bodyPr/>
                    <a:lstStyle/>
                    <a:p>
                      <a:pPr fontAlgn="t"/>
                      <a:endParaRPr lang="en-GB" sz="1800"/>
                    </a:p>
                  </a:txBody>
                  <a:tcPr marL="57150" marR="57150" marT="28575" marB="28575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en-GB" sz="1800"/>
                    </a:p>
                  </a:txBody>
                  <a:tcPr marL="57150" marR="57150" marT="28575" marB="28575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en-IE" sz="1800"/>
                    </a:p>
                  </a:txBody>
                  <a:tcPr marL="57150" marR="57150" marT="28575" marB="28575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31254">
                <a:tc>
                  <a:txBody>
                    <a:bodyPr/>
                    <a:lstStyle/>
                    <a:p>
                      <a:pPr fontAlgn="t"/>
                      <a:endParaRPr lang="en-GB" sz="1800"/>
                    </a:p>
                  </a:txBody>
                  <a:tcPr marL="57150" marR="57150" marT="28575" marB="28575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en-GB" sz="1800" dirty="0"/>
                    </a:p>
                  </a:txBody>
                  <a:tcPr marL="57150" marR="57150" marT="28575" marB="28575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en-GB" sz="1800" dirty="0"/>
                    </a:p>
                  </a:txBody>
                  <a:tcPr marL="57150" marR="57150" marT="28575" marB="28575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91559088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4"/>
          <p:cNvSpPr>
            <a:spLocks noGrp="1" noChangeArrowheads="1"/>
          </p:cNvSpPr>
          <p:nvPr>
            <p:ph type="ctrTitle"/>
          </p:nvPr>
        </p:nvSpPr>
        <p:spPr>
          <a:xfrm>
            <a:off x="733425" y="2225675"/>
            <a:ext cx="8420100" cy="2892425"/>
          </a:xfrm>
        </p:spPr>
        <p:txBody>
          <a:bodyPr/>
          <a:lstStyle/>
          <a:p>
            <a:r>
              <a:rPr lang="en-GB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GB" b="1" dirty="0" smtClean="0">
                <a:latin typeface="Arial" pitchFamily="34" charset="0"/>
                <a:cs typeface="Arial" pitchFamily="34" charset="0"/>
              </a:rPr>
            </a:br>
            <a:r>
              <a:rPr lang="en-IE" b="1" dirty="0" smtClean="0">
                <a:latin typeface="Arial" pitchFamily="34" charset="0"/>
                <a:cs typeface="Arial" pitchFamily="34" charset="0"/>
              </a:rPr>
              <a:t>Date, Place &amp; Format of next GRWG/GDWG Meetings</a:t>
            </a:r>
            <a:r>
              <a:rPr lang="en-GB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GB" b="1" dirty="0" smtClean="0">
                <a:latin typeface="Arial" pitchFamily="34" charset="0"/>
                <a:cs typeface="Arial" pitchFamily="34" charset="0"/>
              </a:rPr>
            </a:br>
            <a:r>
              <a:rPr lang="en-GB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GB" b="1" dirty="0" smtClean="0">
                <a:latin typeface="Arial" pitchFamily="34" charset="0"/>
                <a:cs typeface="Arial" pitchFamily="34" charset="0"/>
              </a:rPr>
            </a:br>
            <a:endParaRPr lang="en-GB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0" y="0"/>
            <a:ext cx="9906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just" eaLnBrk="0" hangingPunct="0"/>
            <a:r>
              <a:rPr lang="en-US" sz="1200" u="sng">
                <a:latin typeface="Arial" charset="0"/>
                <a:ea typeface="Times New Roman" pitchFamily="18" charset="0"/>
                <a:cs typeface="Arial" charset="0"/>
              </a:rPr>
              <a:t>Special Issue of the IEEE TGRS on </a:t>
            </a:r>
            <a:r>
              <a:rPr lang="en-US" sz="1200" u="sng">
                <a:ea typeface="Times New Roman" pitchFamily="18" charset="0"/>
                <a:cs typeface="Arial" charset="0"/>
              </a:rPr>
              <a:t>“</a:t>
            </a:r>
            <a:r>
              <a:rPr lang="en-US" sz="1200" u="sng">
                <a:latin typeface="Arial" charset="0"/>
                <a:ea typeface="Times New Roman" pitchFamily="18" charset="0"/>
                <a:cs typeface="Arial" charset="0"/>
              </a:rPr>
              <a:t>Inter-Calibration of Satellite Instruments</a:t>
            </a:r>
            <a:r>
              <a:rPr lang="en-US" sz="1200" u="sng">
                <a:ea typeface="Times New Roman" pitchFamily="18" charset="0"/>
                <a:cs typeface="Arial" charset="0"/>
              </a:rPr>
              <a:t>”</a:t>
            </a:r>
            <a:r>
              <a:rPr lang="en-US" sz="1200" u="sng">
                <a:latin typeface="Arial" charset="0"/>
                <a:ea typeface="Times New Roman" pitchFamily="18" charset="0"/>
                <a:cs typeface="Arial" charset="0"/>
              </a:rPr>
              <a:t>:</a:t>
            </a:r>
            <a:r>
              <a:rPr lang="en-US" sz="1200">
                <a:latin typeface="Arial" charset="0"/>
                <a:ea typeface="Times New Roman" pitchFamily="18" charset="0"/>
                <a:cs typeface="Arial" charset="0"/>
              </a:rPr>
              <a:t> </a:t>
            </a:r>
            <a:endParaRPr lang="en-US">
              <a:ea typeface="Times New Roman" pitchFamily="18" charset="0"/>
              <a:cs typeface="Arial" charset="0"/>
            </a:endParaRPr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0" y="0"/>
            <a:ext cx="9906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just" eaLnBrk="0" hangingPunct="0"/>
            <a:r>
              <a:rPr lang="en-US" sz="1200" u="sng">
                <a:latin typeface="Arial" charset="0"/>
                <a:ea typeface="Times New Roman" pitchFamily="18" charset="0"/>
                <a:cs typeface="Arial" charset="0"/>
              </a:rPr>
              <a:t>Special Issue of the IEEE TGRS on </a:t>
            </a:r>
            <a:r>
              <a:rPr lang="en-US" sz="1200" u="sng">
                <a:ea typeface="Times New Roman" pitchFamily="18" charset="0"/>
                <a:cs typeface="Arial" charset="0"/>
              </a:rPr>
              <a:t>“</a:t>
            </a:r>
            <a:r>
              <a:rPr lang="en-US" sz="1200" u="sng">
                <a:latin typeface="Arial" charset="0"/>
                <a:ea typeface="Times New Roman" pitchFamily="18" charset="0"/>
                <a:cs typeface="Arial" charset="0"/>
              </a:rPr>
              <a:t>Inter-Calibration of Satellite Instruments</a:t>
            </a:r>
            <a:r>
              <a:rPr lang="en-US" sz="1200" u="sng">
                <a:ea typeface="Times New Roman" pitchFamily="18" charset="0"/>
                <a:cs typeface="Arial" charset="0"/>
              </a:rPr>
              <a:t>”</a:t>
            </a:r>
            <a:r>
              <a:rPr lang="en-US" sz="1200" u="sng">
                <a:latin typeface="Arial" charset="0"/>
                <a:ea typeface="Times New Roman" pitchFamily="18" charset="0"/>
                <a:cs typeface="Arial" charset="0"/>
              </a:rPr>
              <a:t>:</a:t>
            </a:r>
            <a:r>
              <a:rPr lang="en-US" sz="1200">
                <a:latin typeface="Arial" charset="0"/>
                <a:ea typeface="Times New Roman" pitchFamily="18" charset="0"/>
                <a:cs typeface="Arial" charset="0"/>
              </a:rPr>
              <a:t> </a:t>
            </a:r>
            <a:endParaRPr lang="en-US">
              <a:ea typeface="Times New Roman" pitchFamily="18" charset="0"/>
              <a:cs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 idx="4294967295"/>
          </p:nvPr>
        </p:nvSpPr>
        <p:spPr>
          <a:xfrm>
            <a:off x="495300" y="-18660"/>
            <a:ext cx="8915400" cy="786411"/>
          </a:xfrm>
          <a:prstGeom prst="rect">
            <a:avLst/>
          </a:prstGeom>
        </p:spPr>
        <p:txBody>
          <a:bodyPr/>
          <a:lstStyle/>
          <a:p>
            <a:r>
              <a:rPr lang="en-GB" b="1" dirty="0" smtClean="0"/>
              <a:t>Duration/Format</a:t>
            </a:r>
          </a:p>
        </p:txBody>
      </p:sp>
      <p:sp>
        <p:nvSpPr>
          <p:cNvPr id="30723" name="Content Placeholder 2"/>
          <p:cNvSpPr>
            <a:spLocks noGrp="1"/>
          </p:cNvSpPr>
          <p:nvPr>
            <p:ph idx="1"/>
          </p:nvPr>
        </p:nvSpPr>
        <p:spPr>
          <a:xfrm>
            <a:off x="495300" y="983478"/>
            <a:ext cx="8915400" cy="4525963"/>
          </a:xfrm>
        </p:spPr>
        <p:txBody>
          <a:bodyPr/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4 days? 5 days?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Option 1 – As 2015/2016</a:t>
            </a:r>
          </a:p>
          <a:p>
            <a:pPr lvl="1"/>
            <a:r>
              <a:rPr lang="en-US" sz="2000" dirty="0" smtClean="0">
                <a:latin typeface="Arial" pitchFamily="34" charset="0"/>
                <a:cs typeface="Arial" pitchFamily="34" charset="0"/>
              </a:rPr>
              <a:t>Monday: Mini Conference</a:t>
            </a:r>
          </a:p>
          <a:p>
            <a:pPr lvl="1"/>
            <a:r>
              <a:rPr lang="en-US" sz="2000" dirty="0" smtClean="0">
                <a:latin typeface="Arial" pitchFamily="34" charset="0"/>
                <a:cs typeface="Arial" pitchFamily="34" charset="0"/>
              </a:rPr>
              <a:t>Tuesday: Agency Reports &amp; Briefings in Plenary</a:t>
            </a:r>
          </a:p>
          <a:p>
            <a:pPr lvl="1"/>
            <a:r>
              <a:rPr lang="en-US" sz="2000" dirty="0" smtClean="0">
                <a:latin typeface="Arial" pitchFamily="34" charset="0"/>
                <a:cs typeface="Arial" pitchFamily="34" charset="0"/>
              </a:rPr>
              <a:t>Wednesday: VIS/NIR Sub-Group + GDWG</a:t>
            </a:r>
          </a:p>
          <a:p>
            <a:pPr lvl="1"/>
            <a:r>
              <a:rPr lang="en-US" sz="2000" dirty="0" smtClean="0">
                <a:latin typeface="Arial" pitchFamily="34" charset="0"/>
                <a:cs typeface="Arial" pitchFamily="34" charset="0"/>
              </a:rPr>
              <a:t>Thursday: IR Sub-Group + GDWG</a:t>
            </a:r>
          </a:p>
          <a:p>
            <a:pPr lvl="1"/>
            <a:r>
              <a:rPr lang="en-US" sz="2000" dirty="0" smtClean="0">
                <a:latin typeface="Arial" pitchFamily="34" charset="0"/>
                <a:cs typeface="Arial" pitchFamily="34" charset="0"/>
              </a:rPr>
              <a:t>Friday: Cross-cutting issues + Wrap-up in Plenary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Option 2 – As 1, but drop Mini Conference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Option 3 – Multiple sessions for GRWG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Option 4 – Change to workshop  format – </a:t>
            </a:r>
          </a:p>
          <a:p>
            <a:pPr lvl="1"/>
            <a:r>
              <a:rPr lang="en-US" sz="2000" dirty="0" smtClean="0">
                <a:latin typeface="Arial" pitchFamily="34" charset="0"/>
                <a:cs typeface="Arial" pitchFamily="34" charset="0"/>
              </a:rPr>
              <a:t>Chairs define topics in advance </a:t>
            </a:r>
          </a:p>
          <a:p>
            <a:pPr lvl="1"/>
            <a:r>
              <a:rPr lang="en-US" sz="2000" dirty="0" smtClean="0">
                <a:latin typeface="Arial" pitchFamily="34" charset="0"/>
                <a:cs typeface="Arial" pitchFamily="34" charset="0"/>
              </a:rPr>
              <a:t>Ask for lead presenters and discussion participants</a:t>
            </a:r>
          </a:p>
          <a:p>
            <a:pPr lvl="1"/>
            <a:r>
              <a:rPr lang="en-US" sz="2000" dirty="0" smtClean="0">
                <a:latin typeface="Arial" pitchFamily="34" charset="0"/>
                <a:cs typeface="Arial" pitchFamily="34" charset="0"/>
              </a:rPr>
              <a:t>Mix of GRWG + GDWG</a:t>
            </a:r>
          </a:p>
          <a:p>
            <a:pPr lvl="1"/>
            <a:r>
              <a:rPr lang="en-US" sz="2000" dirty="0" smtClean="0">
                <a:latin typeface="Arial" pitchFamily="34" charset="0"/>
                <a:cs typeface="Arial" pitchFamily="34" charset="0"/>
              </a:rPr>
              <a:t>Could mix with total change in WG structure and management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 idx="4294967295"/>
          </p:nvPr>
        </p:nvSpPr>
        <p:spPr>
          <a:xfrm>
            <a:off x="495300" y="7222"/>
            <a:ext cx="8915400" cy="795035"/>
          </a:xfrm>
          <a:prstGeom prst="rect">
            <a:avLst/>
          </a:prstGeom>
        </p:spPr>
        <p:txBody>
          <a:bodyPr/>
          <a:lstStyle/>
          <a:p>
            <a:r>
              <a:rPr lang="en-GB" b="1" dirty="0" smtClean="0"/>
              <a:t>Place/Date</a:t>
            </a:r>
          </a:p>
        </p:txBody>
      </p:sp>
      <p:sp>
        <p:nvSpPr>
          <p:cNvPr id="30723" name="Content Placeholder 2"/>
          <p:cNvSpPr>
            <a:spLocks noGrp="1"/>
          </p:cNvSpPr>
          <p:nvPr>
            <p:ph idx="1"/>
          </p:nvPr>
        </p:nvSpPr>
        <p:spPr>
          <a:xfrm>
            <a:off x="495300" y="1505200"/>
            <a:ext cx="8915400" cy="4525963"/>
          </a:xfrm>
        </p:spPr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Visa issues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Travel ease</a:t>
            </a: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March 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2017</a:t>
            </a: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Hosts prior commitments?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95300" y="15844"/>
            <a:ext cx="8915400" cy="751907"/>
          </a:xfrm>
          <a:prstGeom prst="rect">
            <a:avLst/>
          </a:prstGeom>
        </p:spPr>
        <p:txBody>
          <a:bodyPr/>
          <a:lstStyle/>
          <a:p>
            <a:r>
              <a:rPr lang="en-GB" b="1" dirty="0" smtClean="0"/>
              <a:t>Previous GRWG/GDWG Meetings</a:t>
            </a:r>
            <a:endParaRPr lang="en-GB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16403147"/>
              </p:ext>
            </p:extLst>
          </p:nvPr>
        </p:nvGraphicFramePr>
        <p:xfrm>
          <a:off x="0" y="986273"/>
          <a:ext cx="9906000" cy="519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94861"/>
                <a:gridCol w="3458139"/>
                <a:gridCol w="2476500"/>
                <a:gridCol w="2476500"/>
              </a:tblGrid>
              <a:tr h="370840">
                <a:tc>
                  <a:txBody>
                    <a:bodyPr/>
                    <a:lstStyle/>
                    <a:p>
                      <a:endParaRPr lang="en-GB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8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800" dirty="0" smtClean="0">
                          <a:latin typeface="Arial" pitchFamily="34" charset="0"/>
                          <a:cs typeface="Arial" pitchFamily="34" charset="0"/>
                        </a:rPr>
                        <a:t>Jan 2007</a:t>
                      </a:r>
                      <a:endParaRPr lang="en-GB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 smtClean="0">
                          <a:latin typeface="Arial" pitchFamily="34" charset="0"/>
                          <a:cs typeface="Arial" pitchFamily="34" charset="0"/>
                        </a:rPr>
                        <a:t>NOAA,</a:t>
                      </a:r>
                      <a:r>
                        <a:rPr lang="en-GB" sz="18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GB" sz="1800" dirty="0" smtClean="0">
                          <a:latin typeface="Arial" pitchFamily="34" charset="0"/>
                          <a:cs typeface="Arial" pitchFamily="34" charset="0"/>
                        </a:rPr>
                        <a:t>Camp</a:t>
                      </a:r>
                      <a:r>
                        <a:rPr lang="en-GB" sz="1800" baseline="0" dirty="0" smtClean="0">
                          <a:latin typeface="Arial" pitchFamily="34" charset="0"/>
                          <a:cs typeface="Arial" pitchFamily="34" charset="0"/>
                        </a:rPr>
                        <a:t> Springs</a:t>
                      </a:r>
                      <a:endParaRPr lang="en-GB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 smtClean="0">
                          <a:latin typeface="Arial" pitchFamily="34" charset="0"/>
                          <a:cs typeface="Arial" pitchFamily="34" charset="0"/>
                        </a:rPr>
                        <a:t>GRWG Only</a:t>
                      </a:r>
                      <a:endParaRPr lang="en-GB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 smtClean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r>
                        <a:rPr lang="en-GB" sz="1800" baseline="0" dirty="0" smtClean="0">
                          <a:latin typeface="Arial" pitchFamily="34" charset="0"/>
                          <a:cs typeface="Arial" pitchFamily="34" charset="0"/>
                        </a:rPr>
                        <a:t> days</a:t>
                      </a:r>
                      <a:endParaRPr lang="en-GB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800" dirty="0" smtClean="0">
                          <a:latin typeface="Arial" pitchFamily="34" charset="0"/>
                          <a:cs typeface="Arial" pitchFamily="34" charset="0"/>
                        </a:rPr>
                        <a:t>Jun</a:t>
                      </a:r>
                      <a:r>
                        <a:rPr lang="en-GB" sz="1800" baseline="0" dirty="0" smtClean="0">
                          <a:latin typeface="Arial" pitchFamily="34" charset="0"/>
                          <a:cs typeface="Arial" pitchFamily="34" charset="0"/>
                        </a:rPr>
                        <a:t> 2007</a:t>
                      </a:r>
                      <a:endParaRPr lang="en-GB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 smtClean="0">
                          <a:latin typeface="Arial" pitchFamily="34" charset="0"/>
                          <a:cs typeface="Arial" pitchFamily="34" charset="0"/>
                        </a:rPr>
                        <a:t>EUMETSAT, Darmstadt</a:t>
                      </a:r>
                      <a:endParaRPr lang="en-GB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 smtClean="0">
                          <a:latin typeface="Arial" pitchFamily="34" charset="0"/>
                          <a:cs typeface="Arial" pitchFamily="34" charset="0"/>
                        </a:rPr>
                        <a:t>GRWG+GDWG</a:t>
                      </a:r>
                      <a:endParaRPr lang="en-GB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 smtClean="0">
                          <a:latin typeface="Arial" pitchFamily="34" charset="0"/>
                          <a:cs typeface="Arial" pitchFamily="34" charset="0"/>
                        </a:rPr>
                        <a:t>3 days</a:t>
                      </a:r>
                      <a:endParaRPr lang="en-GB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800" dirty="0" smtClean="0">
                          <a:latin typeface="Arial" pitchFamily="34" charset="0"/>
                          <a:cs typeface="Arial" pitchFamily="34" charset="0"/>
                        </a:rPr>
                        <a:t>Feb 2008</a:t>
                      </a:r>
                      <a:endParaRPr lang="en-GB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>
                          <a:latin typeface="Arial" pitchFamily="34" charset="0"/>
                          <a:cs typeface="Arial" pitchFamily="34" charset="0"/>
                        </a:rPr>
                        <a:t>NOAA,</a:t>
                      </a:r>
                      <a:r>
                        <a:rPr lang="en-GB" sz="18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GB" sz="1800" dirty="0" smtClean="0">
                          <a:latin typeface="Arial" pitchFamily="34" charset="0"/>
                          <a:cs typeface="Arial" pitchFamily="34" charset="0"/>
                        </a:rPr>
                        <a:t>Camp</a:t>
                      </a:r>
                      <a:r>
                        <a:rPr lang="en-GB" sz="1800" baseline="0" dirty="0" smtClean="0">
                          <a:latin typeface="Arial" pitchFamily="34" charset="0"/>
                          <a:cs typeface="Arial" pitchFamily="34" charset="0"/>
                        </a:rPr>
                        <a:t> Springs</a:t>
                      </a:r>
                      <a:endParaRPr lang="en-GB" sz="18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>
                          <a:latin typeface="Arial" pitchFamily="34" charset="0"/>
                          <a:cs typeface="Arial" pitchFamily="34" charset="0"/>
                        </a:rPr>
                        <a:t>GRWG+GDWG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>
                          <a:latin typeface="Arial" pitchFamily="34" charset="0"/>
                          <a:cs typeface="Arial" pitchFamily="34" charset="0"/>
                        </a:rPr>
                        <a:t>3 days (Snow!)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800" dirty="0" smtClean="0">
                          <a:latin typeface="Arial" pitchFamily="34" charset="0"/>
                          <a:cs typeface="Arial" pitchFamily="34" charset="0"/>
                        </a:rPr>
                        <a:t>Jan 2009</a:t>
                      </a:r>
                      <a:endParaRPr lang="en-GB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 smtClean="0">
                          <a:latin typeface="Arial" pitchFamily="34" charset="0"/>
                          <a:cs typeface="Arial" pitchFamily="34" charset="0"/>
                        </a:rPr>
                        <a:t>JMA, Tokyo</a:t>
                      </a:r>
                      <a:endParaRPr lang="en-GB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>
                          <a:latin typeface="Arial" pitchFamily="34" charset="0"/>
                          <a:cs typeface="Arial" pitchFamily="34" charset="0"/>
                        </a:rPr>
                        <a:t>GRWG+GDWG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>
                          <a:latin typeface="Arial" pitchFamily="34" charset="0"/>
                          <a:cs typeface="Arial" pitchFamily="34" charset="0"/>
                        </a:rPr>
                        <a:t>3 days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800" dirty="0" smtClean="0">
                          <a:latin typeface="Arial" pitchFamily="34" charset="0"/>
                          <a:cs typeface="Arial" pitchFamily="34" charset="0"/>
                        </a:rPr>
                        <a:t>Feb 2010</a:t>
                      </a:r>
                      <a:endParaRPr lang="en-GB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 smtClean="0">
                          <a:latin typeface="Arial" pitchFamily="34" charset="0"/>
                          <a:cs typeface="Arial" pitchFamily="34" charset="0"/>
                        </a:rPr>
                        <a:t>CNES, Toulouse</a:t>
                      </a:r>
                      <a:endParaRPr lang="en-GB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>
                          <a:latin typeface="Arial" pitchFamily="34" charset="0"/>
                          <a:cs typeface="Arial" pitchFamily="34" charset="0"/>
                        </a:rPr>
                        <a:t>GRWG+GDWG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>
                          <a:latin typeface="Arial" pitchFamily="34" charset="0"/>
                          <a:cs typeface="Arial" pitchFamily="34" charset="0"/>
                        </a:rPr>
                        <a:t>3 days (Snow!)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800" dirty="0" smtClean="0">
                          <a:latin typeface="Arial" pitchFamily="34" charset="0"/>
                          <a:cs typeface="Arial" pitchFamily="34" charset="0"/>
                        </a:rPr>
                        <a:t>March 2011</a:t>
                      </a:r>
                      <a:endParaRPr lang="en-GB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 smtClean="0">
                          <a:latin typeface="Arial" pitchFamily="34" charset="0"/>
                          <a:cs typeface="Arial" pitchFamily="34" charset="0"/>
                        </a:rPr>
                        <a:t>KMA, </a:t>
                      </a:r>
                      <a:r>
                        <a:rPr lang="en-GB" sz="1800" dirty="0" err="1" smtClean="0">
                          <a:latin typeface="Arial" pitchFamily="34" charset="0"/>
                          <a:cs typeface="Arial" pitchFamily="34" charset="0"/>
                        </a:rPr>
                        <a:t>Daejeon</a:t>
                      </a:r>
                      <a:endParaRPr lang="en-GB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>
                          <a:latin typeface="Arial" pitchFamily="34" charset="0"/>
                          <a:cs typeface="Arial" pitchFamily="34" charset="0"/>
                        </a:rPr>
                        <a:t>GRWG+GDWG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 smtClean="0">
                          <a:latin typeface="Arial" pitchFamily="34" charset="0"/>
                          <a:cs typeface="Arial" pitchFamily="34" charset="0"/>
                        </a:rPr>
                        <a:t>4 days </a:t>
                      </a:r>
                      <a:endParaRPr lang="en-GB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800" dirty="0" smtClean="0">
                          <a:latin typeface="Arial" pitchFamily="34" charset="0"/>
                          <a:cs typeface="Arial" pitchFamily="34" charset="0"/>
                        </a:rPr>
                        <a:t>March</a:t>
                      </a:r>
                      <a:r>
                        <a:rPr lang="en-GB" sz="1800" baseline="0" dirty="0" smtClean="0">
                          <a:latin typeface="Arial" pitchFamily="34" charset="0"/>
                          <a:cs typeface="Arial" pitchFamily="34" charset="0"/>
                        </a:rPr>
                        <a:t> 2012</a:t>
                      </a:r>
                      <a:endParaRPr lang="en-GB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 smtClean="0">
                          <a:latin typeface="Arial" pitchFamily="34" charset="0"/>
                          <a:cs typeface="Arial" pitchFamily="34" charset="0"/>
                        </a:rPr>
                        <a:t>CMA, Beijing</a:t>
                      </a:r>
                      <a:endParaRPr lang="en-GB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>
                          <a:latin typeface="Arial" pitchFamily="34" charset="0"/>
                          <a:cs typeface="Arial" pitchFamily="34" charset="0"/>
                        </a:rPr>
                        <a:t>GRWG+GDWG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 smtClean="0">
                          <a:latin typeface="Arial" pitchFamily="34" charset="0"/>
                          <a:cs typeface="Arial" pitchFamily="34" charset="0"/>
                        </a:rPr>
                        <a:t>4 days </a:t>
                      </a:r>
                      <a:endParaRPr lang="en-GB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800" dirty="0" smtClean="0">
                          <a:latin typeface="Arial" pitchFamily="34" charset="0"/>
                          <a:cs typeface="Arial" pitchFamily="34" charset="0"/>
                        </a:rPr>
                        <a:t>March</a:t>
                      </a:r>
                      <a:r>
                        <a:rPr lang="en-GB" sz="1800" baseline="0" dirty="0" smtClean="0">
                          <a:latin typeface="Arial" pitchFamily="34" charset="0"/>
                          <a:cs typeface="Arial" pitchFamily="34" charset="0"/>
                        </a:rPr>
                        <a:t> 2013</a:t>
                      </a:r>
                      <a:endParaRPr lang="en-GB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 smtClean="0">
                          <a:latin typeface="Arial" pitchFamily="34" charset="0"/>
                          <a:cs typeface="Arial" pitchFamily="34" charset="0"/>
                        </a:rPr>
                        <a:t>NASA, Williamsburg</a:t>
                      </a:r>
                      <a:endParaRPr lang="en-GB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>
                          <a:latin typeface="Arial" pitchFamily="34" charset="0"/>
                          <a:cs typeface="Arial" pitchFamily="34" charset="0"/>
                        </a:rPr>
                        <a:t>GRWG+GDWG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 smtClean="0">
                          <a:latin typeface="Arial" pitchFamily="34" charset="0"/>
                          <a:cs typeface="Arial" pitchFamily="34" charset="0"/>
                        </a:rPr>
                        <a:t>4 days </a:t>
                      </a:r>
                      <a:endParaRPr lang="en-GB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800" dirty="0" smtClean="0">
                          <a:latin typeface="Arial" pitchFamily="34" charset="0"/>
                          <a:cs typeface="Arial" pitchFamily="34" charset="0"/>
                        </a:rPr>
                        <a:t>March 2014</a:t>
                      </a:r>
                      <a:endParaRPr lang="en-GB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 smtClean="0">
                          <a:latin typeface="Arial" pitchFamily="34" charset="0"/>
                          <a:cs typeface="Arial" pitchFamily="34" charset="0"/>
                        </a:rPr>
                        <a:t>EUMETSAT, Darmstadt</a:t>
                      </a:r>
                      <a:endParaRPr lang="en-GB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>
                          <a:latin typeface="Arial" pitchFamily="34" charset="0"/>
                          <a:cs typeface="Arial" pitchFamily="34" charset="0"/>
                        </a:rPr>
                        <a:t>GRWG+GDWG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 smtClean="0">
                          <a:latin typeface="Arial" pitchFamily="34" charset="0"/>
                          <a:cs typeface="Arial" pitchFamily="34" charset="0"/>
                        </a:rPr>
                        <a:t>4.5 days </a:t>
                      </a:r>
                      <a:endParaRPr lang="en-GB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800" dirty="0" smtClean="0">
                          <a:latin typeface="Arial" pitchFamily="34" charset="0"/>
                          <a:cs typeface="Arial" pitchFamily="34" charset="0"/>
                        </a:rPr>
                        <a:t>March 2015</a:t>
                      </a:r>
                      <a:endParaRPr lang="en-GB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 smtClean="0">
                          <a:latin typeface="Arial" pitchFamily="34" charset="0"/>
                          <a:cs typeface="Arial" pitchFamily="34" charset="0"/>
                        </a:rPr>
                        <a:t>IMD, New Delhi</a:t>
                      </a:r>
                      <a:endParaRPr lang="en-GB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>
                          <a:latin typeface="Arial" pitchFamily="34" charset="0"/>
                          <a:cs typeface="Arial" pitchFamily="34" charset="0"/>
                        </a:rPr>
                        <a:t>GRWG+GDWG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 smtClean="0">
                          <a:latin typeface="Arial" pitchFamily="34" charset="0"/>
                          <a:cs typeface="Arial" pitchFamily="34" charset="0"/>
                        </a:rPr>
                        <a:t>5 days </a:t>
                      </a:r>
                      <a:endParaRPr lang="en-GB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800" dirty="0" smtClean="0">
                          <a:latin typeface="Arial" pitchFamily="34" charset="0"/>
                          <a:cs typeface="Arial" pitchFamily="34" charset="0"/>
                        </a:rPr>
                        <a:t>Feb 2016</a:t>
                      </a:r>
                      <a:endParaRPr lang="en-GB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 smtClean="0">
                          <a:latin typeface="Arial" pitchFamily="34" charset="0"/>
                          <a:cs typeface="Arial" pitchFamily="34" charset="0"/>
                        </a:rPr>
                        <a:t>JMA/JAXA, Tsukuba</a:t>
                      </a:r>
                      <a:endParaRPr lang="en-GB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>
                          <a:latin typeface="Arial" pitchFamily="34" charset="0"/>
                          <a:cs typeface="Arial" pitchFamily="34" charset="0"/>
                        </a:rPr>
                        <a:t>GRWG+GDWG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 smtClean="0">
                          <a:latin typeface="Arial" pitchFamily="34" charset="0"/>
                          <a:cs typeface="Arial" pitchFamily="34" charset="0"/>
                        </a:rPr>
                        <a:t>5 days </a:t>
                      </a:r>
                      <a:endParaRPr lang="en-GB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2017</a:t>
                      </a:r>
                      <a:endParaRPr lang="en-GB" sz="180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?</a:t>
                      </a:r>
                      <a:endParaRPr lang="en-GB" sz="180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GRWG+GDWG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5 days </a:t>
                      </a:r>
                      <a:endParaRPr lang="en-GB" sz="180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solidFill>
                            <a:srgbClr val="3333FF"/>
                          </a:solidFill>
                          <a:latin typeface="Arial" pitchFamily="34" charset="0"/>
                          <a:cs typeface="Arial" pitchFamily="34" charset="0"/>
                        </a:rPr>
                        <a:t>2018</a:t>
                      </a:r>
                      <a:endParaRPr lang="en-GB" sz="1800" dirty="0">
                        <a:solidFill>
                          <a:srgbClr val="3333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solidFill>
                            <a:srgbClr val="3333FF"/>
                          </a:solidFill>
                          <a:latin typeface="Arial" pitchFamily="34" charset="0"/>
                          <a:cs typeface="Arial" pitchFamily="34" charset="0"/>
                        </a:rPr>
                        <a:t>CMA?</a:t>
                      </a:r>
                      <a:endParaRPr lang="en-GB" sz="1800" dirty="0">
                        <a:solidFill>
                          <a:srgbClr val="3333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>
                          <a:solidFill>
                            <a:srgbClr val="3333FF"/>
                          </a:solidFill>
                          <a:latin typeface="Arial" pitchFamily="34" charset="0"/>
                          <a:cs typeface="Arial" pitchFamily="34" charset="0"/>
                        </a:rPr>
                        <a:t>GRWG+GDWG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 smtClean="0">
                          <a:solidFill>
                            <a:srgbClr val="3333FF"/>
                          </a:solidFill>
                          <a:latin typeface="Arial" pitchFamily="34" charset="0"/>
                          <a:cs typeface="Arial" pitchFamily="34" charset="0"/>
                        </a:rPr>
                        <a:t>5 days </a:t>
                      </a:r>
                      <a:endParaRPr lang="en-GB" sz="1800" dirty="0">
                        <a:solidFill>
                          <a:srgbClr val="3333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4"/>
          <p:cNvSpPr>
            <a:spLocks noGrp="1" noChangeArrowheads="1"/>
          </p:cNvSpPr>
          <p:nvPr>
            <p:ph type="ctrTitle"/>
          </p:nvPr>
        </p:nvSpPr>
        <p:spPr>
          <a:xfrm>
            <a:off x="733425" y="2225675"/>
            <a:ext cx="8420100" cy="2892425"/>
          </a:xfrm>
        </p:spPr>
        <p:txBody>
          <a:bodyPr/>
          <a:lstStyle/>
          <a:p>
            <a:r>
              <a:rPr lang="en-GB" sz="4000" dirty="0" smtClean="0"/>
              <a:t/>
            </a:r>
            <a:br>
              <a:rPr lang="en-GB" sz="4000" dirty="0" smtClean="0"/>
            </a:br>
            <a:r>
              <a:rPr lang="en-IE" sz="4000" dirty="0" smtClean="0"/>
              <a:t>Closing Ceremony</a:t>
            </a:r>
            <a:r>
              <a:rPr lang="en-GB" sz="4000" dirty="0" smtClean="0"/>
              <a:t/>
            </a:r>
            <a:br>
              <a:rPr lang="en-GB" sz="4000" dirty="0" smtClean="0"/>
            </a:br>
            <a:r>
              <a:rPr lang="en-GB" sz="3200" b="1" dirty="0" smtClean="0">
                <a:solidFill>
                  <a:schemeClr val="tx1"/>
                </a:solidFill>
              </a:rPr>
              <a:t>Thanks to </a:t>
            </a:r>
            <a:r>
              <a:rPr lang="en-US" sz="3200" b="1" dirty="0" smtClean="0"/>
              <a:t>JMA/JAXA</a:t>
            </a:r>
            <a:r>
              <a:rPr lang="en-GB" sz="3200" b="1" dirty="0" smtClean="0">
                <a:solidFill>
                  <a:schemeClr val="tx1"/>
                </a:solidFill>
              </a:rPr>
              <a:t/>
            </a:r>
            <a:br>
              <a:rPr lang="en-GB" sz="3200" b="1" dirty="0" smtClean="0">
                <a:solidFill>
                  <a:schemeClr val="tx1"/>
                </a:solidFill>
              </a:rPr>
            </a:br>
            <a:endParaRPr lang="en-GB" sz="4000" b="1" dirty="0" smtClean="0"/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0" y="0"/>
            <a:ext cx="9906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just" eaLnBrk="0" hangingPunct="0"/>
            <a:r>
              <a:rPr lang="en-US" sz="1200" u="sng">
                <a:latin typeface="Arial" charset="0"/>
                <a:ea typeface="Times New Roman" pitchFamily="18" charset="0"/>
                <a:cs typeface="Arial" charset="0"/>
              </a:rPr>
              <a:t>Special Issue of the IEEE TGRS on </a:t>
            </a:r>
            <a:r>
              <a:rPr lang="en-US" sz="1200" u="sng">
                <a:ea typeface="Times New Roman" pitchFamily="18" charset="0"/>
                <a:cs typeface="Arial" charset="0"/>
              </a:rPr>
              <a:t>“</a:t>
            </a:r>
            <a:r>
              <a:rPr lang="en-US" sz="1200" u="sng">
                <a:latin typeface="Arial" charset="0"/>
                <a:ea typeface="Times New Roman" pitchFamily="18" charset="0"/>
                <a:cs typeface="Arial" charset="0"/>
              </a:rPr>
              <a:t>Inter-Calibration of Satellite Instruments</a:t>
            </a:r>
            <a:r>
              <a:rPr lang="en-US" sz="1200" u="sng">
                <a:ea typeface="Times New Roman" pitchFamily="18" charset="0"/>
                <a:cs typeface="Arial" charset="0"/>
              </a:rPr>
              <a:t>”</a:t>
            </a:r>
            <a:r>
              <a:rPr lang="en-US" sz="1200" u="sng">
                <a:latin typeface="Arial" charset="0"/>
                <a:ea typeface="Times New Roman" pitchFamily="18" charset="0"/>
                <a:cs typeface="Arial" charset="0"/>
              </a:rPr>
              <a:t>:</a:t>
            </a:r>
            <a:r>
              <a:rPr lang="en-US" sz="1200">
                <a:latin typeface="Arial" charset="0"/>
                <a:ea typeface="Times New Roman" pitchFamily="18" charset="0"/>
                <a:cs typeface="Arial" charset="0"/>
              </a:rPr>
              <a:t> </a:t>
            </a:r>
            <a:endParaRPr lang="en-US">
              <a:ea typeface="Times New Roman" pitchFamily="18" charset="0"/>
              <a:cs typeface="Arial" charset="0"/>
            </a:endParaRPr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0" y="0"/>
            <a:ext cx="9906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just" eaLnBrk="0" hangingPunct="0"/>
            <a:r>
              <a:rPr lang="en-US" sz="1200" u="sng">
                <a:latin typeface="Arial" charset="0"/>
                <a:ea typeface="Times New Roman" pitchFamily="18" charset="0"/>
                <a:cs typeface="Arial" charset="0"/>
              </a:rPr>
              <a:t>Special Issue of the IEEE TGRS on </a:t>
            </a:r>
            <a:r>
              <a:rPr lang="en-US" sz="1200" u="sng">
                <a:ea typeface="Times New Roman" pitchFamily="18" charset="0"/>
                <a:cs typeface="Arial" charset="0"/>
              </a:rPr>
              <a:t>“</a:t>
            </a:r>
            <a:r>
              <a:rPr lang="en-US" sz="1200" u="sng">
                <a:latin typeface="Arial" charset="0"/>
                <a:ea typeface="Times New Roman" pitchFamily="18" charset="0"/>
                <a:cs typeface="Arial" charset="0"/>
              </a:rPr>
              <a:t>Inter-Calibration of Satellite Instruments</a:t>
            </a:r>
            <a:r>
              <a:rPr lang="en-US" sz="1200" u="sng">
                <a:ea typeface="Times New Roman" pitchFamily="18" charset="0"/>
                <a:cs typeface="Arial" charset="0"/>
              </a:rPr>
              <a:t>”</a:t>
            </a:r>
            <a:r>
              <a:rPr lang="en-US" sz="1200" u="sng">
                <a:latin typeface="Arial" charset="0"/>
                <a:ea typeface="Times New Roman" pitchFamily="18" charset="0"/>
                <a:cs typeface="Arial" charset="0"/>
              </a:rPr>
              <a:t>:</a:t>
            </a:r>
            <a:r>
              <a:rPr lang="en-US" sz="1200">
                <a:latin typeface="Arial" charset="0"/>
                <a:ea typeface="Times New Roman" pitchFamily="18" charset="0"/>
                <a:cs typeface="Arial" charset="0"/>
              </a:rPr>
              <a:t> </a:t>
            </a:r>
            <a:endParaRPr lang="en-US">
              <a:ea typeface="Times New Roman" pitchFamily="18" charset="0"/>
              <a:cs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1060</TotalTime>
  <Words>389</Words>
  <Application>Microsoft Office PowerPoint</Application>
  <PresentationFormat>A4 용지(210x297mm)</PresentationFormat>
  <Paragraphs>108</Paragraphs>
  <Slides>7</Slides>
  <Notes>3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7</vt:i4>
      </vt:variant>
    </vt:vector>
  </HeadingPairs>
  <TitlesOfParts>
    <vt:vector size="14" baseType="lpstr">
      <vt:lpstr>맑은 고딕</vt:lpstr>
      <vt:lpstr>Arial</vt:lpstr>
      <vt:lpstr>Calibri</vt:lpstr>
      <vt:lpstr>Helvetica</vt:lpstr>
      <vt:lpstr>Tahoma</vt:lpstr>
      <vt:lpstr>Times New Roman</vt:lpstr>
      <vt:lpstr>Office Theme</vt:lpstr>
      <vt:lpstr>Topics &amp; Chairing next Web Meetings</vt:lpstr>
      <vt:lpstr>GSICS Web Meetings 2016/17</vt:lpstr>
      <vt:lpstr> Date, Place &amp; Format of next GRWG/GDWG Meetings  </vt:lpstr>
      <vt:lpstr>Duration/Format</vt:lpstr>
      <vt:lpstr>Place/Date</vt:lpstr>
      <vt:lpstr>Previous GRWG/GDWG Meetings</vt:lpstr>
      <vt:lpstr> Closing Ceremony Thanks to JMA/JAXA </vt:lpstr>
    </vt:vector>
  </TitlesOfParts>
  <Company>Eumetsat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Thomas Staudte</dc:creator>
  <cp:lastModifiedBy>Dohyeong Kim</cp:lastModifiedBy>
  <cp:revision>1101</cp:revision>
  <cp:lastPrinted>2016-02-24T01:12:54Z</cp:lastPrinted>
  <dcterms:created xsi:type="dcterms:W3CDTF">1997-07-23T08:21:02Z</dcterms:created>
  <dcterms:modified xsi:type="dcterms:W3CDTF">2016-03-04T02:46:16Z</dcterms:modified>
</cp:coreProperties>
</file>