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11"/>
  </p:notesMasterIdLst>
  <p:handoutMasterIdLst>
    <p:handoutMasterId r:id="rId12"/>
  </p:handoutMasterIdLst>
  <p:sldIdLst>
    <p:sldId id="971" r:id="rId2"/>
    <p:sldId id="963" r:id="rId3"/>
    <p:sldId id="964" r:id="rId4"/>
    <p:sldId id="962" r:id="rId5"/>
    <p:sldId id="965" r:id="rId6"/>
    <p:sldId id="966" r:id="rId7"/>
    <p:sldId id="968" r:id="rId8"/>
    <p:sldId id="967" r:id="rId9"/>
    <p:sldId id="969" r:id="rId10"/>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6837" algn="l" rtl="0" fontAlgn="base">
      <a:spcBef>
        <a:spcPct val="0"/>
      </a:spcBef>
      <a:spcAft>
        <a:spcPct val="0"/>
      </a:spcAft>
      <a:defRPr sz="900" b="1" kern="1200">
        <a:solidFill>
          <a:schemeClr val="bg1"/>
        </a:solidFill>
        <a:latin typeface="Tahoma" pitchFamily="34" charset="0"/>
        <a:ea typeface="+mn-ea"/>
        <a:cs typeface="+mn-cs"/>
      </a:defRPr>
    </a:lvl2pPr>
    <a:lvl3pPr marL="913673" algn="l" rtl="0" fontAlgn="base">
      <a:spcBef>
        <a:spcPct val="0"/>
      </a:spcBef>
      <a:spcAft>
        <a:spcPct val="0"/>
      </a:spcAft>
      <a:defRPr sz="900" b="1" kern="1200">
        <a:solidFill>
          <a:schemeClr val="bg1"/>
        </a:solidFill>
        <a:latin typeface="Tahoma" pitchFamily="34" charset="0"/>
        <a:ea typeface="+mn-ea"/>
        <a:cs typeface="+mn-cs"/>
      </a:defRPr>
    </a:lvl3pPr>
    <a:lvl4pPr marL="1370508" algn="l" rtl="0" fontAlgn="base">
      <a:spcBef>
        <a:spcPct val="0"/>
      </a:spcBef>
      <a:spcAft>
        <a:spcPct val="0"/>
      </a:spcAft>
      <a:defRPr sz="900" b="1" kern="1200">
        <a:solidFill>
          <a:schemeClr val="bg1"/>
        </a:solidFill>
        <a:latin typeface="Tahoma" pitchFamily="34" charset="0"/>
        <a:ea typeface="+mn-ea"/>
        <a:cs typeface="+mn-cs"/>
      </a:defRPr>
    </a:lvl4pPr>
    <a:lvl5pPr marL="1827346" algn="l" rtl="0" fontAlgn="base">
      <a:spcBef>
        <a:spcPct val="0"/>
      </a:spcBef>
      <a:spcAft>
        <a:spcPct val="0"/>
      </a:spcAft>
      <a:defRPr sz="900" b="1" kern="1200">
        <a:solidFill>
          <a:schemeClr val="bg1"/>
        </a:solidFill>
        <a:latin typeface="Tahoma" pitchFamily="34" charset="0"/>
        <a:ea typeface="+mn-ea"/>
        <a:cs typeface="+mn-cs"/>
      </a:defRPr>
    </a:lvl5pPr>
    <a:lvl6pPr marL="2284180" algn="l" defTabSz="913673" rtl="0" eaLnBrk="1" latinLnBrk="0" hangingPunct="1">
      <a:defRPr sz="900" b="1" kern="1200">
        <a:solidFill>
          <a:schemeClr val="bg1"/>
        </a:solidFill>
        <a:latin typeface="Tahoma" pitchFamily="34" charset="0"/>
        <a:ea typeface="+mn-ea"/>
        <a:cs typeface="+mn-cs"/>
      </a:defRPr>
    </a:lvl6pPr>
    <a:lvl7pPr marL="2741018" algn="l" defTabSz="913673" rtl="0" eaLnBrk="1" latinLnBrk="0" hangingPunct="1">
      <a:defRPr sz="900" b="1" kern="1200">
        <a:solidFill>
          <a:schemeClr val="bg1"/>
        </a:solidFill>
        <a:latin typeface="Tahoma" pitchFamily="34" charset="0"/>
        <a:ea typeface="+mn-ea"/>
        <a:cs typeface="+mn-cs"/>
      </a:defRPr>
    </a:lvl7pPr>
    <a:lvl8pPr marL="3197853" algn="l" defTabSz="913673" rtl="0" eaLnBrk="1" latinLnBrk="0" hangingPunct="1">
      <a:defRPr sz="900" b="1" kern="1200">
        <a:solidFill>
          <a:schemeClr val="bg1"/>
        </a:solidFill>
        <a:latin typeface="Tahoma" pitchFamily="34" charset="0"/>
        <a:ea typeface="+mn-ea"/>
        <a:cs typeface="+mn-cs"/>
      </a:defRPr>
    </a:lvl8pPr>
    <a:lvl9pPr marL="3654689" algn="l" defTabSz="913673"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64">
          <p15:clr>
            <a:srgbClr val="A4A3A4"/>
          </p15:clr>
        </p15:guide>
        <p15:guide id="2" orient="horz" pos="1411">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9">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9900"/>
    <a:srgbClr val="A2DADE"/>
    <a:srgbClr val="4E0B55"/>
    <a:srgbClr val="EE2D24"/>
    <a:srgbClr val="3333FF"/>
    <a:srgbClr val="FF9900"/>
    <a:srgbClr val="C7A775"/>
    <a:srgbClr val="00B5EF"/>
    <a:srgbClr val="CDE3A0"/>
    <a:srgbClr val="EFC8D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90" autoAdjust="0"/>
    <p:restoredTop sz="89586" autoAdjust="0"/>
  </p:normalViewPr>
  <p:slideViewPr>
    <p:cSldViewPr snapToGrid="0">
      <p:cViewPr varScale="1">
        <p:scale>
          <a:sx n="80" d="100"/>
          <a:sy n="80" d="100"/>
        </p:scale>
        <p:origin x="-774" y="-84"/>
      </p:cViewPr>
      <p:guideLst>
        <p:guide orient="horz" pos="1164"/>
        <p:guide orient="horz" pos="1411"/>
        <p:guide orient="horz" pos="2715"/>
        <p:guide orient="horz" pos="2389"/>
        <p:guide orient="horz" pos="2064"/>
        <p:guide orient="horz" pos="1735"/>
        <p:guide orient="horz" pos="3369"/>
        <p:guide orient="horz" pos="3699"/>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8" d="100"/>
          <a:sy n="58" d="100"/>
        </p:scale>
        <p:origin x="-1506" y="-78"/>
      </p:cViewPr>
      <p:guideLst>
        <p:guide orient="horz" pos="2928"/>
        <p:guide pos="2207"/>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20 April 2016</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 xmlns:p14="http://schemas.microsoft.com/office/powerpoint/2010/main" val="41787166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20 April 2016</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 xmlns:p14="http://schemas.microsoft.com/office/powerpoint/2010/main" val="396464514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6837"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3673"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508"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346"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4180" algn="l" defTabSz="913673" rtl="0" eaLnBrk="1" latinLnBrk="0" hangingPunct="1">
      <a:defRPr sz="1200" kern="1200">
        <a:solidFill>
          <a:schemeClr val="tx1"/>
        </a:solidFill>
        <a:latin typeface="+mn-lt"/>
        <a:ea typeface="+mn-ea"/>
        <a:cs typeface="+mn-cs"/>
      </a:defRPr>
    </a:lvl6pPr>
    <a:lvl7pPr marL="2741018" algn="l" defTabSz="913673" rtl="0" eaLnBrk="1" latinLnBrk="0" hangingPunct="1">
      <a:defRPr sz="1200" kern="1200">
        <a:solidFill>
          <a:schemeClr val="tx1"/>
        </a:solidFill>
        <a:latin typeface="+mn-lt"/>
        <a:ea typeface="+mn-ea"/>
        <a:cs typeface="+mn-cs"/>
      </a:defRPr>
    </a:lvl7pPr>
    <a:lvl8pPr marL="3197853" algn="l" defTabSz="913673" rtl="0" eaLnBrk="1" latinLnBrk="0" hangingPunct="1">
      <a:defRPr sz="1200" kern="1200">
        <a:solidFill>
          <a:schemeClr val="tx1"/>
        </a:solidFill>
        <a:latin typeface="+mn-lt"/>
        <a:ea typeface="+mn-ea"/>
        <a:cs typeface="+mn-cs"/>
      </a:defRPr>
    </a:lvl8pPr>
    <a:lvl9pPr marL="3654689" algn="l" defTabSz="91367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20 April 2016</a:t>
            </a:fld>
            <a:endParaRPr lang="de-DE"/>
          </a:p>
        </p:txBody>
      </p:sp>
    </p:spTree>
    <p:extLst>
      <p:ext uri="{BB962C8B-B14F-4D97-AF65-F5344CB8AC3E}">
        <p14:creationId xmlns="" xmlns:p14="http://schemas.microsoft.com/office/powerpoint/2010/main" val="3735515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3</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20 April 2016</a:t>
            </a:fld>
            <a:endParaRPr lang="de-DE"/>
          </a:p>
        </p:txBody>
      </p:sp>
    </p:spTree>
    <p:extLst>
      <p:ext uri="{BB962C8B-B14F-4D97-AF65-F5344CB8AC3E}">
        <p14:creationId xmlns="" xmlns:p14="http://schemas.microsoft.com/office/powerpoint/2010/main" val="3735515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4004"/>
            <a:ext cx="84201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6837" indent="0" algn="ctr">
              <a:buNone/>
              <a:defRPr>
                <a:solidFill>
                  <a:schemeClr val="tx1">
                    <a:tint val="75000"/>
                  </a:schemeClr>
                </a:solidFill>
              </a:defRPr>
            </a:lvl2pPr>
            <a:lvl3pPr marL="913673" indent="0" algn="ctr">
              <a:buNone/>
              <a:defRPr>
                <a:solidFill>
                  <a:schemeClr val="tx1">
                    <a:tint val="75000"/>
                  </a:schemeClr>
                </a:solidFill>
              </a:defRPr>
            </a:lvl3pPr>
            <a:lvl4pPr marL="1370508" indent="0" algn="ctr">
              <a:buNone/>
              <a:defRPr>
                <a:solidFill>
                  <a:schemeClr val="tx1">
                    <a:tint val="75000"/>
                  </a:schemeClr>
                </a:solidFill>
              </a:defRPr>
            </a:lvl4pPr>
            <a:lvl5pPr marL="1827346" indent="0" algn="ctr">
              <a:buNone/>
              <a:defRPr>
                <a:solidFill>
                  <a:schemeClr val="tx1">
                    <a:tint val="75000"/>
                  </a:schemeClr>
                </a:solidFill>
              </a:defRPr>
            </a:lvl5pPr>
            <a:lvl6pPr marL="2284180" indent="0" algn="ctr">
              <a:buNone/>
              <a:defRPr>
                <a:solidFill>
                  <a:schemeClr val="tx1">
                    <a:tint val="75000"/>
                  </a:schemeClr>
                </a:solidFill>
              </a:defRPr>
            </a:lvl6pPr>
            <a:lvl7pPr marL="2741018" indent="0" algn="ctr">
              <a:buNone/>
              <a:defRPr>
                <a:solidFill>
                  <a:schemeClr val="tx1">
                    <a:tint val="75000"/>
                  </a:schemeClr>
                </a:solidFill>
              </a:defRPr>
            </a:lvl7pPr>
            <a:lvl8pPr marL="3197853" indent="0" algn="ctr">
              <a:buNone/>
              <a:defRPr>
                <a:solidFill>
                  <a:schemeClr val="tx1">
                    <a:tint val="75000"/>
                  </a:schemeClr>
                </a:solidFill>
              </a:defRPr>
            </a:lvl8pPr>
            <a:lvl9pPr marL="3654689" indent="0" algn="ctr">
              <a:buNone/>
              <a:defRPr>
                <a:solidFill>
                  <a:schemeClr val="tx1">
                    <a:tint val="75000"/>
                  </a:schemeClr>
                </a:solidFill>
              </a:defRPr>
            </a:lvl9pPr>
          </a:lstStyle>
          <a:p>
            <a:r>
              <a:rPr lang="en-US" dirty="0" smtClean="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64"/>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5"/>
            <a:ext cx="59436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6837" indent="0">
              <a:buNone/>
              <a:defRPr sz="2800"/>
            </a:lvl2pPr>
            <a:lvl3pPr marL="913673" indent="0">
              <a:buNone/>
              <a:defRPr sz="2300"/>
            </a:lvl3pPr>
            <a:lvl4pPr marL="1370508" indent="0">
              <a:buNone/>
              <a:defRPr sz="2000"/>
            </a:lvl4pPr>
            <a:lvl5pPr marL="1827346" indent="0">
              <a:buNone/>
              <a:defRPr sz="2000"/>
            </a:lvl5pPr>
            <a:lvl6pPr marL="2284180" indent="0">
              <a:buNone/>
              <a:defRPr sz="2000"/>
            </a:lvl6pPr>
            <a:lvl7pPr marL="2741018" indent="0">
              <a:buNone/>
              <a:defRPr sz="2000"/>
            </a:lvl7pPr>
            <a:lvl8pPr marL="3197853" indent="0">
              <a:buNone/>
              <a:defRPr sz="2000"/>
            </a:lvl8pPr>
            <a:lvl9pPr marL="3654689" indent="0">
              <a:buNone/>
              <a:defRPr sz="2000"/>
            </a:lvl9pPr>
          </a:lstStyle>
          <a:p>
            <a:pPr lvl="0"/>
            <a:endParaRPr lang="en-GB" noProof="0" smtClean="0"/>
          </a:p>
        </p:txBody>
      </p:sp>
      <p:sp>
        <p:nvSpPr>
          <p:cNvPr id="4" name="Text Placeholder 3"/>
          <p:cNvSpPr>
            <a:spLocks noGrp="1"/>
          </p:cNvSpPr>
          <p:nvPr>
            <p:ph type="body" sz="half" idx="2"/>
          </p:nvPr>
        </p:nvSpPr>
        <p:spPr>
          <a:xfrm>
            <a:off x="1941645" y="5367349"/>
            <a:ext cx="5943600" cy="8048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63"/>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63"/>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95300" y="46212"/>
            <a:ext cx="8915400" cy="618727"/>
          </a:xfr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131220"/>
            <a:ext cx="8915400" cy="555665"/>
          </a:xfrm>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3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4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6837" indent="0">
              <a:buNone/>
              <a:defRPr sz="1800">
                <a:solidFill>
                  <a:schemeClr val="tx1">
                    <a:tint val="75000"/>
                  </a:schemeClr>
                </a:solidFill>
              </a:defRPr>
            </a:lvl2pPr>
            <a:lvl3pPr marL="913673" indent="0">
              <a:buNone/>
              <a:defRPr sz="1600">
                <a:solidFill>
                  <a:schemeClr val="tx1">
                    <a:tint val="75000"/>
                  </a:schemeClr>
                </a:solidFill>
              </a:defRPr>
            </a:lvl3pPr>
            <a:lvl4pPr marL="1370508" indent="0">
              <a:buNone/>
              <a:defRPr sz="1400">
                <a:solidFill>
                  <a:schemeClr val="tx1">
                    <a:tint val="75000"/>
                  </a:schemeClr>
                </a:solidFill>
              </a:defRPr>
            </a:lvl4pPr>
            <a:lvl5pPr marL="1827346" indent="0">
              <a:buNone/>
              <a:defRPr sz="1400">
                <a:solidFill>
                  <a:schemeClr val="tx1">
                    <a:tint val="75000"/>
                  </a:schemeClr>
                </a:solidFill>
              </a:defRPr>
            </a:lvl5pPr>
            <a:lvl6pPr marL="2284180" indent="0">
              <a:buNone/>
              <a:defRPr sz="1400">
                <a:solidFill>
                  <a:schemeClr val="tx1">
                    <a:tint val="75000"/>
                  </a:schemeClr>
                </a:solidFill>
              </a:defRPr>
            </a:lvl6pPr>
            <a:lvl7pPr marL="2741018" indent="0">
              <a:buNone/>
              <a:defRPr sz="1400">
                <a:solidFill>
                  <a:schemeClr val="tx1">
                    <a:tint val="75000"/>
                  </a:schemeClr>
                </a:solidFill>
              </a:defRPr>
            </a:lvl7pPr>
            <a:lvl8pPr marL="3197853" indent="0">
              <a:buNone/>
              <a:defRPr sz="1400">
                <a:solidFill>
                  <a:schemeClr val="tx1">
                    <a:tint val="75000"/>
                  </a:schemeClr>
                </a:solidFill>
              </a:defRPr>
            </a:lvl8pPr>
            <a:lvl9pPr marL="3654689"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64"/>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7"/>
            <a:ext cx="437687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7"/>
            <a:ext cx="437859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86" y="1090649"/>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3"/>
            <a:ext cx="3259006"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83"/>
            <a:ext cx="5537729"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4"/>
            <a:ext cx="3259006" cy="46910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50368"/>
            <a:ext cx="8915400" cy="429541"/>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9" name="Line 8"/>
          <p:cNvSpPr>
            <a:spLocks noChangeShapeType="1"/>
          </p:cNvSpPr>
          <p:nvPr/>
        </p:nvSpPr>
        <p:spPr bwMode="auto">
          <a:xfrm>
            <a:off x="571499" y="573707"/>
            <a:ext cx="8839201" cy="0"/>
          </a:xfrm>
          <a:prstGeom prst="line">
            <a:avLst/>
          </a:prstGeom>
          <a:noFill/>
          <a:ln w="57150" cmpd="thinThick">
            <a:solidFill>
              <a:srgbClr val="3333FF"/>
            </a:solidFill>
            <a:round/>
            <a:headEnd/>
            <a:tailEnd/>
          </a:ln>
          <a:effectLst/>
        </p:spPr>
        <p:txBody>
          <a:bodyPr lIns="91366" tIns="45682" rIns="91366" bIns="45682"/>
          <a:lstStyle/>
          <a:p>
            <a:pPr algn="ctr">
              <a:defRPr/>
            </a:pPr>
            <a:endParaRPr lang="en-US"/>
          </a:p>
        </p:txBody>
      </p:sp>
      <p:pic>
        <p:nvPicPr>
          <p:cNvPr id="2056" name="Picture 8" descr="H:\MY DOCUMENTS\GSICS\logo\GSICS180px.png"/>
          <p:cNvPicPr>
            <a:picLocks noChangeAspect="1" noChangeArrowheads="1"/>
          </p:cNvPicPr>
          <p:nvPr/>
        </p:nvPicPr>
        <p:blipFill>
          <a:blip r:embed="rId14" cstate="print"/>
          <a:srcRect/>
          <a:stretch>
            <a:fillRect/>
          </a:stretch>
        </p:blipFill>
        <p:spPr bwMode="auto">
          <a:xfrm>
            <a:off x="8191505" y="6162712"/>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6837" algn="ctr" rtl="0" fontAlgn="base">
        <a:spcBef>
          <a:spcPct val="0"/>
        </a:spcBef>
        <a:spcAft>
          <a:spcPct val="0"/>
        </a:spcAft>
        <a:defRPr sz="4300">
          <a:solidFill>
            <a:schemeClr val="tx1"/>
          </a:solidFill>
          <a:latin typeface="Calibri" pitchFamily="34" charset="0"/>
        </a:defRPr>
      </a:lvl6pPr>
      <a:lvl7pPr marL="913673" algn="ctr" rtl="0" fontAlgn="base">
        <a:spcBef>
          <a:spcPct val="0"/>
        </a:spcBef>
        <a:spcAft>
          <a:spcPct val="0"/>
        </a:spcAft>
        <a:defRPr sz="4300">
          <a:solidFill>
            <a:schemeClr val="tx1"/>
          </a:solidFill>
          <a:latin typeface="Calibri" pitchFamily="34" charset="0"/>
        </a:defRPr>
      </a:lvl7pPr>
      <a:lvl8pPr marL="1370508" algn="ctr" rtl="0" fontAlgn="base">
        <a:spcBef>
          <a:spcPct val="0"/>
        </a:spcBef>
        <a:spcAft>
          <a:spcPct val="0"/>
        </a:spcAft>
        <a:defRPr sz="4300">
          <a:solidFill>
            <a:schemeClr val="tx1"/>
          </a:solidFill>
          <a:latin typeface="Calibri" pitchFamily="34" charset="0"/>
        </a:defRPr>
      </a:lvl8pPr>
      <a:lvl9pPr marL="1827346" algn="ctr" rtl="0" fontAlgn="base">
        <a:spcBef>
          <a:spcPct val="0"/>
        </a:spcBef>
        <a:spcAft>
          <a:spcPct val="0"/>
        </a:spcAft>
        <a:defRPr sz="4300">
          <a:solidFill>
            <a:schemeClr val="tx1"/>
          </a:solidFill>
          <a:latin typeface="Calibri" pitchFamily="34" charset="0"/>
        </a:defRPr>
      </a:lvl9pPr>
    </p:titleStyle>
    <p:bodyStyle>
      <a:lvl1pPr marL="342627" indent="-342627" algn="l" rtl="0" eaLnBrk="0" fontAlgn="base" hangingPunct="0">
        <a:spcBef>
          <a:spcPct val="20000"/>
        </a:spcBef>
        <a:spcAft>
          <a:spcPct val="0"/>
        </a:spcAft>
        <a:buFont typeface="Arial" charset="0"/>
        <a:buChar char="•"/>
        <a:defRPr sz="2300" b="1" kern="1200">
          <a:solidFill>
            <a:schemeClr val="tx1"/>
          </a:solidFill>
          <a:latin typeface="+mn-lt"/>
          <a:ea typeface="+mn-ea"/>
          <a:cs typeface="+mn-cs"/>
        </a:defRPr>
      </a:lvl1pPr>
      <a:lvl2pPr marL="742359" indent="-285521"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2090" indent="-228416"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598925"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764"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2598"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435"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271"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107"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673" rtl="0" eaLnBrk="1" latinLnBrk="0" hangingPunct="1">
        <a:defRPr sz="1800" kern="1200">
          <a:solidFill>
            <a:schemeClr val="tx1"/>
          </a:solidFill>
          <a:latin typeface="+mn-lt"/>
          <a:ea typeface="+mn-ea"/>
          <a:cs typeface="+mn-cs"/>
        </a:defRPr>
      </a:lvl1pPr>
      <a:lvl2pPr marL="456837" algn="l" defTabSz="913673" rtl="0" eaLnBrk="1" latinLnBrk="0" hangingPunct="1">
        <a:defRPr sz="1800" kern="1200">
          <a:solidFill>
            <a:schemeClr val="tx1"/>
          </a:solidFill>
          <a:latin typeface="+mn-lt"/>
          <a:ea typeface="+mn-ea"/>
          <a:cs typeface="+mn-cs"/>
        </a:defRPr>
      </a:lvl2pPr>
      <a:lvl3pPr marL="913673" algn="l" defTabSz="913673" rtl="0" eaLnBrk="1" latinLnBrk="0" hangingPunct="1">
        <a:defRPr sz="1800" kern="1200">
          <a:solidFill>
            <a:schemeClr val="tx1"/>
          </a:solidFill>
          <a:latin typeface="+mn-lt"/>
          <a:ea typeface="+mn-ea"/>
          <a:cs typeface="+mn-cs"/>
        </a:defRPr>
      </a:lvl3pPr>
      <a:lvl4pPr marL="1370508" algn="l" defTabSz="913673" rtl="0" eaLnBrk="1" latinLnBrk="0" hangingPunct="1">
        <a:defRPr sz="1800" kern="1200">
          <a:solidFill>
            <a:schemeClr val="tx1"/>
          </a:solidFill>
          <a:latin typeface="+mn-lt"/>
          <a:ea typeface="+mn-ea"/>
          <a:cs typeface="+mn-cs"/>
        </a:defRPr>
      </a:lvl4pPr>
      <a:lvl5pPr marL="1827346" algn="l" defTabSz="913673" rtl="0" eaLnBrk="1" latinLnBrk="0" hangingPunct="1">
        <a:defRPr sz="1800" kern="1200">
          <a:solidFill>
            <a:schemeClr val="tx1"/>
          </a:solidFill>
          <a:latin typeface="+mn-lt"/>
          <a:ea typeface="+mn-ea"/>
          <a:cs typeface="+mn-cs"/>
        </a:defRPr>
      </a:lvl5pPr>
      <a:lvl6pPr marL="2284180" algn="l" defTabSz="913673" rtl="0" eaLnBrk="1" latinLnBrk="0" hangingPunct="1">
        <a:defRPr sz="1800" kern="1200">
          <a:solidFill>
            <a:schemeClr val="tx1"/>
          </a:solidFill>
          <a:latin typeface="+mn-lt"/>
          <a:ea typeface="+mn-ea"/>
          <a:cs typeface="+mn-cs"/>
        </a:defRPr>
      </a:lvl6pPr>
      <a:lvl7pPr marL="2741018" algn="l" defTabSz="913673" rtl="0" eaLnBrk="1" latinLnBrk="0" hangingPunct="1">
        <a:defRPr sz="1800" kern="1200">
          <a:solidFill>
            <a:schemeClr val="tx1"/>
          </a:solidFill>
          <a:latin typeface="+mn-lt"/>
          <a:ea typeface="+mn-ea"/>
          <a:cs typeface="+mn-cs"/>
        </a:defRPr>
      </a:lvl7pPr>
      <a:lvl8pPr marL="3197853" algn="l" defTabSz="913673" rtl="0" eaLnBrk="1" latinLnBrk="0" hangingPunct="1">
        <a:defRPr sz="1800" kern="1200">
          <a:solidFill>
            <a:schemeClr val="tx1"/>
          </a:solidFill>
          <a:latin typeface="+mn-lt"/>
          <a:ea typeface="+mn-ea"/>
          <a:cs typeface="+mn-cs"/>
        </a:defRPr>
      </a:lvl8pPr>
      <a:lvl9pPr marL="3654689" algn="l" defTabSz="9136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gsics.nesdis.noaa.gov/wiki/Development/MeetingsAndConferences"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gsics.nesdis.noaa.gov/pub/Development/20150316/4f_Bali_MW_Standard_Proposal.pptx" TargetMode="External"/><Relationship Id="rId2" Type="http://schemas.openxmlformats.org/officeDocument/2006/relationships/hyperlink" Target="https://gsics.nesdis.noaa.gov/pub/Development/20160106/MW-SubGroup-06Jan2016.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gsics.nesdis.noaa.gov/pub/Development/20160229/3e_manik_reference.pptx"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gsics.nesdis.noaa.gov/pub/Development/20160229/2s_Flynn_GSICS_Products.pptx"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p:txBody>
          <a:bodyPr/>
          <a:lstStyle/>
          <a:p>
            <a:pPr eaLnBrk="1" hangingPunct="1"/>
            <a:r>
              <a:rPr lang="en-US" sz="3600" b="0" dirty="0" smtClean="0"/>
              <a:t>GSICS Newsletter</a:t>
            </a:r>
            <a:br>
              <a:rPr lang="en-US" sz="3600" b="0" dirty="0" smtClean="0"/>
            </a:br>
            <a:r>
              <a:rPr lang="en-US" sz="3600" dirty="0" smtClean="0"/>
              <a:t/>
            </a:r>
            <a:br>
              <a:rPr lang="en-US" sz="3600" dirty="0" smtClean="0"/>
            </a:br>
            <a:r>
              <a:rPr lang="en-US" sz="1500" b="0" dirty="0" smtClean="0"/>
              <a:t>Microwave  mini </a:t>
            </a:r>
            <a:r>
              <a:rPr lang="en-US" sz="1500" b="0" dirty="0" smtClean="0"/>
              <a:t>issue</a:t>
            </a:r>
            <a:r>
              <a:rPr lang="en-GB" sz="3600" dirty="0" smtClean="0"/>
              <a:t/>
            </a:r>
            <a:br>
              <a:rPr lang="en-GB" sz="3600" dirty="0" smtClean="0"/>
            </a:br>
            <a:endParaRPr lang="en-GB" sz="3600" dirty="0" smtClean="0"/>
          </a:p>
        </p:txBody>
      </p:sp>
      <p:sp>
        <p:nvSpPr>
          <p:cNvPr id="4" name="Subtitle 3"/>
          <p:cNvSpPr>
            <a:spLocks noGrp="1"/>
          </p:cNvSpPr>
          <p:nvPr>
            <p:ph type="subTitle" idx="1"/>
          </p:nvPr>
        </p:nvSpPr>
        <p:spPr/>
        <p:txBody>
          <a:bodyPr/>
          <a:lstStyle/>
          <a:p>
            <a:r>
              <a:rPr lang="en-US" dirty="0" err="1" smtClean="0"/>
              <a:t>Manik</a:t>
            </a:r>
            <a:r>
              <a:rPr lang="en-US" dirty="0" smtClean="0"/>
              <a:t> </a:t>
            </a:r>
            <a:r>
              <a:rPr lang="en-US" dirty="0" smtClean="0"/>
              <a:t>Bali</a:t>
            </a:r>
            <a:r>
              <a:rPr lang="en-US" dirty="0" smtClean="0"/>
              <a:t>,  Ralph Ferraro and Larry </a:t>
            </a:r>
            <a:r>
              <a:rPr lang="en-US" dirty="0" smtClean="0"/>
              <a:t>Flynn</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0302" y="1258785"/>
            <a:ext cx="8915400" cy="4629878"/>
          </a:xfrm>
        </p:spPr>
        <p:txBody>
          <a:bodyPr/>
          <a:lstStyle/>
          <a:p>
            <a:pPr>
              <a:buNone/>
            </a:pPr>
            <a:r>
              <a:rPr lang="en-US" dirty="0" smtClean="0"/>
              <a:t>The winter issue of the GSICS Newsletter was a Mini MW Issue</a:t>
            </a:r>
          </a:p>
          <a:p>
            <a:pPr>
              <a:buNone/>
            </a:pPr>
            <a:endParaRPr lang="en-US" dirty="0" smtClean="0"/>
          </a:p>
          <a:p>
            <a:r>
              <a:rPr lang="en-US" dirty="0" smtClean="0"/>
              <a:t>Ralph highlighted the progress </a:t>
            </a:r>
          </a:p>
          <a:p>
            <a:pPr lvl="1"/>
            <a:r>
              <a:rPr lang="en-US" sz="1200" b="0" dirty="0" smtClean="0"/>
              <a:t>Plans for Upcoming Year For the upcoming year, the MWSG plans on developing a clear path for GSICS MW products and services, namely, defining initial correction tables for some of the longer time series (e.g., MSU, AMSU, SSM/I) that can be used for real-time and climate applications, defining reference standards (i.e., satellite, </a:t>
            </a:r>
            <a:r>
              <a:rPr lang="en-US" sz="1200" b="0" dirty="0" err="1" smtClean="0"/>
              <a:t>radiative</a:t>
            </a:r>
            <a:r>
              <a:rPr lang="en-US" sz="1200" b="0" dirty="0" smtClean="0"/>
              <a:t> transfer model, etc.) and common services (i.e., common cross calibration methods like SNO) that GSICS agencies could adopt when performing calibration of their individual sensors. The MWSG will also continue to mature relationships with other groups such as the GPM X-Cal (see article by Berg and </a:t>
            </a:r>
            <a:r>
              <a:rPr lang="en-US" sz="1200" b="0" dirty="0" err="1" smtClean="0"/>
              <a:t>Kroodsma</a:t>
            </a:r>
            <a:r>
              <a:rPr lang="en-US" sz="1200" b="0" dirty="0" smtClean="0"/>
              <a:t> in this issue) and the CEOS MW group. Details on the MWSG meetings can be found on the GSICS Wiki Page - </a:t>
            </a:r>
            <a:r>
              <a:rPr lang="en-US" sz="1200" b="0" dirty="0" smtClean="0">
                <a:hlinkClick r:id="rId2"/>
              </a:rPr>
              <a:t>https://</a:t>
            </a:r>
            <a:r>
              <a:rPr lang="en-US" sz="1200" b="0" dirty="0" smtClean="0">
                <a:hlinkClick r:id="rId2"/>
              </a:rPr>
              <a:t>gsics.nesdis.noaa.gov/wiki/Development/MeetingsAndConferences</a:t>
            </a:r>
            <a:r>
              <a:rPr lang="en-US" sz="1200" b="0" dirty="0" smtClean="0"/>
              <a:t>.</a:t>
            </a:r>
            <a:endParaRPr lang="en-US" sz="1200" b="0" dirty="0" smtClean="0"/>
          </a:p>
          <a:p>
            <a:endParaRPr lang="en-US" sz="2000" dirty="0" smtClean="0"/>
          </a:p>
          <a:p>
            <a:r>
              <a:rPr lang="en-US" sz="2000" dirty="0" smtClean="0"/>
              <a:t>Newsletter covered trending topics in the MW community</a:t>
            </a:r>
          </a:p>
          <a:p>
            <a:pPr marL="799738" lvl="1" indent="-342900">
              <a:buFont typeface="+mj-lt"/>
              <a:buAutoNum type="arabicPeriod"/>
            </a:pPr>
            <a:r>
              <a:rPr lang="en-US" sz="1300" dirty="0" smtClean="0"/>
              <a:t>Channel frequency shifts, drifts and uncertainties in Microwave sounding observations. By William </a:t>
            </a:r>
            <a:r>
              <a:rPr lang="en-US" sz="1300" dirty="0" smtClean="0"/>
              <a:t>Bell</a:t>
            </a:r>
          </a:p>
          <a:p>
            <a:pPr marL="799738" lvl="1" indent="-342900">
              <a:buFont typeface="+mj-lt"/>
              <a:buAutoNum type="arabicPeriod"/>
            </a:pPr>
            <a:r>
              <a:rPr lang="en-US" sz="1300" dirty="0" smtClean="0"/>
              <a:t>Reflector </a:t>
            </a:r>
            <a:r>
              <a:rPr lang="en-US" sz="1300" dirty="0" smtClean="0"/>
              <a:t>emission correction for ATMS calibration By </a:t>
            </a:r>
            <a:r>
              <a:rPr lang="en-US" sz="1300" dirty="0" err="1" smtClean="0"/>
              <a:t>Hu</a:t>
            </a:r>
            <a:r>
              <a:rPr lang="en-US" sz="1300" dirty="0" smtClean="0"/>
              <a:t> Yang and </a:t>
            </a:r>
            <a:r>
              <a:rPr lang="en-US" sz="1300" dirty="0" err="1" smtClean="0"/>
              <a:t>Fuzhong</a:t>
            </a:r>
            <a:r>
              <a:rPr lang="en-US" sz="1300" dirty="0" smtClean="0"/>
              <a:t> </a:t>
            </a:r>
            <a:r>
              <a:rPr lang="en-US" sz="1300" dirty="0" err="1" smtClean="0"/>
              <a:t>Weng</a:t>
            </a:r>
            <a:r>
              <a:rPr lang="en-US" sz="1300" dirty="0" smtClean="0"/>
              <a:t>, NOAA </a:t>
            </a:r>
            <a:endParaRPr lang="en-US" sz="1300" dirty="0" smtClean="0"/>
          </a:p>
          <a:p>
            <a:pPr marL="799738" lvl="1" indent="-342900">
              <a:buFont typeface="+mj-lt"/>
              <a:buAutoNum type="arabicPeriod"/>
            </a:pPr>
            <a:r>
              <a:rPr lang="en-US" sz="1300" dirty="0" smtClean="0"/>
              <a:t>Inter-calibration </a:t>
            </a:r>
            <a:r>
              <a:rPr lang="en-US" sz="1300" dirty="0" smtClean="0"/>
              <a:t>of the GPM Radiometer Constellation By Wesley Berg (CSU), and Rachael </a:t>
            </a:r>
            <a:r>
              <a:rPr lang="en-US" sz="1300" dirty="0" err="1" smtClean="0"/>
              <a:t>Kroodsma</a:t>
            </a:r>
            <a:r>
              <a:rPr lang="en-US" sz="1300" dirty="0" smtClean="0"/>
              <a:t>,</a:t>
            </a:r>
          </a:p>
          <a:p>
            <a:pPr lvl="1"/>
            <a:r>
              <a:rPr lang="en-US" sz="1300" dirty="0" smtClean="0"/>
              <a:t> </a:t>
            </a:r>
            <a:r>
              <a:rPr lang="en-US" sz="1300" dirty="0" smtClean="0">
                <a:solidFill>
                  <a:schemeClr val="tx1"/>
                </a:solidFill>
              </a:rPr>
              <a:t>News </a:t>
            </a:r>
            <a:r>
              <a:rPr lang="en-US" sz="1300" dirty="0" smtClean="0">
                <a:solidFill>
                  <a:schemeClr val="tx1"/>
                </a:solidFill>
              </a:rPr>
              <a:t>in This Quarter </a:t>
            </a:r>
            <a:endParaRPr lang="en-US" sz="1300" dirty="0" smtClean="0">
              <a:solidFill>
                <a:schemeClr val="tx1"/>
              </a:solidFill>
            </a:endParaRPr>
          </a:p>
          <a:p>
            <a:pPr marL="799738" lvl="1" indent="-342900">
              <a:buFont typeface="+mj-lt"/>
              <a:buAutoNum type="arabicPeriod"/>
            </a:pPr>
            <a:r>
              <a:rPr lang="en-US" sz="1300" dirty="0" smtClean="0"/>
              <a:t>GSICS </a:t>
            </a:r>
            <a:r>
              <a:rPr lang="en-US" sz="1300" dirty="0" smtClean="0"/>
              <a:t>Microwave subgroup updates By Ralph Ferraro, Chair MW subgroup, NOAA </a:t>
            </a:r>
            <a:endParaRPr lang="en-US" sz="1300" dirty="0" smtClean="0"/>
          </a:p>
          <a:p>
            <a:pPr marL="799738" lvl="1" indent="-342900">
              <a:buFont typeface="+mj-lt"/>
              <a:buAutoNum type="arabicPeriod"/>
            </a:pPr>
            <a:r>
              <a:rPr lang="en-US" sz="1300" dirty="0" smtClean="0"/>
              <a:t>Joint </a:t>
            </a:r>
            <a:r>
              <a:rPr lang="en-US" sz="1300" dirty="0" smtClean="0"/>
              <a:t>workshop on uncertainties at 183 GHz held in Paris By </a:t>
            </a:r>
            <a:r>
              <a:rPr lang="en-US" sz="1300" dirty="0" err="1" smtClean="0"/>
              <a:t>Vinia</a:t>
            </a:r>
            <a:r>
              <a:rPr lang="en-US" sz="1300" dirty="0" smtClean="0"/>
              <a:t> </a:t>
            </a:r>
            <a:r>
              <a:rPr lang="en-US" sz="1300" dirty="0" err="1" smtClean="0"/>
              <a:t>Mattioli</a:t>
            </a:r>
            <a:r>
              <a:rPr lang="en-US" sz="1300" dirty="0" smtClean="0"/>
              <a:t>, </a:t>
            </a:r>
            <a:r>
              <a:rPr lang="en-US" sz="1300" dirty="0" smtClean="0"/>
              <a:t>EUMETSAT</a:t>
            </a:r>
          </a:p>
          <a:p>
            <a:pPr marL="799738" lvl="1" indent="-342900">
              <a:buFont typeface="+mj-lt"/>
              <a:buAutoNum type="arabicPeriod"/>
            </a:pPr>
            <a:r>
              <a:rPr lang="en-US" sz="1300" dirty="0" smtClean="0"/>
              <a:t> </a:t>
            </a:r>
            <a:r>
              <a:rPr lang="en-US" sz="1300" dirty="0" smtClean="0"/>
              <a:t>Jason-3 and Sentinel-3A launched </a:t>
            </a:r>
            <a:endParaRPr lang="en-US" sz="1200" b="0" dirty="0" smtClean="0"/>
          </a:p>
          <a:p>
            <a:endParaRPr lang="en-US" dirty="0" smtClean="0"/>
          </a:p>
          <a:p>
            <a:endParaRPr lang="en-US" dirty="0" smtClean="0"/>
          </a:p>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1881620" y="0"/>
            <a:ext cx="5810250" cy="11620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p:txBody>
          <a:bodyPr/>
          <a:lstStyle/>
          <a:p>
            <a:pPr eaLnBrk="1" hangingPunct="1"/>
            <a:r>
              <a:rPr lang="en-US" sz="3600" b="0" dirty="0" smtClean="0"/>
              <a:t>GSICS Annual Meeting Outcomes for Microwave subgroup</a:t>
            </a:r>
            <a:r>
              <a:rPr lang="en-US" sz="3600" dirty="0" smtClean="0"/>
              <a:t/>
            </a:r>
            <a:br>
              <a:rPr lang="en-US" sz="3600" dirty="0" smtClean="0"/>
            </a:br>
            <a:r>
              <a:rPr lang="en-GB" sz="3600" dirty="0" smtClean="0"/>
              <a:t/>
            </a:r>
            <a:br>
              <a:rPr lang="en-GB" sz="3600" dirty="0" smtClean="0"/>
            </a:br>
            <a:endParaRPr lang="en-GB" sz="3600" dirty="0" smtClean="0"/>
          </a:p>
        </p:txBody>
      </p:sp>
      <p:sp>
        <p:nvSpPr>
          <p:cNvPr id="4" name="Subtitle 3"/>
          <p:cNvSpPr>
            <a:spLocks noGrp="1"/>
          </p:cNvSpPr>
          <p:nvPr>
            <p:ph type="subTitle" idx="1"/>
          </p:nvPr>
        </p:nvSpPr>
        <p:spPr/>
        <p:txBody>
          <a:bodyPr/>
          <a:lstStyle/>
          <a:p>
            <a:r>
              <a:rPr lang="en-US" dirty="0" smtClean="0"/>
              <a:t>Ralph Ferraro, </a:t>
            </a:r>
            <a:r>
              <a:rPr lang="en-US" dirty="0" err="1" smtClean="0"/>
              <a:t>Manik</a:t>
            </a:r>
            <a:r>
              <a:rPr lang="en-US" dirty="0" smtClean="0"/>
              <a:t> Bali, Larry Flynn</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68433" y="1968342"/>
            <a:ext cx="8090560" cy="1689258"/>
          </a:xfrm>
        </p:spPr>
        <p:txBody>
          <a:bodyPr/>
          <a:lstStyle/>
          <a:p>
            <a:r>
              <a:rPr lang="en-US" dirty="0" smtClean="0"/>
              <a:t>Work with GDWG to define: </a:t>
            </a:r>
          </a:p>
          <a:p>
            <a:pPr lvl="1"/>
            <a:r>
              <a:rPr lang="en-US" dirty="0" smtClean="0"/>
              <a:t> Data formats • Meta-data standards • Distribution mechanism – </a:t>
            </a:r>
          </a:p>
          <a:p>
            <a:r>
              <a:rPr lang="en-US" dirty="0" smtClean="0"/>
              <a:t>Work with the GCC to see how the products could be reviewed through the GPPA</a:t>
            </a:r>
          </a:p>
          <a:p>
            <a:endParaRPr lang="en-US" dirty="0"/>
          </a:p>
        </p:txBody>
      </p:sp>
      <p:sp>
        <p:nvSpPr>
          <p:cNvPr id="4" name="TextBox 3"/>
          <p:cNvSpPr txBox="1"/>
          <p:nvPr/>
        </p:nvSpPr>
        <p:spPr>
          <a:xfrm>
            <a:off x="770200" y="4565357"/>
            <a:ext cx="8765686" cy="523220"/>
          </a:xfrm>
          <a:prstGeom prst="rect">
            <a:avLst/>
          </a:prstGeom>
          <a:noFill/>
        </p:spPr>
        <p:txBody>
          <a:bodyPr wrap="square" rtlCol="0">
            <a:spAutoFit/>
          </a:bodyPr>
          <a:lstStyle/>
          <a:p>
            <a:r>
              <a:rPr lang="en-US" sz="1400" b="0" dirty="0" smtClean="0">
                <a:solidFill>
                  <a:schemeClr val="tx1"/>
                </a:solidFill>
              </a:rPr>
              <a:t> GDWG.2016.6b.2 : GCC to discuss with MW sub group chair on the use of the proposed MW standards, if needed then seek GDWG agreements.  </a:t>
            </a:r>
            <a:endParaRPr lang="en-US" sz="1400" dirty="0">
              <a:solidFill>
                <a:schemeClr val="tx1"/>
              </a:solidFill>
            </a:endParaRPr>
          </a:p>
        </p:txBody>
      </p:sp>
      <p:sp>
        <p:nvSpPr>
          <p:cNvPr id="5" name="TextBox 4"/>
          <p:cNvSpPr txBox="1"/>
          <p:nvPr/>
        </p:nvSpPr>
        <p:spPr>
          <a:xfrm>
            <a:off x="0" y="1178911"/>
            <a:ext cx="7766462" cy="523220"/>
          </a:xfrm>
          <a:prstGeom prst="rect">
            <a:avLst/>
          </a:prstGeom>
          <a:solidFill>
            <a:srgbClr val="FFC000"/>
          </a:solidFill>
        </p:spPr>
        <p:txBody>
          <a:bodyPr wrap="square" rtlCol="0">
            <a:spAutoFit/>
          </a:bodyPr>
          <a:lstStyle/>
          <a:p>
            <a:r>
              <a:rPr lang="en-US" sz="1400" dirty="0" smtClean="0">
                <a:solidFill>
                  <a:srgbClr val="C00000"/>
                </a:solidFill>
              </a:rPr>
              <a:t>From Jan Microwave Subgroup Meeting we had </a:t>
            </a:r>
          </a:p>
          <a:p>
            <a:r>
              <a:rPr lang="en-US" sz="1400" dirty="0" smtClean="0">
                <a:solidFill>
                  <a:srgbClr val="C00000"/>
                </a:solidFill>
              </a:rPr>
              <a:t>( Ref: Ralph Presentation </a:t>
            </a:r>
            <a:r>
              <a:rPr lang="en-US" sz="1400" dirty="0" smtClean="0">
                <a:solidFill>
                  <a:srgbClr val="C00000"/>
                </a:solidFill>
                <a:hlinkClick r:id="rId2"/>
              </a:rPr>
              <a:t>here</a:t>
            </a:r>
            <a:r>
              <a:rPr lang="en-US" sz="1400" dirty="0" smtClean="0">
                <a:solidFill>
                  <a:srgbClr val="C00000"/>
                </a:solidFill>
              </a:rPr>
              <a:t> )</a:t>
            </a:r>
            <a:endParaRPr lang="en-US" sz="1400" dirty="0">
              <a:solidFill>
                <a:srgbClr val="C00000"/>
              </a:solidFill>
            </a:endParaRPr>
          </a:p>
        </p:txBody>
      </p:sp>
      <p:sp>
        <p:nvSpPr>
          <p:cNvPr id="6" name="TextBox 5"/>
          <p:cNvSpPr txBox="1"/>
          <p:nvPr/>
        </p:nvSpPr>
        <p:spPr>
          <a:xfrm>
            <a:off x="0" y="5499550"/>
            <a:ext cx="7766462" cy="523220"/>
          </a:xfrm>
          <a:prstGeom prst="rect">
            <a:avLst/>
          </a:prstGeom>
          <a:solidFill>
            <a:srgbClr val="FFC000"/>
          </a:solidFill>
        </p:spPr>
        <p:txBody>
          <a:bodyPr wrap="square" rtlCol="0">
            <a:spAutoFit/>
          </a:bodyPr>
          <a:lstStyle/>
          <a:p>
            <a:r>
              <a:rPr lang="en-US" sz="1400" dirty="0" smtClean="0">
                <a:solidFill>
                  <a:srgbClr val="C00000"/>
                </a:solidFill>
              </a:rPr>
              <a:t>Microwave Data Format and Metadata standards were presented in GSICS annual meeting 2015.  Formal </a:t>
            </a:r>
            <a:r>
              <a:rPr lang="en-US" sz="1400" dirty="0" err="1" smtClean="0">
                <a:solidFill>
                  <a:srgbClr val="C00000"/>
                </a:solidFill>
              </a:rPr>
              <a:t>acceptence</a:t>
            </a:r>
            <a:r>
              <a:rPr lang="en-US" sz="1400" dirty="0" smtClean="0">
                <a:solidFill>
                  <a:srgbClr val="C00000"/>
                </a:solidFill>
              </a:rPr>
              <a:t> by MW subgroup needed ( see </a:t>
            </a:r>
            <a:r>
              <a:rPr lang="en-US" sz="1400" dirty="0" smtClean="0">
                <a:solidFill>
                  <a:srgbClr val="C00000"/>
                </a:solidFill>
                <a:hlinkClick r:id="rId3"/>
              </a:rPr>
              <a:t>here</a:t>
            </a:r>
            <a:r>
              <a:rPr lang="en-US" sz="1400" dirty="0" smtClean="0">
                <a:solidFill>
                  <a:srgbClr val="C00000"/>
                </a:solidFill>
              </a:rPr>
              <a:t> )</a:t>
            </a:r>
            <a:endParaRPr lang="en-US" sz="1400" dirty="0">
              <a:solidFill>
                <a:srgbClr val="C00000"/>
              </a:solidFill>
            </a:endParaRPr>
          </a:p>
        </p:txBody>
      </p:sp>
      <p:sp>
        <p:nvSpPr>
          <p:cNvPr id="7" name="TextBox 6"/>
          <p:cNvSpPr txBox="1"/>
          <p:nvPr/>
        </p:nvSpPr>
        <p:spPr>
          <a:xfrm>
            <a:off x="0" y="3823150"/>
            <a:ext cx="7766462" cy="523220"/>
          </a:xfrm>
          <a:prstGeom prst="rect">
            <a:avLst/>
          </a:prstGeom>
          <a:solidFill>
            <a:srgbClr val="FFC000"/>
          </a:solidFill>
        </p:spPr>
        <p:txBody>
          <a:bodyPr wrap="square" rtlCol="0">
            <a:spAutoFit/>
          </a:bodyPr>
          <a:lstStyle/>
          <a:p>
            <a:r>
              <a:rPr lang="en-US" sz="1400" dirty="0" smtClean="0">
                <a:solidFill>
                  <a:srgbClr val="C00000"/>
                </a:solidFill>
              </a:rPr>
              <a:t>Microwave Data Format and Metadata standards were presented in GSICS annual meeting 2015.  Formal acceptance by MW subgroup needed( see </a:t>
            </a:r>
            <a:endParaRPr lang="en-US" sz="1400"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Microwave Related Presentations in Tokyo</a:t>
            </a:r>
            <a:endParaRPr lang="en-US" dirty="0"/>
          </a:p>
        </p:txBody>
      </p:sp>
      <p:sp>
        <p:nvSpPr>
          <p:cNvPr id="3" name="Content Placeholder 2"/>
          <p:cNvSpPr>
            <a:spLocks noGrp="1"/>
          </p:cNvSpPr>
          <p:nvPr>
            <p:ph idx="1"/>
          </p:nvPr>
        </p:nvSpPr>
        <p:spPr/>
        <p:txBody>
          <a:bodyPr/>
          <a:lstStyle/>
          <a:p>
            <a:r>
              <a:rPr lang="en-US" dirty="0" err="1" smtClean="0"/>
              <a:t>Intercalibration</a:t>
            </a:r>
            <a:r>
              <a:rPr lang="en-US" dirty="0" smtClean="0"/>
              <a:t> on the FY3/MWRI-  </a:t>
            </a:r>
            <a:r>
              <a:rPr lang="en-US" dirty="0" err="1" smtClean="0"/>
              <a:t>Shengli</a:t>
            </a:r>
            <a:r>
              <a:rPr lang="en-US" dirty="0" smtClean="0"/>
              <a:t> Wu</a:t>
            </a:r>
          </a:p>
          <a:p>
            <a:r>
              <a:rPr lang="en-US" dirty="0" err="1" smtClean="0"/>
              <a:t>Intercalibration</a:t>
            </a:r>
            <a:r>
              <a:rPr lang="en-US" dirty="0" smtClean="0"/>
              <a:t> of AMSR2 and PMR – Takashi Maeda</a:t>
            </a:r>
          </a:p>
          <a:p>
            <a:r>
              <a:rPr lang="en-US" dirty="0" smtClean="0"/>
              <a:t>GRWG Microwave Sub-Group Briefing Report- Ralph Ferraro</a:t>
            </a:r>
          </a:p>
          <a:p>
            <a:pPr lvl="2"/>
            <a:r>
              <a:rPr lang="en-US" sz="1500" b="0" dirty="0" smtClean="0"/>
              <a:t>Defining clear path for GSICS MW products and </a:t>
            </a:r>
            <a:r>
              <a:rPr lang="en-US" sz="1500" b="0" dirty="0" err="1" smtClean="0"/>
              <a:t>algos</a:t>
            </a:r>
            <a:endParaRPr lang="en-US" sz="1500" b="0" dirty="0" smtClean="0"/>
          </a:p>
          <a:p>
            <a:pPr lvl="2"/>
            <a:r>
              <a:rPr lang="en-US" sz="1500" b="0" dirty="0" smtClean="0"/>
              <a:t>Tying together other groups/opportunities (GPM X-Cal, CEOS MW subgroup, expanding active participation, etc.)</a:t>
            </a:r>
          </a:p>
          <a:p>
            <a:pPr lvl="2"/>
            <a:r>
              <a:rPr lang="en-US" sz="1500" b="0" dirty="0" smtClean="0"/>
              <a:t>Participating by subgroup at upcoming meeting of relevance (GSICS, CEOS, CALCON, </a:t>
            </a:r>
            <a:r>
              <a:rPr lang="en-US" sz="1500" b="0" dirty="0" err="1" smtClean="0"/>
              <a:t>Microrad</a:t>
            </a:r>
            <a:r>
              <a:rPr lang="en-US" sz="1500" b="0" dirty="0" smtClean="0"/>
              <a:t> 2016, AMS, EUMETSAT Conf).</a:t>
            </a:r>
          </a:p>
          <a:p>
            <a:r>
              <a:rPr lang="en-US" b="0" dirty="0" smtClean="0"/>
              <a:t>SRF retrieval for Chinese microwave sounders</a:t>
            </a:r>
            <a:r>
              <a:rPr lang="en-US" dirty="0" smtClean="0"/>
              <a:t> </a:t>
            </a:r>
          </a:p>
          <a:p>
            <a:r>
              <a:rPr lang="en-US" dirty="0" smtClean="0"/>
              <a:t>JAXA Agency Report  </a:t>
            </a:r>
          </a:p>
          <a:p>
            <a:pPr lvl="1"/>
            <a:r>
              <a:rPr lang="en-US" sz="1200" b="0" dirty="0" smtClean="0"/>
              <a:t>: can JAXA put some uncertainties on GMI calibration?</a:t>
            </a:r>
          </a:p>
          <a:p>
            <a:pPr lvl="1"/>
            <a:r>
              <a:rPr lang="en-US" sz="1200" b="0" dirty="0" smtClean="0"/>
              <a:t>R: The instrument is very good  (Misako) but values are needed on uncertainties (Tim)</a:t>
            </a:r>
          </a:p>
          <a:p>
            <a:pPr lvl="1"/>
            <a:r>
              <a:rPr lang="en-US" sz="1200" b="0" i="1" dirty="0" smtClean="0"/>
              <a:t>Post meeting comment from MW Sub-group - Information on GMI calibration can also be obtained from GPM X-Cal team</a:t>
            </a:r>
            <a:endParaRPr lang="en-US" sz="1200" b="0" dirty="0" smtClean="0"/>
          </a:p>
          <a:p>
            <a:pPr lvl="1">
              <a:buNone/>
            </a:pPr>
            <a:r>
              <a:rPr lang="en-US" sz="1200" dirty="0" smtClean="0"/>
              <a:t/>
            </a:r>
            <a:br>
              <a:rPr lang="en-US" sz="1200" dirty="0" smtClean="0"/>
            </a:b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37647"/>
            <a:ext cx="8915400" cy="939794"/>
          </a:xfrm>
        </p:spPr>
        <p:txBody>
          <a:bodyPr/>
          <a:lstStyle/>
          <a:p>
            <a:pPr>
              <a:buNone/>
            </a:pPr>
            <a:r>
              <a:rPr lang="en-US" dirty="0" smtClean="0"/>
              <a:t>Selecting GSICS References- </a:t>
            </a:r>
            <a:r>
              <a:rPr lang="en-US" dirty="0" err="1" smtClean="0"/>
              <a:t>Manik</a:t>
            </a:r>
            <a:r>
              <a:rPr lang="en-US" dirty="0" smtClean="0"/>
              <a:t> Bali et al. ( See </a:t>
            </a:r>
            <a:r>
              <a:rPr lang="en-US" dirty="0" smtClean="0">
                <a:hlinkClick r:id="rId2"/>
              </a:rPr>
              <a:t>here</a:t>
            </a:r>
            <a:r>
              <a:rPr lang="en-US" dirty="0" smtClean="0"/>
              <a:t> )</a:t>
            </a:r>
          </a:p>
          <a:p>
            <a:pPr>
              <a:buNone/>
            </a:pPr>
            <a:r>
              <a:rPr lang="en-US" dirty="0" smtClean="0"/>
              <a:t>Proposed criterion for Microwave see below </a:t>
            </a:r>
          </a:p>
        </p:txBody>
      </p:sp>
      <p:sp>
        <p:nvSpPr>
          <p:cNvPr id="4" name="Content Placeholder 2"/>
          <p:cNvSpPr txBox="1">
            <a:spLocks/>
          </p:cNvSpPr>
          <p:nvPr/>
        </p:nvSpPr>
        <p:spPr bwMode="auto">
          <a:xfrm>
            <a:off x="0" y="2422211"/>
            <a:ext cx="9906000" cy="2538046"/>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lvl="0" indent="-342627" eaLnBrk="0" hangingPunct="0">
              <a:spcBef>
                <a:spcPct val="20000"/>
              </a:spcBef>
            </a:pPr>
            <a:r>
              <a:rPr lang="en-US" sz="2300" dirty="0" smtClean="0">
                <a:solidFill>
                  <a:schemeClr val="tx1"/>
                </a:solidFill>
                <a:latin typeface="+mn-lt"/>
              </a:rPr>
              <a:t>MW</a:t>
            </a:r>
            <a:r>
              <a:rPr kumimoji="0" lang="en-US" sz="2300" i="0" u="none" strike="noStrike" kern="1200" cap="none" spc="0" normalizeH="0" baseline="0" noProof="0" dirty="0" smtClean="0">
                <a:ln>
                  <a:noFill/>
                </a:ln>
                <a:solidFill>
                  <a:schemeClr val="tx1"/>
                </a:solidFill>
                <a:effectLst/>
                <a:uLnTx/>
                <a:uFillTx/>
                <a:latin typeface="+mn-lt"/>
                <a:ea typeface="+mn-ea"/>
                <a:cs typeface="+mn-cs"/>
              </a:rPr>
              <a:t> sounder</a:t>
            </a:r>
            <a:r>
              <a:rPr kumimoji="0" lang="en-US" sz="2300" b="1" i="0" u="none" strike="noStrike" kern="1200" cap="none" spc="0" normalizeH="0" baseline="0" noProof="0" dirty="0" smtClean="0">
                <a:ln>
                  <a:noFill/>
                </a:ln>
                <a:solidFill>
                  <a:schemeClr val="tx1"/>
                </a:solidFill>
                <a:effectLst/>
                <a:uLnTx/>
                <a:uFillTx/>
                <a:latin typeface="+mn-lt"/>
                <a:ea typeface="+mn-ea"/>
                <a:cs typeface="+mn-cs"/>
              </a:rPr>
              <a:t/>
            </a:r>
            <a:br>
              <a:rPr kumimoji="0" lang="en-US" sz="2300" b="1" i="0" u="none" strike="noStrike" kern="1200" cap="none" spc="0" normalizeH="0" baseline="0" noProof="0" dirty="0" smtClean="0">
                <a:ln>
                  <a:noFill/>
                </a:ln>
                <a:solidFill>
                  <a:schemeClr val="tx1"/>
                </a:solidFill>
                <a:effectLst/>
                <a:uLnTx/>
                <a:uFillTx/>
                <a:latin typeface="+mn-lt"/>
                <a:ea typeface="+mn-ea"/>
                <a:cs typeface="+mn-cs"/>
              </a:rPr>
            </a:br>
            <a:r>
              <a:rPr kumimoji="0" lang="en-US" sz="1800" b="1" i="0" u="none" strike="noStrike" kern="1200" cap="none" spc="0" normalizeH="0" baseline="0" noProof="0" dirty="0" smtClean="0">
                <a:ln>
                  <a:noFill/>
                </a:ln>
                <a:solidFill>
                  <a:schemeClr val="tx1"/>
                </a:solidFill>
                <a:effectLst/>
                <a:uLnTx/>
                <a:uFillTx/>
                <a:latin typeface="+mn-lt"/>
                <a:ea typeface="+mn-ea"/>
                <a:cs typeface="+mn-cs"/>
              </a:rPr>
              <a:t/>
            </a:r>
            <a:br>
              <a:rPr kumimoji="0" lang="en-US" sz="1800" b="1" i="0" u="none" strike="noStrike" kern="1200" cap="none" spc="0" normalizeH="0" baseline="0" noProof="0" dirty="0" smtClean="0">
                <a:ln>
                  <a:noFill/>
                </a:ln>
                <a:solidFill>
                  <a:schemeClr val="tx1"/>
                </a:solidFill>
                <a:effectLst/>
                <a:uLnTx/>
                <a:uFillTx/>
                <a:latin typeface="+mn-lt"/>
                <a:ea typeface="+mn-ea"/>
                <a:cs typeface="+mn-cs"/>
              </a:rPr>
            </a:br>
            <a:r>
              <a:rPr lang="en-US" sz="1800" b="0" dirty="0" smtClean="0">
                <a:solidFill>
                  <a:schemeClr val="tx1"/>
                </a:solidFill>
                <a:latin typeface="Calibri" pitchFamily="34" charset="0"/>
              </a:rPr>
              <a:t>1. Sensor performance stability</a:t>
            </a:r>
            <a:r>
              <a:rPr lang="en-US" sz="1800" dirty="0" smtClean="0">
                <a:solidFill>
                  <a:schemeClr val="tx1"/>
                </a:solidFill>
                <a:latin typeface="Calibri" pitchFamily="34" charset="0"/>
              </a:rPr>
              <a:t/>
            </a:r>
            <a:br>
              <a:rPr lang="en-US" sz="1800" dirty="0" smtClean="0">
                <a:solidFill>
                  <a:schemeClr val="tx1"/>
                </a:solidFill>
                <a:latin typeface="Calibri" pitchFamily="34" charset="0"/>
              </a:rPr>
            </a:br>
            <a:r>
              <a:rPr lang="en-US" sz="1800" b="0" dirty="0" smtClean="0">
                <a:solidFill>
                  <a:schemeClr val="tx1"/>
                </a:solidFill>
                <a:latin typeface="Calibri" pitchFamily="34" charset="0"/>
              </a:rPr>
              <a:t>2. Field of view (FOV) consistency (ATMS has oversampling FOV and can be B-G to AMSU-A and MSU)</a:t>
            </a:r>
            <a:r>
              <a:rPr lang="en-US" sz="1800" dirty="0" smtClean="0">
                <a:solidFill>
                  <a:schemeClr val="tx1"/>
                </a:solidFill>
                <a:latin typeface="Calibri" pitchFamily="34" charset="0"/>
              </a:rPr>
              <a:t/>
            </a:r>
            <a:br>
              <a:rPr lang="en-US" sz="1800" dirty="0" smtClean="0">
                <a:solidFill>
                  <a:schemeClr val="tx1"/>
                </a:solidFill>
                <a:latin typeface="Calibri" pitchFamily="34" charset="0"/>
              </a:rPr>
            </a:br>
            <a:r>
              <a:rPr lang="en-US" sz="1800" b="0" dirty="0" smtClean="0">
                <a:solidFill>
                  <a:schemeClr val="tx1"/>
                </a:solidFill>
                <a:latin typeface="Calibri" pitchFamily="34" charset="0"/>
              </a:rPr>
              <a:t>3. Error budgets (prelaunch characterization and </a:t>
            </a:r>
            <a:r>
              <a:rPr lang="en-US" sz="1800" b="0" dirty="0" err="1" smtClean="0">
                <a:solidFill>
                  <a:schemeClr val="tx1"/>
                </a:solidFill>
                <a:latin typeface="Calibri" pitchFamily="34" charset="0"/>
              </a:rPr>
              <a:t>postlaunch</a:t>
            </a:r>
            <a:r>
              <a:rPr lang="en-US" sz="1800" b="0" dirty="0" smtClean="0">
                <a:solidFill>
                  <a:schemeClr val="tx1"/>
                </a:solidFill>
                <a:latin typeface="Calibri" pitchFamily="34" charset="0"/>
              </a:rPr>
              <a:t> verification)</a:t>
            </a:r>
            <a:r>
              <a:rPr lang="en-US" sz="1800" dirty="0" smtClean="0">
                <a:solidFill>
                  <a:schemeClr val="tx1"/>
                </a:solidFill>
                <a:latin typeface="Calibri" pitchFamily="34" charset="0"/>
              </a:rPr>
              <a:t/>
            </a:r>
            <a:br>
              <a:rPr lang="en-US" sz="1800" dirty="0" smtClean="0">
                <a:solidFill>
                  <a:schemeClr val="tx1"/>
                </a:solidFill>
                <a:latin typeface="Calibri" pitchFamily="34" charset="0"/>
              </a:rPr>
            </a:br>
            <a:r>
              <a:rPr lang="en-US" sz="1800" b="0" dirty="0" smtClean="0">
                <a:solidFill>
                  <a:schemeClr val="tx1"/>
                </a:solidFill>
                <a:latin typeface="Calibri" pitchFamily="34" charset="0"/>
              </a:rPr>
              <a:t>4. </a:t>
            </a:r>
            <a:r>
              <a:rPr lang="en-US" sz="1800" b="0" dirty="0" err="1" smtClean="0">
                <a:solidFill>
                  <a:schemeClr val="tx1"/>
                </a:solidFill>
                <a:latin typeface="Calibri" pitchFamily="34" charset="0"/>
              </a:rPr>
              <a:t>Geolocation</a:t>
            </a:r>
            <a:r>
              <a:rPr lang="en-US" sz="1800" b="0" dirty="0" smtClean="0">
                <a:solidFill>
                  <a:schemeClr val="tx1"/>
                </a:solidFill>
                <a:latin typeface="Calibri" pitchFamily="34" charset="0"/>
              </a:rPr>
              <a:t> accuracy</a:t>
            </a:r>
            <a:r>
              <a:rPr lang="en-US" sz="1800" dirty="0" smtClean="0">
                <a:solidFill>
                  <a:schemeClr val="tx1"/>
                </a:solidFill>
                <a:latin typeface="Calibri" pitchFamily="34" charset="0"/>
              </a:rPr>
              <a:t/>
            </a:r>
            <a:br>
              <a:rPr lang="en-US" sz="1800" dirty="0" smtClean="0">
                <a:solidFill>
                  <a:schemeClr val="tx1"/>
                </a:solidFill>
                <a:latin typeface="Calibri" pitchFamily="34" charset="0"/>
              </a:rPr>
            </a:br>
            <a:r>
              <a:rPr lang="en-US" sz="1800" b="0" dirty="0" smtClean="0">
                <a:solidFill>
                  <a:schemeClr val="tx1"/>
                </a:solidFill>
                <a:latin typeface="Calibri" pitchFamily="34" charset="0"/>
              </a:rPr>
              <a:t>5. Data availability</a:t>
            </a:r>
            <a:endParaRPr lang="en-US" sz="1200" b="0" dirty="0" smtClean="0">
              <a:solidFill>
                <a:schemeClr val="tx1"/>
              </a:solidFill>
              <a:latin typeface="Calibri" pitchFamily="34" charset="0"/>
            </a:endParaRPr>
          </a:p>
          <a:p>
            <a:pPr marL="342627" lvl="0" indent="-342627" eaLnBrk="0" hangingPunct="0">
              <a:spcBef>
                <a:spcPct val="20000"/>
              </a:spcBef>
            </a:pPr>
            <a:r>
              <a:rPr lang="en-US" sz="1800" dirty="0" smtClean="0">
                <a:solidFill>
                  <a:schemeClr val="tx1"/>
                </a:solidFill>
              </a:rPr>
              <a:t>                   </a:t>
            </a:r>
            <a:r>
              <a:rPr lang="en-US" sz="1800" dirty="0" smtClean="0">
                <a:solidFill>
                  <a:schemeClr val="tx1"/>
                </a:solidFill>
                <a:latin typeface="Calibri" pitchFamily="34" charset="0"/>
              </a:rPr>
              <a:t>References:     ATMS SDR/TDR,  FCDR</a:t>
            </a:r>
            <a:endParaRPr kumimoji="0" lang="en-US" sz="1800" b="1" i="0" u="none" strike="noStrike" kern="1200" cap="none" spc="0" normalizeH="0" baseline="0" noProof="0" dirty="0">
              <a:ln>
                <a:noFill/>
              </a:ln>
              <a:solidFill>
                <a:schemeClr val="tx1"/>
              </a:solidFill>
              <a:effectLst/>
              <a:uLnTx/>
              <a:uFillTx/>
              <a:latin typeface="Calibri" pitchFamily="34" charset="0"/>
            </a:endParaRPr>
          </a:p>
        </p:txBody>
      </p:sp>
      <p:sp>
        <p:nvSpPr>
          <p:cNvPr id="5" name="Title 1"/>
          <p:cNvSpPr txBox="1">
            <a:spLocks/>
          </p:cNvSpPr>
          <p:nvPr/>
        </p:nvSpPr>
        <p:spPr bwMode="auto">
          <a:xfrm>
            <a:off x="0" y="0"/>
            <a:ext cx="8915400" cy="555665"/>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j-lt"/>
                <a:ea typeface="+mj-ea"/>
                <a:cs typeface="+mj-cs"/>
              </a:rPr>
              <a:t>Microwave Related Presentations in Tokyo</a:t>
            </a:r>
            <a:endParaRPr kumimoji="0" lang="en-US" sz="28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40847"/>
            <a:ext cx="9410700" cy="2463793"/>
          </a:xfrm>
        </p:spPr>
        <p:txBody>
          <a:bodyPr/>
          <a:lstStyle/>
          <a:p>
            <a:pPr>
              <a:buNone/>
            </a:pPr>
            <a:r>
              <a:rPr lang="en-US" dirty="0" smtClean="0"/>
              <a:t>Defining GSICS Products, Deliverables, Maturity- Larry Flynn </a:t>
            </a:r>
          </a:p>
          <a:p>
            <a:pPr>
              <a:buNone/>
            </a:pPr>
            <a:r>
              <a:rPr lang="en-US" dirty="0" smtClean="0"/>
              <a:t>( See </a:t>
            </a:r>
            <a:r>
              <a:rPr lang="en-US" dirty="0" smtClean="0">
                <a:hlinkClick r:id="rId2"/>
              </a:rPr>
              <a:t>here</a:t>
            </a:r>
            <a:r>
              <a:rPr lang="en-US" dirty="0" smtClean="0"/>
              <a:t> )</a:t>
            </a:r>
          </a:p>
          <a:p>
            <a:pPr>
              <a:buNone/>
            </a:pPr>
            <a:endParaRPr lang="en-US" dirty="0" smtClean="0"/>
          </a:p>
          <a:p>
            <a:pPr>
              <a:buNone/>
            </a:pPr>
            <a:r>
              <a:rPr lang="en-US" dirty="0" smtClean="0"/>
              <a:t>Once EP approves the proposal it would bring a range of algorithms, data sets, models, resources of Microwave into the  MW GSICS subgroup  fold.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soon</a:t>
            </a:r>
            <a:endParaRPr lang="en-US" dirty="0"/>
          </a:p>
        </p:txBody>
      </p:sp>
      <p:sp>
        <p:nvSpPr>
          <p:cNvPr id="3" name="Content Placeholder 2"/>
          <p:cNvSpPr>
            <a:spLocks noGrp="1"/>
          </p:cNvSpPr>
          <p:nvPr>
            <p:ph idx="1"/>
          </p:nvPr>
        </p:nvSpPr>
        <p:spPr>
          <a:xfrm>
            <a:off x="0" y="706127"/>
            <a:ext cx="9166860" cy="2646674"/>
          </a:xfrm>
        </p:spPr>
        <p:txBody>
          <a:bodyPr/>
          <a:lstStyle/>
          <a:p>
            <a:pPr>
              <a:buNone/>
            </a:pPr>
            <a:r>
              <a:rPr lang="en-US" dirty="0" smtClean="0"/>
              <a:t>CEOS-GSICS Microwave Coordination Meeting July 4-5 2016 Beijing China</a:t>
            </a:r>
            <a:r>
              <a:rPr lang="en-US" b="0" dirty="0" smtClean="0"/>
              <a:t>. </a:t>
            </a:r>
          </a:p>
          <a:p>
            <a:pPr>
              <a:buNone/>
            </a:pPr>
            <a:r>
              <a:rPr lang="en-US" b="0" dirty="0" smtClean="0"/>
              <a:t>The main objectives are..</a:t>
            </a:r>
          </a:p>
          <a:p>
            <a:pPr lvl="1">
              <a:buNone/>
            </a:pPr>
            <a:endParaRPr lang="en-US" sz="1200" b="0" dirty="0" smtClean="0"/>
          </a:p>
          <a:p>
            <a:pPr lvl="1"/>
            <a:r>
              <a:rPr lang="en-US" sz="1500" b="0" dirty="0" smtClean="0">
                <a:solidFill>
                  <a:schemeClr val="tx1"/>
                </a:solidFill>
              </a:rPr>
              <a:t>Identify currently available calibration/inter-calibration algorithms and products at the GSICS Microwave Subgroup</a:t>
            </a:r>
          </a:p>
          <a:p>
            <a:pPr lvl="1"/>
            <a:r>
              <a:rPr lang="en-US" sz="1500" b="0" dirty="0" smtClean="0">
                <a:solidFill>
                  <a:schemeClr val="tx1"/>
                </a:solidFill>
              </a:rPr>
              <a:t>Identify currently available calibration/inter-calibration algorithms and products at the CEOS Microwave Subgroup</a:t>
            </a:r>
          </a:p>
          <a:p>
            <a:pPr lvl="1"/>
            <a:r>
              <a:rPr lang="en-US" sz="1500" b="0" dirty="0" smtClean="0">
                <a:solidFill>
                  <a:schemeClr val="tx1"/>
                </a:solidFill>
              </a:rPr>
              <a:t>Exchange of microwave standard procedure/definitions at the GSICS and CEOS Microwave Subgroups</a:t>
            </a:r>
          </a:p>
          <a:p>
            <a:pPr lvl="1"/>
            <a:r>
              <a:rPr lang="en-US" sz="1500" b="0" dirty="0" smtClean="0">
                <a:solidFill>
                  <a:schemeClr val="tx1"/>
                </a:solidFill>
              </a:rPr>
              <a:t>Exchange of ideas and collaborations between the GSICS and CEOS Microwave Subgroups</a:t>
            </a:r>
          </a:p>
          <a:p>
            <a:pPr lvl="1"/>
            <a:r>
              <a:rPr lang="en-US" sz="1500" b="0" dirty="0" smtClean="0">
                <a:solidFill>
                  <a:schemeClr val="tx1"/>
                </a:solidFill>
              </a:rPr>
              <a:t>New instruments and future directions for the GSICS and CEOS Microwave Subgroups    </a:t>
            </a:r>
            <a:r>
              <a:rPr lang="en-US" b="0" dirty="0" smtClean="0">
                <a:solidFill>
                  <a:schemeClr val="tx1"/>
                </a:solidFill>
              </a:rPr>
              <a:t>   </a:t>
            </a:r>
            <a:r>
              <a:rPr lang="en-US" b="0" dirty="0" smtClean="0"/>
              <a:t> </a:t>
            </a:r>
          </a:p>
          <a:p>
            <a:pPr>
              <a:buNone/>
            </a:pPr>
            <a:r>
              <a:rPr lang="en-US" b="0" dirty="0" smtClean="0"/>
              <a:t> </a:t>
            </a:r>
          </a:p>
          <a:p>
            <a:pPr>
              <a:buNone/>
            </a:pPr>
            <a:endParaRPr lang="en-US" dirty="0"/>
          </a:p>
        </p:txBody>
      </p:sp>
      <p:sp>
        <p:nvSpPr>
          <p:cNvPr id="4" name="Content Placeholder 2"/>
          <p:cNvSpPr txBox="1">
            <a:spLocks/>
          </p:cNvSpPr>
          <p:nvPr/>
        </p:nvSpPr>
        <p:spPr bwMode="auto">
          <a:xfrm>
            <a:off x="292100" y="3799840"/>
            <a:ext cx="9166860" cy="3058160"/>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r>
              <a:rPr kumimoji="0" lang="en-US" sz="2300" i="0" u="none" strike="noStrike" kern="1200" cap="none" spc="0" normalizeH="0" baseline="0" noProof="0" dirty="0" smtClean="0">
                <a:ln>
                  <a:noFill/>
                </a:ln>
                <a:solidFill>
                  <a:schemeClr val="tx1"/>
                </a:solidFill>
                <a:effectLst/>
                <a:uLnTx/>
                <a:uFillTx/>
                <a:latin typeface="+mn-lt"/>
                <a:ea typeface="+mn-ea"/>
                <a:cs typeface="+mn-cs"/>
              </a:rPr>
              <a:t>GSICS GRUAN  collaboration ( Tony </a:t>
            </a:r>
            <a:r>
              <a:rPr kumimoji="0" lang="en-US" sz="2300" i="0" u="none" strike="noStrike" kern="1200" cap="none" spc="0" normalizeH="0" baseline="0" noProof="0" dirty="0" err="1" smtClean="0">
                <a:ln>
                  <a:noFill/>
                </a:ln>
                <a:solidFill>
                  <a:schemeClr val="tx1"/>
                </a:solidFill>
                <a:effectLst/>
                <a:uLnTx/>
                <a:uFillTx/>
                <a:latin typeface="+mn-lt"/>
                <a:ea typeface="+mn-ea"/>
                <a:cs typeface="+mn-cs"/>
              </a:rPr>
              <a:t>Reale</a:t>
            </a:r>
            <a:r>
              <a:rPr kumimoji="0" lang="en-US" sz="2300" i="0" u="none" strike="noStrike" kern="1200" cap="none" spc="0" normalizeH="0" baseline="0" noProof="0" dirty="0" smtClean="0">
                <a:ln>
                  <a:noFill/>
                </a:ln>
                <a:solidFill>
                  <a:schemeClr val="tx1"/>
                </a:solidFill>
                <a:effectLst/>
                <a:uLnTx/>
                <a:uFillTx/>
                <a:latin typeface="+mn-lt"/>
                <a:ea typeface="+mn-ea"/>
                <a:cs typeface="+mn-cs"/>
              </a:rPr>
              <a:t>). </a:t>
            </a:r>
          </a:p>
          <a:p>
            <a:pPr marL="342627" marR="0" lvl="0" indent="-342627"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300" i="0" u="none" strike="noStrike" kern="1200" cap="none" spc="0" normalizeH="0" baseline="0" noProof="0" dirty="0" smtClean="0">
              <a:ln>
                <a:noFill/>
              </a:ln>
              <a:solidFill>
                <a:schemeClr val="tx1"/>
              </a:solidFill>
              <a:effectLst/>
              <a:uLnTx/>
              <a:uFillTx/>
              <a:latin typeface="+mn-lt"/>
              <a:ea typeface="+mn-ea"/>
              <a:cs typeface="+mn-cs"/>
            </a:endParaRPr>
          </a:p>
          <a:p>
            <a:r>
              <a:rPr lang="en-US" sz="1500" b="0" dirty="0" smtClean="0">
                <a:solidFill>
                  <a:schemeClr val="tx1"/>
                </a:solidFill>
                <a:latin typeface="Arial" pitchFamily="34" charset="0"/>
                <a:cs typeface="Arial" pitchFamily="34" charset="0"/>
              </a:rPr>
              <a:t>GSICS could provide travelling reference standards for GRUAN stations, while GRUAN with </a:t>
            </a:r>
            <a:r>
              <a:rPr lang="en-US" sz="1500" b="0" dirty="0" err="1" smtClean="0">
                <a:solidFill>
                  <a:schemeClr val="tx1"/>
                </a:solidFill>
                <a:latin typeface="Arial" pitchFamily="34" charset="0"/>
                <a:cs typeface="Arial" pitchFamily="34" charset="0"/>
              </a:rPr>
              <a:t>Radiative</a:t>
            </a:r>
            <a:r>
              <a:rPr lang="en-US" sz="1500" b="0" dirty="0" smtClean="0">
                <a:solidFill>
                  <a:schemeClr val="tx1"/>
                </a:solidFill>
                <a:latin typeface="Arial" pitchFamily="34" charset="0"/>
                <a:cs typeface="Arial" pitchFamily="34" charset="0"/>
              </a:rPr>
              <a:t> Transfer Models (RTM) could provide references for MW calibration</a:t>
            </a:r>
            <a:r>
              <a:rPr lang="en-US" sz="2400" b="0" dirty="0" smtClean="0">
                <a:solidFill>
                  <a:schemeClr val="tx1"/>
                </a:solidFill>
                <a:latin typeface="Arial" pitchFamily="34" charset="0"/>
                <a:cs typeface="Arial" pitchFamily="34" charset="0"/>
              </a:rPr>
              <a:t>.</a:t>
            </a:r>
          </a:p>
          <a:p>
            <a:endParaRPr kumimoji="0" lang="en-US" sz="2400" b="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r>
              <a:rPr lang="en-US" sz="1500" b="0" dirty="0" smtClean="0">
                <a:solidFill>
                  <a:schemeClr val="tx1"/>
                </a:solidFill>
                <a:latin typeface="Arial" pitchFamily="34" charset="0"/>
                <a:cs typeface="Arial" pitchFamily="34" charset="0"/>
              </a:rPr>
              <a:t>Tony is  proposing at the upcoming GRUAN ICM-8 (Boulder) to facilitate Reference RAOB launch at S-NPP overpass as a potential contribution to GSICS for ATMS and also </a:t>
            </a:r>
            <a:r>
              <a:rPr lang="en-US" sz="1500" b="0" dirty="0" err="1" smtClean="0">
                <a:solidFill>
                  <a:schemeClr val="tx1"/>
                </a:solidFill>
                <a:latin typeface="Arial" pitchFamily="34" charset="0"/>
                <a:cs typeface="Arial" pitchFamily="34" charset="0"/>
              </a:rPr>
              <a:t>CrIS</a:t>
            </a:r>
            <a:r>
              <a:rPr lang="en-US" sz="1500" b="0" dirty="0" smtClean="0">
                <a:solidFill>
                  <a:schemeClr val="tx1"/>
                </a:solidFill>
                <a:latin typeface="Arial" pitchFamily="34" charset="0"/>
                <a:cs typeface="Arial" pitchFamily="34" charset="0"/>
              </a:rPr>
              <a:t> monitoring via RTM.  Understand, we already have money given to us from JPSS to do the launches in support of satellite sounding EDR cal/</a:t>
            </a:r>
            <a:r>
              <a:rPr lang="en-US" sz="1500" b="0" dirty="0" err="1" smtClean="0">
                <a:solidFill>
                  <a:schemeClr val="tx1"/>
                </a:solidFill>
                <a:latin typeface="Arial" pitchFamily="34" charset="0"/>
                <a:cs typeface="Arial" pitchFamily="34" charset="0"/>
              </a:rPr>
              <a:t>val</a:t>
            </a:r>
            <a:r>
              <a:rPr lang="en-US" sz="1500" b="0" dirty="0" smtClean="0">
                <a:solidFill>
                  <a:schemeClr val="tx1"/>
                </a:solidFill>
                <a:latin typeface="Arial" pitchFamily="34" charset="0"/>
                <a:cs typeface="Arial" pitchFamily="34" charset="0"/>
              </a:rPr>
              <a:t>, but we (NPROVS) do not have RTM calculation and analysis integrated </a:t>
            </a:r>
            <a:r>
              <a:rPr lang="en-US" sz="2400" dirty="0" smtClean="0"/>
              <a:t>.</a:t>
            </a:r>
          </a:p>
          <a:p>
            <a:endParaRPr kumimoji="0" lang="en-US" sz="2300" b="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726180" y="3246127"/>
            <a:ext cx="2918460" cy="634994"/>
          </a:xfrm>
        </p:spPr>
        <p:txBody>
          <a:bodyPr/>
          <a:lstStyle/>
          <a:p>
            <a:pPr>
              <a:buNone/>
            </a:pPr>
            <a:r>
              <a:rPr lang="en-US" dirty="0" smtClean="0"/>
              <a:t>THANK YOU</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169000</TotalTime>
  <Words>672</Words>
  <Application>Microsoft Office PowerPoint</Application>
  <PresentationFormat>A4 Paper (210x297 mm)</PresentationFormat>
  <Paragraphs>69</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GSICS Newsletter  Microwave  mini issue </vt:lpstr>
      <vt:lpstr>Slide 2</vt:lpstr>
      <vt:lpstr>GSICS Annual Meeting Outcomes for Microwave subgroup  </vt:lpstr>
      <vt:lpstr>Introduction</vt:lpstr>
      <vt:lpstr>Microwave Related Presentations in Tokyo</vt:lpstr>
      <vt:lpstr>Slide 6</vt:lpstr>
      <vt:lpstr>Slide 7</vt:lpstr>
      <vt:lpstr>Coming soon</vt:lpstr>
      <vt:lpstr>Slide 9</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mbali</cp:lastModifiedBy>
  <cp:revision>5484</cp:revision>
  <cp:lastPrinted>2006-03-06T14:11:17Z</cp:lastPrinted>
  <dcterms:created xsi:type="dcterms:W3CDTF">2010-09-10T00:53:07Z</dcterms:created>
  <dcterms:modified xsi:type="dcterms:W3CDTF">2016-04-21T03:04:12Z</dcterms:modified>
</cp:coreProperties>
</file>