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5" r:id="rId3"/>
    <p:sldId id="271" r:id="rId4"/>
    <p:sldId id="270" r:id="rId5"/>
    <p:sldId id="304" r:id="rId6"/>
    <p:sldId id="306" r:id="rId7"/>
    <p:sldId id="283" r:id="rId8"/>
    <p:sldId id="272" r:id="rId9"/>
    <p:sldId id="284" r:id="rId10"/>
    <p:sldId id="285" r:id="rId11"/>
    <p:sldId id="286" r:id="rId12"/>
    <p:sldId id="291" r:id="rId13"/>
    <p:sldId id="301" r:id="rId14"/>
    <p:sldId id="293" r:id="rId15"/>
    <p:sldId id="292" r:id="rId16"/>
    <p:sldId id="278" r:id="rId17"/>
    <p:sldId id="295" r:id="rId18"/>
    <p:sldId id="296" r:id="rId19"/>
    <p:sldId id="276" r:id="rId20"/>
    <p:sldId id="30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13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6CC0D6-BEDB-4E86-B7E7-7FDE55412516}" type="datetimeFigureOut">
              <a:rPr lang="en-US" smtClean="0"/>
              <a:pPr/>
              <a:t>12/5/2016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DBDF0-F7DC-4E73-9251-1F78FE916C8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9DBDF0-F7DC-4E73-9251-1F78FE916C83}"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4049D4-5396-4B1F-8122-2900FB2E8872}" type="datetime1">
              <a:rPr lang="en-US" smtClean="0"/>
              <a:pPr/>
              <a:t>12/5/2016</a:t>
            </a:fld>
            <a:endParaRPr lang="en-US"/>
          </a:p>
        </p:txBody>
      </p:sp>
      <p:sp>
        <p:nvSpPr>
          <p:cNvPr id="5" name="Footer Placeholder 4"/>
          <p:cNvSpPr>
            <a:spLocks noGrp="1"/>
          </p:cNvSpPr>
          <p:nvPr>
            <p:ph type="ftr" sz="quarter" idx="11"/>
          </p:nvPr>
        </p:nvSpPr>
        <p:spPr/>
        <p:txBody>
          <a:bodyPr/>
          <a:lstStyle/>
          <a:p>
            <a:r>
              <a:rPr lang="en-US" dirty="0" smtClean="0"/>
              <a:t>CALCON August 21-15, 2016, Logan, UT</a:t>
            </a:r>
            <a:endParaRPr lang="en-US" dirty="0"/>
          </a:p>
        </p:txBody>
      </p:sp>
      <p:sp>
        <p:nvSpPr>
          <p:cNvPr id="6" name="Slide Number Placeholder 5"/>
          <p:cNvSpPr>
            <a:spLocks noGrp="1"/>
          </p:cNvSpPr>
          <p:nvPr>
            <p:ph type="sldNum" sz="quarter" idx="12"/>
          </p:nvPr>
        </p:nvSpPr>
        <p:spPr/>
        <p:txBody>
          <a:bodyPr/>
          <a:lstStyle/>
          <a:p>
            <a:fld id="{A562E326-3D4E-4230-940F-B935701198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BB8E3-F904-4951-8C51-75C5D4516F8D}" type="datetime1">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2E326-3D4E-4230-940F-B935701198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64F22-0194-4C0C-913E-E138BDA4492B}" type="datetime1">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2E326-3D4E-4230-940F-B935701198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solidFill>
                  <a:srgbClr val="002060"/>
                </a:solidFill>
              </a:defRPr>
            </a:lvl2pPr>
            <a:lvl3pPr>
              <a:defRPr sz="1400" b="1">
                <a:solidFill>
                  <a:srgbClr val="C00000"/>
                </a:solidFill>
              </a:defRPr>
            </a:lvl3pPr>
            <a:lvl4pPr>
              <a:defRPr sz="1000" b="1">
                <a:solidFill>
                  <a:srgbClr val="FF000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05CB929-B9F2-4840-A857-94E0157856F2}" type="datetime1">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2E326-3D4E-4230-940F-B935701198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E5EB27-A60B-43C0-8188-7B76966D3B91}" type="datetime1">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2E326-3D4E-4230-940F-B935701198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6C4234-3AEE-4A10-B0D7-0859B7C37070}" type="datetime1">
              <a:rPr lang="en-US" smtClean="0"/>
              <a:pPr/>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2E326-3D4E-4230-940F-B935701198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771467-2F55-44E2-94EE-3D87918D36D9}" type="datetime1">
              <a:rPr lang="en-US" smtClean="0"/>
              <a:pPr/>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2E326-3D4E-4230-940F-B935701198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B7BBD0-8560-4C4F-88B8-76614A03BE7F}" type="datetime1">
              <a:rPr lang="en-US" smtClean="0"/>
              <a:pPr/>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2E326-3D4E-4230-940F-B935701198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D5954-5111-4696-9973-4BF0DD194A6F}" type="datetime1">
              <a:rPr lang="en-US" smtClean="0"/>
              <a:pPr/>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2E326-3D4E-4230-940F-B935701198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56C47E-680D-4E7B-9C63-01B074FFE442}" type="datetime1">
              <a:rPr lang="en-US" smtClean="0"/>
              <a:pPr/>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2E326-3D4E-4230-940F-B935701198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C5CE7-7B51-48BE-BA9C-5BCB0B7EC55D}" type="datetime1">
              <a:rPr lang="en-US" smtClean="0"/>
              <a:pPr/>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2E326-3D4E-4230-940F-B935701198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410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endParaRPr lang="en-US" dirty="0" smtClean="0"/>
          </a:p>
        </p:txBody>
      </p:sp>
      <p:sp>
        <p:nvSpPr>
          <p:cNvPr id="4" name="Date Placeholder 3"/>
          <p:cNvSpPr>
            <a:spLocks noGrp="1"/>
          </p:cNvSpPr>
          <p:nvPr>
            <p:ph type="dt" sz="half" idx="2"/>
          </p:nvPr>
        </p:nvSpPr>
        <p:spPr>
          <a:xfrm>
            <a:off x="457200" y="6537325"/>
            <a:ext cx="2133600" cy="244475"/>
          </a:xfrm>
          <a:prstGeom prst="rect">
            <a:avLst/>
          </a:prstGeom>
        </p:spPr>
        <p:txBody>
          <a:bodyPr vert="horz" lIns="91440" tIns="45720" rIns="91440" bIns="45720" rtlCol="0" anchor="ctr"/>
          <a:lstStyle>
            <a:lvl1pPr algn="l">
              <a:defRPr sz="1200">
                <a:solidFill>
                  <a:schemeClr val="tx1">
                    <a:tint val="75000"/>
                  </a:schemeClr>
                </a:solidFill>
              </a:defRPr>
            </a:lvl1pPr>
          </a:lstStyle>
          <a:p>
            <a:fld id="{835CA1A8-8905-4EA6-8219-3245C79A0838}" type="datetime1">
              <a:rPr lang="en-US" smtClean="0"/>
              <a:pPr/>
              <a:t>12/5/2016</a:t>
            </a:fld>
            <a:endParaRPr lang="en-US"/>
          </a:p>
        </p:txBody>
      </p:sp>
      <p:sp>
        <p:nvSpPr>
          <p:cNvPr id="5" name="Footer Placeholder 4"/>
          <p:cNvSpPr>
            <a:spLocks noGrp="1"/>
          </p:cNvSpPr>
          <p:nvPr>
            <p:ph type="ftr" sz="quarter" idx="3"/>
          </p:nvPr>
        </p:nvSpPr>
        <p:spPr>
          <a:xfrm>
            <a:off x="3124200" y="6537325"/>
            <a:ext cx="2895600" cy="24447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smtClean="0"/>
              <a:t>CALCON August 21-15, 2016, Logan, UT</a:t>
            </a:r>
          </a:p>
        </p:txBody>
      </p:sp>
      <p:sp>
        <p:nvSpPr>
          <p:cNvPr id="6" name="Slide Number Placeholder 5"/>
          <p:cNvSpPr>
            <a:spLocks noGrp="1"/>
          </p:cNvSpPr>
          <p:nvPr>
            <p:ph type="sldNum" sz="quarter" idx="4"/>
          </p:nvPr>
        </p:nvSpPr>
        <p:spPr>
          <a:xfrm>
            <a:off x="6553200" y="6537325"/>
            <a:ext cx="2133600" cy="244475"/>
          </a:xfrm>
          <a:prstGeom prst="rect">
            <a:avLst/>
          </a:prstGeom>
        </p:spPr>
        <p:txBody>
          <a:bodyPr vert="horz" lIns="91440" tIns="45720" rIns="91440" bIns="45720" rtlCol="0" anchor="ctr"/>
          <a:lstStyle>
            <a:lvl1pPr algn="r">
              <a:defRPr sz="1200">
                <a:solidFill>
                  <a:schemeClr val="tx1">
                    <a:tint val="75000"/>
                  </a:schemeClr>
                </a:solidFill>
              </a:defRPr>
            </a:lvl1pPr>
          </a:lstStyle>
          <a:p>
            <a:fld id="{A562E326-3D4E-4230-940F-B935701198DD}" type="slidenum">
              <a:rPr lang="en-US" smtClean="0"/>
              <a:pPr/>
              <a:t>‹#›</a:t>
            </a:fld>
            <a:endParaRPr lang="en-US"/>
          </a:p>
        </p:txBody>
      </p:sp>
      <p:cxnSp>
        <p:nvCxnSpPr>
          <p:cNvPr id="8" name="Straight Connector 7"/>
          <p:cNvCxnSpPr/>
          <p:nvPr userDrawn="1"/>
        </p:nvCxnSpPr>
        <p:spPr>
          <a:xfrm>
            <a:off x="0" y="91440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descr="GLOGO.png"/>
          <p:cNvPicPr>
            <a:picLocks noChangeAspect="1"/>
          </p:cNvPicPr>
          <p:nvPr userDrawn="1"/>
        </p:nvPicPr>
        <p:blipFill>
          <a:blip r:embed="rId13" cstate="print"/>
          <a:stretch>
            <a:fillRect/>
          </a:stretch>
        </p:blipFill>
        <p:spPr>
          <a:xfrm>
            <a:off x="0" y="245491"/>
            <a:ext cx="895350" cy="36410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fontScale="90000"/>
          </a:bodyPr>
          <a:lstStyle/>
          <a:p>
            <a:r>
              <a:rPr lang="en-US" dirty="0" smtClean="0"/>
              <a:t>Effort toward Characterization of Selected Lunar Sites for the Radiometric Calibration of Solar Reflective Bands</a:t>
            </a:r>
            <a:endParaRPr lang="en-US" dirty="0"/>
          </a:p>
        </p:txBody>
      </p:sp>
      <p:sp>
        <p:nvSpPr>
          <p:cNvPr id="3" name="Subtitle 2"/>
          <p:cNvSpPr>
            <a:spLocks noGrp="1"/>
          </p:cNvSpPr>
          <p:nvPr>
            <p:ph type="subTitle" idx="1"/>
          </p:nvPr>
        </p:nvSpPr>
        <p:spPr>
          <a:xfrm>
            <a:off x="1371600" y="3352800"/>
            <a:ext cx="6400800" cy="990600"/>
          </a:xfrm>
        </p:spPr>
        <p:txBody>
          <a:bodyPr/>
          <a:lstStyle/>
          <a:p>
            <a:r>
              <a:rPr lang="en-US" dirty="0" err="1" smtClean="0">
                <a:solidFill>
                  <a:srgbClr val="002060"/>
                </a:solidFill>
              </a:rPr>
              <a:t>Fangfang</a:t>
            </a:r>
            <a:r>
              <a:rPr lang="en-US" dirty="0" smtClean="0">
                <a:solidFill>
                  <a:srgbClr val="002060"/>
                </a:solidFill>
              </a:rPr>
              <a:t> Yu</a:t>
            </a:r>
            <a:r>
              <a:rPr lang="en-US" baseline="30000" dirty="0" smtClean="0">
                <a:solidFill>
                  <a:srgbClr val="002060"/>
                </a:solidFill>
              </a:rPr>
              <a:t>1</a:t>
            </a:r>
            <a:r>
              <a:rPr lang="en-US" dirty="0" smtClean="0">
                <a:solidFill>
                  <a:srgbClr val="002060"/>
                </a:solidFill>
              </a:rPr>
              <a:t>, Xi Shao</a:t>
            </a:r>
            <a:r>
              <a:rPr lang="en-US" baseline="30000" dirty="0" smtClean="0">
                <a:solidFill>
                  <a:srgbClr val="002060"/>
                </a:solidFill>
              </a:rPr>
              <a:t>1</a:t>
            </a:r>
            <a:r>
              <a:rPr lang="en-US" dirty="0" smtClean="0">
                <a:solidFill>
                  <a:srgbClr val="002060"/>
                </a:solidFill>
              </a:rPr>
              <a:t>, </a:t>
            </a:r>
            <a:r>
              <a:rPr lang="en-US" dirty="0" err="1" smtClean="0">
                <a:solidFill>
                  <a:srgbClr val="002060"/>
                </a:solidFill>
              </a:rPr>
              <a:t>Xiangqian</a:t>
            </a:r>
            <a:r>
              <a:rPr lang="en-US" dirty="0" smtClean="0">
                <a:solidFill>
                  <a:srgbClr val="002060"/>
                </a:solidFill>
              </a:rPr>
              <a:t> Wu</a:t>
            </a:r>
            <a:r>
              <a:rPr lang="en-US" baseline="30000" dirty="0" smtClean="0">
                <a:solidFill>
                  <a:srgbClr val="002060"/>
                </a:solidFill>
              </a:rPr>
              <a:t>2</a:t>
            </a:r>
          </a:p>
          <a:p>
            <a:r>
              <a:rPr lang="en-US" dirty="0" smtClean="0">
                <a:solidFill>
                  <a:srgbClr val="002060"/>
                </a:solidFill>
              </a:rPr>
              <a:t>Masaya Takahashi</a:t>
            </a:r>
            <a:r>
              <a:rPr lang="en-US" baseline="30000" dirty="0" smtClean="0">
                <a:solidFill>
                  <a:srgbClr val="002060"/>
                </a:solidFill>
              </a:rPr>
              <a:t>3</a:t>
            </a:r>
            <a:r>
              <a:rPr lang="en-US" dirty="0" smtClean="0">
                <a:solidFill>
                  <a:srgbClr val="002060"/>
                </a:solidFill>
              </a:rPr>
              <a:t> and </a:t>
            </a:r>
            <a:r>
              <a:rPr lang="en-US" dirty="0" err="1" smtClean="0">
                <a:solidFill>
                  <a:srgbClr val="002060"/>
                </a:solidFill>
              </a:rPr>
              <a:t>Arata</a:t>
            </a:r>
            <a:r>
              <a:rPr lang="en-US" dirty="0" smtClean="0">
                <a:solidFill>
                  <a:srgbClr val="002060"/>
                </a:solidFill>
              </a:rPr>
              <a:t> Okuyama</a:t>
            </a:r>
            <a:r>
              <a:rPr lang="en-US" baseline="30000" dirty="0" smtClean="0">
                <a:solidFill>
                  <a:srgbClr val="002060"/>
                </a:solidFill>
              </a:rPr>
              <a:t>3</a:t>
            </a:r>
          </a:p>
        </p:txBody>
      </p:sp>
      <p:sp>
        <p:nvSpPr>
          <p:cNvPr id="4" name="Date Placeholder 3"/>
          <p:cNvSpPr>
            <a:spLocks noGrp="1"/>
          </p:cNvSpPr>
          <p:nvPr>
            <p:ph type="dt" sz="half" idx="10"/>
          </p:nvPr>
        </p:nvSpPr>
        <p:spPr/>
        <p:txBody>
          <a:bodyPr/>
          <a:lstStyle/>
          <a:p>
            <a:fld id="{A397C619-A9C7-4046-971F-2D08DA179EC8}" type="datetime1">
              <a:rPr lang="en-US" smtClean="0"/>
              <a:pPr/>
              <a:t>12/5/2016</a:t>
            </a:fld>
            <a:endParaRPr lang="en-US"/>
          </a:p>
        </p:txBody>
      </p:sp>
      <p:sp>
        <p:nvSpPr>
          <p:cNvPr id="5" name="Slide Number Placeholder 4"/>
          <p:cNvSpPr>
            <a:spLocks noGrp="1"/>
          </p:cNvSpPr>
          <p:nvPr>
            <p:ph type="sldNum" sz="quarter" idx="12"/>
          </p:nvPr>
        </p:nvSpPr>
        <p:spPr/>
        <p:txBody>
          <a:bodyPr/>
          <a:lstStyle/>
          <a:p>
            <a:fld id="{A562E326-3D4E-4230-940F-B935701198DD}" type="slidenum">
              <a:rPr lang="en-US" smtClean="0"/>
              <a:pPr/>
              <a:t>1</a:t>
            </a:fld>
            <a:endParaRPr lang="en-US"/>
          </a:p>
        </p:txBody>
      </p:sp>
      <p:sp>
        <p:nvSpPr>
          <p:cNvPr id="6" name="TextBox 5"/>
          <p:cNvSpPr txBox="1"/>
          <p:nvPr/>
        </p:nvSpPr>
        <p:spPr>
          <a:xfrm>
            <a:off x="1447800" y="4648200"/>
            <a:ext cx="5845446" cy="738664"/>
          </a:xfrm>
          <a:prstGeom prst="rect">
            <a:avLst/>
          </a:prstGeom>
          <a:noFill/>
        </p:spPr>
        <p:txBody>
          <a:bodyPr wrap="none" rtlCol="0">
            <a:spAutoFit/>
          </a:bodyPr>
          <a:lstStyle/>
          <a:p>
            <a:pPr algn="ctr"/>
            <a:r>
              <a:rPr lang="en-US" sz="1400" dirty="0" smtClean="0"/>
              <a:t>1: ERT, </a:t>
            </a:r>
            <a:r>
              <a:rPr lang="en-US" sz="1400" dirty="0" err="1" smtClean="0"/>
              <a:t>Inc@NOAA</a:t>
            </a:r>
            <a:r>
              <a:rPr lang="en-US" sz="1400" dirty="0" smtClean="0"/>
              <a:t>/NESDIS/STAR</a:t>
            </a:r>
          </a:p>
          <a:p>
            <a:pPr algn="ctr"/>
            <a:r>
              <a:rPr lang="en-US" sz="1400" dirty="0" smtClean="0"/>
              <a:t>2: NOAA/NESDIS/Center for Satellite Application and Research (STAR) </a:t>
            </a:r>
          </a:p>
          <a:p>
            <a:pPr algn="ctr"/>
            <a:r>
              <a:rPr lang="en-US" sz="1400" dirty="0" smtClean="0"/>
              <a:t>3:  Japan Meteorological Agency (JMA)/meteorological Satellite Center (MSC)</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tched_feature1.png"/>
          <p:cNvPicPr>
            <a:picLocks noChangeAspect="1"/>
          </p:cNvPicPr>
          <p:nvPr/>
        </p:nvPicPr>
        <p:blipFill>
          <a:blip r:embed="rId2" cstate="print"/>
          <a:stretch>
            <a:fillRect/>
          </a:stretch>
        </p:blipFill>
        <p:spPr>
          <a:xfrm>
            <a:off x="228600" y="1676400"/>
            <a:ext cx="3886200" cy="4495800"/>
          </a:xfrm>
          <a:prstGeom prst="rect">
            <a:avLst/>
          </a:prstGeom>
        </p:spPr>
      </p:pic>
      <p:pic>
        <p:nvPicPr>
          <p:cNvPr id="11" name="Picture 10" descr="matched_feature2.png"/>
          <p:cNvPicPr>
            <a:picLocks noChangeAspect="1"/>
          </p:cNvPicPr>
          <p:nvPr/>
        </p:nvPicPr>
        <p:blipFill>
          <a:blip r:embed="rId3" cstate="print"/>
          <a:stretch>
            <a:fillRect/>
          </a:stretch>
        </p:blipFill>
        <p:spPr>
          <a:xfrm>
            <a:off x="5029200" y="1600200"/>
            <a:ext cx="3810000" cy="4495800"/>
          </a:xfrm>
          <a:prstGeom prst="rect">
            <a:avLst/>
          </a:prstGeom>
        </p:spPr>
      </p:pic>
      <p:sp>
        <p:nvSpPr>
          <p:cNvPr id="4" name="Title 1"/>
          <p:cNvSpPr>
            <a:spLocks noGrp="1"/>
          </p:cNvSpPr>
          <p:nvPr>
            <p:ph type="title"/>
          </p:nvPr>
        </p:nvSpPr>
        <p:spPr>
          <a:xfrm>
            <a:off x="457200" y="274638"/>
            <a:ext cx="8229600" cy="563562"/>
          </a:xfrm>
        </p:spPr>
        <p:txBody>
          <a:bodyPr>
            <a:normAutofit fontScale="90000"/>
          </a:bodyPr>
          <a:lstStyle/>
          <a:p>
            <a:r>
              <a:rPr lang="en-US" dirty="0" smtClean="0"/>
              <a:t>Extraction of Matched Key-points</a:t>
            </a:r>
            <a:endParaRPr lang="en-US" dirty="0"/>
          </a:p>
        </p:txBody>
      </p:sp>
      <p:sp>
        <p:nvSpPr>
          <p:cNvPr id="5" name="TextBox 4"/>
          <p:cNvSpPr txBox="1"/>
          <p:nvPr/>
        </p:nvSpPr>
        <p:spPr>
          <a:xfrm>
            <a:off x="1219200" y="1143000"/>
            <a:ext cx="1750031" cy="369332"/>
          </a:xfrm>
          <a:prstGeom prst="rect">
            <a:avLst/>
          </a:prstGeom>
          <a:noFill/>
        </p:spPr>
        <p:txBody>
          <a:bodyPr wrap="none" rtlCol="0">
            <a:spAutoFit/>
          </a:bodyPr>
          <a:lstStyle/>
          <a:p>
            <a:r>
              <a:rPr lang="en-US" dirty="0" smtClean="0"/>
              <a:t>Reference image</a:t>
            </a:r>
            <a:endParaRPr lang="en-US" dirty="0"/>
          </a:p>
        </p:txBody>
      </p:sp>
      <p:sp>
        <p:nvSpPr>
          <p:cNvPr id="6" name="TextBox 5"/>
          <p:cNvSpPr txBox="1"/>
          <p:nvPr/>
        </p:nvSpPr>
        <p:spPr>
          <a:xfrm>
            <a:off x="5698656" y="1143000"/>
            <a:ext cx="1447319" cy="369332"/>
          </a:xfrm>
          <a:prstGeom prst="rect">
            <a:avLst/>
          </a:prstGeom>
          <a:noFill/>
        </p:spPr>
        <p:txBody>
          <a:bodyPr wrap="none" rtlCol="0">
            <a:spAutoFit/>
          </a:bodyPr>
          <a:lstStyle/>
          <a:p>
            <a:r>
              <a:rPr lang="en-US" dirty="0" smtClean="0"/>
              <a:t>Source image</a:t>
            </a:r>
            <a:endParaRPr lang="en-US" dirty="0"/>
          </a:p>
        </p:txBody>
      </p:sp>
      <p:sp>
        <p:nvSpPr>
          <p:cNvPr id="7" name="TextBox 6"/>
          <p:cNvSpPr txBox="1"/>
          <p:nvPr/>
        </p:nvSpPr>
        <p:spPr>
          <a:xfrm>
            <a:off x="2971800" y="838200"/>
            <a:ext cx="3370474" cy="369332"/>
          </a:xfrm>
          <a:prstGeom prst="rect">
            <a:avLst/>
          </a:prstGeom>
          <a:noFill/>
        </p:spPr>
        <p:txBody>
          <a:bodyPr wrap="none" rtlCol="0">
            <a:spAutoFit/>
          </a:bodyPr>
          <a:lstStyle/>
          <a:p>
            <a:r>
              <a:rPr lang="en-US" dirty="0" smtClean="0"/>
              <a:t>Images in one moon tracing event</a:t>
            </a:r>
            <a:endParaRPr lang="en-US" dirty="0"/>
          </a:p>
        </p:txBody>
      </p:sp>
      <p:sp>
        <p:nvSpPr>
          <p:cNvPr id="8" name="TextBox 7"/>
          <p:cNvSpPr txBox="1"/>
          <p:nvPr/>
        </p:nvSpPr>
        <p:spPr>
          <a:xfrm>
            <a:off x="1905000" y="6248400"/>
            <a:ext cx="5382499" cy="369332"/>
          </a:xfrm>
          <a:prstGeom prst="rect">
            <a:avLst/>
          </a:prstGeom>
          <a:noFill/>
        </p:spPr>
        <p:txBody>
          <a:bodyPr wrap="none" rtlCol="0">
            <a:spAutoFit/>
          </a:bodyPr>
          <a:lstStyle/>
          <a:p>
            <a:r>
              <a:rPr lang="en-US" dirty="0" smtClean="0"/>
              <a:t>Euclidean distance to select the matchups of key-points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tched_feature.png"/>
          <p:cNvPicPr>
            <a:picLocks noChangeAspect="1"/>
          </p:cNvPicPr>
          <p:nvPr/>
        </p:nvPicPr>
        <p:blipFill>
          <a:blip r:embed="rId2" cstate="print"/>
          <a:stretch>
            <a:fillRect/>
          </a:stretch>
        </p:blipFill>
        <p:spPr>
          <a:xfrm>
            <a:off x="1371600" y="1295400"/>
            <a:ext cx="3810000" cy="4495800"/>
          </a:xfrm>
          <a:prstGeom prst="rect">
            <a:avLst/>
          </a:prstGeom>
        </p:spPr>
      </p:pic>
      <p:sp>
        <p:nvSpPr>
          <p:cNvPr id="3" name="Title 1"/>
          <p:cNvSpPr>
            <a:spLocks noGrp="1"/>
          </p:cNvSpPr>
          <p:nvPr>
            <p:ph type="title"/>
          </p:nvPr>
        </p:nvSpPr>
        <p:spPr>
          <a:xfrm>
            <a:off x="457200" y="274638"/>
            <a:ext cx="8229600" cy="563562"/>
          </a:xfrm>
        </p:spPr>
        <p:txBody>
          <a:bodyPr>
            <a:normAutofit fontScale="90000"/>
          </a:bodyPr>
          <a:lstStyle/>
          <a:p>
            <a:r>
              <a:rPr lang="en-US" dirty="0" smtClean="0"/>
              <a:t>Matched Key-points (Example)</a:t>
            </a:r>
            <a:endParaRPr lang="en-US" dirty="0"/>
          </a:p>
        </p:txBody>
      </p:sp>
      <p:sp>
        <p:nvSpPr>
          <p:cNvPr id="4" name="TextBox 3"/>
          <p:cNvSpPr txBox="1"/>
          <p:nvPr/>
        </p:nvSpPr>
        <p:spPr>
          <a:xfrm>
            <a:off x="304800" y="5802868"/>
            <a:ext cx="6035370" cy="276999"/>
          </a:xfrm>
          <a:prstGeom prst="rect">
            <a:avLst/>
          </a:prstGeom>
          <a:noFill/>
        </p:spPr>
        <p:txBody>
          <a:bodyPr wrap="none" rtlCol="0">
            <a:spAutoFit/>
          </a:bodyPr>
          <a:lstStyle/>
          <a:p>
            <a:r>
              <a:rPr lang="en-US" sz="1200" b="1" dirty="0" smtClean="0">
                <a:solidFill>
                  <a:srgbClr val="0070C0"/>
                </a:solidFill>
              </a:rPr>
              <a:t>Blue: source image</a:t>
            </a:r>
            <a:r>
              <a:rPr lang="en-US" sz="1200" dirty="0" smtClean="0"/>
              <a:t>       </a:t>
            </a:r>
            <a:r>
              <a:rPr lang="en-US" sz="1200" b="1" dirty="0" smtClean="0">
                <a:solidFill>
                  <a:srgbClr val="FF0000"/>
                </a:solidFill>
              </a:rPr>
              <a:t>Red: temporary reference image</a:t>
            </a:r>
            <a:r>
              <a:rPr lang="en-US" sz="1200" dirty="0" smtClean="0"/>
              <a:t>     </a:t>
            </a:r>
            <a:r>
              <a:rPr lang="en-US" sz="1200" dirty="0" err="1" smtClean="0"/>
              <a:t>image</a:t>
            </a:r>
            <a:r>
              <a:rPr lang="en-US" sz="1200" dirty="0" smtClean="0"/>
              <a:t>: temporary reference image</a:t>
            </a:r>
            <a:endParaRPr lang="en-US" sz="1200" b="1" dirty="0">
              <a:solidFill>
                <a:srgbClr val="FF0000"/>
              </a:solidFill>
            </a:endParaRPr>
          </a:p>
        </p:txBody>
      </p:sp>
      <p:sp>
        <p:nvSpPr>
          <p:cNvPr id="5" name="TextBox 4"/>
          <p:cNvSpPr txBox="1"/>
          <p:nvPr/>
        </p:nvSpPr>
        <p:spPr>
          <a:xfrm>
            <a:off x="5638800" y="1752600"/>
            <a:ext cx="3200400" cy="3139321"/>
          </a:xfrm>
          <a:prstGeom prst="rect">
            <a:avLst/>
          </a:prstGeom>
          <a:noFill/>
        </p:spPr>
        <p:txBody>
          <a:bodyPr wrap="square" rtlCol="0">
            <a:spAutoFit/>
          </a:bodyPr>
          <a:lstStyle/>
          <a:p>
            <a:r>
              <a:rPr lang="en-US" dirty="0" smtClean="0"/>
              <a:t>Distortion is not systematic!</a:t>
            </a:r>
          </a:p>
          <a:p>
            <a:r>
              <a:rPr lang="en-US" dirty="0" smtClean="0"/>
              <a:t>   - Linear affine transformation may not be sufficient to correct the image distortion</a:t>
            </a:r>
          </a:p>
          <a:p>
            <a:endParaRPr lang="en-US" dirty="0" smtClean="0"/>
          </a:p>
          <a:p>
            <a:r>
              <a:rPr lang="en-US" dirty="0" smtClean="0"/>
              <a:t>The number of matched key-points reduces and becomes clustered as absolute phase angle increases</a:t>
            </a:r>
          </a:p>
          <a:p>
            <a:r>
              <a:rPr lang="en-US" dirty="0" smtClean="0"/>
              <a:t> </a:t>
            </a:r>
          </a:p>
          <a:p>
            <a:r>
              <a:rPr lang="en-US" dirty="0" smtClean="0"/>
              <a: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CoV</a:t>
            </a:r>
            <a:r>
              <a:rPr lang="en-US" dirty="0" smtClean="0"/>
              <a:t> of Radiance for Two Moon Tracing Events</a:t>
            </a:r>
            <a:endParaRPr lang="en-US" dirty="0"/>
          </a:p>
        </p:txBody>
      </p:sp>
      <p:pic>
        <p:nvPicPr>
          <p:cNvPr id="6" name="Picture 5" descr="moonB3_20150829_cov_uniform.png"/>
          <p:cNvPicPr>
            <a:picLocks noChangeAspect="1"/>
          </p:cNvPicPr>
          <p:nvPr/>
        </p:nvPicPr>
        <p:blipFill>
          <a:blip r:embed="rId2" cstate="print"/>
          <a:stretch>
            <a:fillRect/>
          </a:stretch>
        </p:blipFill>
        <p:spPr>
          <a:xfrm>
            <a:off x="76200" y="1600200"/>
            <a:ext cx="4419600" cy="4971361"/>
          </a:xfrm>
          <a:prstGeom prst="rect">
            <a:avLst/>
          </a:prstGeom>
        </p:spPr>
      </p:pic>
      <p:pic>
        <p:nvPicPr>
          <p:cNvPr id="9" name="Picture 8" descr="moonB3_20150626_cov_uniform.png"/>
          <p:cNvPicPr>
            <a:picLocks noChangeAspect="1"/>
          </p:cNvPicPr>
          <p:nvPr/>
        </p:nvPicPr>
        <p:blipFill>
          <a:blip r:embed="rId3" cstate="print"/>
          <a:stretch>
            <a:fillRect/>
          </a:stretch>
        </p:blipFill>
        <p:spPr>
          <a:xfrm>
            <a:off x="4572000" y="1600200"/>
            <a:ext cx="4471021" cy="5029200"/>
          </a:xfrm>
          <a:prstGeom prst="rect">
            <a:avLst/>
          </a:prstGeom>
        </p:spPr>
      </p:pic>
      <p:sp>
        <p:nvSpPr>
          <p:cNvPr id="10" name="TextBox 9"/>
          <p:cNvSpPr txBox="1"/>
          <p:nvPr/>
        </p:nvSpPr>
        <p:spPr>
          <a:xfrm>
            <a:off x="4800600" y="990600"/>
            <a:ext cx="3882666" cy="369332"/>
          </a:xfrm>
          <a:prstGeom prst="rect">
            <a:avLst/>
          </a:prstGeom>
          <a:noFill/>
        </p:spPr>
        <p:txBody>
          <a:bodyPr wrap="none" rtlCol="0">
            <a:spAutoFit/>
          </a:bodyPr>
          <a:lstStyle/>
          <a:p>
            <a:r>
              <a:rPr lang="en-US" dirty="0" smtClean="0"/>
              <a:t>Phase angle = ~-75. degree, ~60 images</a:t>
            </a:r>
            <a:endParaRPr lang="en-US" dirty="0"/>
          </a:p>
        </p:txBody>
      </p:sp>
      <p:sp>
        <p:nvSpPr>
          <p:cNvPr id="11" name="TextBox 10"/>
          <p:cNvSpPr txBox="1"/>
          <p:nvPr/>
        </p:nvSpPr>
        <p:spPr>
          <a:xfrm>
            <a:off x="228600" y="990600"/>
            <a:ext cx="3999685" cy="369332"/>
          </a:xfrm>
          <a:prstGeom prst="rect">
            <a:avLst/>
          </a:prstGeom>
          <a:noFill/>
        </p:spPr>
        <p:txBody>
          <a:bodyPr wrap="none" rtlCol="0">
            <a:spAutoFit/>
          </a:bodyPr>
          <a:lstStyle/>
          <a:p>
            <a:r>
              <a:rPr lang="en-US" dirty="0" smtClean="0"/>
              <a:t>Phase angle = ~-10. degree, ~100 images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Viewing Geometry</a:t>
            </a:r>
            <a:endParaRPr lang="en-US" dirty="0"/>
          </a:p>
        </p:txBody>
      </p:sp>
      <p:sp>
        <p:nvSpPr>
          <p:cNvPr id="4" name="Slide Number Placeholder 3"/>
          <p:cNvSpPr>
            <a:spLocks noGrp="1"/>
          </p:cNvSpPr>
          <p:nvPr>
            <p:ph type="sldNum" sz="quarter" idx="12"/>
          </p:nvPr>
        </p:nvSpPr>
        <p:spPr/>
        <p:txBody>
          <a:bodyPr/>
          <a:lstStyle/>
          <a:p>
            <a:fld id="{44934650-0FE1-44E9-B9B8-2951AFC3BDD0}" type="slidenum">
              <a:rPr lang="en-US" smtClean="0"/>
              <a:pPr/>
              <a:t>13</a:t>
            </a:fld>
            <a:endParaRPr lang="en-US"/>
          </a:p>
        </p:txBody>
      </p:sp>
      <p:pic>
        <p:nvPicPr>
          <p:cNvPr id="5" name="Picture 4" descr="moonB3_20150829_cov_uniform.png"/>
          <p:cNvPicPr>
            <a:picLocks noChangeAspect="1"/>
          </p:cNvPicPr>
          <p:nvPr/>
        </p:nvPicPr>
        <p:blipFill>
          <a:blip r:embed="rId2" cstate="print"/>
          <a:stretch>
            <a:fillRect/>
          </a:stretch>
        </p:blipFill>
        <p:spPr>
          <a:xfrm>
            <a:off x="0" y="381000"/>
            <a:ext cx="2303253" cy="2590800"/>
          </a:xfrm>
          <a:prstGeom prst="rect">
            <a:avLst/>
          </a:prstGeom>
        </p:spPr>
      </p:pic>
      <p:sp>
        <p:nvSpPr>
          <p:cNvPr id="6" name="Rectangle 5"/>
          <p:cNvSpPr/>
          <p:nvPr/>
        </p:nvSpPr>
        <p:spPr>
          <a:xfrm>
            <a:off x="1679514" y="1295400"/>
            <a:ext cx="76200" cy="762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55714" y="1078468"/>
            <a:ext cx="301686" cy="369332"/>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
        <p:nvSpPr>
          <p:cNvPr id="8" name="Rectangle 7"/>
          <p:cNvSpPr/>
          <p:nvPr/>
        </p:nvSpPr>
        <p:spPr>
          <a:xfrm>
            <a:off x="1676400" y="1600200"/>
            <a:ext cx="76200" cy="762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74714" y="1524000"/>
            <a:ext cx="301686" cy="369332"/>
          </a:xfrm>
          <a:prstGeom prst="rect">
            <a:avLst/>
          </a:prstGeom>
          <a:noFill/>
        </p:spPr>
        <p:txBody>
          <a:bodyPr wrap="none" rtlCol="0">
            <a:spAutoFit/>
          </a:bodyPr>
          <a:lstStyle/>
          <a:p>
            <a:r>
              <a:rPr lang="en-US" b="1" dirty="0" smtClean="0">
                <a:solidFill>
                  <a:srgbClr val="FF0000"/>
                </a:solidFill>
              </a:rPr>
              <a:t>2</a:t>
            </a:r>
            <a:endParaRPr lang="en-US" b="1" dirty="0">
              <a:solidFill>
                <a:srgbClr val="FF0000"/>
              </a:solidFill>
            </a:endParaRPr>
          </a:p>
        </p:txBody>
      </p:sp>
      <p:grpSp>
        <p:nvGrpSpPr>
          <p:cNvPr id="13" name="Group 12"/>
          <p:cNvGrpSpPr/>
          <p:nvPr/>
        </p:nvGrpSpPr>
        <p:grpSpPr>
          <a:xfrm>
            <a:off x="6324600" y="76200"/>
            <a:ext cx="2743200" cy="2819400"/>
            <a:chOff x="4876800" y="76200"/>
            <a:chExt cx="4114800" cy="4038600"/>
          </a:xfrm>
        </p:grpSpPr>
        <p:sp>
          <p:nvSpPr>
            <p:cNvPr id="10" name="Rectangle 9"/>
            <p:cNvSpPr/>
            <p:nvPr/>
          </p:nvSpPr>
          <p:spPr>
            <a:xfrm>
              <a:off x="4876800" y="76200"/>
              <a:ext cx="4114800" cy="403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fontAlgn="base">
                <a:spcBef>
                  <a:spcPct val="0"/>
                </a:spcBef>
                <a:spcAft>
                  <a:spcPct val="0"/>
                </a:spcAft>
                <a:defRPr>
                  <a:solidFill>
                    <a:schemeClr val="tx1"/>
                  </a:solidFill>
                  <a:latin typeface="Arial" pitchFamily="34" charset="0"/>
                  <a:ea typeface="MS PGothic" pitchFamily="34" charset="-128"/>
                </a:defRPr>
              </a:lvl6pPr>
              <a:lvl7pPr marL="2971800" indent="-228600" fontAlgn="base">
                <a:spcBef>
                  <a:spcPct val="0"/>
                </a:spcBef>
                <a:spcAft>
                  <a:spcPct val="0"/>
                </a:spcAft>
                <a:defRPr>
                  <a:solidFill>
                    <a:schemeClr val="tx1"/>
                  </a:solidFill>
                  <a:latin typeface="Arial" pitchFamily="34" charset="0"/>
                  <a:ea typeface="MS PGothic" pitchFamily="34" charset="-128"/>
                </a:defRPr>
              </a:lvl7pPr>
              <a:lvl8pPr marL="3429000" indent="-228600" fontAlgn="base">
                <a:spcBef>
                  <a:spcPct val="0"/>
                </a:spcBef>
                <a:spcAft>
                  <a:spcPct val="0"/>
                </a:spcAft>
                <a:defRPr>
                  <a:solidFill>
                    <a:schemeClr val="tx1"/>
                  </a:solidFill>
                  <a:latin typeface="Arial" pitchFamily="34" charset="0"/>
                  <a:ea typeface="MS PGothic" pitchFamily="34" charset="-128"/>
                </a:defRPr>
              </a:lvl8pPr>
              <a:lvl9pPr marL="3886200" indent="-228600" fontAlgn="base">
                <a:spcBef>
                  <a:spcPct val="0"/>
                </a:spcBef>
                <a:spcAft>
                  <a:spcPct val="0"/>
                </a:spcAft>
                <a:defRPr>
                  <a:solidFill>
                    <a:schemeClr val="tx1"/>
                  </a:solidFill>
                  <a:latin typeface="Arial" pitchFamily="34" charset="0"/>
                  <a:ea typeface="MS PGothic" pitchFamily="34" charset="-128"/>
                </a:defRPr>
              </a:lvl9pPr>
            </a:lstStyle>
            <a:p>
              <a:pPr algn="ctr">
                <a:defRPr/>
              </a:pPr>
              <a:r>
                <a:rPr lang="en-US" altLang="en-US" dirty="0" smtClean="0">
                  <a:solidFill>
                    <a:srgbClr val="FFFFFF"/>
                  </a:solidFill>
                  <a:latin typeface="Calibri" pitchFamily="34" charset="0"/>
                  <a:cs typeface="Arial" pitchFamily="34" charset="0"/>
                </a:rPr>
                <a:t>Earth</a:t>
              </a:r>
            </a:p>
          </p:txBody>
        </p:sp>
        <p:sp>
          <p:nvSpPr>
            <p:cNvPr id="11" name="Oval 5"/>
            <p:cNvSpPr>
              <a:spLocks noChangeArrowheads="1"/>
            </p:cNvSpPr>
            <p:nvPr/>
          </p:nvSpPr>
          <p:spPr bwMode="auto">
            <a:xfrm>
              <a:off x="5334000" y="533400"/>
              <a:ext cx="3200400" cy="3200400"/>
            </a:xfrm>
            <a:prstGeom prst="ellipse">
              <a:avLst/>
            </a:prstGeom>
            <a:noFill/>
            <a:ln w="25400" algn="ctr">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nchor="ctr"/>
            <a:lstStyle>
              <a:lvl1pPr eaLnBrk="0" hangingPunct="0">
                <a:spcBef>
                  <a:spcPct val="20000"/>
                </a:spcBef>
                <a:buClr>
                  <a:srgbClr val="FAFD00"/>
                </a:buClr>
                <a:buSzPct val="100000"/>
                <a:buFont typeface="Symbol" pitchFamily="18" charset="2"/>
                <a:buChar char="·"/>
                <a:defRPr sz="2800">
                  <a:solidFill>
                    <a:srgbClr val="F8F8F8"/>
                  </a:solidFill>
                  <a:latin typeface="Arial" pitchFamily="34" charset="0"/>
                  <a:ea typeface="MS PGothic" pitchFamily="34" charset="-128"/>
                </a:defRPr>
              </a:lvl1pPr>
              <a:lvl2pPr marL="742950" indent="-285750" eaLnBrk="0" hangingPunct="0">
                <a:spcBef>
                  <a:spcPct val="20000"/>
                </a:spcBef>
                <a:buClr>
                  <a:srgbClr val="A2D7FF"/>
                </a:buClr>
                <a:buSzPct val="100000"/>
                <a:buChar char="»"/>
                <a:defRPr sz="2400">
                  <a:solidFill>
                    <a:srgbClr val="F8F8F8"/>
                  </a:solidFill>
                  <a:latin typeface="Arial" pitchFamily="34" charset="0"/>
                  <a:ea typeface="MS PGothic" pitchFamily="34" charset="-128"/>
                </a:defRPr>
              </a:lvl2pPr>
              <a:lvl3pPr marL="1143000" indent="-228600" eaLnBrk="0" hangingPunct="0">
                <a:spcBef>
                  <a:spcPct val="20000"/>
                </a:spcBef>
                <a:buClr>
                  <a:srgbClr val="FF6600"/>
                </a:buClr>
                <a:buSzPct val="100000"/>
                <a:buFont typeface="Times New Roman" pitchFamily="18" charset="0"/>
                <a:buChar char="–"/>
                <a:defRPr sz="2400">
                  <a:solidFill>
                    <a:srgbClr val="F8F8F8"/>
                  </a:solidFill>
                  <a:latin typeface="Arial" pitchFamily="34" charset="0"/>
                  <a:ea typeface="MS PGothic" pitchFamily="34" charset="-128"/>
                </a:defRPr>
              </a:lvl3pPr>
              <a:lvl4pPr marL="1600200" indent="-228600" eaLnBrk="0" hangingPunct="0">
                <a:spcBef>
                  <a:spcPct val="20000"/>
                </a:spcBef>
                <a:buClr>
                  <a:schemeClr val="accent2"/>
                </a:buClr>
                <a:buSzPct val="65000"/>
                <a:buFont typeface="Monotype Sorts"/>
                <a:buChar char="l"/>
                <a:defRPr sz="2000">
                  <a:solidFill>
                    <a:srgbClr val="F8F8F8"/>
                  </a:solidFill>
                  <a:latin typeface="Arial" pitchFamily="34" charset="0"/>
                  <a:ea typeface="MS PGothic" pitchFamily="34" charset="-128"/>
                </a:defRPr>
              </a:lvl4pPr>
              <a:lvl5pPr marL="2057400" indent="-228600" eaLnBrk="0" hangingPunct="0">
                <a:spcBef>
                  <a:spcPct val="20000"/>
                </a:spcBef>
                <a:buClr>
                  <a:schemeClr val="folHlink"/>
                </a:buClr>
                <a:buSzPct val="100000"/>
                <a:buChar char="»"/>
                <a:defRPr sz="2000">
                  <a:solidFill>
                    <a:srgbClr val="F8F8F8"/>
                  </a:solidFill>
                  <a:latin typeface="Arial" pitchFamily="34" charset="0"/>
                  <a:ea typeface="MS PGothic" pitchFamily="34" charset="-128"/>
                </a:defRPr>
              </a:lvl5pPr>
              <a:lvl6pPr marL="2514600" indent="-228600" eaLnBrk="0" fontAlgn="base" hangingPunct="0">
                <a:spcBef>
                  <a:spcPct val="20000"/>
                </a:spcBef>
                <a:spcAft>
                  <a:spcPct val="0"/>
                </a:spcAft>
                <a:buClr>
                  <a:schemeClr val="folHlink"/>
                </a:buClr>
                <a:buSzPct val="100000"/>
                <a:buChar char="»"/>
                <a:defRPr sz="2000">
                  <a:solidFill>
                    <a:srgbClr val="F8F8F8"/>
                  </a:solidFill>
                  <a:latin typeface="Arial" pitchFamily="34" charset="0"/>
                  <a:ea typeface="MS PGothic" pitchFamily="34" charset="-128"/>
                </a:defRPr>
              </a:lvl6pPr>
              <a:lvl7pPr marL="2971800" indent="-228600" eaLnBrk="0" fontAlgn="base" hangingPunct="0">
                <a:spcBef>
                  <a:spcPct val="20000"/>
                </a:spcBef>
                <a:spcAft>
                  <a:spcPct val="0"/>
                </a:spcAft>
                <a:buClr>
                  <a:schemeClr val="folHlink"/>
                </a:buClr>
                <a:buSzPct val="100000"/>
                <a:buChar char="»"/>
                <a:defRPr sz="2000">
                  <a:solidFill>
                    <a:srgbClr val="F8F8F8"/>
                  </a:solidFill>
                  <a:latin typeface="Arial" pitchFamily="34" charset="0"/>
                  <a:ea typeface="MS PGothic" pitchFamily="34" charset="-128"/>
                </a:defRPr>
              </a:lvl7pPr>
              <a:lvl8pPr marL="3429000" indent="-228600" eaLnBrk="0" fontAlgn="base" hangingPunct="0">
                <a:spcBef>
                  <a:spcPct val="20000"/>
                </a:spcBef>
                <a:spcAft>
                  <a:spcPct val="0"/>
                </a:spcAft>
                <a:buClr>
                  <a:schemeClr val="folHlink"/>
                </a:buClr>
                <a:buSzPct val="100000"/>
                <a:buChar char="»"/>
                <a:defRPr sz="2000">
                  <a:solidFill>
                    <a:srgbClr val="F8F8F8"/>
                  </a:solidFill>
                  <a:latin typeface="Arial" pitchFamily="34" charset="0"/>
                  <a:ea typeface="MS PGothic" pitchFamily="34" charset="-128"/>
                </a:defRPr>
              </a:lvl8pPr>
              <a:lvl9pPr marL="3886200" indent="-228600" eaLnBrk="0" fontAlgn="base" hangingPunct="0">
                <a:spcBef>
                  <a:spcPct val="20000"/>
                </a:spcBef>
                <a:spcAft>
                  <a:spcPct val="0"/>
                </a:spcAft>
                <a:buClr>
                  <a:schemeClr val="folHlink"/>
                </a:buClr>
                <a:buSzPct val="100000"/>
                <a:buChar char="»"/>
                <a:defRPr sz="2000">
                  <a:solidFill>
                    <a:srgbClr val="F8F8F8"/>
                  </a:solidFill>
                  <a:latin typeface="Arial" pitchFamily="34" charset="0"/>
                  <a:ea typeface="MS PGothic" pitchFamily="34" charset="-128"/>
                </a:defRPr>
              </a:lvl9pPr>
            </a:lstStyle>
            <a:p>
              <a:pPr algn="ctr" eaLnBrk="1" hangingPunct="1">
                <a:spcBef>
                  <a:spcPct val="0"/>
                </a:spcBef>
                <a:buClrTx/>
                <a:buSzTx/>
                <a:buFontTx/>
                <a:buNone/>
              </a:pPr>
              <a:endParaRPr lang="en-US" altLang="en-US" sz="1800">
                <a:solidFill>
                  <a:srgbClr val="FFFFFF"/>
                </a:solidFill>
                <a:latin typeface="Calibri" pitchFamily="34" charset="0"/>
                <a:cs typeface="Arial" pitchFamily="34" charset="0"/>
              </a:endParaRPr>
            </a:p>
          </p:txBody>
        </p:sp>
        <p:sp>
          <p:nvSpPr>
            <p:cNvPr id="12" name="Oval 7"/>
            <p:cNvSpPr>
              <a:spLocks noChangeArrowheads="1"/>
            </p:cNvSpPr>
            <p:nvPr/>
          </p:nvSpPr>
          <p:spPr bwMode="auto">
            <a:xfrm>
              <a:off x="4979988" y="182563"/>
              <a:ext cx="3962400" cy="3886200"/>
            </a:xfrm>
            <a:prstGeom prst="ellipse">
              <a:avLst/>
            </a:prstGeom>
            <a:noFill/>
            <a:ln w="25400" algn="ctr">
              <a:solidFill>
                <a:srgbClr val="FFFFFF"/>
              </a:solidFill>
              <a:prstDash val="dash"/>
              <a:round/>
              <a:headEnd/>
              <a:tailEnd/>
            </a:ln>
            <a:extLst>
              <a:ext uri="{909E8E84-426E-40DD-AFC4-6F175D3DCCD1}">
                <a14:hiddenFill xmlns:a14="http://schemas.microsoft.com/office/drawing/2010/main" xmlns="">
                  <a:solidFill>
                    <a:srgbClr val="FFFFFF"/>
                  </a:solidFill>
                </a14:hiddenFill>
              </a:ext>
            </a:extLst>
          </p:spPr>
          <p:txBody>
            <a:bodyPr anchor="ctr"/>
            <a:lstStyle>
              <a:lvl1pPr eaLnBrk="0" hangingPunct="0">
                <a:spcBef>
                  <a:spcPct val="20000"/>
                </a:spcBef>
                <a:buClr>
                  <a:srgbClr val="FAFD00"/>
                </a:buClr>
                <a:buSzPct val="100000"/>
                <a:buFont typeface="Symbol" pitchFamily="18" charset="2"/>
                <a:buChar char="·"/>
                <a:defRPr sz="2800">
                  <a:solidFill>
                    <a:srgbClr val="F8F8F8"/>
                  </a:solidFill>
                  <a:latin typeface="Arial" pitchFamily="34" charset="0"/>
                  <a:ea typeface="MS PGothic" pitchFamily="34" charset="-128"/>
                </a:defRPr>
              </a:lvl1pPr>
              <a:lvl2pPr marL="742950" indent="-285750" eaLnBrk="0" hangingPunct="0">
                <a:spcBef>
                  <a:spcPct val="20000"/>
                </a:spcBef>
                <a:buClr>
                  <a:srgbClr val="A2D7FF"/>
                </a:buClr>
                <a:buSzPct val="100000"/>
                <a:buChar char="»"/>
                <a:defRPr sz="2400">
                  <a:solidFill>
                    <a:srgbClr val="F8F8F8"/>
                  </a:solidFill>
                  <a:latin typeface="Arial" pitchFamily="34" charset="0"/>
                  <a:ea typeface="MS PGothic" pitchFamily="34" charset="-128"/>
                </a:defRPr>
              </a:lvl2pPr>
              <a:lvl3pPr marL="1143000" indent="-228600" eaLnBrk="0" hangingPunct="0">
                <a:spcBef>
                  <a:spcPct val="20000"/>
                </a:spcBef>
                <a:buClr>
                  <a:srgbClr val="FF6600"/>
                </a:buClr>
                <a:buSzPct val="100000"/>
                <a:buFont typeface="Times New Roman" pitchFamily="18" charset="0"/>
                <a:buChar char="–"/>
                <a:defRPr sz="2400">
                  <a:solidFill>
                    <a:srgbClr val="F8F8F8"/>
                  </a:solidFill>
                  <a:latin typeface="Arial" pitchFamily="34" charset="0"/>
                  <a:ea typeface="MS PGothic" pitchFamily="34" charset="-128"/>
                </a:defRPr>
              </a:lvl3pPr>
              <a:lvl4pPr marL="1600200" indent="-228600" eaLnBrk="0" hangingPunct="0">
                <a:spcBef>
                  <a:spcPct val="20000"/>
                </a:spcBef>
                <a:buClr>
                  <a:schemeClr val="accent2"/>
                </a:buClr>
                <a:buSzPct val="65000"/>
                <a:buFont typeface="Monotype Sorts"/>
                <a:buChar char="l"/>
                <a:defRPr sz="2000">
                  <a:solidFill>
                    <a:srgbClr val="F8F8F8"/>
                  </a:solidFill>
                  <a:latin typeface="Arial" pitchFamily="34" charset="0"/>
                  <a:ea typeface="MS PGothic" pitchFamily="34" charset="-128"/>
                </a:defRPr>
              </a:lvl4pPr>
              <a:lvl5pPr marL="2057400" indent="-228600" eaLnBrk="0" hangingPunct="0">
                <a:spcBef>
                  <a:spcPct val="20000"/>
                </a:spcBef>
                <a:buClr>
                  <a:schemeClr val="folHlink"/>
                </a:buClr>
                <a:buSzPct val="100000"/>
                <a:buChar char="»"/>
                <a:defRPr sz="2000">
                  <a:solidFill>
                    <a:srgbClr val="F8F8F8"/>
                  </a:solidFill>
                  <a:latin typeface="Arial" pitchFamily="34" charset="0"/>
                  <a:ea typeface="MS PGothic" pitchFamily="34" charset="-128"/>
                </a:defRPr>
              </a:lvl5pPr>
              <a:lvl6pPr marL="2514600" indent="-228600" eaLnBrk="0" fontAlgn="base" hangingPunct="0">
                <a:spcBef>
                  <a:spcPct val="20000"/>
                </a:spcBef>
                <a:spcAft>
                  <a:spcPct val="0"/>
                </a:spcAft>
                <a:buClr>
                  <a:schemeClr val="folHlink"/>
                </a:buClr>
                <a:buSzPct val="100000"/>
                <a:buChar char="»"/>
                <a:defRPr sz="2000">
                  <a:solidFill>
                    <a:srgbClr val="F8F8F8"/>
                  </a:solidFill>
                  <a:latin typeface="Arial" pitchFamily="34" charset="0"/>
                  <a:ea typeface="MS PGothic" pitchFamily="34" charset="-128"/>
                </a:defRPr>
              </a:lvl6pPr>
              <a:lvl7pPr marL="2971800" indent="-228600" eaLnBrk="0" fontAlgn="base" hangingPunct="0">
                <a:spcBef>
                  <a:spcPct val="20000"/>
                </a:spcBef>
                <a:spcAft>
                  <a:spcPct val="0"/>
                </a:spcAft>
                <a:buClr>
                  <a:schemeClr val="folHlink"/>
                </a:buClr>
                <a:buSzPct val="100000"/>
                <a:buChar char="»"/>
                <a:defRPr sz="2000">
                  <a:solidFill>
                    <a:srgbClr val="F8F8F8"/>
                  </a:solidFill>
                  <a:latin typeface="Arial" pitchFamily="34" charset="0"/>
                  <a:ea typeface="MS PGothic" pitchFamily="34" charset="-128"/>
                </a:defRPr>
              </a:lvl7pPr>
              <a:lvl8pPr marL="3429000" indent="-228600" eaLnBrk="0" fontAlgn="base" hangingPunct="0">
                <a:spcBef>
                  <a:spcPct val="20000"/>
                </a:spcBef>
                <a:spcAft>
                  <a:spcPct val="0"/>
                </a:spcAft>
                <a:buClr>
                  <a:schemeClr val="folHlink"/>
                </a:buClr>
                <a:buSzPct val="100000"/>
                <a:buChar char="»"/>
                <a:defRPr sz="2000">
                  <a:solidFill>
                    <a:srgbClr val="F8F8F8"/>
                  </a:solidFill>
                  <a:latin typeface="Arial" pitchFamily="34" charset="0"/>
                  <a:ea typeface="MS PGothic" pitchFamily="34" charset="-128"/>
                </a:defRPr>
              </a:lvl8pPr>
              <a:lvl9pPr marL="3886200" indent="-228600" eaLnBrk="0" fontAlgn="base" hangingPunct="0">
                <a:spcBef>
                  <a:spcPct val="20000"/>
                </a:spcBef>
                <a:spcAft>
                  <a:spcPct val="0"/>
                </a:spcAft>
                <a:buClr>
                  <a:schemeClr val="folHlink"/>
                </a:buClr>
                <a:buSzPct val="100000"/>
                <a:buChar char="»"/>
                <a:defRPr sz="2000">
                  <a:solidFill>
                    <a:srgbClr val="F8F8F8"/>
                  </a:solidFill>
                  <a:latin typeface="Arial" pitchFamily="34" charset="0"/>
                  <a:ea typeface="MS PGothic" pitchFamily="34" charset="-128"/>
                </a:defRPr>
              </a:lvl9pPr>
            </a:lstStyle>
            <a:p>
              <a:pPr algn="ctr" eaLnBrk="1" hangingPunct="1">
                <a:spcBef>
                  <a:spcPct val="0"/>
                </a:spcBef>
                <a:buClrTx/>
                <a:buSzTx/>
                <a:buFontTx/>
                <a:buNone/>
              </a:pPr>
              <a:endParaRPr lang="en-US" altLang="en-US" sz="1800">
                <a:solidFill>
                  <a:srgbClr val="FFFFFF"/>
                </a:solidFill>
                <a:latin typeface="Calibri" pitchFamily="34" charset="0"/>
                <a:cs typeface="Arial" pitchFamily="34" charset="0"/>
              </a:endParaRPr>
            </a:p>
          </p:txBody>
        </p:sp>
      </p:grpSp>
      <p:pic>
        <p:nvPicPr>
          <p:cNvPr id="3" name="Picture 2" descr="Phase_Zenith_Angle.jpg"/>
          <p:cNvPicPr>
            <a:picLocks noChangeAspect="1"/>
          </p:cNvPicPr>
          <p:nvPr/>
        </p:nvPicPr>
        <p:blipFill>
          <a:blip r:embed="rId3" cstate="print"/>
          <a:stretch>
            <a:fillRect/>
          </a:stretch>
        </p:blipFill>
        <p:spPr>
          <a:xfrm>
            <a:off x="2286000" y="2425484"/>
            <a:ext cx="3962400" cy="4432515"/>
          </a:xfrm>
          <a:prstGeom prst="rect">
            <a:avLst/>
          </a:prstGeom>
        </p:spPr>
      </p:pic>
      <p:cxnSp>
        <p:nvCxnSpPr>
          <p:cNvPr id="15" name="Straight Arrow Connector 14"/>
          <p:cNvCxnSpPr/>
          <p:nvPr/>
        </p:nvCxnSpPr>
        <p:spPr>
          <a:xfrm>
            <a:off x="7086600" y="2743200"/>
            <a:ext cx="1219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009317" y="2438400"/>
            <a:ext cx="1372683" cy="276999"/>
          </a:xfrm>
          <a:prstGeom prst="rect">
            <a:avLst/>
          </a:prstGeom>
          <a:noFill/>
        </p:spPr>
        <p:txBody>
          <a:bodyPr wrap="none" rtlCol="0">
            <a:spAutoFit/>
          </a:bodyPr>
          <a:lstStyle/>
          <a:p>
            <a:r>
              <a:rPr lang="en-US" sz="1200" dirty="0" smtClean="0">
                <a:solidFill>
                  <a:srgbClr val="FF0000"/>
                </a:solidFill>
              </a:rPr>
              <a:t>Lunar observations</a:t>
            </a:r>
            <a:endParaRPr lang="en-US" sz="1200" dirty="0">
              <a:solidFill>
                <a:srgbClr val="FF0000"/>
              </a:solidFill>
            </a:endParaRPr>
          </a:p>
        </p:txBody>
      </p:sp>
      <p:sp>
        <p:nvSpPr>
          <p:cNvPr id="21" name="テキスト ボックス 4"/>
          <p:cNvSpPr txBox="1"/>
          <p:nvPr/>
        </p:nvSpPr>
        <p:spPr>
          <a:xfrm>
            <a:off x="2438400" y="1066800"/>
            <a:ext cx="3558480" cy="1311128"/>
          </a:xfrm>
          <a:prstGeom prst="rect">
            <a:avLst/>
          </a:prstGeom>
          <a:noFill/>
        </p:spPr>
        <p:txBody>
          <a:bodyPr wrap="square" rtlCol="0">
            <a:spAutoFit/>
          </a:bodyPr>
          <a:lstStyle/>
          <a:p>
            <a:pPr>
              <a:lnSpc>
                <a:spcPct val="110000"/>
              </a:lnSpc>
            </a:pPr>
            <a:r>
              <a:rPr kumimoji="1" lang="en-US" altLang="ja-JP" b="1" dirty="0" smtClean="0"/>
              <a:t>29 August 2015</a:t>
            </a:r>
          </a:p>
          <a:p>
            <a:pPr marL="273050" indent="-188913">
              <a:lnSpc>
                <a:spcPct val="110000"/>
              </a:lnSpc>
              <a:buFont typeface="Arial" panose="020B0604020202020204" pitchFamily="34" charset="0"/>
              <a:buChar char="•"/>
            </a:pPr>
            <a:r>
              <a:rPr kumimoji="1" lang="en-US" altLang="ja-JP" b="1" dirty="0" smtClean="0"/>
              <a:t>Phase angle: from </a:t>
            </a:r>
            <a:r>
              <a:rPr kumimoji="1" lang="en-US" altLang="ja-JP" b="1" u="sng" dirty="0" smtClean="0"/>
              <a:t>-11.5 to -9.0 </a:t>
            </a:r>
            <a:r>
              <a:rPr kumimoji="1" lang="en-US" altLang="ja-JP" b="1" dirty="0" smtClean="0"/>
              <a:t>[</a:t>
            </a:r>
            <a:r>
              <a:rPr kumimoji="1" lang="en-US" altLang="ja-JP" b="1" dirty="0" err="1" smtClean="0"/>
              <a:t>deg</a:t>
            </a:r>
            <a:r>
              <a:rPr kumimoji="1" lang="en-US" altLang="ja-JP" b="1" dirty="0" smtClean="0"/>
              <a:t>]</a:t>
            </a:r>
          </a:p>
          <a:p>
            <a:pPr marL="273050" indent="-188913">
              <a:lnSpc>
                <a:spcPct val="110000"/>
              </a:lnSpc>
              <a:buFont typeface="Arial" panose="020B0604020202020204" pitchFamily="34" charset="0"/>
              <a:buChar char="•"/>
            </a:pPr>
            <a:r>
              <a:rPr kumimoji="1" lang="en-US" altLang="ja-JP" b="1" dirty="0" smtClean="0"/>
              <a:t>100 observation / ~90 minutes</a:t>
            </a:r>
            <a:endParaRPr kumimoji="1" lang="ja-JP" alt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Site Radiance Extraction</a:t>
            </a:r>
            <a:endParaRPr lang="en-US" dirty="0"/>
          </a:p>
        </p:txBody>
      </p:sp>
      <p:pic>
        <p:nvPicPr>
          <p:cNvPr id="8" name="Content Placeholder 7" descr="timeseries_AlbB3_Site01.png"/>
          <p:cNvPicPr>
            <a:picLocks noGrp="1" noChangeAspect="1"/>
          </p:cNvPicPr>
          <p:nvPr>
            <p:ph idx="1"/>
          </p:nvPr>
        </p:nvPicPr>
        <p:blipFill>
          <a:blip r:embed="rId2" cstate="print"/>
          <a:stretch>
            <a:fillRect/>
          </a:stretch>
        </p:blipFill>
        <p:spPr>
          <a:xfrm>
            <a:off x="1524000" y="2971800"/>
            <a:ext cx="3886200" cy="3886200"/>
          </a:xfrm>
        </p:spPr>
      </p:pic>
      <p:pic>
        <p:nvPicPr>
          <p:cNvPr id="10" name="Picture 9" descr="timeseries_AlbB3_Site08.png"/>
          <p:cNvPicPr>
            <a:picLocks noChangeAspect="1"/>
          </p:cNvPicPr>
          <p:nvPr/>
        </p:nvPicPr>
        <p:blipFill>
          <a:blip r:embed="rId3" cstate="print"/>
          <a:stretch>
            <a:fillRect/>
          </a:stretch>
        </p:blipFill>
        <p:spPr>
          <a:xfrm>
            <a:off x="5334000" y="3048000"/>
            <a:ext cx="3810000" cy="3810000"/>
          </a:xfrm>
          <a:prstGeom prst="rect">
            <a:avLst/>
          </a:prstGeom>
        </p:spPr>
      </p:pic>
      <p:pic>
        <p:nvPicPr>
          <p:cNvPr id="5" name="Picture 4" descr="moonB3_20150829_cov_uniform.png"/>
          <p:cNvPicPr>
            <a:picLocks noChangeAspect="1"/>
          </p:cNvPicPr>
          <p:nvPr/>
        </p:nvPicPr>
        <p:blipFill>
          <a:blip r:embed="rId4" cstate="print"/>
          <a:stretch>
            <a:fillRect/>
          </a:stretch>
        </p:blipFill>
        <p:spPr>
          <a:xfrm>
            <a:off x="0" y="381000"/>
            <a:ext cx="2303253" cy="2590800"/>
          </a:xfrm>
          <a:prstGeom prst="rect">
            <a:avLst/>
          </a:prstGeom>
        </p:spPr>
      </p:pic>
      <p:sp>
        <p:nvSpPr>
          <p:cNvPr id="6" name="Rectangle 5"/>
          <p:cNvSpPr/>
          <p:nvPr/>
        </p:nvSpPr>
        <p:spPr>
          <a:xfrm>
            <a:off x="1679514" y="1295400"/>
            <a:ext cx="76200" cy="762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55714" y="1078468"/>
            <a:ext cx="301686" cy="369332"/>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
        <p:nvSpPr>
          <p:cNvPr id="9" name="Rectangle 8"/>
          <p:cNvSpPr/>
          <p:nvPr/>
        </p:nvSpPr>
        <p:spPr>
          <a:xfrm>
            <a:off x="1066800" y="2274332"/>
            <a:ext cx="76200" cy="762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6800" y="2057400"/>
            <a:ext cx="301686" cy="369332"/>
          </a:xfrm>
          <a:prstGeom prst="rect">
            <a:avLst/>
          </a:prstGeom>
          <a:noFill/>
        </p:spPr>
        <p:txBody>
          <a:bodyPr wrap="none" rtlCol="0">
            <a:spAutoFit/>
          </a:bodyPr>
          <a:lstStyle/>
          <a:p>
            <a:r>
              <a:rPr lang="en-US" b="1" dirty="0" smtClean="0">
                <a:solidFill>
                  <a:srgbClr val="FF0000"/>
                </a:solidFill>
              </a:rPr>
              <a:t>8</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onB3_20150626_cov_uniform.png"/>
          <p:cNvPicPr>
            <a:picLocks noChangeAspect="1"/>
          </p:cNvPicPr>
          <p:nvPr/>
        </p:nvPicPr>
        <p:blipFill>
          <a:blip r:embed="rId2" cstate="print"/>
          <a:stretch>
            <a:fillRect/>
          </a:stretch>
        </p:blipFill>
        <p:spPr>
          <a:xfrm>
            <a:off x="152401" y="0"/>
            <a:ext cx="2912937" cy="3276600"/>
          </a:xfrm>
          <a:prstGeom prst="rect">
            <a:avLst/>
          </a:prstGeom>
        </p:spPr>
      </p:pic>
      <p:pic>
        <p:nvPicPr>
          <p:cNvPr id="5" name="Picture 4" descr="timeseries_20150626AlbB3_Site11.png"/>
          <p:cNvPicPr>
            <a:picLocks noChangeAspect="1"/>
          </p:cNvPicPr>
          <p:nvPr/>
        </p:nvPicPr>
        <p:blipFill>
          <a:blip r:embed="rId3" cstate="print"/>
          <a:stretch>
            <a:fillRect/>
          </a:stretch>
        </p:blipFill>
        <p:spPr>
          <a:xfrm>
            <a:off x="4648200" y="2438400"/>
            <a:ext cx="4495800" cy="4495800"/>
          </a:xfrm>
          <a:prstGeom prst="rect">
            <a:avLst/>
          </a:prstGeom>
        </p:spPr>
      </p:pic>
      <p:pic>
        <p:nvPicPr>
          <p:cNvPr id="6" name="Picture 5" descr="timeseries_20150626AlbB3_Site1.png"/>
          <p:cNvPicPr>
            <a:picLocks noChangeAspect="1"/>
          </p:cNvPicPr>
          <p:nvPr/>
        </p:nvPicPr>
        <p:blipFill>
          <a:blip r:embed="rId4" cstate="print"/>
          <a:stretch>
            <a:fillRect/>
          </a:stretch>
        </p:blipFill>
        <p:spPr>
          <a:xfrm>
            <a:off x="304800" y="2438400"/>
            <a:ext cx="4419600" cy="4419600"/>
          </a:xfrm>
          <a:prstGeom prst="rect">
            <a:avLst/>
          </a:prstGeom>
        </p:spPr>
      </p:pic>
      <p:sp>
        <p:nvSpPr>
          <p:cNvPr id="8" name="Rectangle 7"/>
          <p:cNvSpPr/>
          <p:nvPr/>
        </p:nvSpPr>
        <p:spPr>
          <a:xfrm>
            <a:off x="1828800" y="2286000"/>
            <a:ext cx="76200" cy="762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00200" y="1143000"/>
            <a:ext cx="76200" cy="762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76400" y="990600"/>
            <a:ext cx="301686" cy="369332"/>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
        <p:nvSpPr>
          <p:cNvPr id="13" name="TextBox 12"/>
          <p:cNvSpPr txBox="1"/>
          <p:nvPr/>
        </p:nvSpPr>
        <p:spPr>
          <a:xfrm>
            <a:off x="1600200" y="1840468"/>
            <a:ext cx="418704" cy="369332"/>
          </a:xfrm>
          <a:prstGeom prst="rect">
            <a:avLst/>
          </a:prstGeom>
          <a:noFill/>
        </p:spPr>
        <p:txBody>
          <a:bodyPr wrap="none" rtlCol="0">
            <a:spAutoFit/>
          </a:bodyPr>
          <a:lstStyle/>
          <a:p>
            <a:r>
              <a:rPr lang="en-US" b="1" dirty="0" smtClean="0">
                <a:solidFill>
                  <a:srgbClr val="FF0000"/>
                </a:solidFill>
              </a:rPr>
              <a:t>11</a:t>
            </a:r>
            <a:endParaRPr lang="en-US" b="1" dirty="0">
              <a:solidFill>
                <a:srgbClr val="FF0000"/>
              </a:solidFill>
            </a:endParaRPr>
          </a:p>
        </p:txBody>
      </p:sp>
      <p:sp>
        <p:nvSpPr>
          <p:cNvPr id="14" name="TextBox 13"/>
          <p:cNvSpPr txBox="1"/>
          <p:nvPr/>
        </p:nvSpPr>
        <p:spPr>
          <a:xfrm>
            <a:off x="609600" y="76200"/>
            <a:ext cx="1949893" cy="369332"/>
          </a:xfrm>
          <a:prstGeom prst="rect">
            <a:avLst/>
          </a:prstGeom>
          <a:noFill/>
        </p:spPr>
        <p:txBody>
          <a:bodyPr wrap="none" rtlCol="0">
            <a:spAutoFit/>
          </a:bodyPr>
          <a:lstStyle/>
          <a:p>
            <a:r>
              <a:rPr lang="en-US" dirty="0" smtClean="0">
                <a:solidFill>
                  <a:srgbClr val="FF0000"/>
                </a:solidFill>
              </a:rPr>
              <a:t>11x11 window size</a:t>
            </a:r>
            <a:endParaRPr lang="en-US" dirty="0">
              <a:solidFill>
                <a:srgbClr val="FF0000"/>
              </a:solidFill>
            </a:endParaRPr>
          </a:p>
        </p:txBody>
      </p:sp>
      <p:sp>
        <p:nvSpPr>
          <p:cNvPr id="10" name="TextBox 9"/>
          <p:cNvSpPr txBox="1"/>
          <p:nvPr/>
        </p:nvSpPr>
        <p:spPr>
          <a:xfrm>
            <a:off x="1828800" y="4953000"/>
            <a:ext cx="2394758" cy="369332"/>
          </a:xfrm>
          <a:prstGeom prst="rect">
            <a:avLst/>
          </a:prstGeom>
          <a:noFill/>
        </p:spPr>
        <p:txBody>
          <a:bodyPr wrap="none" rtlCol="0">
            <a:spAutoFit/>
          </a:bodyPr>
          <a:lstStyle/>
          <a:p>
            <a:r>
              <a:rPr lang="en-US" dirty="0" smtClean="0"/>
              <a:t>Possible coherent noise</a:t>
            </a:r>
            <a:endParaRPr lang="en-US" dirty="0"/>
          </a:p>
        </p:txBody>
      </p:sp>
      <p:sp>
        <p:nvSpPr>
          <p:cNvPr id="16" name="TextBox 15"/>
          <p:cNvSpPr txBox="1"/>
          <p:nvPr/>
        </p:nvSpPr>
        <p:spPr>
          <a:xfrm>
            <a:off x="5867400" y="5029200"/>
            <a:ext cx="2813142" cy="369332"/>
          </a:xfrm>
          <a:prstGeom prst="rect">
            <a:avLst/>
          </a:prstGeom>
          <a:noFill/>
        </p:spPr>
        <p:txBody>
          <a:bodyPr wrap="none" rtlCol="0">
            <a:spAutoFit/>
          </a:bodyPr>
          <a:lstStyle/>
          <a:p>
            <a:r>
              <a:rPr lang="en-US" dirty="0" smtClean="0"/>
              <a:t>Image </a:t>
            </a:r>
            <a:r>
              <a:rPr lang="en-US" dirty="0" err="1" smtClean="0"/>
              <a:t>mis</a:t>
            </a:r>
            <a:r>
              <a:rPr lang="en-US" dirty="0" smtClean="0"/>
              <a:t>-registration error</a:t>
            </a:r>
            <a:endParaRPr lang="en-US" dirty="0"/>
          </a:p>
        </p:txBody>
      </p:sp>
      <p:cxnSp>
        <p:nvCxnSpPr>
          <p:cNvPr id="18" name="Straight Arrow Connector 17"/>
          <p:cNvCxnSpPr/>
          <p:nvPr/>
        </p:nvCxnSpPr>
        <p:spPr>
          <a:xfrm flipH="1">
            <a:off x="6248400" y="5486400"/>
            <a:ext cx="609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934200" y="5410200"/>
            <a:ext cx="152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Current Issues and Challenges</a:t>
            </a:r>
            <a:endParaRPr lang="en-US" sz="2600" dirty="0"/>
          </a:p>
        </p:txBody>
      </p:sp>
      <p:sp>
        <p:nvSpPr>
          <p:cNvPr id="3" name="Content Placeholder 2"/>
          <p:cNvSpPr>
            <a:spLocks noGrp="1"/>
          </p:cNvSpPr>
          <p:nvPr>
            <p:ph idx="1"/>
          </p:nvPr>
        </p:nvSpPr>
        <p:spPr>
          <a:xfrm>
            <a:off x="457200" y="1219200"/>
            <a:ext cx="8229600" cy="5410200"/>
          </a:xfrm>
        </p:spPr>
        <p:txBody>
          <a:bodyPr>
            <a:normAutofit/>
          </a:bodyPr>
          <a:lstStyle/>
          <a:p>
            <a:r>
              <a:rPr lang="en-US" dirty="0" smtClean="0"/>
              <a:t>Reduced and Clustered distribution of the matched key-points</a:t>
            </a:r>
          </a:p>
          <a:p>
            <a:pPr lvl="1"/>
            <a:r>
              <a:rPr lang="en-US" dirty="0" smtClean="0"/>
              <a:t>Different </a:t>
            </a:r>
            <a:r>
              <a:rPr lang="en-US" dirty="0" smtClean="0"/>
              <a:t>phase </a:t>
            </a:r>
            <a:r>
              <a:rPr lang="en-US" dirty="0" smtClean="0"/>
              <a:t>angles/libration</a:t>
            </a:r>
            <a:endParaRPr lang="en-US" dirty="0" smtClean="0"/>
          </a:p>
          <a:p>
            <a:pPr lvl="1"/>
            <a:endParaRPr lang="en-US" dirty="0" smtClean="0"/>
          </a:p>
          <a:p>
            <a:r>
              <a:rPr lang="en-US" dirty="0" smtClean="0"/>
              <a:t>Manually add the matched control points</a:t>
            </a:r>
          </a:p>
          <a:p>
            <a:pPr lvl="1"/>
            <a:r>
              <a:rPr lang="en-US" dirty="0" smtClean="0"/>
              <a:t>Result in relatively large registration error, especially for B5 and B6 (2km spatial resolution)</a:t>
            </a:r>
          </a:p>
          <a:p>
            <a:pPr lvl="1">
              <a:buNone/>
            </a:pPr>
            <a:endParaRPr lang="en-US" dirty="0" smtClean="0"/>
          </a:p>
          <a:p>
            <a:r>
              <a:rPr lang="en-US" dirty="0" smtClean="0"/>
              <a:t>Image distortion is not linear</a:t>
            </a:r>
          </a:p>
          <a:p>
            <a:pPr lvl="1">
              <a:buNone/>
            </a:pPr>
            <a:endParaRPr lang="en-US" dirty="0" smtClean="0"/>
          </a:p>
        </p:txBody>
      </p:sp>
      <p:sp>
        <p:nvSpPr>
          <p:cNvPr id="4" name="Date Placeholder 3"/>
          <p:cNvSpPr>
            <a:spLocks noGrp="1"/>
          </p:cNvSpPr>
          <p:nvPr>
            <p:ph type="dt" sz="half" idx="10"/>
          </p:nvPr>
        </p:nvSpPr>
        <p:spPr/>
        <p:txBody>
          <a:bodyPr/>
          <a:lstStyle/>
          <a:p>
            <a:fld id="{605CB929-B9F2-4840-A857-94E0157856F2}" type="datetime1">
              <a:rPr lang="en-US" smtClean="0"/>
              <a:pPr/>
              <a:t>12/5/2016</a:t>
            </a:fld>
            <a:endParaRPr lang="en-US"/>
          </a:p>
        </p:txBody>
      </p:sp>
      <p:sp>
        <p:nvSpPr>
          <p:cNvPr id="5" name="Slide Number Placeholder 4"/>
          <p:cNvSpPr>
            <a:spLocks noGrp="1"/>
          </p:cNvSpPr>
          <p:nvPr>
            <p:ph type="sldNum" sz="quarter" idx="12"/>
          </p:nvPr>
        </p:nvSpPr>
        <p:spPr/>
        <p:txBody>
          <a:bodyPr/>
          <a:lstStyle/>
          <a:p>
            <a:fld id="{A562E326-3D4E-4230-940F-B935701198DD}"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Preliminary Results – Uniformity </a:t>
            </a:r>
            <a:endParaRPr lang="en-US" dirty="0"/>
          </a:p>
        </p:txBody>
      </p:sp>
      <p:pic>
        <p:nvPicPr>
          <p:cNvPr id="6" name="Content Placeholder 5" descr="moonB01_Cov.png"/>
          <p:cNvPicPr>
            <a:picLocks noGrp="1" noChangeAspect="1"/>
          </p:cNvPicPr>
          <p:nvPr>
            <p:ph idx="1"/>
          </p:nvPr>
        </p:nvPicPr>
        <p:blipFill>
          <a:blip r:embed="rId2" cstate="print"/>
          <a:stretch>
            <a:fillRect/>
          </a:stretch>
        </p:blipFill>
        <p:spPr>
          <a:xfrm>
            <a:off x="1143000" y="990600"/>
            <a:ext cx="5562600" cy="4450079"/>
          </a:xfrm>
        </p:spPr>
      </p:pic>
      <p:sp>
        <p:nvSpPr>
          <p:cNvPr id="4" name="Date Placeholder 3"/>
          <p:cNvSpPr>
            <a:spLocks noGrp="1"/>
          </p:cNvSpPr>
          <p:nvPr>
            <p:ph type="dt" sz="half" idx="10"/>
          </p:nvPr>
        </p:nvSpPr>
        <p:spPr/>
        <p:txBody>
          <a:bodyPr/>
          <a:lstStyle/>
          <a:p>
            <a:fld id="{605CB929-B9F2-4840-A857-94E0157856F2}" type="datetime1">
              <a:rPr lang="en-US" smtClean="0"/>
              <a:pPr/>
              <a:t>12/5/2016</a:t>
            </a:fld>
            <a:endParaRPr lang="en-US"/>
          </a:p>
        </p:txBody>
      </p:sp>
      <p:sp>
        <p:nvSpPr>
          <p:cNvPr id="5" name="Slide Number Placeholder 4"/>
          <p:cNvSpPr>
            <a:spLocks noGrp="1"/>
          </p:cNvSpPr>
          <p:nvPr>
            <p:ph type="sldNum" sz="quarter" idx="12"/>
          </p:nvPr>
        </p:nvSpPr>
        <p:spPr/>
        <p:txBody>
          <a:bodyPr/>
          <a:lstStyle/>
          <a:p>
            <a:fld id="{A562E326-3D4E-4230-940F-B935701198DD}" type="slidenum">
              <a:rPr lang="en-US" smtClean="0"/>
              <a:pPr/>
              <a:t>17</a:t>
            </a:fld>
            <a:endParaRPr lang="en-US"/>
          </a:p>
        </p:txBody>
      </p:sp>
      <p:sp>
        <p:nvSpPr>
          <p:cNvPr id="9" name="TextBox 8"/>
          <p:cNvSpPr txBox="1"/>
          <p:nvPr/>
        </p:nvSpPr>
        <p:spPr>
          <a:xfrm>
            <a:off x="5867400" y="1143000"/>
            <a:ext cx="1676400" cy="381000"/>
          </a:xfrm>
          <a:prstGeom prst="rect">
            <a:avLst/>
          </a:prstGeom>
          <a:noFill/>
        </p:spPr>
        <p:txBody>
          <a:bodyPr wrap="square" rtlCol="0">
            <a:spAutoFit/>
          </a:bodyPr>
          <a:lstStyle/>
          <a:p>
            <a:r>
              <a:rPr lang="en-US" dirty="0" smtClean="0"/>
              <a:t>0.47um, 1Km</a:t>
            </a:r>
            <a:endParaRPr lang="en-US" dirty="0"/>
          </a:p>
        </p:txBody>
      </p:sp>
      <p:sp>
        <p:nvSpPr>
          <p:cNvPr id="10" name="Rectangle 9"/>
          <p:cNvSpPr/>
          <p:nvPr/>
        </p:nvSpPr>
        <p:spPr>
          <a:xfrm>
            <a:off x="1676400" y="5562600"/>
            <a:ext cx="5791200" cy="369332"/>
          </a:xfrm>
          <a:prstGeom prst="rect">
            <a:avLst/>
          </a:prstGeom>
        </p:spPr>
        <p:txBody>
          <a:bodyPr wrap="square">
            <a:spAutoFit/>
          </a:bodyPr>
          <a:lstStyle/>
          <a:p>
            <a:r>
              <a:rPr lang="en-US" dirty="0" smtClean="0"/>
              <a:t>B1 (0.47um, 1km) data, at various phase angles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Uniformity for B5 and B6</a:t>
            </a:r>
            <a:endParaRPr lang="en-US" dirty="0"/>
          </a:p>
        </p:txBody>
      </p:sp>
      <p:pic>
        <p:nvPicPr>
          <p:cNvPr id="6" name="Content Placeholder 5" descr="moonB05_Cov.png"/>
          <p:cNvPicPr>
            <a:picLocks noGrp="1" noChangeAspect="1"/>
          </p:cNvPicPr>
          <p:nvPr>
            <p:ph idx="1"/>
          </p:nvPr>
        </p:nvPicPr>
        <p:blipFill>
          <a:blip r:embed="rId2" cstate="print"/>
          <a:stretch>
            <a:fillRect/>
          </a:stretch>
        </p:blipFill>
        <p:spPr>
          <a:xfrm>
            <a:off x="247650" y="1143001"/>
            <a:ext cx="4476750" cy="3581400"/>
          </a:xfrm>
        </p:spPr>
      </p:pic>
      <p:sp>
        <p:nvSpPr>
          <p:cNvPr id="4" name="Date Placeholder 3"/>
          <p:cNvSpPr>
            <a:spLocks noGrp="1"/>
          </p:cNvSpPr>
          <p:nvPr>
            <p:ph type="dt" sz="half" idx="10"/>
          </p:nvPr>
        </p:nvSpPr>
        <p:spPr/>
        <p:txBody>
          <a:bodyPr/>
          <a:lstStyle/>
          <a:p>
            <a:fld id="{605CB929-B9F2-4840-A857-94E0157856F2}" type="datetime1">
              <a:rPr lang="en-US" smtClean="0"/>
              <a:pPr/>
              <a:t>12/5/2016</a:t>
            </a:fld>
            <a:endParaRPr lang="en-US"/>
          </a:p>
        </p:txBody>
      </p:sp>
      <p:sp>
        <p:nvSpPr>
          <p:cNvPr id="5" name="Slide Number Placeholder 4"/>
          <p:cNvSpPr>
            <a:spLocks noGrp="1"/>
          </p:cNvSpPr>
          <p:nvPr>
            <p:ph type="sldNum" sz="quarter" idx="12"/>
          </p:nvPr>
        </p:nvSpPr>
        <p:spPr/>
        <p:txBody>
          <a:bodyPr/>
          <a:lstStyle/>
          <a:p>
            <a:fld id="{A562E326-3D4E-4230-940F-B935701198DD}" type="slidenum">
              <a:rPr lang="en-US" smtClean="0"/>
              <a:pPr/>
              <a:t>18</a:t>
            </a:fld>
            <a:endParaRPr lang="en-US"/>
          </a:p>
        </p:txBody>
      </p:sp>
      <p:pic>
        <p:nvPicPr>
          <p:cNvPr id="7" name="Picture 6" descr="moonB06_Cov.png"/>
          <p:cNvPicPr>
            <a:picLocks noChangeAspect="1"/>
          </p:cNvPicPr>
          <p:nvPr/>
        </p:nvPicPr>
        <p:blipFill>
          <a:blip r:embed="rId3" cstate="print"/>
          <a:stretch>
            <a:fillRect/>
          </a:stretch>
        </p:blipFill>
        <p:spPr>
          <a:xfrm>
            <a:off x="4533900" y="1219201"/>
            <a:ext cx="4381500" cy="3505200"/>
          </a:xfrm>
          <a:prstGeom prst="rect">
            <a:avLst/>
          </a:prstGeom>
        </p:spPr>
      </p:pic>
      <p:sp>
        <p:nvSpPr>
          <p:cNvPr id="12" name="TextBox 11"/>
          <p:cNvSpPr txBox="1"/>
          <p:nvPr/>
        </p:nvSpPr>
        <p:spPr>
          <a:xfrm>
            <a:off x="1964164" y="4648200"/>
            <a:ext cx="1298753" cy="369332"/>
          </a:xfrm>
          <a:prstGeom prst="rect">
            <a:avLst/>
          </a:prstGeom>
          <a:noFill/>
        </p:spPr>
        <p:txBody>
          <a:bodyPr wrap="none" rtlCol="0">
            <a:spAutoFit/>
          </a:bodyPr>
          <a:lstStyle/>
          <a:p>
            <a:r>
              <a:rPr lang="en-US" dirty="0" smtClean="0"/>
              <a:t>1.6um, 2km</a:t>
            </a:r>
            <a:endParaRPr lang="en-US" dirty="0"/>
          </a:p>
        </p:txBody>
      </p:sp>
      <p:sp>
        <p:nvSpPr>
          <p:cNvPr id="13" name="TextBox 12"/>
          <p:cNvSpPr txBox="1"/>
          <p:nvPr/>
        </p:nvSpPr>
        <p:spPr>
          <a:xfrm>
            <a:off x="6092647" y="4572000"/>
            <a:ext cx="1298753" cy="369332"/>
          </a:xfrm>
          <a:prstGeom prst="rect">
            <a:avLst/>
          </a:prstGeom>
          <a:noFill/>
        </p:spPr>
        <p:txBody>
          <a:bodyPr wrap="none" rtlCol="0">
            <a:spAutoFit/>
          </a:bodyPr>
          <a:lstStyle/>
          <a:p>
            <a:r>
              <a:rPr lang="en-US" dirty="0" smtClean="0"/>
              <a:t>2.3um, 2km</a:t>
            </a:r>
            <a:endParaRPr lang="en-US" dirty="0"/>
          </a:p>
        </p:txBody>
      </p:sp>
      <p:sp>
        <p:nvSpPr>
          <p:cNvPr id="14" name="Rectangle 13"/>
          <p:cNvSpPr/>
          <p:nvPr/>
        </p:nvSpPr>
        <p:spPr>
          <a:xfrm>
            <a:off x="1447800" y="5638800"/>
            <a:ext cx="6324600" cy="646331"/>
          </a:xfrm>
          <a:prstGeom prst="rect">
            <a:avLst/>
          </a:prstGeom>
        </p:spPr>
        <p:txBody>
          <a:bodyPr wrap="square">
            <a:spAutoFit/>
          </a:bodyPr>
          <a:lstStyle/>
          <a:p>
            <a:r>
              <a:rPr lang="en-US" dirty="0" smtClean="0"/>
              <a:t> B5 (1.6um, 2km), B6 (2.3um, 2km):</a:t>
            </a:r>
          </a:p>
          <a:p>
            <a:pPr lvl="1"/>
            <a:r>
              <a:rPr lang="en-US" dirty="0" smtClean="0"/>
              <a:t>Almost data: 5 &lt; |Phase angle| &lt; 45, July 2015 – May 2016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Both the lunar and earth orbital satellite data display large uniform area at low elevation region</a:t>
            </a:r>
          </a:p>
          <a:p>
            <a:pPr lvl="1"/>
            <a:r>
              <a:rPr lang="en-US" dirty="0" smtClean="0"/>
              <a:t>Potential targets for instrument-to-instrument inter-calibration and band-to-band degradation trending comparisons</a:t>
            </a:r>
          </a:p>
          <a:p>
            <a:endParaRPr lang="en-US" dirty="0" smtClean="0"/>
          </a:p>
          <a:p>
            <a:r>
              <a:rPr lang="en-US" dirty="0" smtClean="0"/>
              <a:t>The two moon tracing event images show encouraging early results to develop the BRDF model with H8 AHI data</a:t>
            </a:r>
          </a:p>
          <a:p>
            <a:pPr lvl="1"/>
            <a:r>
              <a:rPr lang="en-US" dirty="0" smtClean="0"/>
              <a:t>1-sigma of albedo variation &lt; 1% at both low and high albedo sites</a:t>
            </a:r>
          </a:p>
          <a:p>
            <a:endParaRPr lang="en-US" dirty="0" smtClean="0"/>
          </a:p>
          <a:p>
            <a:r>
              <a:rPr lang="en-US" dirty="0" smtClean="0"/>
              <a:t>Accurate image-to-image registration is the key to the success of lunar radiance calibration</a:t>
            </a:r>
          </a:p>
          <a:p>
            <a:pPr lvl="1"/>
            <a:r>
              <a:rPr lang="en-US" dirty="0" smtClean="0"/>
              <a:t>Increase the matched key-points across the illuminated lunar surface</a:t>
            </a:r>
          </a:p>
          <a:p>
            <a:pPr lvl="1"/>
            <a:r>
              <a:rPr lang="en-US" dirty="0" smtClean="0"/>
              <a:t>May need to re-consider the ray trace method</a:t>
            </a:r>
          </a:p>
          <a:p>
            <a:pPr lvl="1">
              <a:buNone/>
            </a:pPr>
            <a:endParaRPr lang="en-US" dirty="0" smtClean="0"/>
          </a:p>
        </p:txBody>
      </p:sp>
      <p:sp>
        <p:nvSpPr>
          <p:cNvPr id="4" name="Date Placeholder 3"/>
          <p:cNvSpPr>
            <a:spLocks noGrp="1"/>
          </p:cNvSpPr>
          <p:nvPr>
            <p:ph type="dt" sz="half" idx="10"/>
          </p:nvPr>
        </p:nvSpPr>
        <p:spPr/>
        <p:txBody>
          <a:bodyPr/>
          <a:lstStyle/>
          <a:p>
            <a:fld id="{605CB929-B9F2-4840-A857-94E0157856F2}" type="datetime1">
              <a:rPr lang="en-US" smtClean="0"/>
              <a:pPr/>
              <a:t>12/5/2016</a:t>
            </a:fld>
            <a:endParaRPr lang="en-US"/>
          </a:p>
        </p:txBody>
      </p:sp>
      <p:sp>
        <p:nvSpPr>
          <p:cNvPr id="5" name="Slide Number Placeholder 4"/>
          <p:cNvSpPr>
            <a:spLocks noGrp="1"/>
          </p:cNvSpPr>
          <p:nvPr>
            <p:ph type="sldNum" sz="quarter" idx="12"/>
          </p:nvPr>
        </p:nvSpPr>
        <p:spPr/>
        <p:txBody>
          <a:bodyPr/>
          <a:lstStyle/>
          <a:p>
            <a:fld id="{A562E326-3D4E-4230-940F-B935701198DD}"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Lunar Calibration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moon is an extremely stable solar diffuser</a:t>
            </a:r>
          </a:p>
          <a:p>
            <a:pPr lvl="1"/>
            <a:r>
              <a:rPr lang="en-US" dirty="0" smtClean="0"/>
              <a:t>No atmospheric absorption/scattering</a:t>
            </a:r>
          </a:p>
          <a:p>
            <a:pPr lvl="1"/>
            <a:r>
              <a:rPr lang="en-US" dirty="0" smtClean="0"/>
              <a:t>No vegetation/water ….</a:t>
            </a:r>
          </a:p>
          <a:p>
            <a:pPr lvl="1"/>
            <a:r>
              <a:rPr lang="en-US" dirty="0" smtClean="0"/>
              <a:t>Relatively flat spectrum</a:t>
            </a:r>
          </a:p>
          <a:p>
            <a:pPr lvl="1"/>
            <a:r>
              <a:rPr lang="en-US" dirty="0" smtClean="0"/>
              <a:t>Yet with strong directional reflectance</a:t>
            </a:r>
          </a:p>
          <a:p>
            <a:pPr lvl="1">
              <a:buNone/>
            </a:pPr>
            <a:endParaRPr lang="en-US" dirty="0" smtClean="0"/>
          </a:p>
          <a:p>
            <a:r>
              <a:rPr lang="en-US" dirty="0" smtClean="0"/>
              <a:t>Lunar irradiance calibration is currently widely used</a:t>
            </a:r>
          </a:p>
          <a:p>
            <a:pPr lvl="1"/>
            <a:r>
              <a:rPr lang="en-US" dirty="0" smtClean="0"/>
              <a:t>ROLO (GIRO) model is the most popular physical model to estimate the lunar irradiance</a:t>
            </a:r>
          </a:p>
          <a:p>
            <a:pPr lvl="2"/>
            <a:r>
              <a:rPr lang="en-US" dirty="0" smtClean="0"/>
              <a:t>Works very well for the instrument trending when the phase angle range is small, successful at some LEO instruments (e.g. </a:t>
            </a:r>
            <a:r>
              <a:rPr lang="en-US" dirty="0" err="1" smtClean="0"/>
              <a:t>SeaWIFS</a:t>
            </a:r>
            <a:r>
              <a:rPr lang="en-US" dirty="0" smtClean="0"/>
              <a:t>, MODIS, VIIRS…)</a:t>
            </a:r>
          </a:p>
          <a:p>
            <a:pPr lvl="2"/>
            <a:r>
              <a:rPr lang="en-US" dirty="0" smtClean="0"/>
              <a:t>Challenge for the GEO instruments as the moon can appear at the FOR at large range of phase angles due to its phase angle dependent relative calibration accuracy with possible libration correction residual</a:t>
            </a:r>
          </a:p>
          <a:p>
            <a:pPr lvl="2"/>
            <a:r>
              <a:rPr lang="en-US" dirty="0" smtClean="0"/>
              <a:t>Relatively large absolute calibration uncertainty</a:t>
            </a:r>
          </a:p>
          <a:p>
            <a:pPr lvl="2"/>
            <a:endParaRPr lang="en-US" dirty="0" smtClean="0"/>
          </a:p>
          <a:p>
            <a:pPr lvl="1"/>
            <a:r>
              <a:rPr lang="en-US" dirty="0" smtClean="0"/>
              <a:t>Items in the satellite irradiance estimates</a:t>
            </a:r>
          </a:p>
          <a:p>
            <a:pPr lvl="2"/>
            <a:r>
              <a:rPr lang="en-US" dirty="0" smtClean="0"/>
              <a:t>Uncertainties in the oversampling factors, out-of-field energy (MTF, cross-talking, </a:t>
            </a:r>
            <a:r>
              <a:rPr lang="en-US" dirty="0" err="1" smtClean="0"/>
              <a:t>straylight</a:t>
            </a:r>
            <a:r>
              <a:rPr lang="en-US" dirty="0" smtClean="0"/>
              <a:t>, etc) and detector noise</a:t>
            </a:r>
          </a:p>
          <a:p>
            <a:pPr lvl="1"/>
            <a:endParaRPr lang="en-US" dirty="0" smtClean="0"/>
          </a:p>
          <a:p>
            <a:r>
              <a:rPr lang="en-US" dirty="0" smtClean="0"/>
              <a:t>Lunar radiance calibration can be an alternative method</a:t>
            </a:r>
          </a:p>
          <a:p>
            <a:pPr lvl="1"/>
            <a:r>
              <a:rPr lang="en-US" dirty="0" smtClean="0"/>
              <a:t>Use of relatively spectral/spatial uniform sites at the lunar surface</a:t>
            </a:r>
          </a:p>
          <a:p>
            <a:pPr lvl="2"/>
            <a:r>
              <a:rPr lang="en-US" dirty="0" smtClean="0"/>
              <a:t>Minimize the phase and libration effects on the physical model</a:t>
            </a:r>
          </a:p>
          <a:p>
            <a:pPr lvl="2"/>
            <a:r>
              <a:rPr lang="en-US" dirty="0" smtClean="0"/>
              <a:t>Minimize the effects of out-of-field radiance and oversampling factors on the satellite measurement</a:t>
            </a:r>
          </a:p>
          <a:p>
            <a:pPr lvl="1"/>
            <a:r>
              <a:rPr lang="en-US" dirty="0" smtClean="0"/>
              <a:t>Challenges:</a:t>
            </a:r>
          </a:p>
          <a:p>
            <a:pPr lvl="2"/>
            <a:r>
              <a:rPr lang="en-US" dirty="0" smtClean="0"/>
              <a:t>Accurate image-to-image registration</a:t>
            </a:r>
          </a:p>
          <a:p>
            <a:pPr lvl="2"/>
            <a:r>
              <a:rPr lang="en-US" dirty="0" smtClean="0"/>
              <a:t>Accurate BRDF model is still required</a:t>
            </a:r>
          </a:p>
        </p:txBody>
      </p:sp>
      <p:sp>
        <p:nvSpPr>
          <p:cNvPr id="4" name="Date Placeholder 3"/>
          <p:cNvSpPr>
            <a:spLocks noGrp="1"/>
          </p:cNvSpPr>
          <p:nvPr>
            <p:ph type="dt" sz="half" idx="10"/>
          </p:nvPr>
        </p:nvSpPr>
        <p:spPr/>
        <p:txBody>
          <a:bodyPr/>
          <a:lstStyle/>
          <a:p>
            <a:fld id="{605CB929-B9F2-4840-A857-94E0157856F2}" type="datetime1">
              <a:rPr lang="en-US" smtClean="0"/>
              <a:pPr/>
              <a:t>12/5/2016</a:t>
            </a:fld>
            <a:endParaRPr lang="en-US"/>
          </a:p>
        </p:txBody>
      </p:sp>
      <p:sp>
        <p:nvSpPr>
          <p:cNvPr id="5" name="Slide Number Placeholder 4"/>
          <p:cNvSpPr>
            <a:spLocks noGrp="1"/>
          </p:cNvSpPr>
          <p:nvPr>
            <p:ph type="sldNum" sz="quarter" idx="12"/>
          </p:nvPr>
        </p:nvSpPr>
        <p:spPr/>
        <p:txBody>
          <a:bodyPr/>
          <a:lstStyle/>
          <a:p>
            <a:fld id="{A562E326-3D4E-4230-940F-B935701198DD}"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Acknowledgements</a:t>
            </a:r>
            <a:endParaRPr lang="en-US" dirty="0"/>
          </a:p>
        </p:txBody>
      </p:sp>
      <p:sp>
        <p:nvSpPr>
          <p:cNvPr id="3" name="Content Placeholder 2"/>
          <p:cNvSpPr>
            <a:spLocks noGrp="1"/>
          </p:cNvSpPr>
          <p:nvPr>
            <p:ph idx="1"/>
          </p:nvPr>
        </p:nvSpPr>
        <p:spPr>
          <a:xfrm>
            <a:off x="457200" y="1219200"/>
            <a:ext cx="8229600" cy="4953000"/>
          </a:xfrm>
        </p:spPr>
        <p:txBody>
          <a:bodyPr/>
          <a:lstStyle/>
          <a:p>
            <a:r>
              <a:rPr lang="en-US" dirty="0" smtClean="0"/>
              <a:t>NOAA/NESDIS and JMA ABI/AHI cal/</a:t>
            </a:r>
            <a:r>
              <a:rPr lang="en-US" dirty="0" err="1" smtClean="0"/>
              <a:t>val</a:t>
            </a:r>
            <a:r>
              <a:rPr lang="en-US" dirty="0" smtClean="0"/>
              <a:t> collaboration</a:t>
            </a:r>
          </a:p>
          <a:p>
            <a:endParaRPr lang="en-US" dirty="0" smtClean="0"/>
          </a:p>
          <a:p>
            <a:r>
              <a:rPr lang="en-US" dirty="0" smtClean="0"/>
              <a:t>JMA for the Himawari-8 AHI lunar observation data</a:t>
            </a:r>
          </a:p>
          <a:p>
            <a:endParaRPr lang="en-US" dirty="0" smtClean="0"/>
          </a:p>
          <a:p>
            <a:r>
              <a:rPr lang="en-US" dirty="0" smtClean="0"/>
              <a:t>JAXA, Japan NIES and AIST for the SELENE/LALT and SELENE/SP data</a:t>
            </a:r>
          </a:p>
          <a:p>
            <a:endParaRPr lang="en-US" dirty="0" smtClean="0"/>
          </a:p>
          <a:p>
            <a:endParaRPr lang="en-US" dirty="0" smtClean="0"/>
          </a:p>
        </p:txBody>
      </p:sp>
      <p:sp>
        <p:nvSpPr>
          <p:cNvPr id="4" name="Date Placeholder 3"/>
          <p:cNvSpPr>
            <a:spLocks noGrp="1"/>
          </p:cNvSpPr>
          <p:nvPr>
            <p:ph type="dt" sz="half" idx="10"/>
          </p:nvPr>
        </p:nvSpPr>
        <p:spPr/>
        <p:txBody>
          <a:bodyPr/>
          <a:lstStyle/>
          <a:p>
            <a:fld id="{DF1090E3-D0F4-478B-B2AF-97AD165F0F04}" type="datetime1">
              <a:rPr lang="en-US" smtClean="0"/>
              <a:pPr/>
              <a:t>12/5/2016</a:t>
            </a:fld>
            <a:endParaRPr lang="en-US" dirty="0"/>
          </a:p>
        </p:txBody>
      </p:sp>
      <p:sp>
        <p:nvSpPr>
          <p:cNvPr id="5" name="Slide Number Placeholder 4"/>
          <p:cNvSpPr>
            <a:spLocks noGrp="1"/>
          </p:cNvSpPr>
          <p:nvPr>
            <p:ph type="sldNum" sz="quarter" idx="12"/>
          </p:nvPr>
        </p:nvSpPr>
        <p:spPr/>
        <p:txBody>
          <a:bodyPr/>
          <a:lstStyle/>
          <a:p>
            <a:fld id="{A562E326-3D4E-4230-940F-B935701198DD}" type="slidenum">
              <a:rPr lang="en-US" smtClean="0"/>
              <a:pPr/>
              <a:t>20</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SELENE (</a:t>
            </a:r>
            <a:r>
              <a:rPr lang="en-US" dirty="0" err="1" smtClean="0"/>
              <a:t>Kaguya</a:t>
            </a:r>
            <a:r>
              <a:rPr lang="en-US" dirty="0" smtClean="0"/>
              <a:t>) Data to Select the Target Areas</a:t>
            </a:r>
            <a:endParaRPr lang="en-US" dirty="0"/>
          </a:p>
        </p:txBody>
      </p:sp>
      <p:pic>
        <p:nvPicPr>
          <p:cNvPr id="5" name="Picture 4" descr="lalt_globalx5.png"/>
          <p:cNvPicPr>
            <a:picLocks noChangeAspect="1"/>
          </p:cNvPicPr>
          <p:nvPr/>
        </p:nvPicPr>
        <p:blipFill>
          <a:blip r:embed="rId2" cstate="print"/>
          <a:stretch>
            <a:fillRect/>
          </a:stretch>
        </p:blipFill>
        <p:spPr>
          <a:xfrm>
            <a:off x="434926" y="1483497"/>
            <a:ext cx="3479409" cy="1755570"/>
          </a:xfrm>
          <a:prstGeom prst="rect">
            <a:avLst/>
          </a:prstGeom>
        </p:spPr>
      </p:pic>
      <p:sp>
        <p:nvSpPr>
          <p:cNvPr id="6" name="TextBox 5"/>
          <p:cNvSpPr txBox="1"/>
          <p:nvPr/>
        </p:nvSpPr>
        <p:spPr>
          <a:xfrm>
            <a:off x="0" y="3239067"/>
            <a:ext cx="4876800" cy="230832"/>
          </a:xfrm>
          <a:prstGeom prst="rect">
            <a:avLst/>
          </a:prstGeom>
          <a:noFill/>
        </p:spPr>
        <p:txBody>
          <a:bodyPr wrap="square" rtlCol="0">
            <a:spAutoFit/>
          </a:bodyPr>
          <a:lstStyle/>
          <a:p>
            <a:r>
              <a:rPr lang="en-US" sz="900" dirty="0" smtClean="0"/>
              <a:t>(-180,-90)                                                                                                                      (180, -90)</a:t>
            </a:r>
            <a:endParaRPr lang="en-US" sz="900" dirty="0"/>
          </a:p>
        </p:txBody>
      </p:sp>
      <p:sp>
        <p:nvSpPr>
          <p:cNvPr id="7" name="TextBox 6"/>
          <p:cNvSpPr txBox="1"/>
          <p:nvPr/>
        </p:nvSpPr>
        <p:spPr>
          <a:xfrm>
            <a:off x="55714" y="1295400"/>
            <a:ext cx="4278735" cy="230832"/>
          </a:xfrm>
          <a:prstGeom prst="rect">
            <a:avLst/>
          </a:prstGeom>
          <a:noFill/>
        </p:spPr>
        <p:txBody>
          <a:bodyPr wrap="none" rtlCol="0">
            <a:spAutoFit/>
          </a:bodyPr>
          <a:lstStyle/>
          <a:p>
            <a:r>
              <a:rPr lang="en-US" sz="900" dirty="0" smtClean="0"/>
              <a:t>(-180, 90)                                                                                                                           (180,  90)</a:t>
            </a:r>
            <a:endParaRPr lang="en-US" sz="900" dirty="0"/>
          </a:p>
        </p:txBody>
      </p:sp>
      <p:pic>
        <p:nvPicPr>
          <p:cNvPr id="9" name="Picture 8" descr="SP_L2C_B40_grd0.5.png"/>
          <p:cNvPicPr>
            <a:picLocks noChangeAspect="1"/>
          </p:cNvPicPr>
          <p:nvPr/>
        </p:nvPicPr>
        <p:blipFill>
          <a:blip r:embed="rId3" cstate="print"/>
          <a:stretch>
            <a:fillRect/>
          </a:stretch>
        </p:blipFill>
        <p:spPr>
          <a:xfrm>
            <a:off x="5161265" y="1524000"/>
            <a:ext cx="3729863" cy="1605643"/>
          </a:xfrm>
          <a:prstGeom prst="rect">
            <a:avLst/>
          </a:prstGeom>
        </p:spPr>
      </p:pic>
      <p:grpSp>
        <p:nvGrpSpPr>
          <p:cNvPr id="3" name="Group 11"/>
          <p:cNvGrpSpPr/>
          <p:nvPr/>
        </p:nvGrpSpPr>
        <p:grpSpPr>
          <a:xfrm>
            <a:off x="5883495" y="4267200"/>
            <a:ext cx="3031905" cy="2438400"/>
            <a:chOff x="11201400" y="35661600"/>
            <a:chExt cx="4327305" cy="3671037"/>
          </a:xfrm>
        </p:grpSpPr>
        <p:grpSp>
          <p:nvGrpSpPr>
            <p:cNvPr id="4" name="Group 85"/>
            <p:cNvGrpSpPr/>
            <p:nvPr/>
          </p:nvGrpSpPr>
          <p:grpSpPr>
            <a:xfrm>
              <a:off x="11201400" y="35661600"/>
              <a:ext cx="4327305" cy="3581400"/>
              <a:chOff x="838200" y="3578423"/>
              <a:chExt cx="3669599" cy="2974777"/>
            </a:xfrm>
          </p:grpSpPr>
          <p:pic>
            <p:nvPicPr>
              <p:cNvPr id="16" name="Picture 15" descr="cov3x3_ABI5kmB2_subsetCircle.png"/>
              <p:cNvPicPr>
                <a:picLocks noChangeAspect="1"/>
              </p:cNvPicPr>
              <p:nvPr/>
            </p:nvPicPr>
            <p:blipFill>
              <a:blip r:embed="rId4" cstate="print"/>
              <a:stretch>
                <a:fillRect/>
              </a:stretch>
            </p:blipFill>
            <p:spPr>
              <a:xfrm>
                <a:off x="1219200" y="3581400"/>
                <a:ext cx="2971800" cy="2971800"/>
              </a:xfrm>
              <a:prstGeom prst="rect">
                <a:avLst/>
              </a:prstGeom>
            </p:spPr>
          </p:pic>
          <p:sp>
            <p:nvSpPr>
              <p:cNvPr id="17" name="TextBox 16"/>
              <p:cNvSpPr txBox="1"/>
              <p:nvPr/>
            </p:nvSpPr>
            <p:spPr>
              <a:xfrm>
                <a:off x="1600200" y="3581400"/>
                <a:ext cx="365940" cy="255645"/>
              </a:xfrm>
              <a:prstGeom prst="rect">
                <a:avLst/>
              </a:prstGeom>
              <a:noFill/>
            </p:spPr>
            <p:txBody>
              <a:bodyPr wrap="none" rtlCol="0">
                <a:spAutoFit/>
              </a:bodyPr>
              <a:lstStyle/>
              <a:p>
                <a:r>
                  <a:rPr lang="en-US" sz="1400" b="1" dirty="0" smtClean="0"/>
                  <a:t>60</a:t>
                </a:r>
                <a:r>
                  <a:rPr lang="en-US" sz="1400" b="1" baseline="30000" dirty="0" smtClean="0"/>
                  <a:t>o</a:t>
                </a:r>
                <a:endParaRPr lang="en-US" sz="1400" b="1" dirty="0"/>
              </a:p>
            </p:txBody>
          </p:sp>
          <p:sp>
            <p:nvSpPr>
              <p:cNvPr id="18" name="TextBox 17"/>
              <p:cNvSpPr txBox="1"/>
              <p:nvPr/>
            </p:nvSpPr>
            <p:spPr>
              <a:xfrm>
                <a:off x="3276600" y="3578423"/>
                <a:ext cx="365940" cy="255645"/>
              </a:xfrm>
              <a:prstGeom prst="rect">
                <a:avLst/>
              </a:prstGeom>
              <a:noFill/>
            </p:spPr>
            <p:txBody>
              <a:bodyPr wrap="none" rtlCol="0">
                <a:spAutoFit/>
              </a:bodyPr>
              <a:lstStyle/>
              <a:p>
                <a:r>
                  <a:rPr lang="en-US" sz="1400" b="1" dirty="0" smtClean="0"/>
                  <a:t>60</a:t>
                </a:r>
                <a:r>
                  <a:rPr lang="en-US" sz="1400" b="1" baseline="30000" dirty="0" smtClean="0"/>
                  <a:t>o</a:t>
                </a:r>
                <a:endParaRPr lang="en-US" sz="1400" b="1" dirty="0"/>
              </a:p>
            </p:txBody>
          </p:sp>
          <p:sp>
            <p:nvSpPr>
              <p:cNvPr id="19" name="TextBox 18"/>
              <p:cNvSpPr txBox="1"/>
              <p:nvPr/>
            </p:nvSpPr>
            <p:spPr>
              <a:xfrm>
                <a:off x="838200" y="4876800"/>
                <a:ext cx="412158" cy="255645"/>
              </a:xfrm>
              <a:prstGeom prst="rect">
                <a:avLst/>
              </a:prstGeom>
              <a:noFill/>
            </p:spPr>
            <p:txBody>
              <a:bodyPr wrap="none" rtlCol="0">
                <a:spAutoFit/>
              </a:bodyPr>
              <a:lstStyle/>
              <a:p>
                <a:r>
                  <a:rPr lang="en-US" sz="1400" b="1" dirty="0" smtClean="0"/>
                  <a:t>-90</a:t>
                </a:r>
                <a:r>
                  <a:rPr lang="en-US" sz="1400" b="1" baseline="30000" dirty="0" smtClean="0"/>
                  <a:t>o</a:t>
                </a:r>
                <a:endParaRPr lang="en-US" sz="1400" b="1" dirty="0"/>
              </a:p>
            </p:txBody>
          </p:sp>
          <p:sp>
            <p:nvSpPr>
              <p:cNvPr id="20" name="TextBox 19"/>
              <p:cNvSpPr txBox="1"/>
              <p:nvPr/>
            </p:nvSpPr>
            <p:spPr>
              <a:xfrm>
                <a:off x="4073890" y="4800600"/>
                <a:ext cx="433909" cy="255645"/>
              </a:xfrm>
              <a:prstGeom prst="rect">
                <a:avLst/>
              </a:prstGeom>
              <a:noFill/>
            </p:spPr>
            <p:txBody>
              <a:bodyPr wrap="none" rtlCol="0">
                <a:spAutoFit/>
              </a:bodyPr>
              <a:lstStyle/>
              <a:p>
                <a:r>
                  <a:rPr lang="en-US" sz="1400" b="1" dirty="0" smtClean="0"/>
                  <a:t>  90</a:t>
                </a:r>
                <a:r>
                  <a:rPr lang="en-US" sz="1400" b="1" baseline="30000" dirty="0" smtClean="0"/>
                  <a:t>o</a:t>
                </a:r>
                <a:endParaRPr lang="en-US" sz="1400" b="1" dirty="0"/>
              </a:p>
            </p:txBody>
          </p:sp>
        </p:grpSp>
        <p:sp>
          <p:nvSpPr>
            <p:cNvPr id="14" name="TextBox 13"/>
            <p:cNvSpPr txBox="1"/>
            <p:nvPr/>
          </p:nvSpPr>
          <p:spPr>
            <a:xfrm>
              <a:off x="12192000" y="39024860"/>
              <a:ext cx="486030" cy="307777"/>
            </a:xfrm>
            <a:prstGeom prst="rect">
              <a:avLst/>
            </a:prstGeom>
            <a:noFill/>
          </p:spPr>
          <p:txBody>
            <a:bodyPr wrap="none" rtlCol="0">
              <a:spAutoFit/>
            </a:bodyPr>
            <a:lstStyle/>
            <a:p>
              <a:r>
                <a:rPr lang="en-US" sz="1400" b="1" dirty="0" smtClean="0"/>
                <a:t>-60</a:t>
              </a:r>
              <a:r>
                <a:rPr lang="en-US" sz="1400" b="1" baseline="30000" dirty="0" smtClean="0"/>
                <a:t>o</a:t>
              </a:r>
              <a:endParaRPr lang="en-US" sz="1400" b="1" baseline="30000" dirty="0"/>
            </a:p>
          </p:txBody>
        </p:sp>
        <p:sp>
          <p:nvSpPr>
            <p:cNvPr id="15" name="TextBox 14"/>
            <p:cNvSpPr txBox="1"/>
            <p:nvPr/>
          </p:nvSpPr>
          <p:spPr>
            <a:xfrm>
              <a:off x="14173200" y="39024860"/>
              <a:ext cx="486030" cy="307777"/>
            </a:xfrm>
            <a:prstGeom prst="rect">
              <a:avLst/>
            </a:prstGeom>
            <a:noFill/>
          </p:spPr>
          <p:txBody>
            <a:bodyPr wrap="none" rtlCol="0">
              <a:spAutoFit/>
            </a:bodyPr>
            <a:lstStyle/>
            <a:p>
              <a:r>
                <a:rPr lang="en-US" sz="1400" b="1" dirty="0" smtClean="0"/>
                <a:t>-60</a:t>
              </a:r>
              <a:r>
                <a:rPr lang="en-US" sz="1400" b="1" baseline="30000" dirty="0" smtClean="0"/>
                <a:t>o</a:t>
              </a:r>
              <a:endParaRPr lang="en-US" sz="1400" b="1" dirty="0"/>
            </a:p>
          </p:txBody>
        </p:sp>
      </p:grpSp>
      <p:grpSp>
        <p:nvGrpSpPr>
          <p:cNvPr id="8" name="Group 20"/>
          <p:cNvGrpSpPr/>
          <p:nvPr/>
        </p:nvGrpSpPr>
        <p:grpSpPr>
          <a:xfrm>
            <a:off x="152400" y="4038600"/>
            <a:ext cx="3429000" cy="2667000"/>
            <a:chOff x="1066800" y="35731846"/>
            <a:chExt cx="4546328" cy="3663554"/>
          </a:xfrm>
        </p:grpSpPr>
        <p:pic>
          <p:nvPicPr>
            <p:cNvPr id="22" name="Content Placeholder 6" descr="LALT5km_cov3x3_subsetCircle_v2.png"/>
            <p:cNvPicPr>
              <a:picLocks noChangeAspect="1"/>
            </p:cNvPicPr>
            <p:nvPr/>
          </p:nvPicPr>
          <p:blipFill>
            <a:blip r:embed="rId5" cstate="print"/>
            <a:stretch>
              <a:fillRect/>
            </a:stretch>
          </p:blipFill>
          <p:spPr>
            <a:xfrm>
              <a:off x="1600200" y="35734823"/>
              <a:ext cx="3581400" cy="3581400"/>
            </a:xfrm>
            <a:prstGeom prst="rect">
              <a:avLst/>
            </a:prstGeom>
          </p:spPr>
        </p:pic>
        <p:sp>
          <p:nvSpPr>
            <p:cNvPr id="23" name="TextBox 22"/>
            <p:cNvSpPr txBox="1"/>
            <p:nvPr/>
          </p:nvSpPr>
          <p:spPr>
            <a:xfrm>
              <a:off x="2180970" y="39087623"/>
              <a:ext cx="486030" cy="307777"/>
            </a:xfrm>
            <a:prstGeom prst="rect">
              <a:avLst/>
            </a:prstGeom>
            <a:noFill/>
          </p:spPr>
          <p:txBody>
            <a:bodyPr wrap="none" rtlCol="0">
              <a:spAutoFit/>
            </a:bodyPr>
            <a:lstStyle/>
            <a:p>
              <a:r>
                <a:rPr lang="en-US" sz="1400" b="1" dirty="0" smtClean="0"/>
                <a:t>-60</a:t>
              </a:r>
              <a:r>
                <a:rPr lang="en-US" sz="1400" b="1" baseline="30000" dirty="0" smtClean="0"/>
                <a:t>o</a:t>
              </a:r>
              <a:endParaRPr lang="en-US" sz="1400" b="1" baseline="30000" dirty="0"/>
            </a:p>
          </p:txBody>
        </p:sp>
        <p:sp>
          <p:nvSpPr>
            <p:cNvPr id="24" name="TextBox 23"/>
            <p:cNvSpPr txBox="1"/>
            <p:nvPr/>
          </p:nvSpPr>
          <p:spPr>
            <a:xfrm>
              <a:off x="4162170" y="39087623"/>
              <a:ext cx="486030" cy="307777"/>
            </a:xfrm>
            <a:prstGeom prst="rect">
              <a:avLst/>
            </a:prstGeom>
            <a:noFill/>
          </p:spPr>
          <p:txBody>
            <a:bodyPr wrap="none" rtlCol="0">
              <a:spAutoFit/>
            </a:bodyPr>
            <a:lstStyle/>
            <a:p>
              <a:r>
                <a:rPr lang="en-US" sz="1400" b="1" dirty="0" smtClean="0"/>
                <a:t>-60</a:t>
              </a:r>
              <a:r>
                <a:rPr lang="en-US" sz="1400" b="1" baseline="30000" dirty="0" smtClean="0"/>
                <a:t>o</a:t>
              </a:r>
              <a:endParaRPr lang="en-US" sz="1400" b="1" dirty="0"/>
            </a:p>
          </p:txBody>
        </p:sp>
        <p:sp>
          <p:nvSpPr>
            <p:cNvPr id="25" name="TextBox 24"/>
            <p:cNvSpPr txBox="1"/>
            <p:nvPr/>
          </p:nvSpPr>
          <p:spPr>
            <a:xfrm>
              <a:off x="2286000" y="35731846"/>
              <a:ext cx="431528" cy="307777"/>
            </a:xfrm>
            <a:prstGeom prst="rect">
              <a:avLst/>
            </a:prstGeom>
            <a:noFill/>
          </p:spPr>
          <p:txBody>
            <a:bodyPr wrap="none" rtlCol="0">
              <a:spAutoFit/>
            </a:bodyPr>
            <a:lstStyle/>
            <a:p>
              <a:r>
                <a:rPr lang="en-US" sz="1400" b="1" dirty="0" smtClean="0"/>
                <a:t>60</a:t>
              </a:r>
              <a:r>
                <a:rPr lang="en-US" sz="1400" b="1" baseline="30000" dirty="0" smtClean="0"/>
                <a:t>o</a:t>
              </a:r>
              <a:endParaRPr lang="en-US" sz="1400" b="1" baseline="30000" dirty="0"/>
            </a:p>
          </p:txBody>
        </p:sp>
        <p:sp>
          <p:nvSpPr>
            <p:cNvPr id="26" name="TextBox 25"/>
            <p:cNvSpPr txBox="1"/>
            <p:nvPr/>
          </p:nvSpPr>
          <p:spPr>
            <a:xfrm>
              <a:off x="4267200" y="35731846"/>
              <a:ext cx="431528" cy="307777"/>
            </a:xfrm>
            <a:prstGeom prst="rect">
              <a:avLst/>
            </a:prstGeom>
            <a:noFill/>
          </p:spPr>
          <p:txBody>
            <a:bodyPr wrap="none" rtlCol="0">
              <a:spAutoFit/>
            </a:bodyPr>
            <a:lstStyle/>
            <a:p>
              <a:r>
                <a:rPr lang="en-US" sz="1400" b="1" dirty="0" smtClean="0"/>
                <a:t>60</a:t>
              </a:r>
              <a:r>
                <a:rPr lang="en-US" sz="1400" b="1" baseline="30000" dirty="0" smtClean="0"/>
                <a:t>o</a:t>
              </a:r>
              <a:endParaRPr lang="en-US" sz="1400" b="1" dirty="0"/>
            </a:p>
          </p:txBody>
        </p:sp>
        <p:sp>
          <p:nvSpPr>
            <p:cNvPr id="27" name="TextBox 26"/>
            <p:cNvSpPr txBox="1"/>
            <p:nvPr/>
          </p:nvSpPr>
          <p:spPr>
            <a:xfrm>
              <a:off x="1066800" y="37258823"/>
              <a:ext cx="486030" cy="307777"/>
            </a:xfrm>
            <a:prstGeom prst="rect">
              <a:avLst/>
            </a:prstGeom>
            <a:noFill/>
          </p:spPr>
          <p:txBody>
            <a:bodyPr wrap="none" rtlCol="0">
              <a:spAutoFit/>
            </a:bodyPr>
            <a:lstStyle/>
            <a:p>
              <a:r>
                <a:rPr lang="en-US" sz="1400" b="1" dirty="0" smtClean="0"/>
                <a:t>-90</a:t>
              </a:r>
              <a:r>
                <a:rPr lang="en-US" sz="1400" b="1" baseline="30000" dirty="0" smtClean="0"/>
                <a:t>o</a:t>
              </a:r>
              <a:endParaRPr lang="en-US" sz="1400" b="1" baseline="30000" dirty="0"/>
            </a:p>
          </p:txBody>
        </p:sp>
        <p:sp>
          <p:nvSpPr>
            <p:cNvPr id="28" name="TextBox 27"/>
            <p:cNvSpPr txBox="1"/>
            <p:nvPr/>
          </p:nvSpPr>
          <p:spPr>
            <a:xfrm>
              <a:off x="5181600" y="37255846"/>
              <a:ext cx="431528" cy="307777"/>
            </a:xfrm>
            <a:prstGeom prst="rect">
              <a:avLst/>
            </a:prstGeom>
            <a:noFill/>
          </p:spPr>
          <p:txBody>
            <a:bodyPr wrap="none" rtlCol="0">
              <a:spAutoFit/>
            </a:bodyPr>
            <a:lstStyle/>
            <a:p>
              <a:r>
                <a:rPr lang="en-US" sz="1400" b="1" dirty="0" smtClean="0"/>
                <a:t>90</a:t>
              </a:r>
              <a:r>
                <a:rPr lang="en-US" sz="1400" b="1" baseline="30000" dirty="0" smtClean="0"/>
                <a:t>o</a:t>
              </a:r>
              <a:endParaRPr lang="en-US" sz="1400" b="1" dirty="0"/>
            </a:p>
          </p:txBody>
        </p:sp>
      </p:grpSp>
      <p:sp>
        <p:nvSpPr>
          <p:cNvPr id="29" name="Flowchart: Decision 28"/>
          <p:cNvSpPr/>
          <p:nvPr/>
        </p:nvSpPr>
        <p:spPr>
          <a:xfrm>
            <a:off x="1600200" y="3352800"/>
            <a:ext cx="6172200" cy="1905000"/>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AutoNum type="arabicPeriod"/>
            </a:pPr>
            <a:r>
              <a:rPr lang="en-US" sz="1000" b="1" dirty="0" smtClean="0">
                <a:solidFill>
                  <a:schemeClr val="tx1"/>
                </a:solidFill>
              </a:rPr>
              <a:t>Re-project the near side of lunar surface products from cylindrical onto plane projection with </a:t>
            </a:r>
            <a:r>
              <a:rPr lang="en-US" sz="1000" b="1" dirty="0" err="1" smtClean="0">
                <a:solidFill>
                  <a:schemeClr val="tx1"/>
                </a:solidFill>
              </a:rPr>
              <a:t>selenographic</a:t>
            </a:r>
            <a:r>
              <a:rPr lang="en-US" sz="1000" b="1" dirty="0" smtClean="0">
                <a:solidFill>
                  <a:schemeClr val="tx1"/>
                </a:solidFill>
              </a:rPr>
              <a:t> coordinate at 5km/grid spatial resolution at Equator</a:t>
            </a:r>
          </a:p>
          <a:p>
            <a:pPr marL="457200" indent="-457200" algn="ctr">
              <a:buAutoNum type="arabicPeriod"/>
            </a:pPr>
            <a:r>
              <a:rPr lang="en-US" sz="1000" b="1" dirty="0" smtClean="0">
                <a:solidFill>
                  <a:schemeClr val="tx1"/>
                </a:solidFill>
              </a:rPr>
              <a:t>Generate the Coefficient of Variation (</a:t>
            </a:r>
            <a:r>
              <a:rPr lang="en-US" sz="1000" b="1" dirty="0" err="1" smtClean="0">
                <a:solidFill>
                  <a:schemeClr val="tx1"/>
                </a:solidFill>
              </a:rPr>
              <a:t>CoV</a:t>
            </a:r>
            <a:r>
              <a:rPr lang="en-US" sz="1000" b="1" dirty="0" smtClean="0">
                <a:solidFill>
                  <a:schemeClr val="tx1"/>
                </a:solidFill>
              </a:rPr>
              <a:t>) of the topographic and radiometric products</a:t>
            </a:r>
          </a:p>
          <a:p>
            <a:pPr marL="457200" indent="-457200" algn="ctr">
              <a:buAutoNum type="arabicPeriod"/>
            </a:pPr>
            <a:r>
              <a:rPr lang="en-US" sz="1000" b="1" dirty="0" smtClean="0">
                <a:solidFill>
                  <a:schemeClr val="tx1"/>
                </a:solidFill>
              </a:rPr>
              <a:t>Combine the </a:t>
            </a:r>
            <a:r>
              <a:rPr lang="en-US" sz="1000" b="1" dirty="0" err="1" smtClean="0">
                <a:solidFill>
                  <a:schemeClr val="tx1"/>
                </a:solidFill>
              </a:rPr>
              <a:t>CoV</a:t>
            </a:r>
            <a:r>
              <a:rPr lang="en-US" sz="1000" b="1" dirty="0" smtClean="0">
                <a:solidFill>
                  <a:schemeClr val="tx1"/>
                </a:solidFill>
              </a:rPr>
              <a:t> maps </a:t>
            </a:r>
            <a:endParaRPr lang="en-US" sz="1000" b="1" dirty="0">
              <a:solidFill>
                <a:schemeClr val="tx1"/>
              </a:solidFill>
            </a:endParaRPr>
          </a:p>
        </p:txBody>
      </p:sp>
      <p:sp>
        <p:nvSpPr>
          <p:cNvPr id="30" name="TextBox 29"/>
          <p:cNvSpPr txBox="1"/>
          <p:nvPr/>
        </p:nvSpPr>
        <p:spPr>
          <a:xfrm>
            <a:off x="2514600" y="5867401"/>
            <a:ext cx="4343400" cy="830997"/>
          </a:xfrm>
          <a:prstGeom prst="rect">
            <a:avLst/>
          </a:prstGeom>
          <a:noFill/>
        </p:spPr>
        <p:txBody>
          <a:bodyPr wrap="square" rtlCol="0">
            <a:spAutoFit/>
          </a:bodyPr>
          <a:lstStyle/>
          <a:p>
            <a:pPr algn="ctr"/>
            <a:r>
              <a:rPr lang="en-US" sz="2400" b="1" dirty="0" smtClean="0">
                <a:solidFill>
                  <a:srgbClr val="FF0000"/>
                </a:solidFill>
              </a:rPr>
              <a:t>Identify the Topographically and Spectrally Uniform Targets </a:t>
            </a:r>
            <a:endParaRPr lang="en-US" sz="2400" b="1" dirty="0">
              <a:solidFill>
                <a:srgbClr val="FF0000"/>
              </a:solidFill>
            </a:endParaRPr>
          </a:p>
        </p:txBody>
      </p:sp>
      <p:sp>
        <p:nvSpPr>
          <p:cNvPr id="32" name="TextBox 31"/>
          <p:cNvSpPr txBox="1"/>
          <p:nvPr/>
        </p:nvSpPr>
        <p:spPr>
          <a:xfrm>
            <a:off x="1524000" y="1143000"/>
            <a:ext cx="1387624" cy="369332"/>
          </a:xfrm>
          <a:prstGeom prst="rect">
            <a:avLst/>
          </a:prstGeom>
          <a:noFill/>
        </p:spPr>
        <p:txBody>
          <a:bodyPr wrap="none" rtlCol="0">
            <a:spAutoFit/>
          </a:bodyPr>
          <a:lstStyle/>
          <a:p>
            <a:r>
              <a:rPr lang="en-US" dirty="0" smtClean="0"/>
              <a:t>SELENE/LALT</a:t>
            </a:r>
            <a:endParaRPr lang="en-US" dirty="0"/>
          </a:p>
        </p:txBody>
      </p:sp>
      <p:sp>
        <p:nvSpPr>
          <p:cNvPr id="33" name="TextBox 32"/>
          <p:cNvSpPr txBox="1"/>
          <p:nvPr/>
        </p:nvSpPr>
        <p:spPr>
          <a:xfrm>
            <a:off x="6400800" y="1143000"/>
            <a:ext cx="1188146" cy="369332"/>
          </a:xfrm>
          <a:prstGeom prst="rect">
            <a:avLst/>
          </a:prstGeom>
          <a:noFill/>
        </p:spPr>
        <p:txBody>
          <a:bodyPr wrap="none" rtlCol="0">
            <a:spAutoFit/>
          </a:bodyPr>
          <a:lstStyle/>
          <a:p>
            <a:r>
              <a:rPr lang="en-US" dirty="0" smtClean="0"/>
              <a:t>SELENE/SP</a:t>
            </a:r>
            <a:endParaRPr lang="en-US" dirty="0"/>
          </a:p>
        </p:txBody>
      </p:sp>
      <p:sp>
        <p:nvSpPr>
          <p:cNvPr id="34" name="Down Arrow 33"/>
          <p:cNvSpPr/>
          <p:nvPr/>
        </p:nvSpPr>
        <p:spPr>
          <a:xfrm>
            <a:off x="4724400" y="5410200"/>
            <a:ext cx="76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Combined </a:t>
            </a:r>
            <a:r>
              <a:rPr lang="en-US" dirty="0" err="1" smtClean="0"/>
              <a:t>CoV</a:t>
            </a:r>
            <a:r>
              <a:rPr lang="en-US" dirty="0" smtClean="0"/>
              <a:t> from SELENE Data</a:t>
            </a:r>
            <a:endParaRPr lang="en-US" dirty="0"/>
          </a:p>
        </p:txBody>
      </p:sp>
      <p:sp>
        <p:nvSpPr>
          <p:cNvPr id="4" name="Date Placeholder 3"/>
          <p:cNvSpPr>
            <a:spLocks noGrp="1"/>
          </p:cNvSpPr>
          <p:nvPr>
            <p:ph type="dt" sz="half" idx="10"/>
          </p:nvPr>
        </p:nvSpPr>
        <p:spPr/>
        <p:txBody>
          <a:bodyPr/>
          <a:lstStyle/>
          <a:p>
            <a:fld id="{605CB929-B9F2-4840-A857-94E0157856F2}" type="datetime1">
              <a:rPr lang="en-US" smtClean="0"/>
              <a:pPr/>
              <a:t>12/5/2016</a:t>
            </a:fld>
            <a:endParaRPr lang="en-US" dirty="0"/>
          </a:p>
        </p:txBody>
      </p:sp>
      <p:sp>
        <p:nvSpPr>
          <p:cNvPr id="5" name="Slide Number Placeholder 4"/>
          <p:cNvSpPr>
            <a:spLocks noGrp="1"/>
          </p:cNvSpPr>
          <p:nvPr>
            <p:ph type="sldNum" sz="quarter" idx="12"/>
          </p:nvPr>
        </p:nvSpPr>
        <p:spPr/>
        <p:txBody>
          <a:bodyPr/>
          <a:lstStyle/>
          <a:p>
            <a:fld id="{A562E326-3D4E-4230-940F-B935701198DD}" type="slidenum">
              <a:rPr lang="en-US" smtClean="0"/>
              <a:pPr/>
              <a:t>4</a:t>
            </a:fld>
            <a:endParaRPr lang="en-US"/>
          </a:p>
        </p:txBody>
      </p:sp>
      <p:pic>
        <p:nvPicPr>
          <p:cNvPr id="6" name="Picture 5" descr="L2B2site_spectra_afterSmoothing_SRFs.png"/>
          <p:cNvPicPr>
            <a:picLocks noChangeAspect="1"/>
          </p:cNvPicPr>
          <p:nvPr/>
        </p:nvPicPr>
        <p:blipFill>
          <a:blip r:embed="rId2" cstate="print"/>
          <a:stretch>
            <a:fillRect/>
          </a:stretch>
        </p:blipFill>
        <p:spPr>
          <a:xfrm>
            <a:off x="5562600" y="4572000"/>
            <a:ext cx="3352800" cy="2095500"/>
          </a:xfrm>
          <a:prstGeom prst="rect">
            <a:avLst/>
          </a:prstGeom>
        </p:spPr>
      </p:pic>
      <p:pic>
        <p:nvPicPr>
          <p:cNvPr id="8" name="Picture 7" descr="site_location_ABIB2.png"/>
          <p:cNvPicPr>
            <a:picLocks noChangeAspect="1"/>
          </p:cNvPicPr>
          <p:nvPr/>
        </p:nvPicPr>
        <p:blipFill>
          <a:blip r:embed="rId3" cstate="print"/>
          <a:stretch>
            <a:fillRect/>
          </a:stretch>
        </p:blipFill>
        <p:spPr>
          <a:xfrm>
            <a:off x="76200" y="1371600"/>
            <a:ext cx="4495801" cy="4419601"/>
          </a:xfrm>
          <a:prstGeom prst="rect">
            <a:avLst/>
          </a:prstGeom>
        </p:spPr>
      </p:pic>
      <p:sp>
        <p:nvSpPr>
          <p:cNvPr id="9" name="TextBox 8"/>
          <p:cNvSpPr txBox="1"/>
          <p:nvPr/>
        </p:nvSpPr>
        <p:spPr>
          <a:xfrm>
            <a:off x="1404505" y="1848601"/>
            <a:ext cx="184731" cy="246221"/>
          </a:xfrm>
          <a:prstGeom prst="rect">
            <a:avLst/>
          </a:prstGeom>
          <a:noFill/>
        </p:spPr>
        <p:txBody>
          <a:bodyPr wrap="none" rtlCol="0">
            <a:spAutoFit/>
          </a:bodyPr>
          <a:lstStyle/>
          <a:p>
            <a:endParaRPr lang="en-US" sz="1000" dirty="0">
              <a:solidFill>
                <a:srgbClr val="FF0000"/>
              </a:solidFill>
            </a:endParaRPr>
          </a:p>
        </p:txBody>
      </p:sp>
      <p:sp>
        <p:nvSpPr>
          <p:cNvPr id="10" name="TextBox 9"/>
          <p:cNvSpPr txBox="1"/>
          <p:nvPr/>
        </p:nvSpPr>
        <p:spPr>
          <a:xfrm>
            <a:off x="1915391" y="1748156"/>
            <a:ext cx="184731" cy="246221"/>
          </a:xfrm>
          <a:prstGeom prst="rect">
            <a:avLst/>
          </a:prstGeom>
          <a:noFill/>
        </p:spPr>
        <p:txBody>
          <a:bodyPr wrap="none" rtlCol="0">
            <a:spAutoFit/>
          </a:bodyPr>
          <a:lstStyle/>
          <a:p>
            <a:endParaRPr lang="en-US" sz="1000" dirty="0">
              <a:solidFill>
                <a:srgbClr val="FF0000"/>
              </a:solidFill>
            </a:endParaRPr>
          </a:p>
        </p:txBody>
      </p:sp>
      <p:sp>
        <p:nvSpPr>
          <p:cNvPr id="11" name="TextBox 10"/>
          <p:cNvSpPr txBox="1"/>
          <p:nvPr/>
        </p:nvSpPr>
        <p:spPr>
          <a:xfrm>
            <a:off x="2732809" y="2049492"/>
            <a:ext cx="184731" cy="246221"/>
          </a:xfrm>
          <a:prstGeom prst="rect">
            <a:avLst/>
          </a:prstGeom>
          <a:noFill/>
        </p:spPr>
        <p:txBody>
          <a:bodyPr wrap="none" rtlCol="0">
            <a:spAutoFit/>
          </a:bodyPr>
          <a:lstStyle/>
          <a:p>
            <a:endParaRPr lang="en-US" sz="1000" dirty="0">
              <a:solidFill>
                <a:srgbClr val="FF0000"/>
              </a:solidFill>
            </a:endParaRPr>
          </a:p>
        </p:txBody>
      </p:sp>
      <p:sp>
        <p:nvSpPr>
          <p:cNvPr id="12" name="TextBox 11"/>
          <p:cNvSpPr txBox="1"/>
          <p:nvPr/>
        </p:nvSpPr>
        <p:spPr>
          <a:xfrm>
            <a:off x="3039341" y="2376055"/>
            <a:ext cx="184731" cy="246221"/>
          </a:xfrm>
          <a:prstGeom prst="rect">
            <a:avLst/>
          </a:prstGeom>
          <a:noFill/>
        </p:spPr>
        <p:txBody>
          <a:bodyPr wrap="none" rtlCol="0">
            <a:spAutoFit/>
          </a:bodyPr>
          <a:lstStyle/>
          <a:p>
            <a:endParaRPr lang="en-US" sz="1000" dirty="0">
              <a:solidFill>
                <a:srgbClr val="FF0000"/>
              </a:solidFill>
            </a:endParaRPr>
          </a:p>
        </p:txBody>
      </p:sp>
      <p:sp>
        <p:nvSpPr>
          <p:cNvPr id="21" name="TextBox 20"/>
          <p:cNvSpPr txBox="1"/>
          <p:nvPr/>
        </p:nvSpPr>
        <p:spPr>
          <a:xfrm>
            <a:off x="914400" y="1371600"/>
            <a:ext cx="418704" cy="369332"/>
          </a:xfrm>
          <a:prstGeom prst="rect">
            <a:avLst/>
          </a:prstGeom>
          <a:noFill/>
        </p:spPr>
        <p:txBody>
          <a:bodyPr wrap="none" rtlCol="0">
            <a:spAutoFit/>
          </a:bodyPr>
          <a:lstStyle/>
          <a:p>
            <a:r>
              <a:rPr lang="en-US" dirty="0" smtClean="0"/>
              <a:t>60</a:t>
            </a:r>
            <a:endParaRPr lang="en-US" dirty="0"/>
          </a:p>
        </p:txBody>
      </p:sp>
      <p:sp>
        <p:nvSpPr>
          <p:cNvPr id="22" name="TextBox 21"/>
          <p:cNvSpPr txBox="1"/>
          <p:nvPr/>
        </p:nvSpPr>
        <p:spPr>
          <a:xfrm>
            <a:off x="1143000" y="1295400"/>
            <a:ext cx="251992" cy="246221"/>
          </a:xfrm>
          <a:prstGeom prst="rect">
            <a:avLst/>
          </a:prstGeom>
          <a:noFill/>
        </p:spPr>
        <p:txBody>
          <a:bodyPr wrap="none" rtlCol="0">
            <a:spAutoFit/>
          </a:bodyPr>
          <a:lstStyle/>
          <a:p>
            <a:r>
              <a:rPr lang="en-US" sz="1000" dirty="0" smtClean="0"/>
              <a:t>o</a:t>
            </a:r>
            <a:endParaRPr lang="en-US" sz="1000" dirty="0"/>
          </a:p>
        </p:txBody>
      </p:sp>
      <p:sp>
        <p:nvSpPr>
          <p:cNvPr id="23" name="TextBox 22"/>
          <p:cNvSpPr txBox="1"/>
          <p:nvPr/>
        </p:nvSpPr>
        <p:spPr>
          <a:xfrm>
            <a:off x="3329408" y="1371600"/>
            <a:ext cx="418704" cy="369332"/>
          </a:xfrm>
          <a:prstGeom prst="rect">
            <a:avLst/>
          </a:prstGeom>
          <a:noFill/>
        </p:spPr>
        <p:txBody>
          <a:bodyPr wrap="none" rtlCol="0">
            <a:spAutoFit/>
          </a:bodyPr>
          <a:lstStyle/>
          <a:p>
            <a:r>
              <a:rPr lang="en-US" dirty="0" smtClean="0"/>
              <a:t>60</a:t>
            </a:r>
            <a:endParaRPr lang="en-US" dirty="0"/>
          </a:p>
        </p:txBody>
      </p:sp>
      <p:sp>
        <p:nvSpPr>
          <p:cNvPr id="24" name="TextBox 23"/>
          <p:cNvSpPr txBox="1"/>
          <p:nvPr/>
        </p:nvSpPr>
        <p:spPr>
          <a:xfrm>
            <a:off x="3558008" y="1295400"/>
            <a:ext cx="251992" cy="246221"/>
          </a:xfrm>
          <a:prstGeom prst="rect">
            <a:avLst/>
          </a:prstGeom>
          <a:noFill/>
        </p:spPr>
        <p:txBody>
          <a:bodyPr wrap="none" rtlCol="0">
            <a:spAutoFit/>
          </a:bodyPr>
          <a:lstStyle/>
          <a:p>
            <a:r>
              <a:rPr lang="en-US" sz="1000" dirty="0" smtClean="0"/>
              <a:t>o</a:t>
            </a:r>
            <a:endParaRPr lang="en-US" sz="1000" dirty="0"/>
          </a:p>
        </p:txBody>
      </p:sp>
      <p:sp>
        <p:nvSpPr>
          <p:cNvPr id="25" name="TextBox 24"/>
          <p:cNvSpPr txBox="1"/>
          <p:nvPr/>
        </p:nvSpPr>
        <p:spPr>
          <a:xfrm>
            <a:off x="762000" y="5498068"/>
            <a:ext cx="489236" cy="369332"/>
          </a:xfrm>
          <a:prstGeom prst="rect">
            <a:avLst/>
          </a:prstGeom>
          <a:noFill/>
        </p:spPr>
        <p:txBody>
          <a:bodyPr wrap="none" rtlCol="0">
            <a:spAutoFit/>
          </a:bodyPr>
          <a:lstStyle/>
          <a:p>
            <a:r>
              <a:rPr lang="en-US" dirty="0" smtClean="0"/>
              <a:t>-60</a:t>
            </a:r>
            <a:endParaRPr lang="en-US" dirty="0"/>
          </a:p>
        </p:txBody>
      </p:sp>
      <p:sp>
        <p:nvSpPr>
          <p:cNvPr id="26" name="TextBox 25"/>
          <p:cNvSpPr txBox="1"/>
          <p:nvPr/>
        </p:nvSpPr>
        <p:spPr>
          <a:xfrm>
            <a:off x="1066800" y="5421868"/>
            <a:ext cx="251992" cy="246221"/>
          </a:xfrm>
          <a:prstGeom prst="rect">
            <a:avLst/>
          </a:prstGeom>
          <a:noFill/>
        </p:spPr>
        <p:txBody>
          <a:bodyPr wrap="none" rtlCol="0">
            <a:spAutoFit/>
          </a:bodyPr>
          <a:lstStyle/>
          <a:p>
            <a:r>
              <a:rPr lang="en-US" sz="1000" dirty="0" smtClean="0"/>
              <a:t>o</a:t>
            </a:r>
            <a:endParaRPr lang="en-US" sz="1000" dirty="0"/>
          </a:p>
        </p:txBody>
      </p:sp>
      <p:sp>
        <p:nvSpPr>
          <p:cNvPr id="27" name="TextBox 26"/>
          <p:cNvSpPr txBox="1"/>
          <p:nvPr/>
        </p:nvSpPr>
        <p:spPr>
          <a:xfrm>
            <a:off x="3276600" y="5421868"/>
            <a:ext cx="489236" cy="369332"/>
          </a:xfrm>
          <a:prstGeom prst="rect">
            <a:avLst/>
          </a:prstGeom>
          <a:noFill/>
        </p:spPr>
        <p:txBody>
          <a:bodyPr wrap="none" rtlCol="0">
            <a:spAutoFit/>
          </a:bodyPr>
          <a:lstStyle/>
          <a:p>
            <a:r>
              <a:rPr lang="en-US" dirty="0" smtClean="0"/>
              <a:t>-60</a:t>
            </a:r>
            <a:endParaRPr lang="en-US" dirty="0"/>
          </a:p>
        </p:txBody>
      </p:sp>
      <p:sp>
        <p:nvSpPr>
          <p:cNvPr id="28" name="TextBox 27"/>
          <p:cNvSpPr txBox="1"/>
          <p:nvPr/>
        </p:nvSpPr>
        <p:spPr>
          <a:xfrm>
            <a:off x="3581400" y="5345668"/>
            <a:ext cx="251992" cy="246221"/>
          </a:xfrm>
          <a:prstGeom prst="rect">
            <a:avLst/>
          </a:prstGeom>
          <a:noFill/>
        </p:spPr>
        <p:txBody>
          <a:bodyPr wrap="none" rtlCol="0">
            <a:spAutoFit/>
          </a:bodyPr>
          <a:lstStyle/>
          <a:p>
            <a:r>
              <a:rPr lang="en-US" sz="1000" dirty="0" smtClean="0"/>
              <a:t>o</a:t>
            </a:r>
            <a:endParaRPr lang="en-US" sz="1000" dirty="0"/>
          </a:p>
        </p:txBody>
      </p:sp>
      <p:sp>
        <p:nvSpPr>
          <p:cNvPr id="29" name="TextBox 28"/>
          <p:cNvSpPr txBox="1"/>
          <p:nvPr/>
        </p:nvSpPr>
        <p:spPr>
          <a:xfrm>
            <a:off x="5029200" y="4267200"/>
            <a:ext cx="4038600" cy="457200"/>
          </a:xfrm>
          <a:prstGeom prst="rect">
            <a:avLst/>
          </a:prstGeom>
          <a:noFill/>
        </p:spPr>
        <p:txBody>
          <a:bodyPr wrap="square" rtlCol="0">
            <a:spAutoFit/>
          </a:bodyPr>
          <a:lstStyle/>
          <a:p>
            <a:r>
              <a:rPr lang="en-US" sz="1200" dirty="0" smtClean="0"/>
              <a:t>SELENE SP spectra of lunar surface and the GOES-12, GOES-R ABI, H8 AHI spectral response functions</a:t>
            </a:r>
            <a:endParaRPr lang="en-US" sz="1200" dirty="0"/>
          </a:p>
        </p:txBody>
      </p:sp>
      <p:sp>
        <p:nvSpPr>
          <p:cNvPr id="30" name="Content Placeholder 2"/>
          <p:cNvSpPr>
            <a:spLocks noGrp="1"/>
          </p:cNvSpPr>
          <p:nvPr>
            <p:ph idx="1"/>
          </p:nvPr>
        </p:nvSpPr>
        <p:spPr>
          <a:xfrm>
            <a:off x="4876800" y="1143000"/>
            <a:ext cx="3810000" cy="3124200"/>
          </a:xfrm>
        </p:spPr>
        <p:txBody>
          <a:bodyPr>
            <a:normAutofit fontScale="55000" lnSpcReduction="20000"/>
          </a:bodyPr>
          <a:lstStyle/>
          <a:p>
            <a:pPr>
              <a:buNone/>
            </a:pPr>
            <a:r>
              <a:rPr lang="en-US" dirty="0" smtClean="0"/>
              <a:t>Favorable Conditions</a:t>
            </a:r>
          </a:p>
          <a:p>
            <a:r>
              <a:rPr lang="en-US" dirty="0" smtClean="0"/>
              <a:t>Spatially Uniform – for flat moon surface. No impacts of vegetation and atmosphere</a:t>
            </a:r>
          </a:p>
          <a:p>
            <a:pPr lvl="1"/>
            <a:r>
              <a:rPr lang="en-US" dirty="0" smtClean="0"/>
              <a:t>SELENE/Laser Altimeter (LALT) for lunar global topography</a:t>
            </a:r>
          </a:p>
          <a:p>
            <a:r>
              <a:rPr lang="en-US" dirty="0" smtClean="0"/>
              <a:t>Spectrally Uniform</a:t>
            </a:r>
          </a:p>
          <a:p>
            <a:pPr lvl="1"/>
            <a:r>
              <a:rPr lang="en-US" dirty="0" smtClean="0"/>
              <a:t>SELENE/SP for spectral variation</a:t>
            </a:r>
          </a:p>
          <a:p>
            <a:r>
              <a:rPr lang="en-US" dirty="0" smtClean="0"/>
              <a:t>Sufficiently Large – tolerant to INR uncertainty</a:t>
            </a:r>
          </a:p>
          <a:p>
            <a:pPr lvl="1"/>
            <a:r>
              <a:rPr lang="en-US" dirty="0" smtClean="0"/>
              <a:t>Different spatial resolutions at different bands</a:t>
            </a:r>
          </a:p>
          <a:p>
            <a:r>
              <a:rPr lang="en-US" dirty="0" smtClean="0"/>
              <a:t>Closer to the center</a:t>
            </a:r>
          </a:p>
          <a:p>
            <a:pPr lvl="1"/>
            <a:r>
              <a:rPr lang="en-US" dirty="0" smtClean="0"/>
              <a:t>More data opportunity for model development</a:t>
            </a:r>
          </a:p>
          <a:p>
            <a:r>
              <a:rPr lang="en-US" dirty="0" smtClean="0"/>
              <a:t>Both dark (low elevation) and bright (high elevation) sites – bright sites to increase SNR</a:t>
            </a:r>
          </a:p>
          <a:p>
            <a:r>
              <a:rPr lang="en-US" dirty="0" smtClean="0"/>
              <a:t>Apollo 16 site for absolute calibration</a:t>
            </a:r>
          </a:p>
          <a:p>
            <a:r>
              <a:rPr lang="en-US" dirty="0" smtClean="0"/>
              <a:t>Weighting for these favorable conditions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5CB929-B9F2-4840-A857-94E0157856F2}" type="datetime1">
              <a:rPr lang="en-US" smtClean="0"/>
              <a:pPr/>
              <a:t>12/5/2016</a:t>
            </a:fld>
            <a:endParaRPr lang="en-US"/>
          </a:p>
        </p:txBody>
      </p:sp>
      <p:sp>
        <p:nvSpPr>
          <p:cNvPr id="5" name="Slide Number Placeholder 4"/>
          <p:cNvSpPr>
            <a:spLocks noGrp="1"/>
          </p:cNvSpPr>
          <p:nvPr>
            <p:ph type="sldNum" sz="quarter" idx="12"/>
          </p:nvPr>
        </p:nvSpPr>
        <p:spPr/>
        <p:txBody>
          <a:bodyPr/>
          <a:lstStyle/>
          <a:p>
            <a:fld id="{A562E326-3D4E-4230-940F-B935701198DD}" type="slidenum">
              <a:rPr lang="en-US" smtClean="0"/>
              <a:pPr/>
              <a:t>5</a:t>
            </a:fld>
            <a:endParaRPr lang="en-US"/>
          </a:p>
        </p:txBody>
      </p:sp>
      <p:grpSp>
        <p:nvGrpSpPr>
          <p:cNvPr id="2" name="Group 19"/>
          <p:cNvGrpSpPr/>
          <p:nvPr/>
        </p:nvGrpSpPr>
        <p:grpSpPr>
          <a:xfrm>
            <a:off x="381000" y="990600"/>
            <a:ext cx="6439318" cy="5516177"/>
            <a:chOff x="1256882" y="990600"/>
            <a:chExt cx="6439318" cy="5516177"/>
          </a:xfrm>
        </p:grpSpPr>
        <p:pic>
          <p:nvPicPr>
            <p:cNvPr id="6" name="Picture 3" descr="D:\2015-MSC\高橋行端\Meetings\GSICS\UsersWorkshop\2016\発表資料\口頭\tseries_himawari8_vnirc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2919" t="55177" b="2878"/>
            <a:stretch/>
          </p:blipFill>
          <p:spPr bwMode="auto">
            <a:xfrm>
              <a:off x="1256882" y="4662952"/>
              <a:ext cx="6414052" cy="184382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descr="D:\2015-MSC\高橋行端\Meetings\GSICS\UsersWorkshop\2016\発表資料\口頭\tseries_himawari8_vnirc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66483" t="5640" b="54547"/>
            <a:stretch/>
          </p:blipFill>
          <p:spPr bwMode="auto">
            <a:xfrm>
              <a:off x="1277676" y="2846635"/>
              <a:ext cx="3204748" cy="1750071"/>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3" descr="D:\2015-MSC\高橋行端\Meetings\GSICS\UsersWorkshop\2016\発表資料\口頭\tseries_himawari8_vnirc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5311" r="34161" b="54166"/>
            <a:stretch/>
          </p:blipFill>
          <p:spPr bwMode="auto">
            <a:xfrm>
              <a:off x="1295400" y="990600"/>
              <a:ext cx="6295324" cy="1781323"/>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3" descr="D:\2015-MSC\高橋行端\Meetings\GSICS\UsersWorkshop\2016\発表資料\口頭\tseries_himawari8_vnircal.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54792" r="66276" b="3973"/>
            <a:stretch/>
          </p:blipFill>
          <p:spPr bwMode="auto">
            <a:xfrm>
              <a:off x="4471622" y="2808836"/>
              <a:ext cx="3224578" cy="1812574"/>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テキスト ボックス 144"/>
            <p:cNvSpPr txBox="1"/>
            <p:nvPr/>
          </p:nvSpPr>
          <p:spPr>
            <a:xfrm>
              <a:off x="1699792" y="1086579"/>
              <a:ext cx="5359276" cy="293896"/>
            </a:xfrm>
            <a:prstGeom prst="rect">
              <a:avLst/>
            </a:prstGeom>
            <a:noFill/>
          </p:spPr>
          <p:txBody>
            <a:bodyPr wrap="square" rtlCol="0">
              <a:spAutoFit/>
            </a:bodyPr>
            <a:lstStyle/>
            <a:p>
              <a:r>
                <a:rPr kumimoji="1" lang="en-US" altLang="ja-JP" sz="1600" dirty="0" smtClean="0"/>
                <a:t>Band </a:t>
              </a:r>
              <a:r>
                <a:rPr kumimoji="1" lang="en-US" altLang="ja-JP" sz="1600" b="1" dirty="0" smtClean="0"/>
                <a:t>1</a:t>
              </a:r>
              <a:r>
                <a:rPr kumimoji="1" lang="en-US" altLang="ja-JP" sz="1600" dirty="0" smtClean="0"/>
                <a:t> (0.47</a:t>
              </a:r>
              <a:r>
                <a:rPr kumimoji="1" lang="el-GR" altLang="ja-JP" sz="1600" dirty="0" smtClean="0"/>
                <a:t>μ</a:t>
              </a:r>
              <a:r>
                <a:rPr kumimoji="1" lang="en-US" altLang="ja-JP" sz="1600" dirty="0" smtClean="0"/>
                <a:t>m)                                            </a:t>
              </a:r>
              <a:r>
                <a:rPr lang="en-US" altLang="ja-JP" sz="1600" dirty="0" smtClean="0"/>
                <a:t>Band </a:t>
              </a:r>
              <a:r>
                <a:rPr lang="en-US" altLang="ja-JP" sz="1600" b="1" dirty="0" smtClean="0"/>
                <a:t>2</a:t>
              </a:r>
              <a:r>
                <a:rPr lang="en-US" altLang="ja-JP" sz="1600" dirty="0" smtClean="0"/>
                <a:t> </a:t>
              </a:r>
              <a:r>
                <a:rPr lang="en-US" altLang="ja-JP" sz="1600" dirty="0"/>
                <a:t>(</a:t>
              </a:r>
              <a:r>
                <a:rPr lang="en-US" altLang="ja-JP" sz="1600" dirty="0" smtClean="0"/>
                <a:t>0.51</a:t>
              </a:r>
              <a:r>
                <a:rPr lang="el-GR" altLang="ja-JP" sz="1600" dirty="0" smtClean="0"/>
                <a:t>μ</a:t>
              </a:r>
              <a:r>
                <a:rPr lang="en-US" altLang="ja-JP" sz="1600" dirty="0" smtClean="0"/>
                <a:t>m)</a:t>
              </a:r>
              <a:endParaRPr lang="ja-JP" altLang="en-US" sz="1600" dirty="0"/>
            </a:p>
          </p:txBody>
        </p:sp>
        <p:sp>
          <p:nvSpPr>
            <p:cNvPr id="11" name="テキスト ボックス 145"/>
            <p:cNvSpPr txBox="1"/>
            <p:nvPr/>
          </p:nvSpPr>
          <p:spPr>
            <a:xfrm>
              <a:off x="1715623" y="2886755"/>
              <a:ext cx="5359276" cy="293896"/>
            </a:xfrm>
            <a:prstGeom prst="rect">
              <a:avLst/>
            </a:prstGeom>
            <a:noFill/>
          </p:spPr>
          <p:txBody>
            <a:bodyPr wrap="square" rtlCol="0">
              <a:spAutoFit/>
            </a:bodyPr>
            <a:lstStyle/>
            <a:p>
              <a:r>
                <a:rPr kumimoji="1" lang="en-US" altLang="ja-JP" sz="1600" dirty="0" smtClean="0"/>
                <a:t>Band 3 (0.64</a:t>
              </a:r>
              <a:r>
                <a:rPr kumimoji="1" lang="el-GR" altLang="ja-JP" sz="1600" dirty="0" smtClean="0"/>
                <a:t>μ</a:t>
              </a:r>
              <a:r>
                <a:rPr kumimoji="1" lang="en-US" altLang="ja-JP" sz="1600" dirty="0" smtClean="0"/>
                <a:t>m)                                           </a:t>
              </a:r>
              <a:r>
                <a:rPr lang="en-US" altLang="ja-JP" sz="1600" dirty="0" smtClean="0"/>
                <a:t>Band 4 </a:t>
              </a:r>
              <a:r>
                <a:rPr lang="en-US" altLang="ja-JP" sz="1600" dirty="0"/>
                <a:t>(</a:t>
              </a:r>
              <a:r>
                <a:rPr lang="en-US" altLang="ja-JP" sz="1600" dirty="0" smtClean="0"/>
                <a:t>0.86</a:t>
              </a:r>
              <a:r>
                <a:rPr lang="el-GR" altLang="ja-JP" sz="1600" dirty="0" smtClean="0"/>
                <a:t>μ</a:t>
              </a:r>
              <a:r>
                <a:rPr lang="en-US" altLang="ja-JP" sz="1600" dirty="0" smtClean="0"/>
                <a:t>m)</a:t>
              </a:r>
              <a:endParaRPr lang="ja-JP" altLang="en-US" sz="1600" dirty="0"/>
            </a:p>
          </p:txBody>
        </p:sp>
        <p:sp>
          <p:nvSpPr>
            <p:cNvPr id="12" name="テキスト ボックス 146"/>
            <p:cNvSpPr txBox="1"/>
            <p:nvPr/>
          </p:nvSpPr>
          <p:spPr>
            <a:xfrm>
              <a:off x="1715623" y="4773451"/>
              <a:ext cx="5359276" cy="293896"/>
            </a:xfrm>
            <a:prstGeom prst="rect">
              <a:avLst/>
            </a:prstGeom>
            <a:noFill/>
          </p:spPr>
          <p:txBody>
            <a:bodyPr wrap="square" rtlCol="0">
              <a:spAutoFit/>
            </a:bodyPr>
            <a:lstStyle/>
            <a:p>
              <a:r>
                <a:rPr kumimoji="1" lang="en-US" altLang="ja-JP" sz="1600" dirty="0" smtClean="0"/>
                <a:t>Band 5 (1.6</a:t>
              </a:r>
              <a:r>
                <a:rPr kumimoji="1" lang="el-GR" altLang="ja-JP" sz="1600" dirty="0" smtClean="0"/>
                <a:t>μ</a:t>
              </a:r>
              <a:r>
                <a:rPr kumimoji="1" lang="en-US" altLang="ja-JP" sz="1600" dirty="0" smtClean="0"/>
                <a:t>m)                                              </a:t>
              </a:r>
              <a:r>
                <a:rPr lang="en-US" altLang="ja-JP" sz="1600" dirty="0" smtClean="0"/>
                <a:t>Band </a:t>
              </a:r>
              <a:r>
                <a:rPr lang="en-US" altLang="ja-JP" sz="1600" b="1" dirty="0"/>
                <a:t>6</a:t>
              </a:r>
              <a:r>
                <a:rPr lang="en-US" altLang="ja-JP" sz="1600" dirty="0" smtClean="0"/>
                <a:t> (2.3</a:t>
              </a:r>
              <a:r>
                <a:rPr lang="el-GR" altLang="ja-JP" sz="1600" dirty="0" smtClean="0"/>
                <a:t>μ</a:t>
              </a:r>
              <a:r>
                <a:rPr lang="en-US" altLang="ja-JP" sz="1600" dirty="0" smtClean="0"/>
                <a:t>m)</a:t>
              </a:r>
              <a:endParaRPr lang="ja-JP" altLang="en-US" sz="1600" dirty="0"/>
            </a:p>
          </p:txBody>
        </p:sp>
        <p:sp>
          <p:nvSpPr>
            <p:cNvPr id="13" name="テキスト ボックス 7"/>
            <p:cNvSpPr txBox="1"/>
            <p:nvPr/>
          </p:nvSpPr>
          <p:spPr>
            <a:xfrm>
              <a:off x="5564893" y="1397012"/>
              <a:ext cx="1955869" cy="320614"/>
            </a:xfrm>
            <a:prstGeom prst="rect">
              <a:avLst/>
            </a:prstGeom>
            <a:noFill/>
          </p:spPr>
          <p:txBody>
            <a:bodyPr wrap="none" rtlCol="0">
              <a:spAutoFit/>
            </a:bodyPr>
            <a:lstStyle/>
            <a:p>
              <a:r>
                <a:rPr lang="en-US" altLang="ja-JP" sz="1800" dirty="0" smtClean="0">
                  <a:solidFill>
                    <a:srgbClr val="008000"/>
                  </a:solidFill>
                </a:rPr>
                <a:t>Update of Cal. slope</a:t>
              </a:r>
            </a:p>
          </p:txBody>
        </p:sp>
        <p:cxnSp>
          <p:nvCxnSpPr>
            <p:cNvPr id="14" name="直線矢印コネクタ 12"/>
            <p:cNvCxnSpPr/>
            <p:nvPr/>
          </p:nvCxnSpPr>
          <p:spPr>
            <a:xfrm flipH="1">
              <a:off x="5235392" y="1559944"/>
              <a:ext cx="339890" cy="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430326" y="6477000"/>
            <a:ext cx="1713674" cy="369332"/>
          </a:xfrm>
          <a:prstGeom prst="rect">
            <a:avLst/>
          </a:prstGeom>
          <a:noFill/>
        </p:spPr>
        <p:txBody>
          <a:bodyPr wrap="none" rtlCol="0">
            <a:spAutoFit/>
          </a:bodyPr>
          <a:lstStyle/>
          <a:p>
            <a:r>
              <a:rPr lang="en-US" dirty="0" smtClean="0"/>
              <a:t>Courtesy of JMA</a:t>
            </a:r>
            <a:endParaRPr lang="en-US" dirty="0"/>
          </a:p>
        </p:txBody>
      </p:sp>
      <p:sp>
        <p:nvSpPr>
          <p:cNvPr id="17" name="Title 1"/>
          <p:cNvSpPr txBox="1">
            <a:spLocks/>
          </p:cNvSpPr>
          <p:nvPr/>
        </p:nvSpPr>
        <p:spPr>
          <a:xfrm>
            <a:off x="609600" y="228600"/>
            <a:ext cx="8229600" cy="563562"/>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3200" b="1" i="0" u="none" strike="noStrike" kern="1200" cap="none" spc="0" normalizeH="0" baseline="0" noProof="0" dirty="0" smtClean="0">
                <a:ln>
                  <a:noFill/>
                </a:ln>
                <a:solidFill>
                  <a:schemeClr val="tx1"/>
                </a:solidFill>
                <a:effectLst/>
                <a:uLnTx/>
                <a:uFillTx/>
                <a:latin typeface="+mj-lt"/>
                <a:ea typeface="+mj-ea"/>
                <a:cs typeface="+mj-cs"/>
              </a:rPr>
              <a:t>JMA’s AHI Earth Data Quality Monitoring</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Box 18"/>
          <p:cNvSpPr txBox="1"/>
          <p:nvPr/>
        </p:nvSpPr>
        <p:spPr>
          <a:xfrm>
            <a:off x="6934200" y="2381071"/>
            <a:ext cx="1866900" cy="1477328"/>
          </a:xfrm>
          <a:prstGeom prst="rect">
            <a:avLst/>
          </a:prstGeom>
          <a:noFill/>
        </p:spPr>
        <p:txBody>
          <a:bodyPr wrap="square" rtlCol="0">
            <a:spAutoFit/>
          </a:bodyPr>
          <a:lstStyle/>
          <a:p>
            <a:r>
              <a:rPr lang="en-US" dirty="0" smtClean="0">
                <a:solidFill>
                  <a:srgbClr val="FF0000"/>
                </a:solidFill>
              </a:rPr>
              <a:t>No apparent trending of AHI earth observation data since June 2015</a:t>
            </a:r>
            <a:endParaRPr lang="en-US"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normAutofit fontScale="90000"/>
          </a:bodyPr>
          <a:lstStyle/>
          <a:p>
            <a:r>
              <a:rPr lang="en-US" altLang="en-US" dirty="0" smtClean="0"/>
              <a:t>Lunar Appearance in ABI Field of Regard (FOR)</a:t>
            </a:r>
          </a:p>
        </p:txBody>
      </p:sp>
      <p:sp>
        <p:nvSpPr>
          <p:cNvPr id="7" name="Rectangle 6"/>
          <p:cNvSpPr/>
          <p:nvPr/>
        </p:nvSpPr>
        <p:spPr>
          <a:xfrm>
            <a:off x="2209800" y="1295400"/>
            <a:ext cx="4114800" cy="403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fontAlgn="base">
              <a:spcBef>
                <a:spcPct val="0"/>
              </a:spcBef>
              <a:spcAft>
                <a:spcPct val="0"/>
              </a:spcAft>
              <a:defRPr>
                <a:solidFill>
                  <a:schemeClr val="tx1"/>
                </a:solidFill>
                <a:latin typeface="Arial" pitchFamily="34" charset="0"/>
                <a:ea typeface="MS PGothic" pitchFamily="34" charset="-128"/>
              </a:defRPr>
            </a:lvl6pPr>
            <a:lvl7pPr marL="2971800" indent="-228600" fontAlgn="base">
              <a:spcBef>
                <a:spcPct val="0"/>
              </a:spcBef>
              <a:spcAft>
                <a:spcPct val="0"/>
              </a:spcAft>
              <a:defRPr>
                <a:solidFill>
                  <a:schemeClr val="tx1"/>
                </a:solidFill>
                <a:latin typeface="Arial" pitchFamily="34" charset="0"/>
                <a:ea typeface="MS PGothic" pitchFamily="34" charset="-128"/>
              </a:defRPr>
            </a:lvl7pPr>
            <a:lvl8pPr marL="3429000" indent="-228600" fontAlgn="base">
              <a:spcBef>
                <a:spcPct val="0"/>
              </a:spcBef>
              <a:spcAft>
                <a:spcPct val="0"/>
              </a:spcAft>
              <a:defRPr>
                <a:solidFill>
                  <a:schemeClr val="tx1"/>
                </a:solidFill>
                <a:latin typeface="Arial" pitchFamily="34" charset="0"/>
                <a:ea typeface="MS PGothic" pitchFamily="34" charset="-128"/>
              </a:defRPr>
            </a:lvl8pPr>
            <a:lvl9pPr marL="3886200" indent="-228600" fontAlgn="base">
              <a:spcBef>
                <a:spcPct val="0"/>
              </a:spcBef>
              <a:spcAft>
                <a:spcPct val="0"/>
              </a:spcAft>
              <a:defRPr>
                <a:solidFill>
                  <a:schemeClr val="tx1"/>
                </a:solidFill>
                <a:latin typeface="Arial" pitchFamily="34" charset="0"/>
                <a:ea typeface="MS PGothic" pitchFamily="34" charset="-128"/>
              </a:defRPr>
            </a:lvl9pPr>
          </a:lstStyle>
          <a:p>
            <a:pPr algn="ctr">
              <a:defRPr/>
            </a:pPr>
            <a:endParaRPr lang="en-US" altLang="en-US" smtClean="0">
              <a:solidFill>
                <a:srgbClr val="FFFFFF"/>
              </a:solidFill>
              <a:latin typeface="Calibri" pitchFamily="34" charset="0"/>
              <a:cs typeface="Arial" pitchFamily="34" charset="0"/>
            </a:endParaRPr>
          </a:p>
        </p:txBody>
      </p:sp>
      <p:pic>
        <p:nvPicPr>
          <p:cNvPr id="1024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4974" b="4974"/>
          <a:stretch>
            <a:fillRect/>
          </a:stretch>
        </p:blipFill>
        <p:spPr bwMode="auto">
          <a:xfrm>
            <a:off x="2465388" y="1782763"/>
            <a:ext cx="3632200" cy="3157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9" name="Oval 5"/>
          <p:cNvSpPr>
            <a:spLocks noChangeArrowheads="1"/>
          </p:cNvSpPr>
          <p:nvPr/>
        </p:nvSpPr>
        <p:spPr bwMode="auto">
          <a:xfrm>
            <a:off x="2667000" y="1752600"/>
            <a:ext cx="3200400" cy="3200400"/>
          </a:xfrm>
          <a:prstGeom prst="ellipse">
            <a:avLst/>
          </a:prstGeom>
          <a:noFill/>
          <a:ln w="25400" algn="ctr">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nchor="ctr"/>
          <a:lstStyle>
            <a:lvl1pPr eaLnBrk="0" hangingPunct="0">
              <a:spcBef>
                <a:spcPct val="20000"/>
              </a:spcBef>
              <a:buClr>
                <a:srgbClr val="FAFD00"/>
              </a:buClr>
              <a:buSzPct val="100000"/>
              <a:buFont typeface="Symbol" pitchFamily="18" charset="2"/>
              <a:buChar char="·"/>
              <a:defRPr sz="2800">
                <a:solidFill>
                  <a:srgbClr val="F8F8F8"/>
                </a:solidFill>
                <a:latin typeface="Arial" pitchFamily="34" charset="0"/>
                <a:ea typeface="MS PGothic" pitchFamily="34" charset="-128"/>
              </a:defRPr>
            </a:lvl1pPr>
            <a:lvl2pPr marL="742950" indent="-285750" eaLnBrk="0" hangingPunct="0">
              <a:spcBef>
                <a:spcPct val="20000"/>
              </a:spcBef>
              <a:buClr>
                <a:srgbClr val="A2D7FF"/>
              </a:buClr>
              <a:buSzPct val="100000"/>
              <a:buChar char="»"/>
              <a:defRPr sz="2400">
                <a:solidFill>
                  <a:srgbClr val="F8F8F8"/>
                </a:solidFill>
                <a:latin typeface="Arial" pitchFamily="34" charset="0"/>
                <a:ea typeface="MS PGothic" pitchFamily="34" charset="-128"/>
              </a:defRPr>
            </a:lvl2pPr>
            <a:lvl3pPr marL="1143000" indent="-228600" eaLnBrk="0" hangingPunct="0">
              <a:spcBef>
                <a:spcPct val="20000"/>
              </a:spcBef>
              <a:buClr>
                <a:srgbClr val="FF6600"/>
              </a:buClr>
              <a:buSzPct val="100000"/>
              <a:buFont typeface="Times New Roman" pitchFamily="18" charset="0"/>
              <a:buChar char="–"/>
              <a:defRPr sz="2400">
                <a:solidFill>
                  <a:srgbClr val="F8F8F8"/>
                </a:solidFill>
                <a:latin typeface="Arial" pitchFamily="34" charset="0"/>
                <a:ea typeface="MS PGothic" pitchFamily="34" charset="-128"/>
              </a:defRPr>
            </a:lvl3pPr>
            <a:lvl4pPr marL="1600200" indent="-228600" eaLnBrk="0" hangingPunct="0">
              <a:spcBef>
                <a:spcPct val="20000"/>
              </a:spcBef>
              <a:buClr>
                <a:schemeClr val="accent2"/>
              </a:buClr>
              <a:buSzPct val="65000"/>
              <a:buFont typeface="Monotype Sorts"/>
              <a:buChar char="l"/>
              <a:defRPr sz="2000">
                <a:solidFill>
                  <a:srgbClr val="F8F8F8"/>
                </a:solidFill>
                <a:latin typeface="Arial" pitchFamily="34" charset="0"/>
                <a:ea typeface="MS PGothic" pitchFamily="34" charset="-128"/>
              </a:defRPr>
            </a:lvl4pPr>
            <a:lvl5pPr marL="2057400" indent="-228600" eaLnBrk="0" hangingPunct="0">
              <a:spcBef>
                <a:spcPct val="20000"/>
              </a:spcBef>
              <a:buClr>
                <a:schemeClr val="folHlink"/>
              </a:buClr>
              <a:buSzPct val="100000"/>
              <a:buChar char="»"/>
              <a:defRPr sz="2000">
                <a:solidFill>
                  <a:srgbClr val="F8F8F8"/>
                </a:solidFill>
                <a:latin typeface="Arial" pitchFamily="34" charset="0"/>
                <a:ea typeface="MS PGothic" pitchFamily="34" charset="-128"/>
              </a:defRPr>
            </a:lvl5pPr>
            <a:lvl6pPr marL="2514600" indent="-228600" eaLnBrk="0" fontAlgn="base" hangingPunct="0">
              <a:spcBef>
                <a:spcPct val="20000"/>
              </a:spcBef>
              <a:spcAft>
                <a:spcPct val="0"/>
              </a:spcAft>
              <a:buClr>
                <a:schemeClr val="folHlink"/>
              </a:buClr>
              <a:buSzPct val="100000"/>
              <a:buChar char="»"/>
              <a:defRPr sz="2000">
                <a:solidFill>
                  <a:srgbClr val="F8F8F8"/>
                </a:solidFill>
                <a:latin typeface="Arial" pitchFamily="34" charset="0"/>
                <a:ea typeface="MS PGothic" pitchFamily="34" charset="-128"/>
              </a:defRPr>
            </a:lvl6pPr>
            <a:lvl7pPr marL="2971800" indent="-228600" eaLnBrk="0" fontAlgn="base" hangingPunct="0">
              <a:spcBef>
                <a:spcPct val="20000"/>
              </a:spcBef>
              <a:spcAft>
                <a:spcPct val="0"/>
              </a:spcAft>
              <a:buClr>
                <a:schemeClr val="folHlink"/>
              </a:buClr>
              <a:buSzPct val="100000"/>
              <a:buChar char="»"/>
              <a:defRPr sz="2000">
                <a:solidFill>
                  <a:srgbClr val="F8F8F8"/>
                </a:solidFill>
                <a:latin typeface="Arial" pitchFamily="34" charset="0"/>
                <a:ea typeface="MS PGothic" pitchFamily="34" charset="-128"/>
              </a:defRPr>
            </a:lvl7pPr>
            <a:lvl8pPr marL="3429000" indent="-228600" eaLnBrk="0" fontAlgn="base" hangingPunct="0">
              <a:spcBef>
                <a:spcPct val="20000"/>
              </a:spcBef>
              <a:spcAft>
                <a:spcPct val="0"/>
              </a:spcAft>
              <a:buClr>
                <a:schemeClr val="folHlink"/>
              </a:buClr>
              <a:buSzPct val="100000"/>
              <a:buChar char="»"/>
              <a:defRPr sz="2000">
                <a:solidFill>
                  <a:srgbClr val="F8F8F8"/>
                </a:solidFill>
                <a:latin typeface="Arial" pitchFamily="34" charset="0"/>
                <a:ea typeface="MS PGothic" pitchFamily="34" charset="-128"/>
              </a:defRPr>
            </a:lvl8pPr>
            <a:lvl9pPr marL="3886200" indent="-228600" eaLnBrk="0" fontAlgn="base" hangingPunct="0">
              <a:spcBef>
                <a:spcPct val="20000"/>
              </a:spcBef>
              <a:spcAft>
                <a:spcPct val="0"/>
              </a:spcAft>
              <a:buClr>
                <a:schemeClr val="folHlink"/>
              </a:buClr>
              <a:buSzPct val="100000"/>
              <a:buChar char="»"/>
              <a:defRPr sz="2000">
                <a:solidFill>
                  <a:srgbClr val="F8F8F8"/>
                </a:solidFill>
                <a:latin typeface="Arial" pitchFamily="34" charset="0"/>
                <a:ea typeface="MS PGothic" pitchFamily="34" charset="-128"/>
              </a:defRPr>
            </a:lvl9pPr>
          </a:lstStyle>
          <a:p>
            <a:pPr algn="ctr" eaLnBrk="1" hangingPunct="1">
              <a:spcBef>
                <a:spcPct val="0"/>
              </a:spcBef>
              <a:buClrTx/>
              <a:buSzTx/>
              <a:buFontTx/>
              <a:buNone/>
            </a:pPr>
            <a:endParaRPr lang="en-US" altLang="en-US" sz="1800">
              <a:solidFill>
                <a:srgbClr val="FFFFFF"/>
              </a:solidFill>
              <a:latin typeface="Calibri" pitchFamily="34" charset="0"/>
              <a:cs typeface="Arial" pitchFamily="34" charset="0"/>
            </a:endParaRPr>
          </a:p>
        </p:txBody>
      </p:sp>
      <p:sp>
        <p:nvSpPr>
          <p:cNvPr id="10250" name="Oval 7"/>
          <p:cNvSpPr>
            <a:spLocks noChangeArrowheads="1"/>
          </p:cNvSpPr>
          <p:nvPr/>
        </p:nvSpPr>
        <p:spPr bwMode="auto">
          <a:xfrm>
            <a:off x="2312988" y="1401763"/>
            <a:ext cx="3962400" cy="3886200"/>
          </a:xfrm>
          <a:prstGeom prst="ellipse">
            <a:avLst/>
          </a:prstGeom>
          <a:noFill/>
          <a:ln w="25400" algn="ctr">
            <a:solidFill>
              <a:srgbClr val="FFFFFF"/>
            </a:solidFill>
            <a:prstDash val="dash"/>
            <a:round/>
            <a:headEnd/>
            <a:tailEnd/>
          </a:ln>
          <a:extLst>
            <a:ext uri="{909E8E84-426E-40DD-AFC4-6F175D3DCCD1}">
              <a14:hiddenFill xmlns:a14="http://schemas.microsoft.com/office/drawing/2010/main" xmlns="">
                <a:solidFill>
                  <a:srgbClr val="FFFFFF"/>
                </a:solidFill>
              </a14:hiddenFill>
            </a:ext>
          </a:extLst>
        </p:spPr>
        <p:txBody>
          <a:bodyPr anchor="ctr"/>
          <a:lstStyle>
            <a:lvl1pPr eaLnBrk="0" hangingPunct="0">
              <a:spcBef>
                <a:spcPct val="20000"/>
              </a:spcBef>
              <a:buClr>
                <a:srgbClr val="FAFD00"/>
              </a:buClr>
              <a:buSzPct val="100000"/>
              <a:buFont typeface="Symbol" pitchFamily="18" charset="2"/>
              <a:buChar char="·"/>
              <a:defRPr sz="2800">
                <a:solidFill>
                  <a:srgbClr val="F8F8F8"/>
                </a:solidFill>
                <a:latin typeface="Arial" pitchFamily="34" charset="0"/>
                <a:ea typeface="MS PGothic" pitchFamily="34" charset="-128"/>
              </a:defRPr>
            </a:lvl1pPr>
            <a:lvl2pPr marL="742950" indent="-285750" eaLnBrk="0" hangingPunct="0">
              <a:spcBef>
                <a:spcPct val="20000"/>
              </a:spcBef>
              <a:buClr>
                <a:srgbClr val="A2D7FF"/>
              </a:buClr>
              <a:buSzPct val="100000"/>
              <a:buChar char="»"/>
              <a:defRPr sz="2400">
                <a:solidFill>
                  <a:srgbClr val="F8F8F8"/>
                </a:solidFill>
                <a:latin typeface="Arial" pitchFamily="34" charset="0"/>
                <a:ea typeface="MS PGothic" pitchFamily="34" charset="-128"/>
              </a:defRPr>
            </a:lvl2pPr>
            <a:lvl3pPr marL="1143000" indent="-228600" eaLnBrk="0" hangingPunct="0">
              <a:spcBef>
                <a:spcPct val="20000"/>
              </a:spcBef>
              <a:buClr>
                <a:srgbClr val="FF6600"/>
              </a:buClr>
              <a:buSzPct val="100000"/>
              <a:buFont typeface="Times New Roman" pitchFamily="18" charset="0"/>
              <a:buChar char="–"/>
              <a:defRPr sz="2400">
                <a:solidFill>
                  <a:srgbClr val="F8F8F8"/>
                </a:solidFill>
                <a:latin typeface="Arial" pitchFamily="34" charset="0"/>
                <a:ea typeface="MS PGothic" pitchFamily="34" charset="-128"/>
              </a:defRPr>
            </a:lvl3pPr>
            <a:lvl4pPr marL="1600200" indent="-228600" eaLnBrk="0" hangingPunct="0">
              <a:spcBef>
                <a:spcPct val="20000"/>
              </a:spcBef>
              <a:buClr>
                <a:schemeClr val="accent2"/>
              </a:buClr>
              <a:buSzPct val="65000"/>
              <a:buFont typeface="Monotype Sorts"/>
              <a:buChar char="l"/>
              <a:defRPr sz="2000">
                <a:solidFill>
                  <a:srgbClr val="F8F8F8"/>
                </a:solidFill>
                <a:latin typeface="Arial" pitchFamily="34" charset="0"/>
                <a:ea typeface="MS PGothic" pitchFamily="34" charset="-128"/>
              </a:defRPr>
            </a:lvl4pPr>
            <a:lvl5pPr marL="2057400" indent="-228600" eaLnBrk="0" hangingPunct="0">
              <a:spcBef>
                <a:spcPct val="20000"/>
              </a:spcBef>
              <a:buClr>
                <a:schemeClr val="folHlink"/>
              </a:buClr>
              <a:buSzPct val="100000"/>
              <a:buChar char="»"/>
              <a:defRPr sz="2000">
                <a:solidFill>
                  <a:srgbClr val="F8F8F8"/>
                </a:solidFill>
                <a:latin typeface="Arial" pitchFamily="34" charset="0"/>
                <a:ea typeface="MS PGothic" pitchFamily="34" charset="-128"/>
              </a:defRPr>
            </a:lvl5pPr>
            <a:lvl6pPr marL="2514600" indent="-228600" eaLnBrk="0" fontAlgn="base" hangingPunct="0">
              <a:spcBef>
                <a:spcPct val="20000"/>
              </a:spcBef>
              <a:spcAft>
                <a:spcPct val="0"/>
              </a:spcAft>
              <a:buClr>
                <a:schemeClr val="folHlink"/>
              </a:buClr>
              <a:buSzPct val="100000"/>
              <a:buChar char="»"/>
              <a:defRPr sz="2000">
                <a:solidFill>
                  <a:srgbClr val="F8F8F8"/>
                </a:solidFill>
                <a:latin typeface="Arial" pitchFamily="34" charset="0"/>
                <a:ea typeface="MS PGothic" pitchFamily="34" charset="-128"/>
              </a:defRPr>
            </a:lvl6pPr>
            <a:lvl7pPr marL="2971800" indent="-228600" eaLnBrk="0" fontAlgn="base" hangingPunct="0">
              <a:spcBef>
                <a:spcPct val="20000"/>
              </a:spcBef>
              <a:spcAft>
                <a:spcPct val="0"/>
              </a:spcAft>
              <a:buClr>
                <a:schemeClr val="folHlink"/>
              </a:buClr>
              <a:buSzPct val="100000"/>
              <a:buChar char="»"/>
              <a:defRPr sz="2000">
                <a:solidFill>
                  <a:srgbClr val="F8F8F8"/>
                </a:solidFill>
                <a:latin typeface="Arial" pitchFamily="34" charset="0"/>
                <a:ea typeface="MS PGothic" pitchFamily="34" charset="-128"/>
              </a:defRPr>
            </a:lvl7pPr>
            <a:lvl8pPr marL="3429000" indent="-228600" eaLnBrk="0" fontAlgn="base" hangingPunct="0">
              <a:spcBef>
                <a:spcPct val="20000"/>
              </a:spcBef>
              <a:spcAft>
                <a:spcPct val="0"/>
              </a:spcAft>
              <a:buClr>
                <a:schemeClr val="folHlink"/>
              </a:buClr>
              <a:buSzPct val="100000"/>
              <a:buChar char="»"/>
              <a:defRPr sz="2000">
                <a:solidFill>
                  <a:srgbClr val="F8F8F8"/>
                </a:solidFill>
                <a:latin typeface="Arial" pitchFamily="34" charset="0"/>
                <a:ea typeface="MS PGothic" pitchFamily="34" charset="-128"/>
              </a:defRPr>
            </a:lvl8pPr>
            <a:lvl9pPr marL="3886200" indent="-228600" eaLnBrk="0" fontAlgn="base" hangingPunct="0">
              <a:spcBef>
                <a:spcPct val="20000"/>
              </a:spcBef>
              <a:spcAft>
                <a:spcPct val="0"/>
              </a:spcAft>
              <a:buClr>
                <a:schemeClr val="folHlink"/>
              </a:buClr>
              <a:buSzPct val="100000"/>
              <a:buChar char="»"/>
              <a:defRPr sz="2000">
                <a:solidFill>
                  <a:srgbClr val="F8F8F8"/>
                </a:solidFill>
                <a:latin typeface="Arial" pitchFamily="34" charset="0"/>
                <a:ea typeface="MS PGothic" pitchFamily="34" charset="-128"/>
              </a:defRPr>
            </a:lvl9pPr>
          </a:lstStyle>
          <a:p>
            <a:pPr algn="ctr" eaLnBrk="1" hangingPunct="1">
              <a:spcBef>
                <a:spcPct val="0"/>
              </a:spcBef>
              <a:buClrTx/>
              <a:buSzTx/>
              <a:buFontTx/>
              <a:buNone/>
            </a:pPr>
            <a:endParaRPr lang="en-US" altLang="en-US" sz="1800">
              <a:solidFill>
                <a:srgbClr val="FFFFFF"/>
              </a:solidFill>
              <a:latin typeface="Calibri" pitchFamily="34" charset="0"/>
              <a:cs typeface="Arial" pitchFamily="34" charset="0"/>
            </a:endParaRPr>
          </a:p>
        </p:txBody>
      </p:sp>
      <p:sp>
        <p:nvSpPr>
          <p:cNvPr id="10251" name="Text Box 13"/>
          <p:cNvSpPr txBox="1">
            <a:spLocks noChangeArrowheads="1"/>
          </p:cNvSpPr>
          <p:nvPr/>
        </p:nvSpPr>
        <p:spPr bwMode="auto">
          <a:xfrm>
            <a:off x="838200" y="5602069"/>
            <a:ext cx="7543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dirty="0" smtClean="0"/>
              <a:t>ABI/AHI: </a:t>
            </a:r>
            <a:r>
              <a:rPr lang="en-US" altLang="en-US" dirty="0"/>
              <a:t>Moon’s appearance within the annular ring between Earth’s limb margin and the outer boundary of the </a:t>
            </a:r>
            <a:r>
              <a:rPr lang="en-US" altLang="en-US" dirty="0" smtClean="0"/>
              <a:t>ABI/AHI’s </a:t>
            </a:r>
            <a:r>
              <a:rPr lang="en-US" altLang="en-US" dirty="0"/>
              <a:t>field of regard</a:t>
            </a:r>
          </a:p>
        </p:txBody>
      </p:sp>
      <p:sp>
        <p:nvSpPr>
          <p:cNvPr id="10252" name="Line 14"/>
          <p:cNvSpPr>
            <a:spLocks noChangeShapeType="1"/>
          </p:cNvSpPr>
          <p:nvPr/>
        </p:nvSpPr>
        <p:spPr bwMode="auto">
          <a:xfrm flipV="1">
            <a:off x="3276600" y="4800600"/>
            <a:ext cx="304800" cy="762000"/>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253" name="Line 15"/>
          <p:cNvSpPr>
            <a:spLocks noChangeShapeType="1"/>
          </p:cNvSpPr>
          <p:nvPr/>
        </p:nvSpPr>
        <p:spPr bwMode="auto">
          <a:xfrm flipV="1">
            <a:off x="3429000" y="5257800"/>
            <a:ext cx="304800" cy="304800"/>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254" name="Oval 16"/>
          <p:cNvSpPr>
            <a:spLocks noChangeArrowheads="1"/>
          </p:cNvSpPr>
          <p:nvPr/>
        </p:nvSpPr>
        <p:spPr bwMode="auto">
          <a:xfrm>
            <a:off x="3048000" y="1905000"/>
            <a:ext cx="152400" cy="152400"/>
          </a:xfrm>
          <a:prstGeom prst="ellipse">
            <a:avLst/>
          </a:prstGeom>
          <a:solidFill>
            <a:srgbClr val="F4EE00"/>
          </a:solidFill>
          <a:ln w="9525">
            <a:solidFill>
              <a:srgbClr val="F4EE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10255" name="Text Box 17"/>
          <p:cNvSpPr txBox="1">
            <a:spLocks noChangeArrowheads="1"/>
          </p:cNvSpPr>
          <p:nvPr/>
        </p:nvSpPr>
        <p:spPr bwMode="auto">
          <a:xfrm>
            <a:off x="2574925" y="1295400"/>
            <a:ext cx="161607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solidFill>
                  <a:srgbClr val="FFFFFF"/>
                </a:solidFill>
              </a:rPr>
              <a:t>Meso-Scale Mode</a:t>
            </a:r>
          </a:p>
        </p:txBody>
      </p:sp>
    </p:spTree>
    <p:extLst>
      <p:ext uri="{BB962C8B-B14F-4D97-AF65-F5344CB8AC3E}">
        <p14:creationId xmlns:p14="http://schemas.microsoft.com/office/powerpoint/2010/main" xmlns="" val="1293942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H8 AHI Lunar Data</a:t>
            </a:r>
            <a:endParaRPr lang="en-US" dirty="0"/>
          </a:p>
        </p:txBody>
      </p:sp>
      <p:sp>
        <p:nvSpPr>
          <p:cNvPr id="3" name="Content Placeholder 2"/>
          <p:cNvSpPr>
            <a:spLocks noGrp="1"/>
          </p:cNvSpPr>
          <p:nvPr>
            <p:ph idx="1"/>
          </p:nvPr>
        </p:nvSpPr>
        <p:spPr/>
        <p:txBody>
          <a:bodyPr/>
          <a:lstStyle/>
          <a:p>
            <a:r>
              <a:rPr lang="en-US" dirty="0" smtClean="0"/>
              <a:t>Verify the sites with earth orbital satellite data</a:t>
            </a:r>
          </a:p>
          <a:p>
            <a:pPr lvl="1"/>
            <a:r>
              <a:rPr lang="en-US" dirty="0" smtClean="0"/>
              <a:t>AHI data</a:t>
            </a:r>
          </a:p>
          <a:p>
            <a:pPr lvl="1"/>
            <a:r>
              <a:rPr lang="en-US" dirty="0" smtClean="0"/>
              <a:t>June 2015 – May 2016</a:t>
            </a:r>
          </a:p>
          <a:p>
            <a:pPr lvl="2"/>
            <a:r>
              <a:rPr lang="en-US" dirty="0" smtClean="0"/>
              <a:t>&gt;5, 000 images no-occulted images</a:t>
            </a:r>
          </a:p>
        </p:txBody>
      </p:sp>
      <p:sp>
        <p:nvSpPr>
          <p:cNvPr id="4" name="Date Placeholder 3"/>
          <p:cNvSpPr>
            <a:spLocks noGrp="1"/>
          </p:cNvSpPr>
          <p:nvPr>
            <p:ph type="dt" sz="half" idx="10"/>
          </p:nvPr>
        </p:nvSpPr>
        <p:spPr/>
        <p:txBody>
          <a:bodyPr/>
          <a:lstStyle/>
          <a:p>
            <a:fld id="{605CB929-B9F2-4840-A857-94E0157856F2}" type="datetime1">
              <a:rPr lang="en-US" smtClean="0"/>
              <a:pPr/>
              <a:t>12/5/2016</a:t>
            </a:fld>
            <a:endParaRPr lang="en-US"/>
          </a:p>
        </p:txBody>
      </p:sp>
      <p:sp>
        <p:nvSpPr>
          <p:cNvPr id="5" name="Slide Number Placeholder 4"/>
          <p:cNvSpPr>
            <a:spLocks noGrp="1"/>
          </p:cNvSpPr>
          <p:nvPr>
            <p:ph type="sldNum" sz="quarter" idx="12"/>
          </p:nvPr>
        </p:nvSpPr>
        <p:spPr/>
        <p:txBody>
          <a:bodyPr/>
          <a:lstStyle/>
          <a:p>
            <a:fld id="{A562E326-3D4E-4230-940F-B935701198DD}" type="slidenum">
              <a:rPr lang="en-US" smtClean="0"/>
              <a:pPr/>
              <a:t>7</a:t>
            </a:fld>
            <a:endParaRPr lang="en-US"/>
          </a:p>
        </p:txBody>
      </p:sp>
      <p:pic>
        <p:nvPicPr>
          <p:cNvPr id="6" name="Content Placeholder 3" descr="hist_phaseAngle.png"/>
          <p:cNvPicPr>
            <a:picLocks noChangeAspect="1"/>
          </p:cNvPicPr>
          <p:nvPr/>
        </p:nvPicPr>
        <p:blipFill>
          <a:blip r:embed="rId2" cstate="print"/>
          <a:stretch>
            <a:fillRect/>
          </a:stretch>
        </p:blipFill>
        <p:spPr>
          <a:xfrm>
            <a:off x="4953000" y="3124200"/>
            <a:ext cx="3483360" cy="2595444"/>
          </a:xfrm>
          <a:prstGeom prst="rect">
            <a:avLst/>
          </a:prstGeom>
        </p:spPr>
      </p:pic>
      <p:pic>
        <p:nvPicPr>
          <p:cNvPr id="7" name="Picture 6" descr="timeseries_phaseAngle.png"/>
          <p:cNvPicPr>
            <a:picLocks noChangeAspect="1"/>
          </p:cNvPicPr>
          <p:nvPr/>
        </p:nvPicPr>
        <p:blipFill>
          <a:blip r:embed="rId3" cstate="print"/>
          <a:stretch>
            <a:fillRect/>
          </a:stretch>
        </p:blipFill>
        <p:spPr>
          <a:xfrm>
            <a:off x="228600" y="3215075"/>
            <a:ext cx="4648201" cy="2652325"/>
          </a:xfrm>
          <a:prstGeom prst="rect">
            <a:avLst/>
          </a:prstGeom>
        </p:spPr>
      </p:pic>
      <p:cxnSp>
        <p:nvCxnSpPr>
          <p:cNvPr id="9" name="Straight Arrow Connector 8"/>
          <p:cNvCxnSpPr/>
          <p:nvPr/>
        </p:nvCxnSpPr>
        <p:spPr>
          <a:xfrm flipH="1" flipV="1">
            <a:off x="1295400" y="4876800"/>
            <a:ext cx="9906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 y="6019800"/>
            <a:ext cx="4841390" cy="369332"/>
          </a:xfrm>
          <a:prstGeom prst="rect">
            <a:avLst/>
          </a:prstGeom>
          <a:noFill/>
        </p:spPr>
        <p:txBody>
          <a:bodyPr wrap="none" rtlCol="0">
            <a:spAutoFit/>
          </a:bodyPr>
          <a:lstStyle/>
          <a:p>
            <a:r>
              <a:rPr lang="en-US" dirty="0" smtClean="0"/>
              <a:t>Moon tracing event, each has +10 to +100 images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gnetic Disk 4"/>
          <p:cNvSpPr/>
          <p:nvPr/>
        </p:nvSpPr>
        <p:spPr>
          <a:xfrm>
            <a:off x="5257800" y="1219200"/>
            <a:ext cx="914400" cy="3810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BDS map</a:t>
            </a:r>
            <a:endParaRPr lang="en-US" sz="1200" b="1" dirty="0">
              <a:solidFill>
                <a:schemeClr val="tx1"/>
              </a:solidFill>
            </a:endParaRPr>
          </a:p>
        </p:txBody>
      </p:sp>
      <p:cxnSp>
        <p:nvCxnSpPr>
          <p:cNvPr id="8" name="Straight Arrow Connector 7"/>
          <p:cNvCxnSpPr/>
          <p:nvPr/>
        </p:nvCxnSpPr>
        <p:spPr>
          <a:xfrm flipH="1">
            <a:off x="4038600" y="1447800"/>
            <a:ext cx="1219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1" idx="3"/>
            <a:endCxn id="39" idx="0"/>
          </p:cNvCxnSpPr>
          <p:nvPr/>
        </p:nvCxnSpPr>
        <p:spPr>
          <a:xfrm>
            <a:off x="3962400" y="1371600"/>
            <a:ext cx="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Flowchart: Magnetic Disk 10"/>
          <p:cNvSpPr/>
          <p:nvPr/>
        </p:nvSpPr>
        <p:spPr>
          <a:xfrm>
            <a:off x="3352800" y="990600"/>
            <a:ext cx="1219200" cy="3810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Lunar L1A Data</a:t>
            </a:r>
            <a:endParaRPr lang="en-US" sz="1200" b="1" dirty="0">
              <a:solidFill>
                <a:schemeClr val="tx1"/>
              </a:solidFill>
            </a:endParaRPr>
          </a:p>
        </p:txBody>
      </p:sp>
      <p:cxnSp>
        <p:nvCxnSpPr>
          <p:cNvPr id="9" name="Straight Arrow Connector 8"/>
          <p:cNvCxnSpPr>
            <a:stCxn id="17" idx="2"/>
          </p:cNvCxnSpPr>
          <p:nvPr/>
        </p:nvCxnSpPr>
        <p:spPr>
          <a:xfrm>
            <a:off x="1828800" y="2667000"/>
            <a:ext cx="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62000" y="2362200"/>
            <a:ext cx="2133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Temporary Reference image</a:t>
            </a:r>
            <a:endParaRPr lang="en-US" sz="1200" b="1" dirty="0">
              <a:solidFill>
                <a:schemeClr val="tx1"/>
              </a:solidFill>
            </a:endParaRPr>
          </a:p>
        </p:txBody>
      </p:sp>
      <p:grpSp>
        <p:nvGrpSpPr>
          <p:cNvPr id="2" name="Group 29"/>
          <p:cNvGrpSpPr/>
          <p:nvPr/>
        </p:nvGrpSpPr>
        <p:grpSpPr>
          <a:xfrm>
            <a:off x="1828800" y="2133600"/>
            <a:ext cx="3962400" cy="228600"/>
            <a:chOff x="1752600" y="1752600"/>
            <a:chExt cx="4876800" cy="228600"/>
          </a:xfrm>
        </p:grpSpPr>
        <p:cxnSp>
          <p:nvCxnSpPr>
            <p:cNvPr id="26" name="Straight Connector 25"/>
            <p:cNvCxnSpPr/>
            <p:nvPr/>
          </p:nvCxnSpPr>
          <p:spPr>
            <a:xfrm>
              <a:off x="1752600" y="1752600"/>
              <a:ext cx="4876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752600" y="17526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629400" y="17526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5029200" y="2362200"/>
            <a:ext cx="15240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Source images</a:t>
            </a:r>
            <a:endParaRPr lang="en-US" sz="1200" b="1" dirty="0">
              <a:solidFill>
                <a:schemeClr val="tx1"/>
              </a:solidFill>
            </a:endParaRPr>
          </a:p>
        </p:txBody>
      </p:sp>
      <p:cxnSp>
        <p:nvCxnSpPr>
          <p:cNvPr id="32" name="Straight Arrow Connector 31"/>
          <p:cNvCxnSpPr/>
          <p:nvPr/>
        </p:nvCxnSpPr>
        <p:spPr>
          <a:xfrm>
            <a:off x="5867400" y="2667000"/>
            <a:ext cx="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914400" y="2819400"/>
            <a:ext cx="1828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Image enhancement</a:t>
            </a:r>
          </a:p>
          <a:p>
            <a:pPr algn="ctr"/>
            <a:r>
              <a:rPr lang="en-US" sz="1200" b="1" dirty="0" smtClean="0">
                <a:solidFill>
                  <a:schemeClr val="tx1"/>
                </a:solidFill>
              </a:rPr>
              <a:t>(convert to </a:t>
            </a:r>
            <a:r>
              <a:rPr lang="en-US" sz="1200" b="1" dirty="0" err="1" smtClean="0">
                <a:solidFill>
                  <a:schemeClr val="tx1"/>
                </a:solidFill>
              </a:rPr>
              <a:t>pgm</a:t>
            </a:r>
            <a:r>
              <a:rPr lang="en-US" sz="1200" b="1" dirty="0" smtClean="0">
                <a:solidFill>
                  <a:schemeClr val="tx1"/>
                </a:solidFill>
              </a:rPr>
              <a:t> format)</a:t>
            </a:r>
            <a:endParaRPr lang="en-US" sz="1200" b="1" dirty="0">
              <a:solidFill>
                <a:schemeClr val="tx1"/>
              </a:solidFill>
            </a:endParaRPr>
          </a:p>
        </p:txBody>
      </p:sp>
      <p:sp>
        <p:nvSpPr>
          <p:cNvPr id="34" name="Rectangle 33"/>
          <p:cNvSpPr/>
          <p:nvPr/>
        </p:nvSpPr>
        <p:spPr>
          <a:xfrm>
            <a:off x="4953000" y="2819400"/>
            <a:ext cx="1905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Image enhancement</a:t>
            </a:r>
          </a:p>
          <a:p>
            <a:pPr algn="ctr"/>
            <a:r>
              <a:rPr lang="en-US" sz="1200" b="1" dirty="0" smtClean="0">
                <a:solidFill>
                  <a:schemeClr val="tx1"/>
                </a:solidFill>
              </a:rPr>
              <a:t>(convert to </a:t>
            </a:r>
            <a:r>
              <a:rPr lang="en-US" sz="1200" b="1" dirty="0" err="1" smtClean="0">
                <a:solidFill>
                  <a:schemeClr val="tx1"/>
                </a:solidFill>
              </a:rPr>
              <a:t>pgm</a:t>
            </a:r>
            <a:r>
              <a:rPr lang="en-US" sz="1200" b="1" dirty="0" smtClean="0">
                <a:solidFill>
                  <a:schemeClr val="tx1"/>
                </a:solidFill>
              </a:rPr>
              <a:t> format)</a:t>
            </a:r>
            <a:endParaRPr lang="en-US" sz="1200" b="1" dirty="0">
              <a:solidFill>
                <a:schemeClr val="tx1"/>
              </a:solidFill>
            </a:endParaRPr>
          </a:p>
        </p:txBody>
      </p:sp>
      <p:sp>
        <p:nvSpPr>
          <p:cNvPr id="35" name="Rectangle 34"/>
          <p:cNvSpPr/>
          <p:nvPr/>
        </p:nvSpPr>
        <p:spPr>
          <a:xfrm>
            <a:off x="914400" y="3429000"/>
            <a:ext cx="1828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Feature point extractions with SIFT</a:t>
            </a:r>
            <a:endParaRPr lang="en-US" sz="1200" b="1" dirty="0">
              <a:solidFill>
                <a:schemeClr val="tx1"/>
              </a:solidFill>
            </a:endParaRPr>
          </a:p>
        </p:txBody>
      </p:sp>
      <p:sp>
        <p:nvSpPr>
          <p:cNvPr id="36" name="Rectangle 35"/>
          <p:cNvSpPr/>
          <p:nvPr/>
        </p:nvSpPr>
        <p:spPr>
          <a:xfrm>
            <a:off x="4953000" y="3429000"/>
            <a:ext cx="1828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Feature point extractions with SIFT</a:t>
            </a:r>
            <a:endParaRPr lang="en-US" sz="1200" b="1" dirty="0">
              <a:solidFill>
                <a:schemeClr val="tx1"/>
              </a:solidFill>
            </a:endParaRPr>
          </a:p>
        </p:txBody>
      </p:sp>
      <p:cxnSp>
        <p:nvCxnSpPr>
          <p:cNvPr id="42" name="Straight Arrow Connector 41"/>
          <p:cNvCxnSpPr/>
          <p:nvPr/>
        </p:nvCxnSpPr>
        <p:spPr>
          <a:xfrm>
            <a:off x="5867400" y="32004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57"/>
          <p:cNvGrpSpPr/>
          <p:nvPr/>
        </p:nvGrpSpPr>
        <p:grpSpPr>
          <a:xfrm>
            <a:off x="1752600" y="3810000"/>
            <a:ext cx="914400" cy="304800"/>
            <a:chOff x="1752600" y="3200400"/>
            <a:chExt cx="1295400" cy="457200"/>
          </a:xfrm>
        </p:grpSpPr>
        <p:cxnSp>
          <p:nvCxnSpPr>
            <p:cNvPr id="45" name="Straight Connector 44"/>
            <p:cNvCxnSpPr/>
            <p:nvPr/>
          </p:nvCxnSpPr>
          <p:spPr>
            <a:xfrm>
              <a:off x="1752600" y="320040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752600" y="3657600"/>
              <a:ext cx="1295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53"/>
          <p:cNvGrpSpPr/>
          <p:nvPr/>
        </p:nvGrpSpPr>
        <p:grpSpPr>
          <a:xfrm>
            <a:off x="5105400" y="3810000"/>
            <a:ext cx="838200" cy="304800"/>
            <a:chOff x="5029200" y="3200400"/>
            <a:chExt cx="1676400" cy="457200"/>
          </a:xfrm>
        </p:grpSpPr>
        <p:cxnSp>
          <p:nvCxnSpPr>
            <p:cNvPr id="46" name="Straight Connector 45"/>
            <p:cNvCxnSpPr/>
            <p:nvPr/>
          </p:nvCxnSpPr>
          <p:spPr>
            <a:xfrm>
              <a:off x="6705600" y="320040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5029200" y="3657600"/>
              <a:ext cx="1676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2667000" y="3962400"/>
            <a:ext cx="2438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Matched key-point features</a:t>
            </a:r>
            <a:endParaRPr lang="en-US" sz="1200" b="1" dirty="0">
              <a:solidFill>
                <a:schemeClr val="tx1"/>
              </a:solidFill>
            </a:endParaRPr>
          </a:p>
        </p:txBody>
      </p:sp>
      <p:cxnSp>
        <p:nvCxnSpPr>
          <p:cNvPr id="59" name="Straight Arrow Connector 58"/>
          <p:cNvCxnSpPr/>
          <p:nvPr/>
        </p:nvCxnSpPr>
        <p:spPr>
          <a:xfrm>
            <a:off x="3886200" y="43434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819400" y="4572000"/>
            <a:ext cx="2133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Affine transformation</a:t>
            </a:r>
            <a:endParaRPr lang="en-US" sz="1200" b="1" dirty="0">
              <a:solidFill>
                <a:schemeClr val="tx1"/>
              </a:solidFill>
            </a:endParaRPr>
          </a:p>
        </p:txBody>
      </p:sp>
      <p:cxnSp>
        <p:nvCxnSpPr>
          <p:cNvPr id="61" name="Straight Arrow Connector 60"/>
          <p:cNvCxnSpPr/>
          <p:nvPr/>
        </p:nvCxnSpPr>
        <p:spPr>
          <a:xfrm>
            <a:off x="3886200" y="4953000"/>
            <a:ext cx="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590800" y="5105400"/>
            <a:ext cx="54864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Image registration with near-neighbor point resample</a:t>
            </a:r>
            <a:endParaRPr lang="en-US" sz="1200" b="1" dirty="0">
              <a:solidFill>
                <a:schemeClr val="tx1"/>
              </a:solidFill>
            </a:endParaRPr>
          </a:p>
        </p:txBody>
      </p:sp>
      <p:grpSp>
        <p:nvGrpSpPr>
          <p:cNvPr id="6" name="Group 72"/>
          <p:cNvGrpSpPr/>
          <p:nvPr/>
        </p:nvGrpSpPr>
        <p:grpSpPr>
          <a:xfrm>
            <a:off x="6553200" y="2514600"/>
            <a:ext cx="533400" cy="2590800"/>
            <a:chOff x="6553200" y="2639518"/>
            <a:chExt cx="1600200" cy="2999282"/>
          </a:xfrm>
        </p:grpSpPr>
        <p:cxnSp>
          <p:nvCxnSpPr>
            <p:cNvPr id="66" name="Straight Connector 65"/>
            <p:cNvCxnSpPr/>
            <p:nvPr/>
          </p:nvCxnSpPr>
          <p:spPr>
            <a:xfrm>
              <a:off x="6553200" y="2667000"/>
              <a:ext cx="16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8153400" y="2639518"/>
              <a:ext cx="0" cy="29992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5" name="Title 1"/>
          <p:cNvSpPr>
            <a:spLocks noGrp="1"/>
          </p:cNvSpPr>
          <p:nvPr>
            <p:ph type="title"/>
          </p:nvPr>
        </p:nvSpPr>
        <p:spPr>
          <a:xfrm>
            <a:off x="457200" y="152400"/>
            <a:ext cx="8229600" cy="639762"/>
          </a:xfrm>
        </p:spPr>
        <p:txBody>
          <a:bodyPr/>
          <a:lstStyle/>
          <a:p>
            <a:r>
              <a:rPr lang="en-US" dirty="0" smtClean="0"/>
              <a:t>Image Registration</a:t>
            </a:r>
            <a:endParaRPr lang="en-US" dirty="0"/>
          </a:p>
        </p:txBody>
      </p:sp>
      <p:cxnSp>
        <p:nvCxnSpPr>
          <p:cNvPr id="80" name="Straight Arrow Connector 79"/>
          <p:cNvCxnSpPr>
            <a:stCxn id="39" idx="2"/>
          </p:cNvCxnSpPr>
          <p:nvPr/>
        </p:nvCxnSpPr>
        <p:spPr>
          <a:xfrm>
            <a:off x="3962400" y="1981200"/>
            <a:ext cx="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819400" y="1752600"/>
            <a:ext cx="2286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Subset lunar radiance images</a:t>
            </a:r>
            <a:endParaRPr lang="en-US" sz="1200" b="1" dirty="0">
              <a:solidFill>
                <a:schemeClr val="tx1"/>
              </a:solidFill>
            </a:endParaRPr>
          </a:p>
        </p:txBody>
      </p:sp>
      <p:cxnSp>
        <p:nvCxnSpPr>
          <p:cNvPr id="72" name="Straight Arrow Connector 71"/>
          <p:cNvCxnSpPr/>
          <p:nvPr/>
        </p:nvCxnSpPr>
        <p:spPr>
          <a:xfrm>
            <a:off x="1828800" y="32004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81000" y="1219200"/>
            <a:ext cx="19812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Coherent noise correction</a:t>
            </a:r>
            <a:endParaRPr lang="en-US" sz="1200" b="1" dirty="0">
              <a:solidFill>
                <a:schemeClr val="tx1"/>
              </a:solidFill>
            </a:endParaRPr>
          </a:p>
        </p:txBody>
      </p:sp>
      <p:cxnSp>
        <p:nvCxnSpPr>
          <p:cNvPr id="55" name="Straight Arrow Connector 54"/>
          <p:cNvCxnSpPr/>
          <p:nvPr/>
        </p:nvCxnSpPr>
        <p:spPr>
          <a:xfrm>
            <a:off x="2438400" y="1524000"/>
            <a:ext cx="1524000"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60425" y="911423"/>
            <a:ext cx="1831912" cy="307777"/>
          </a:xfrm>
          <a:prstGeom prst="rect">
            <a:avLst/>
          </a:prstGeom>
          <a:noFill/>
        </p:spPr>
        <p:txBody>
          <a:bodyPr wrap="none" rtlCol="0">
            <a:spAutoFit/>
          </a:bodyPr>
          <a:lstStyle/>
          <a:p>
            <a:r>
              <a:rPr lang="en-US" sz="1400" b="1" dirty="0" smtClean="0">
                <a:solidFill>
                  <a:srgbClr val="FF0000"/>
                </a:solidFill>
              </a:rPr>
              <a:t>Not implemented yet!</a:t>
            </a:r>
            <a:endParaRPr lang="en-US" sz="1400" b="1" dirty="0">
              <a:solidFill>
                <a:srgbClr val="FF0000"/>
              </a:solidFill>
            </a:endParaRPr>
          </a:p>
        </p:txBody>
      </p:sp>
      <p:sp>
        <p:nvSpPr>
          <p:cNvPr id="49" name="TextBox 48"/>
          <p:cNvSpPr txBox="1"/>
          <p:nvPr/>
        </p:nvSpPr>
        <p:spPr>
          <a:xfrm>
            <a:off x="7543800" y="2256472"/>
            <a:ext cx="1524000" cy="2308324"/>
          </a:xfrm>
          <a:prstGeom prst="rect">
            <a:avLst/>
          </a:prstGeom>
          <a:noFill/>
        </p:spPr>
        <p:txBody>
          <a:bodyPr wrap="square" rtlCol="0">
            <a:spAutoFit/>
          </a:bodyPr>
          <a:lstStyle/>
          <a:p>
            <a:r>
              <a:rPr lang="en-US" b="1" dirty="0" smtClean="0">
                <a:solidFill>
                  <a:srgbClr val="FF0000"/>
                </a:solidFill>
              </a:rPr>
              <a:t>Auto Image Registration:</a:t>
            </a:r>
          </a:p>
          <a:p>
            <a:endParaRPr lang="en-US" b="1" dirty="0" smtClean="0">
              <a:solidFill>
                <a:srgbClr val="FF0000"/>
              </a:solidFill>
            </a:endParaRPr>
          </a:p>
          <a:p>
            <a:r>
              <a:rPr lang="en-US" b="1" dirty="0" smtClean="0">
                <a:solidFill>
                  <a:srgbClr val="FF0000"/>
                </a:solidFill>
              </a:rPr>
              <a:t>images obtained in the same day and adjacent days</a:t>
            </a:r>
            <a:endParaRPr lang="en-US" b="1" dirty="0">
              <a:solidFill>
                <a:srgbClr val="FF0000"/>
              </a:solidFill>
            </a:endParaRPr>
          </a:p>
        </p:txBody>
      </p:sp>
      <p:sp>
        <p:nvSpPr>
          <p:cNvPr id="65" name="TextBox 64"/>
          <p:cNvSpPr txBox="1"/>
          <p:nvPr/>
        </p:nvSpPr>
        <p:spPr>
          <a:xfrm>
            <a:off x="3200401" y="5715000"/>
            <a:ext cx="4343399" cy="307777"/>
          </a:xfrm>
          <a:prstGeom prst="rect">
            <a:avLst/>
          </a:prstGeom>
          <a:solidFill>
            <a:schemeClr val="bg1">
              <a:lumMod val="85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b="1" dirty="0" smtClean="0"/>
              <a:t>Hybrid method: SIFT + Manual Control Point Selections</a:t>
            </a:r>
            <a:endParaRPr lang="en-US" sz="1400" b="1" dirty="0"/>
          </a:p>
        </p:txBody>
      </p:sp>
      <p:sp>
        <p:nvSpPr>
          <p:cNvPr id="88" name="Rectangle 87"/>
          <p:cNvSpPr/>
          <p:nvPr/>
        </p:nvSpPr>
        <p:spPr>
          <a:xfrm>
            <a:off x="381000" y="1600200"/>
            <a:ext cx="19812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Radiance to reflectance conversion</a:t>
            </a:r>
            <a:endParaRPr lang="en-US" sz="1200" b="1" dirty="0">
              <a:solidFill>
                <a:schemeClr val="tx1"/>
              </a:solidFill>
            </a:endParaRPr>
          </a:p>
        </p:txBody>
      </p:sp>
      <p:sp>
        <p:nvSpPr>
          <p:cNvPr id="89" name="TextBox 88"/>
          <p:cNvSpPr txBox="1"/>
          <p:nvPr/>
        </p:nvSpPr>
        <p:spPr>
          <a:xfrm>
            <a:off x="533400" y="5638800"/>
            <a:ext cx="2286000" cy="523220"/>
          </a:xfrm>
          <a:prstGeom prst="rect">
            <a:avLst/>
          </a:prstGeom>
          <a:solidFill>
            <a:schemeClr val="bg1">
              <a:lumMod val="85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b="1" dirty="0" smtClean="0"/>
              <a:t>Reference Image </a:t>
            </a:r>
          </a:p>
          <a:p>
            <a:pPr algn="ctr"/>
            <a:r>
              <a:rPr lang="en-US" sz="1400" b="1" dirty="0" smtClean="0"/>
              <a:t>(small phase angle)</a:t>
            </a:r>
            <a:endParaRPr lang="en-US" sz="1400" b="1" dirty="0"/>
          </a:p>
        </p:txBody>
      </p:sp>
      <p:sp>
        <p:nvSpPr>
          <p:cNvPr id="90" name="Down Arrow 89"/>
          <p:cNvSpPr/>
          <p:nvPr/>
        </p:nvSpPr>
        <p:spPr>
          <a:xfrm>
            <a:off x="5181600" y="6019800"/>
            <a:ext cx="152400" cy="304800"/>
          </a:xfrm>
          <a:prstGeom prst="downArrow">
            <a:avLst/>
          </a:prstGeom>
          <a:solidFill>
            <a:schemeClr val="bg1">
              <a:lumMod val="8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4090397" y="6324600"/>
            <a:ext cx="2615203" cy="369332"/>
          </a:xfrm>
          <a:prstGeom prst="rect">
            <a:avLst/>
          </a:prstGeom>
          <a:solidFill>
            <a:schemeClr val="bg1">
              <a:lumMod val="85000"/>
            </a:schemeClr>
          </a:solidFill>
        </p:spPr>
        <p:style>
          <a:lnRef idx="2">
            <a:schemeClr val="accent3"/>
          </a:lnRef>
          <a:fillRef idx="1">
            <a:schemeClr val="lt1"/>
          </a:fillRef>
          <a:effectRef idx="0">
            <a:schemeClr val="accent3"/>
          </a:effectRef>
          <a:fontRef idx="minor">
            <a:schemeClr val="dk1"/>
          </a:fontRef>
        </p:style>
        <p:txBody>
          <a:bodyPr wrap="none" rtlCol="0">
            <a:spAutoFit/>
          </a:bodyPr>
          <a:lstStyle/>
          <a:p>
            <a:r>
              <a:rPr lang="en-US" b="1" dirty="0" smtClean="0"/>
              <a:t>Registration of All Images</a:t>
            </a:r>
            <a:endParaRPr lang="en-US" b="1" dirty="0"/>
          </a:p>
        </p:txBody>
      </p:sp>
      <p:sp>
        <p:nvSpPr>
          <p:cNvPr id="92" name="Down Arrow 91"/>
          <p:cNvSpPr/>
          <p:nvPr/>
        </p:nvSpPr>
        <p:spPr>
          <a:xfrm>
            <a:off x="5181600" y="5410200"/>
            <a:ext cx="152400" cy="304800"/>
          </a:xfrm>
          <a:prstGeom prst="downArrow">
            <a:avLst/>
          </a:prstGeom>
          <a:solidFill>
            <a:schemeClr val="bg1">
              <a:lumMod val="8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Arrow 96"/>
          <p:cNvSpPr/>
          <p:nvPr/>
        </p:nvSpPr>
        <p:spPr>
          <a:xfrm>
            <a:off x="2819400" y="5791200"/>
            <a:ext cx="304800" cy="762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Right Brace 50"/>
          <p:cNvSpPr/>
          <p:nvPr/>
        </p:nvSpPr>
        <p:spPr>
          <a:xfrm>
            <a:off x="7086600" y="1219200"/>
            <a:ext cx="533400" cy="3733800"/>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solidFill>
                <a:srgbClr val="FF0000"/>
              </a:solidFill>
            </a:endParaRPr>
          </a:p>
        </p:txBody>
      </p:sp>
      <p:cxnSp>
        <p:nvCxnSpPr>
          <p:cNvPr id="54" name="Straight Connector 53"/>
          <p:cNvCxnSpPr/>
          <p:nvPr/>
        </p:nvCxnSpPr>
        <p:spPr>
          <a:xfrm>
            <a:off x="0" y="5486400"/>
            <a:ext cx="91440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143000" y="6324600"/>
            <a:ext cx="19812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Band-to-band registration</a:t>
            </a:r>
            <a:endParaRPr lang="en-US" sz="1200" b="1" dirty="0">
              <a:solidFill>
                <a:schemeClr val="tx1"/>
              </a:solidFill>
            </a:endParaRPr>
          </a:p>
        </p:txBody>
      </p:sp>
      <p:cxnSp>
        <p:nvCxnSpPr>
          <p:cNvPr id="56" name="Straight Arrow Connector 55"/>
          <p:cNvCxnSpPr/>
          <p:nvPr/>
        </p:nvCxnSpPr>
        <p:spPr>
          <a:xfrm>
            <a:off x="3124200" y="6553200"/>
            <a:ext cx="914400"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139888" y="6626423"/>
            <a:ext cx="1831912" cy="307777"/>
          </a:xfrm>
          <a:prstGeom prst="rect">
            <a:avLst/>
          </a:prstGeom>
          <a:noFill/>
        </p:spPr>
        <p:txBody>
          <a:bodyPr wrap="none" rtlCol="0">
            <a:spAutoFit/>
          </a:bodyPr>
          <a:lstStyle/>
          <a:p>
            <a:r>
              <a:rPr lang="en-US" sz="1400" b="1" dirty="0" smtClean="0">
                <a:solidFill>
                  <a:srgbClr val="FF0000"/>
                </a:solidFill>
              </a:rPr>
              <a:t>Not implemented yet!</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1_keypoints1.png"/>
          <p:cNvPicPr>
            <a:picLocks noGrp="1" noChangeAspect="1"/>
          </p:cNvPicPr>
          <p:nvPr>
            <p:ph idx="1"/>
          </p:nvPr>
        </p:nvPicPr>
        <p:blipFill>
          <a:blip r:embed="rId2" cstate="print"/>
          <a:stretch>
            <a:fillRect/>
          </a:stretch>
        </p:blipFill>
        <p:spPr>
          <a:xfrm>
            <a:off x="152400" y="1447800"/>
            <a:ext cx="4200525" cy="4772025"/>
          </a:xfrm>
        </p:spPr>
      </p:pic>
      <p:pic>
        <p:nvPicPr>
          <p:cNvPr id="8" name="Picture 7" descr="B1_keypoints2.png"/>
          <p:cNvPicPr>
            <a:picLocks noChangeAspect="1"/>
          </p:cNvPicPr>
          <p:nvPr/>
        </p:nvPicPr>
        <p:blipFill>
          <a:blip r:embed="rId3" cstate="print"/>
          <a:stretch>
            <a:fillRect/>
          </a:stretch>
        </p:blipFill>
        <p:spPr>
          <a:xfrm>
            <a:off x="4800600" y="1447800"/>
            <a:ext cx="4200525" cy="4772025"/>
          </a:xfrm>
          <a:prstGeom prst="rect">
            <a:avLst/>
          </a:prstGeom>
        </p:spPr>
      </p:pic>
      <p:sp>
        <p:nvSpPr>
          <p:cNvPr id="5" name="Title 1"/>
          <p:cNvSpPr txBox="1">
            <a:spLocks/>
          </p:cNvSpPr>
          <p:nvPr/>
        </p:nvSpPr>
        <p:spPr>
          <a:xfrm>
            <a:off x="457200" y="228600"/>
            <a:ext cx="8229600" cy="563562"/>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chemeClr val="tx1"/>
                </a:solidFill>
                <a:effectLst/>
                <a:uLnTx/>
                <a:uFillTx/>
                <a:latin typeface="+mj-lt"/>
                <a:ea typeface="+mj-ea"/>
                <a:cs typeface="+mj-cs"/>
              </a:rPr>
              <a:t>Keypoint</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Features  - B1 as example </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1219200" y="1143000"/>
            <a:ext cx="1750031" cy="369332"/>
          </a:xfrm>
          <a:prstGeom prst="rect">
            <a:avLst/>
          </a:prstGeom>
          <a:noFill/>
        </p:spPr>
        <p:txBody>
          <a:bodyPr wrap="none" rtlCol="0">
            <a:spAutoFit/>
          </a:bodyPr>
          <a:lstStyle/>
          <a:p>
            <a:r>
              <a:rPr lang="en-US" dirty="0" smtClean="0"/>
              <a:t>Reference image</a:t>
            </a:r>
            <a:endParaRPr lang="en-US" dirty="0"/>
          </a:p>
        </p:txBody>
      </p:sp>
      <p:sp>
        <p:nvSpPr>
          <p:cNvPr id="9" name="TextBox 8"/>
          <p:cNvSpPr txBox="1"/>
          <p:nvPr/>
        </p:nvSpPr>
        <p:spPr>
          <a:xfrm>
            <a:off x="5698656" y="1143000"/>
            <a:ext cx="1447319" cy="369332"/>
          </a:xfrm>
          <a:prstGeom prst="rect">
            <a:avLst/>
          </a:prstGeom>
          <a:noFill/>
        </p:spPr>
        <p:txBody>
          <a:bodyPr wrap="none" rtlCol="0">
            <a:spAutoFit/>
          </a:bodyPr>
          <a:lstStyle/>
          <a:p>
            <a:r>
              <a:rPr lang="en-US" dirty="0" smtClean="0"/>
              <a:t>Source image</a:t>
            </a:r>
            <a:endParaRPr lang="en-US" dirty="0"/>
          </a:p>
        </p:txBody>
      </p:sp>
      <p:sp>
        <p:nvSpPr>
          <p:cNvPr id="10" name="Rectangle 9"/>
          <p:cNvSpPr/>
          <p:nvPr/>
        </p:nvSpPr>
        <p:spPr>
          <a:xfrm>
            <a:off x="2514600" y="838200"/>
            <a:ext cx="4011676" cy="369332"/>
          </a:xfrm>
          <a:prstGeom prst="rect">
            <a:avLst/>
          </a:prstGeom>
        </p:spPr>
        <p:txBody>
          <a:bodyPr wrap="none">
            <a:spAutoFit/>
          </a:bodyPr>
          <a:lstStyle/>
          <a:p>
            <a:r>
              <a:rPr lang="en-US" dirty="0" smtClean="0"/>
              <a:t>Scaled Invariant Feature Transform (SIFT)</a:t>
            </a:r>
            <a:endParaRPr lang="en-US" dirty="0"/>
          </a:p>
        </p:txBody>
      </p:sp>
      <p:sp>
        <p:nvSpPr>
          <p:cNvPr id="11" name="Rectangle 10"/>
          <p:cNvSpPr/>
          <p:nvPr/>
        </p:nvSpPr>
        <p:spPr>
          <a:xfrm>
            <a:off x="76200" y="6477000"/>
            <a:ext cx="3722494" cy="246221"/>
          </a:xfrm>
          <a:prstGeom prst="rect">
            <a:avLst/>
          </a:prstGeom>
        </p:spPr>
        <p:txBody>
          <a:bodyPr wrap="none">
            <a:spAutoFit/>
          </a:bodyPr>
          <a:lstStyle/>
          <a:p>
            <a:r>
              <a:rPr lang="en-US" sz="1000" dirty="0" smtClean="0"/>
              <a:t>Lowe, D. 2004, </a:t>
            </a:r>
            <a:r>
              <a:rPr lang="en-US" sz="1000" i="1" dirty="0" smtClean="0"/>
              <a:t>International Journal of Computer Vision</a:t>
            </a:r>
            <a:r>
              <a:rPr lang="en-US" sz="1000" dirty="0" smtClean="0"/>
              <a:t>, 60, 91-110</a:t>
            </a:r>
            <a:endParaRPr lang="en-US" sz="1000" dirty="0"/>
          </a:p>
        </p:txBody>
      </p:sp>
      <p:sp>
        <p:nvSpPr>
          <p:cNvPr id="12" name="TextBox 11"/>
          <p:cNvSpPr txBox="1"/>
          <p:nvPr/>
        </p:nvSpPr>
        <p:spPr>
          <a:xfrm>
            <a:off x="3733800" y="6400800"/>
            <a:ext cx="5289077" cy="369332"/>
          </a:xfrm>
          <a:prstGeom prst="rect">
            <a:avLst/>
          </a:prstGeom>
          <a:noFill/>
        </p:spPr>
        <p:txBody>
          <a:bodyPr wrap="none" rtlCol="0">
            <a:spAutoFit/>
          </a:bodyPr>
          <a:lstStyle/>
          <a:p>
            <a:r>
              <a:rPr lang="en-US" dirty="0" smtClean="0"/>
              <a:t>Sub-pixel accuracy for the extracted key-point features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2477</TotalTime>
  <Words>1139</Words>
  <Application>Microsoft Office PowerPoint</Application>
  <PresentationFormat>On-screen Show (4:3)</PresentationFormat>
  <Paragraphs>207</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Effort toward Characterization of Selected Lunar Sites for the Radiometric Calibration of Solar Reflective Bands</vt:lpstr>
      <vt:lpstr>Lunar Calibration</vt:lpstr>
      <vt:lpstr>SELENE (Kaguya) Data to Select the Target Areas</vt:lpstr>
      <vt:lpstr>Combined CoV from SELENE Data</vt:lpstr>
      <vt:lpstr>Slide 5</vt:lpstr>
      <vt:lpstr>Lunar Appearance in ABI Field of Regard (FOR)</vt:lpstr>
      <vt:lpstr>H8 AHI Lunar Data</vt:lpstr>
      <vt:lpstr>Image Registration</vt:lpstr>
      <vt:lpstr>Slide 9</vt:lpstr>
      <vt:lpstr>Extraction of Matched Key-points</vt:lpstr>
      <vt:lpstr>Matched Key-points (Example)</vt:lpstr>
      <vt:lpstr>CoV of Radiance for Two Moon Tracing Events</vt:lpstr>
      <vt:lpstr>Viewing Geometry</vt:lpstr>
      <vt:lpstr>Site Radiance Extraction</vt:lpstr>
      <vt:lpstr>Slide 15</vt:lpstr>
      <vt:lpstr>Current Issues and Challenges</vt:lpstr>
      <vt:lpstr>Preliminary Results – Uniformity </vt:lpstr>
      <vt:lpstr>Uniformity for B5 and B6</vt:lpstr>
      <vt:lpstr>Summary</vt:lpstr>
      <vt:lpstr>Acknowledgements</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fyu</dc:creator>
  <cp:lastModifiedBy>fyu</cp:lastModifiedBy>
  <cp:revision>514</cp:revision>
  <dcterms:created xsi:type="dcterms:W3CDTF">2016-08-12T15:38:50Z</dcterms:created>
  <dcterms:modified xsi:type="dcterms:W3CDTF">2016-12-05T20:05:40Z</dcterms:modified>
</cp:coreProperties>
</file>