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943" r:id="rId2"/>
    <p:sldId id="942" r:id="rId3"/>
    <p:sldId id="964" r:id="rId4"/>
    <p:sldId id="963" r:id="rId5"/>
    <p:sldId id="957" r:id="rId6"/>
    <p:sldId id="960" r:id="rId7"/>
    <p:sldId id="961" r:id="rId8"/>
    <p:sldId id="959" r:id="rId9"/>
    <p:sldId id="958" r:id="rId10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009900"/>
    <a:srgbClr val="A2DADE"/>
    <a:srgbClr val="4E0B55"/>
    <a:srgbClr val="EE2D24"/>
    <a:srgbClr val="3333FF"/>
    <a:srgbClr val="C7A775"/>
    <a:srgbClr val="00B5EF"/>
    <a:srgbClr val="CDE3A0"/>
    <a:srgbClr val="EFC8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0" autoAdjust="0"/>
    <p:restoredTop sz="89586" autoAdjust="0"/>
  </p:normalViewPr>
  <p:slideViewPr>
    <p:cSldViewPr snapToGrid="0">
      <p:cViewPr varScale="1">
        <p:scale>
          <a:sx n="71" d="100"/>
          <a:sy n="71" d="100"/>
        </p:scale>
        <p:origin x="-726" y="-108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24 October 2016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24 October 2016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24 October 2016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3551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b="0" dirty="0" smtClean="0"/>
              <a:t>GSICS MW products and a path forward.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99213" y="4429125"/>
            <a:ext cx="7944787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 Manik Bali, Ralph Ferraro Larry Flynn, and Cheng-</a:t>
            </a:r>
            <a:r>
              <a:rPr lang="en-US" dirty="0" err="1" smtClean="0">
                <a:solidFill>
                  <a:srgbClr val="002060"/>
                </a:solidFill>
              </a:rPr>
              <a:t>Zhi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Zou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MW Subgroup Meeting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January 6, 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995" y="61359"/>
            <a:ext cx="7016750" cy="533400"/>
          </a:xfrm>
        </p:spPr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683" y="1976484"/>
            <a:ext cx="8781392" cy="1775246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Introduction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Selection matrix of  In-orbit reference for MW</a:t>
            </a:r>
            <a:endParaRPr lang="en-US" b="1" dirty="0" smtClean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00"/>
                </a:solidFill>
              </a:rPr>
              <a:t>Proposed in orbit reference for MW .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Summary 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lvl="4"/>
            <a:endParaRPr lang="en-US" sz="1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95300" y="6400800"/>
            <a:ext cx="29718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r>
              <a:rPr lang="en-US" dirty="0" smtClean="0"/>
              <a:t>04/08//2013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400800"/>
            <a:ext cx="19812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fld id="{E8869016-7DEB-43E2-B220-9D5667D88C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617842" cy="7366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noProof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Outline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56634" y="4596154"/>
            <a:ext cx="5477782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marL="0" lvl="2"/>
            <a:r>
              <a:rPr lang="en-US" sz="2400" dirty="0" smtClean="0"/>
              <a:t>Need an in-orbit reference for MW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97541" y="1326794"/>
            <a:ext cx="88885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In orbit Microwave instruments are often compared to in-situ targets and GPS-RO measurements. </a:t>
            </a:r>
            <a:endParaRPr lang="en-US" sz="200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hese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comparisons get influenced by local weather conditions and usually require a forward model to compute the TOA (Top of Atmosphere) MW reference radiances from the in-situ and GPS-RO measurements.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Inter-comparisons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do not reveal the full scale of instrument biases such as scan angle dependence of measurements, temporal trends and temperature dependence of bias</a:t>
            </a:r>
            <a:endParaRPr lang="en-US" sz="20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7906" y="5192307"/>
            <a:ext cx="3563796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marL="0" lvl="2"/>
            <a:r>
              <a:rPr lang="en-US" sz="2400" dirty="0" smtClean="0"/>
              <a:t>How do we select one</a:t>
            </a:r>
            <a:endParaRPr lang="en-US" sz="24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617842" cy="7366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noProof="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Introduction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1501"/>
            <a:ext cx="9906000" cy="737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    </a:t>
            </a:r>
          </a:p>
          <a:p>
            <a:endParaRPr lang="en-US" sz="1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 instrument and Channels agency wishes to monitor.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The method/s they would employ to monitor(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eg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. single or blended references, use transfer target , stability criterion).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May consider scoring proposed by 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Hewison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 and  Reference Expectations  gathered by GSICS Survey ( stated next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slidse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Demonstrated use of the instrument by member agencies and users for instrument monitoring.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Comparison of Instrument design specification ( Pre-launch testing) with In-orbit behavior. 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May consider if in-orbit status of key parameters of Candidate Ref instrument are monitored and available to users ( such as . ICVS).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7. Take Info ( global coverage, eq. cross time etc) related to instrument available (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eg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OSCAR)</a:t>
            </a:r>
            <a:r>
              <a:rPr lang="en-US" sz="2400" b="0" dirty="0" smtClean="0"/>
              <a:t> </a:t>
            </a:r>
            <a:br>
              <a:rPr lang="en-US" sz="2400" b="0" dirty="0" smtClean="0"/>
            </a:br>
            <a:r>
              <a:rPr lang="en-US" sz="2400" b="0" dirty="0" smtClean="0"/>
              <a:t>Phone: +1 301-683-3550</a:t>
            </a:r>
            <a:br>
              <a:rPr lang="en-US" sz="2400" b="0" dirty="0" smtClean="0"/>
            </a:br>
            <a:endParaRPr lang="en-US" sz="2400" b="0" dirty="0" smtClean="0"/>
          </a:p>
          <a:p>
            <a:r>
              <a:rPr lang="en-US" sz="2400" b="0" dirty="0" smtClean="0"/>
              <a:t/>
            </a:r>
            <a:br>
              <a:rPr lang="en-US" sz="2400" b="0" dirty="0" smtClean="0"/>
            </a:b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88158" y="0"/>
            <a:ext cx="9617842" cy="7366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Proposed- Process to identify GSICS reference Instrument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1013" y="4549676"/>
            <a:ext cx="5844988" cy="2062103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Reference Selection Matrix </a:t>
            </a:r>
            <a:endParaRPr lang="en-US" sz="1600" b="0" dirty="0" smtClean="0"/>
          </a:p>
          <a:p>
            <a:r>
              <a:rPr lang="en-US" sz="1600" b="0" dirty="0" smtClean="0"/>
              <a:t>1. Sensor Record performance stability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0" dirty="0" smtClean="0"/>
              <a:t>2. Field of view (FOV) consistency (ATMS has oversampling FOV and can be B-G to AMSU-A and MSU)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0" dirty="0" smtClean="0"/>
              <a:t>3. Error budgets (prelaunch characterization and </a:t>
            </a:r>
            <a:r>
              <a:rPr lang="en-US" sz="1600" b="0" dirty="0" err="1" smtClean="0"/>
              <a:t>postlaunch</a:t>
            </a:r>
            <a:r>
              <a:rPr lang="en-US" sz="1600" b="0" dirty="0" smtClean="0"/>
              <a:t> verification)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0" dirty="0" smtClean="0"/>
              <a:t>4. </a:t>
            </a:r>
            <a:r>
              <a:rPr lang="en-US" sz="1600" b="0" dirty="0" err="1" smtClean="0"/>
              <a:t>Geolocation</a:t>
            </a:r>
            <a:r>
              <a:rPr lang="en-US" sz="1600" b="0" dirty="0" smtClean="0"/>
              <a:t> accuracy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0" dirty="0" smtClean="0"/>
              <a:t>5. Data availability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In-orbit 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98714" y="1901371"/>
            <a:ext cx="8915400" cy="320879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AMSU/MSU L1B FCDR for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bands resembles a typical in-orbit reference that is stable and accurate.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Has scan angle corrected radiances</a:t>
            </a:r>
          </a:p>
          <a:p>
            <a:pPr lvl="1"/>
            <a:r>
              <a:rPr lang="en-US" sz="2800" dirty="0" smtClean="0"/>
              <a:t>Trends  have been removed</a:t>
            </a:r>
          </a:p>
          <a:p>
            <a:pPr lvl="1"/>
            <a:r>
              <a:rPr lang="en-US" sz="2800" dirty="0" smtClean="0"/>
              <a:t>Undergone stringent quality assurance test</a:t>
            </a:r>
          </a:p>
          <a:p>
            <a:pPr lvl="1"/>
            <a:r>
              <a:rPr lang="en-US" sz="2800" dirty="0" smtClean="0"/>
              <a:t>Real time quality flags for each pixel come with the product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AMSU/MSU FCDR as a reference: Current progress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5547" y="903514"/>
            <a:ext cx="8915400" cy="4829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marL="742359" marR="0" lvl="1" indent="-28552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Coded and Setup an AMSU – ATMS inter-comparison SNO algorithm</a:t>
            </a:r>
          </a:p>
          <a:p>
            <a:pPr marL="742359" marR="0" lvl="1" indent="-28552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NOAA-GDWG has helped AMSU FCDR resemble a typical MW orbit file – scan time stamps that can be used to generate SNO’s, uniformity of file format (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etCDF4) across time spans has been achieved. </a:t>
            </a:r>
          </a:p>
          <a:p>
            <a:pPr marL="742359" marR="0" lvl="1" indent="-28552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Computed AMSU footprint size </a:t>
            </a:r>
          </a:p>
          <a:p>
            <a:pPr marL="742359" marR="0" lvl="1" indent="-28552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Created a three month database of AMSU-FCDR – ATMS collocations.</a:t>
            </a:r>
          </a:p>
          <a:p>
            <a:pPr marL="1598925" marR="0" lvl="3" indent="-22841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Scan angle corrected BT included that resemble RVS   corrected IASI/VIIRS  radiances and are used     as reference.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Next steps- analyze the collocations data set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we have an in-orbit reference we can generate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in-orbit cross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calibration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products 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SATMS –AMSU-A 55.5 </a:t>
            </a:r>
            <a:r>
              <a:rPr lang="en-US" dirty="0" err="1" smtClean="0"/>
              <a:t>GhZ</a:t>
            </a:r>
            <a:r>
              <a:rPr lang="en-US" dirty="0" smtClean="0"/>
              <a:t> bias [NOAA-18] </a:t>
            </a:r>
            <a:endParaRPr lang="en-US" dirty="0"/>
          </a:p>
        </p:txBody>
      </p:sp>
      <p:pic>
        <p:nvPicPr>
          <p:cNvPr id="8" name="Picture 7" descr="atms_amsu_55ghz.png"/>
          <p:cNvPicPr>
            <a:picLocks noChangeAspect="1"/>
          </p:cNvPicPr>
          <p:nvPr/>
        </p:nvPicPr>
        <p:blipFill>
          <a:blip r:embed="rId2" cstate="print"/>
          <a:srcRect b="5028"/>
          <a:stretch>
            <a:fillRect/>
          </a:stretch>
        </p:blipFill>
        <p:spPr>
          <a:xfrm>
            <a:off x="228600" y="1959384"/>
            <a:ext cx="4546948" cy="34543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4803" y="4010724"/>
            <a:ext cx="14655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Offset = -0.29 K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5835" y="960382"/>
            <a:ext cx="931432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sng" dirty="0" smtClean="0">
                <a:solidFill>
                  <a:schemeClr val="tx1"/>
                </a:solidFill>
              </a:rPr>
              <a:t>Collocations extended to Oct 2016 </a:t>
            </a:r>
            <a:endParaRPr lang="en-US" sz="1800" u="sng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Stable temperature dependent bias</a:t>
            </a:r>
          </a:p>
          <a:p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Zenith angle dependence similar to model calculations</a:t>
            </a:r>
          </a:p>
          <a:p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Picture 11" descr="atms_amsu_55ghz_scan_angle.png"/>
          <p:cNvPicPr>
            <a:picLocks noChangeAspect="1"/>
          </p:cNvPicPr>
          <p:nvPr/>
        </p:nvPicPr>
        <p:blipFill>
          <a:blip r:embed="rId3" cstate="print"/>
          <a:srcRect l="5999" t="5624" r="5999" b="5624"/>
          <a:stretch>
            <a:fillRect/>
          </a:stretch>
        </p:blipFill>
        <p:spPr>
          <a:xfrm>
            <a:off x="5567084" y="638537"/>
            <a:ext cx="3533576" cy="2851142"/>
          </a:xfrm>
          <a:prstGeom prst="rect">
            <a:avLst/>
          </a:prstGeom>
        </p:spPr>
      </p:pic>
      <p:pic>
        <p:nvPicPr>
          <p:cNvPr id="13" name="Picture 12" descr="atms_amsu_57.29ghz_scan_angle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51930" y="3496236"/>
            <a:ext cx="4168587" cy="2796987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15411" y="6170519"/>
            <a:ext cx="5390589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Figure right  Shows the scan angle dependence of ATMS-SDR is within 1% of the Nadir view when compared with the limb corrected AMSU-MSU  FCDR.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60589" y="5556436"/>
            <a:ext cx="3427318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Figure above shows pre-launch level of bias of  SATMS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65724"/>
            <a:ext cx="8915400" cy="4525963"/>
          </a:xfrm>
        </p:spPr>
        <p:txBody>
          <a:bodyPr/>
          <a:lstStyle/>
          <a:p>
            <a:r>
              <a:rPr lang="en-US" dirty="0" smtClean="0"/>
              <a:t>Rules of identifying in-orbit reference being </a:t>
            </a:r>
            <a:r>
              <a:rPr lang="en-US" dirty="0" smtClean="0"/>
              <a:t>formulated</a:t>
            </a:r>
            <a:endParaRPr lang="en-US" dirty="0" smtClean="0"/>
          </a:p>
          <a:p>
            <a:r>
              <a:rPr lang="en-US" dirty="0" smtClean="0"/>
              <a:t>We made progress with evaluating the AMSU/MSU FCDR as a in-orbit reference.</a:t>
            </a:r>
          </a:p>
          <a:p>
            <a:r>
              <a:rPr lang="en-US" dirty="0" smtClean="0"/>
              <a:t>AMSU/MSU – SATMS Collocation data set extended to Oct 2016</a:t>
            </a:r>
          </a:p>
          <a:p>
            <a:r>
              <a:rPr lang="en-US" dirty="0" smtClean="0"/>
              <a:t>AMSU/MSU – SATMS shows pre-launch level of temperature dependence and low scan angle dependence.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Further work underway to measure long time series.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2901" y="3109693"/>
            <a:ext cx="1899558" cy="7511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168180</TotalTime>
  <Words>546</Words>
  <Application>Microsoft Office PowerPoint</Application>
  <PresentationFormat>A4 Paper (210x297 mm)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GSICS MW products and a path forward.?  </vt:lpstr>
      <vt:lpstr>Outline </vt:lpstr>
      <vt:lpstr>Introduction</vt:lpstr>
      <vt:lpstr>Slide 4</vt:lpstr>
      <vt:lpstr>In-orbit references</vt:lpstr>
      <vt:lpstr>AMSU/MSU FCDR as a reference: Current progress</vt:lpstr>
      <vt:lpstr>SATMS –AMSU-A 55.5 GhZ bias [NOAA-18] </vt:lpstr>
      <vt:lpstr>Summary</vt:lpstr>
      <vt:lpstr>Slide 9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manik.bali</cp:lastModifiedBy>
  <cp:revision>5486</cp:revision>
  <cp:lastPrinted>2006-03-06T14:11:17Z</cp:lastPrinted>
  <dcterms:created xsi:type="dcterms:W3CDTF">2010-09-10T00:53:07Z</dcterms:created>
  <dcterms:modified xsi:type="dcterms:W3CDTF">2016-10-25T01:05:27Z</dcterms:modified>
</cp:coreProperties>
</file>