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14"/>
  </p:notesMasterIdLst>
  <p:sldIdLst>
    <p:sldId id="256" r:id="rId8"/>
    <p:sldId id="350" r:id="rId9"/>
    <p:sldId id="351" r:id="rId10"/>
    <p:sldId id="365" r:id="rId11"/>
    <p:sldId id="364" r:id="rId12"/>
    <p:sldId id="366" r:id="rId13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73" autoAdjust="0"/>
  </p:normalViewPr>
  <p:slideViewPr>
    <p:cSldViewPr>
      <p:cViewPr varScale="1">
        <p:scale>
          <a:sx n="81" d="100"/>
          <a:sy n="81" d="100"/>
        </p:scale>
        <p:origin x="978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2750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15062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FA697B23-5EF5-4499-AF1E-01F67BB2A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1116BE-33C9-4791-861E-1728F89B124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4337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5775-C44B-41CD-B4B4-64EA26EF2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A31D-1A85-49ED-A3C8-FDAFE4592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2679-0D63-4084-BF00-D5D7D3DF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3E8E-7604-4588-95CF-4D8985008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3238" y="1768475"/>
            <a:ext cx="9063037" cy="49815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2460-7C56-4753-A5D9-D58A76768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13835-0C05-47F6-9496-9C7EC29B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54562-7F50-4F2F-B92C-2BDA46E09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C465-2F32-47D0-B054-DE8FABA0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46575" cy="4132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79613"/>
            <a:ext cx="4348163" cy="4132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F10B1-9FE6-48CC-9872-356D62BA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4EF4-DF88-43A9-A356-396062904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7F44F-C19E-44DC-957B-3C5EA0980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7FEE-99AB-477C-B6E2-A073EA996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0B0DD-3BBD-41E6-B34F-9531FC7AC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6806-AE4E-44F4-B43B-A8B534948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8F9F8-12B6-48B5-A1D9-ABA884606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EDDB7-BAA0-4432-BC89-9583FC67E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2BBC-EC22-4566-9F02-99B84687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2A0F8-2F65-4F42-AB4B-B9B4A9A13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279F-71AC-401E-9A50-2DC782E3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95B0-54D2-453F-ADBA-4310856D4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452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2165350"/>
            <a:ext cx="4456112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93826-40BA-4DB5-A246-DC67C2FD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AEF9C-5865-4732-8D1A-F8AEA5B50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47158-7952-47D4-B692-E83143D1E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FA5D-C2CD-46A0-81CD-DEB5AEC49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20E7-4966-4286-A4A1-4B9EC4E57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291EE-49EC-46D9-B022-ABE03A857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23C6-3F4D-4C98-B0FD-657994AC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1941-3451-4908-B4D9-8F404E04F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134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134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5802-1309-4477-9024-03A034B6A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01DA-731F-4445-98C9-257283B96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CD909-0353-4CCC-9F0C-C1E8DA5E4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86490-E88D-4072-AE5D-879A5DE1E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9AB51-B134-436B-82C1-730AAD908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498B-F130-41BD-B088-1C0FC0842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2149F-F81F-494D-884E-BAAD89C9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5FD09-A6BA-4FCD-A043-D0A7C86D0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F1EF4-EF10-4B04-B891-F08783CD8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DDAE1-B62A-4C43-B7DB-20C01E6B5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2367-C114-47BD-8B59-30C2B4A38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3C8A-4300-4290-9CDC-13A11D406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36EE-3065-4BF0-B578-A2B9469E4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FCA83-4483-4F7E-8715-4222A6DFB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E00A-C894-4E9F-A4AA-73D7F1577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AC03D-C391-4965-A4A4-0D43A60A8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BD8E-B6FF-4C00-A0B1-57A543595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27A41-8210-4906-8C60-7957FD47B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4C437-E3EB-44B4-97D5-E1ACA33CB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22304-9BC9-44E3-A014-F6DE31A47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2C5F-7B66-40BC-99EF-6A3DCF24B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B6CC-C5F2-431B-9744-30CE597B6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241F-B8BB-4064-B6D3-C92E20D0E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03BC-B3C2-4912-8A30-47C2FF50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D7D39-9B82-49ED-A674-BA0FB90AA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0837-2369-41B4-B323-E36C0EA18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F9CF9-44DD-452E-827A-69E00F88A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097713" y="5989638"/>
            <a:ext cx="2339975" cy="512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D8C1A-6DE6-4567-A792-78E5F2405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48DCE-318B-48A2-ADF4-C8FB06505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40EA-4C2B-483D-B97A-97A826795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36C7-B459-4F84-B3D0-613D37BD4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651FA-FAC3-4710-8773-2F85DB3B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B23FA-AEAE-4CEC-A699-2333C7FA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CE6C3-164C-4285-91C3-2758D3410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AC55-1E06-46EE-B514-F31F58D3F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AA7B-54B2-448B-95C0-D54693038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4BB14-29AB-4E82-A56C-30D8EB4EF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823D-3A7E-4795-9A17-E2C2C6CC0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F90D-3E8D-4C49-A0BA-8DBC06106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3AB1-2447-4356-9C29-8CCB56D3B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CEE7E-E166-4685-9D43-8EA605517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86C3-555E-4E2D-8A0B-5D5B59117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38031-E2F8-45C0-890C-BAFF60434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56C6-738F-4FE8-B034-19C25AFA0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95A36-F4A3-46E8-B79B-C6F7352B7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3B23-E510-479D-9929-61CD966A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BB3A-FE89-4CF8-8558-18D2FD247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9D27-03D1-455B-ACCB-BDC451B0A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471F-C417-4207-90BD-245FFD6DC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CF0A-A2E7-4B79-B8E3-E3B31F18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DFD-6274-43E1-8BFC-09445E137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ACB9E46C-11C2-410D-9A42-2CC623FF3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3" name="Group 6"/>
          <p:cNvGrpSpPr>
            <a:grpSpLocks/>
          </p:cNvGrpSpPr>
          <p:nvPr/>
        </p:nvGrpSpPr>
        <p:grpSpPr bwMode="auto">
          <a:xfrm>
            <a:off x="8229600" y="6726238"/>
            <a:ext cx="1612900" cy="587375"/>
            <a:chOff x="5184" y="4237"/>
            <a:chExt cx="1016" cy="370"/>
          </a:xfrm>
        </p:grpSpPr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30" y="4237"/>
              <a:ext cx="759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5184" y="4434"/>
              <a:ext cx="101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200">
                  <a:solidFill>
                    <a:srgbClr val="000066"/>
                  </a:solidFill>
                  <a:latin typeface="Arial Narrow" pitchFamily="32" charset="0"/>
                </a:rPr>
                <a:t>Electromagnetics Division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95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47138" cy="413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56272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87700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104B32F-F857-42B9-A1DB-A15DFDF26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8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8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63037" cy="427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87700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4C83190-0912-4A3E-BDA2-56D1F0E1A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587EFBA2-BC87-4D64-AF94-BC428270A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3C35A52-F87E-4451-A5F6-0B5ECC9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66421B64-5D01-43FA-9BE4-0F69955E8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29513E7-7D66-44FC-8051-3720E9BF4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47" name="Group 6"/>
          <p:cNvGrpSpPr>
            <a:grpSpLocks/>
          </p:cNvGrpSpPr>
          <p:nvPr/>
        </p:nvGrpSpPr>
        <p:grpSpPr bwMode="auto">
          <a:xfrm>
            <a:off x="8443913" y="6726238"/>
            <a:ext cx="1612900" cy="587375"/>
            <a:chOff x="5319" y="4237"/>
            <a:chExt cx="1016" cy="370"/>
          </a:xfrm>
        </p:grpSpPr>
        <p:sp>
          <p:nvSpPr>
            <p:cNvPr id="7175" name="AutoShape 7"/>
            <p:cNvSpPr>
              <a:spLocks noChangeAspect="1" noChangeArrowheads="1"/>
            </p:cNvSpPr>
            <p:nvPr/>
          </p:nvSpPr>
          <p:spPr bwMode="auto">
            <a:xfrm>
              <a:off x="5464" y="4237"/>
              <a:ext cx="759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5319" y="4434"/>
              <a:ext cx="101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>
                <a:lnSpc>
                  <a:spcPct val="100000"/>
                </a:lnSpc>
                <a:spcBef>
                  <a:spcPts val="3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200">
                  <a:solidFill>
                    <a:srgbClr val="000066"/>
                  </a:solidFill>
                  <a:latin typeface="Arial Narrow" pitchFamily="32" charset="0"/>
                </a:rPr>
                <a:t>Electromagnetics Division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9312" y="2027237"/>
            <a:ext cx="8567737" cy="2378739"/>
          </a:xfrm>
          <a:solidFill>
            <a:srgbClr val="FFFFFF"/>
          </a:solidFill>
        </p:spPr>
        <p:txBody>
          <a:bodyPr lIns="90000" tIns="46800" rIns="90000" bIns="46800" anchor="t"/>
          <a:lstStyle/>
          <a:p>
            <a:br>
              <a:rPr lang="en-US" sz="4000" dirty="0"/>
            </a:br>
            <a:r>
              <a:rPr lang="en-US" sz="4000" dirty="0"/>
              <a:t>MICROWAVE REMOTE-SENSING PROJECT UPDATE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3316" name="Picture 5" descr="doc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541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9" y="6784715"/>
            <a:ext cx="6019800" cy="512763"/>
          </a:xfrm>
          <a:noFill/>
        </p:spPr>
        <p:txBody>
          <a:bodyPr/>
          <a:lstStyle/>
          <a:p>
            <a:r>
              <a:rPr lang="en-US" dirty="0"/>
              <a:t>Presentation to GSICS Microwave Sub-Group, 6 January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1305" y="4405976"/>
            <a:ext cx="3881191" cy="1294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David Walker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RF Electronics Division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NIST, Boulder, 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3037" cy="90883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NIST BB Standard Target Design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1120" y="1085321"/>
                <a:ext cx="9063037" cy="2743200"/>
              </a:xfrm>
            </p:spPr>
            <p:txBody>
              <a:bodyPr/>
              <a:lstStyle/>
              <a:p>
                <a:r>
                  <a:rPr lang="en-US" dirty="0"/>
                  <a:t>Single open conical structure</a:t>
                </a:r>
              </a:p>
              <a:p>
                <a:pPr lvl="1"/>
                <a:r>
                  <a:rPr lang="en-US" sz="2400" dirty="0"/>
                  <a:t>Uniform emissivity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/>
                  <a:t> over broad microwave frequency spectrum (18-220 GHz)</a:t>
                </a:r>
              </a:p>
              <a:p>
                <a:pPr lvl="1"/>
                <a:r>
                  <a:rPr lang="en-US" sz="2400" dirty="0"/>
                  <a:t>Minimal temperature gradients</a:t>
                </a:r>
              </a:p>
              <a:p>
                <a:pPr lvl="1"/>
                <a:r>
                  <a:rPr lang="en-US" sz="2400" dirty="0"/>
                  <a:t>Operating temperature range: 80 K to 350 K</a:t>
                </a:r>
              </a:p>
              <a:p>
                <a:pPr lvl="1"/>
                <a:r>
                  <a:rPr lang="en-US" sz="2400" dirty="0"/>
                  <a:t>Total U ≈ 0.1 K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120" y="1085321"/>
                <a:ext cx="9063037" cy="2743200"/>
              </a:xfrm>
              <a:blipFill>
                <a:blip r:embed="rId2"/>
                <a:stretch>
                  <a:fillRect l="-2690" t="-4889" b="-8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84527" y="4252595"/>
            <a:ext cx="9500457" cy="2152658"/>
            <a:chOff x="361951" y="13292466"/>
            <a:chExt cx="10303001" cy="242254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951" y="13292466"/>
              <a:ext cx="6344664" cy="24101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0972" y="13292466"/>
              <a:ext cx="3853980" cy="2417371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750764" y="14922557"/>
              <a:ext cx="161617" cy="2481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864666" y="15068679"/>
              <a:ext cx="1982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heat exchanger tubing</a:t>
              </a:r>
            </a:p>
          </p:txBody>
        </p:sp>
        <p:cxnSp>
          <p:nvCxnSpPr>
            <p:cNvPr id="18" name="Straight Arrow Connector 17"/>
            <p:cNvCxnSpPr>
              <a:stCxn id="19" idx="1"/>
            </p:cNvCxnSpPr>
            <p:nvPr/>
          </p:nvCxnSpPr>
          <p:spPr bwMode="auto">
            <a:xfrm flipH="1">
              <a:off x="4457240" y="13791538"/>
              <a:ext cx="252484" cy="2109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4709724" y="13468372"/>
              <a:ext cx="1523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conductive base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2902122" y="15022640"/>
              <a:ext cx="241128" cy="3610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365662" y="15308769"/>
              <a:ext cx="3314047" cy="39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layered microwave absorber</a:t>
              </a:r>
            </a:p>
          </p:txBody>
        </p:sp>
        <p:cxnSp>
          <p:nvCxnSpPr>
            <p:cNvPr id="22" name="Straight Arrow Connector 21"/>
            <p:cNvCxnSpPr>
              <a:stCxn id="23" idx="1"/>
            </p:cNvCxnSpPr>
            <p:nvPr/>
          </p:nvCxnSpPr>
          <p:spPr bwMode="auto">
            <a:xfrm flipH="1">
              <a:off x="2006600" y="13594184"/>
              <a:ext cx="618480" cy="8222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625080" y="13409518"/>
              <a:ext cx="1918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foam insulation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76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55" y="-5370"/>
            <a:ext cx="9063037" cy="125412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Primary </a:t>
            </a:r>
            <a:r>
              <a:rPr lang="en-US" dirty="0" err="1">
                <a:solidFill>
                  <a:schemeClr val="accent2"/>
                </a:solidFill>
              </a:rPr>
              <a:t>Std</a:t>
            </a:r>
            <a:r>
              <a:rPr lang="en-US" dirty="0">
                <a:solidFill>
                  <a:schemeClr val="accent2"/>
                </a:solidFill>
              </a:rPr>
              <a:t>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71" y="1002978"/>
            <a:ext cx="9071610" cy="14811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46" dirty="0"/>
              <a:t>23 cm diameter aperture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46" dirty="0"/>
              <a:t>Design frequency range 18 GHz to 220 GHz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5" dirty="0"/>
              <a:t>Covers ATMS and MWS (</a:t>
            </a:r>
            <a:r>
              <a:rPr lang="en-US" sz="1805" dirty="0" err="1"/>
              <a:t>MetOp</a:t>
            </a:r>
            <a:r>
              <a:rPr lang="en-US" sz="1805" dirty="0"/>
              <a:t> SG sounder) bands</a:t>
            </a:r>
          </a:p>
          <a:p>
            <a:pPr marL="503972" lvl="1" indent="0"/>
            <a:endParaRPr lang="en-US" sz="2205" dirty="0"/>
          </a:p>
          <a:p>
            <a:pPr lvl="8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32265" y="2939874"/>
            <a:ext cx="3863834" cy="3623001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endParaRPr lang="en-US" sz="2205" dirty="0"/>
          </a:p>
        </p:txBody>
      </p:sp>
      <p:sp>
        <p:nvSpPr>
          <p:cNvPr id="4" name="TextBox 3"/>
          <p:cNvSpPr txBox="1"/>
          <p:nvPr/>
        </p:nvSpPr>
        <p:spPr>
          <a:xfrm>
            <a:off x="797702" y="3779837"/>
            <a:ext cx="369584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ANSYS 3D finite element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7745" y="3695841"/>
            <a:ext cx="461980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2D heat equation solution of cross section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12" y="2603938"/>
            <a:ext cx="5103143" cy="3811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9" y="2642917"/>
            <a:ext cx="2819400" cy="21058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9" y="4848816"/>
            <a:ext cx="2819400" cy="2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7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Prediction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74" t="3488" r="8136"/>
          <a:stretch/>
        </p:blipFill>
        <p:spPr>
          <a:xfrm>
            <a:off x="241902" y="1341437"/>
            <a:ext cx="9585708" cy="53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Emissivity Verification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6" y="1874837"/>
            <a:ext cx="5645024" cy="43786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12" y="4313237"/>
            <a:ext cx="2886917" cy="208902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/>
        </p:nvSpPr>
        <p:spPr>
          <a:xfrm>
            <a:off x="6263920" y="1798637"/>
            <a:ext cx="3138616" cy="2051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 dirty="0"/>
              <a:t>Linear translation stage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1600" dirty="0"/>
              <a:t>2 </a:t>
            </a:r>
            <a:r>
              <a:rPr lang="el-GR" sz="1600" dirty="0"/>
              <a:t>μ</a:t>
            </a:r>
            <a:r>
              <a:rPr lang="en-US" sz="1600" dirty="0"/>
              <a:t>m repeatability (</a:t>
            </a:r>
            <a:r>
              <a:rPr lang="el-GR" sz="1600" dirty="0"/>
              <a:t>λ</a:t>
            </a:r>
            <a:r>
              <a:rPr lang="en-US" sz="1600" dirty="0"/>
              <a:t>/680 at 220 GHz)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 dirty="0"/>
              <a:t>Allows characterization of emissivity (through reflectivity) by standing wave effect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8112" y="3874554"/>
            <a:ext cx="2437910" cy="2855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Example data at 18 GHz:</a:t>
            </a:r>
          </a:p>
        </p:txBody>
      </p:sp>
    </p:spTree>
    <p:extLst>
      <p:ext uri="{BB962C8B-B14F-4D97-AF65-F5344CB8AC3E}">
        <p14:creationId xmlns:p14="http://schemas.microsoft.com/office/powerpoint/2010/main" val="114838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51" y="122237"/>
            <a:ext cx="9063037" cy="125412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189037"/>
            <a:ext cx="9063037" cy="5715000"/>
          </a:xfrm>
        </p:spPr>
        <p:txBody>
          <a:bodyPr/>
          <a:lstStyle/>
          <a:p>
            <a:r>
              <a:rPr lang="en-US" dirty="0"/>
              <a:t>Complete emissivity &amp; thermal verifications</a:t>
            </a:r>
          </a:p>
          <a:p>
            <a:r>
              <a:rPr lang="en-US" dirty="0"/>
              <a:t>Smaller 13 cm dia. target under construction</a:t>
            </a:r>
          </a:p>
          <a:p>
            <a:r>
              <a:rPr lang="en-US" dirty="0"/>
              <a:t>	(ATMS has two apertures; 23 cm &amp; 13 cm)</a:t>
            </a:r>
          </a:p>
          <a:p>
            <a:r>
              <a:rPr lang="en-US" dirty="0"/>
              <a:t>MWS – ESA - Ville </a:t>
            </a:r>
            <a:r>
              <a:rPr lang="en-US" dirty="0" err="1"/>
              <a:t>Kangas</a:t>
            </a:r>
            <a:endParaRPr lang="en-US" dirty="0"/>
          </a:p>
          <a:p>
            <a:pPr lvl="1"/>
            <a:r>
              <a:rPr lang="en-US" dirty="0"/>
              <a:t>Principal Instrument Engineer</a:t>
            </a:r>
          </a:p>
          <a:p>
            <a:r>
              <a:rPr lang="en-US" dirty="0"/>
              <a:t>ATMS – NASA (JPSS) - Ed Kim</a:t>
            </a:r>
          </a:p>
          <a:p>
            <a:pPr lvl="1"/>
            <a:r>
              <a:rPr lang="en-US" dirty="0"/>
              <a:t>Chief Instrument Scientist</a:t>
            </a:r>
          </a:p>
          <a:p>
            <a:r>
              <a:rPr lang="en-US" dirty="0"/>
              <a:t>~2019 calibration of both instruments</a:t>
            </a:r>
          </a:p>
          <a:p>
            <a:r>
              <a:rPr lang="en-US" dirty="0"/>
              <a:t>Near term: demonstrate </a:t>
            </a:r>
            <a:r>
              <a:rPr lang="en-US" dirty="0" err="1"/>
              <a:t>cal</a:t>
            </a:r>
            <a:r>
              <a:rPr lang="en-US" dirty="0"/>
              <a:t> </a:t>
            </a:r>
            <a:r>
              <a:rPr lang="en-US" dirty="0" err="1"/>
              <a:t>xtr</a:t>
            </a:r>
            <a:r>
              <a:rPr lang="en-US" dirty="0"/>
              <a:t> on smaller (ground-based) microwave radiometer</a:t>
            </a:r>
          </a:p>
        </p:txBody>
      </p:sp>
    </p:spTree>
    <p:extLst>
      <p:ext uri="{BB962C8B-B14F-4D97-AF65-F5344CB8AC3E}">
        <p14:creationId xmlns:p14="http://schemas.microsoft.com/office/powerpoint/2010/main" val="95267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48726</TotalTime>
  <Words>157</Words>
  <Application>Microsoft Office PowerPoint</Application>
  <PresentationFormat>Custom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 Unicode MS</vt:lpstr>
      <vt:lpstr>Arial</vt:lpstr>
      <vt:lpstr>Arial Narrow</vt:lpstr>
      <vt:lpstr>Cambria Math</vt:lpstr>
      <vt:lpstr>Lucida Sans Unicode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 MICROWAVE REMOTE-SENSING PROJECT UPDATE</vt:lpstr>
      <vt:lpstr>NIST BB Standard Target Design</vt:lpstr>
      <vt:lpstr>Primary Std Target</vt:lpstr>
      <vt:lpstr>Performance Prediction</vt:lpstr>
      <vt:lpstr>Emissivity Verification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National Standard for Microwave Brightness Temperature at NIST</dc:title>
  <dc:creator>Walker, David K.</dc:creator>
  <cp:lastModifiedBy>Walker, Dave (Fed)</cp:lastModifiedBy>
  <cp:revision>153</cp:revision>
  <cp:lastPrinted>1601-01-01T00:00:00Z</cp:lastPrinted>
  <dcterms:created xsi:type="dcterms:W3CDTF">2009-12-14T07:11:45Z</dcterms:created>
  <dcterms:modified xsi:type="dcterms:W3CDTF">2016-10-24T17:08:46Z</dcterms:modified>
</cp:coreProperties>
</file>