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590" r:id="rId2"/>
    <p:sldId id="641" r:id="rId3"/>
    <p:sldId id="613" r:id="rId4"/>
    <p:sldId id="642" r:id="rId5"/>
    <p:sldId id="644" r:id="rId6"/>
    <p:sldId id="643" r:id="rId7"/>
    <p:sldId id="593" r:id="rId8"/>
    <p:sldId id="645" r:id="rId9"/>
    <p:sldId id="646" r:id="rId10"/>
    <p:sldId id="649" r:id="rId11"/>
    <p:sldId id="647" r:id="rId12"/>
    <p:sldId id="650" r:id="rId13"/>
    <p:sldId id="651" r:id="rId14"/>
    <p:sldId id="648" r:id="rId15"/>
    <p:sldId id="652" r:id="rId16"/>
  </p:sldIdLst>
  <p:sldSz cx="9906000" cy="6858000" type="A4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bastien Wagner" initials="RSP/S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B5E2"/>
    <a:srgbClr val="00205B"/>
    <a:srgbClr val="FE5000"/>
    <a:srgbClr val="C5B9AC"/>
    <a:srgbClr val="CB333B"/>
    <a:srgbClr val="FEDB00"/>
    <a:srgbClr val="968C83"/>
    <a:srgbClr val="99C2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0299" autoAdjust="0"/>
  </p:normalViewPr>
  <p:slideViewPr>
    <p:cSldViewPr snapToGrid="0">
      <p:cViewPr varScale="1">
        <p:scale>
          <a:sx n="116" d="100"/>
          <a:sy n="116" d="100"/>
        </p:scale>
        <p:origin x="-1458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196"/>
        <p:guide pos="1552"/>
        <p:guide pos="4879"/>
        <p:guide pos="5556"/>
        <p:guide pos="2235"/>
        <p:guide pos="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54" y="-78"/>
      </p:cViewPr>
      <p:guideLst>
        <p:guide orient="horz" pos="4525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1074738"/>
            <a:ext cx="7781925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B3123BCD-06C1-4979-A4B6-929E88FE602B}" type="slidenum">
              <a:rPr lang="de-DE" smtClean="0"/>
              <a:pPr defTabSz="1333500"/>
              <a:t>1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B3123BCD-06C1-4979-A4B6-929E88FE602B}" type="slidenum">
              <a:rPr lang="de-DE" smtClean="0"/>
              <a:pPr defTabSz="1333500"/>
              <a:t>6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eg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575729" y="230586"/>
            <a:ext cx="3330271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3558" y="532564"/>
            <a:ext cx="26146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 userDrawn="1"/>
        </p:nvGrpSpPr>
        <p:grpSpPr>
          <a:xfrm>
            <a:off x="6579303" y="5858397"/>
            <a:ext cx="3135008" cy="314922"/>
            <a:chOff x="369889" y="5092835"/>
            <a:chExt cx="3135008" cy="314922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p:oleObj spid="_x0000_s365570" name="Clip" r:id="rId5" imgW="3809524" imgH="2619048" progId="">
                <p:embed/>
              </p:oleObj>
            </a:graphicData>
          </a:graphic>
        </p:graphicFrame>
        <p:grpSp>
          <p:nvGrpSpPr>
            <p:cNvPr id="16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p:oleObj spid="_x0000_s365571" name="Clip" r:id="rId6" imgW="2835360" imgH="1920600" progId="">
                <p:embed/>
              </p:oleObj>
            </a:graphicData>
          </a:graphic>
        </p:graphicFrame>
        <p:grpSp>
          <p:nvGrpSpPr>
            <p:cNvPr id="19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21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3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54066" y="6319135"/>
            <a:ext cx="164978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817935" y="6613451"/>
            <a:ext cx="921488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246" name="Picture 245" descr="30years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230493" y="108058"/>
            <a:ext cx="1045419" cy="1387587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>
            <a:lvl1pPr marL="18000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3" descr="30ye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259808" y="0"/>
            <a:ext cx="646192" cy="85769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 descr="30yea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259808" y="0"/>
            <a:ext cx="646192" cy="85769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27867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992188"/>
            <a:ext cx="9447213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231278" y="6639230"/>
            <a:ext cx="154048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800" b="0" baseline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GSICS webmeeting – 06.12.2016</a:t>
            </a:r>
            <a:endParaRPr lang="de-DE" sz="800" b="0" baseline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0" r:id="rId1"/>
    <p:sldLayoutId id="2147487664" r:id="rId2"/>
    <p:sldLayoutId id="2147487671" r:id="rId3"/>
  </p:sldLayoutIdLst>
  <p:transition/>
  <p:txStyles>
    <p:titleStyle>
      <a:lvl1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pub/Development/LunarWorkArea/GSICS-EP-16_Doc_13_GIRO-GLOD-policy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3718482" y="3217813"/>
            <a:ext cx="5984561" cy="1521776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>
              <a:spcBef>
                <a:spcPct val="20000"/>
              </a:spcBef>
              <a:defRPr/>
            </a:pPr>
            <a:endParaRPr lang="en-US" altLang="en-US" sz="2000" kern="0" dirty="0" smtClean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1413164" y="1546415"/>
            <a:ext cx="8400458" cy="1449387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2800" dirty="0" smtClean="0">
                <a:solidFill>
                  <a:srgbClr val="00B5E2"/>
                </a:solidFill>
              </a:rPr>
              <a:t>Second </a:t>
            </a:r>
            <a:r>
              <a:rPr lang="en-GB" sz="2800" dirty="0" smtClean="0">
                <a:solidFill>
                  <a:srgbClr val="00B5E2"/>
                </a:solidFill>
              </a:rPr>
              <a:t>Joint </a:t>
            </a:r>
            <a:r>
              <a:rPr lang="en-GB" sz="2800" dirty="0" smtClean="0">
                <a:solidFill>
                  <a:srgbClr val="00B5E2"/>
                </a:solidFill>
              </a:rPr>
              <a:t>GSICS-IVOS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GB" sz="2800" dirty="0" smtClean="0">
                <a:solidFill>
                  <a:srgbClr val="00B5E2"/>
                </a:solidFill>
              </a:rPr>
              <a:t>Lunar </a:t>
            </a:r>
            <a:r>
              <a:rPr lang="en-GB" sz="2800" dirty="0" smtClean="0">
                <a:solidFill>
                  <a:srgbClr val="00B5E2"/>
                </a:solidFill>
              </a:rPr>
              <a:t>Calibration </a:t>
            </a:r>
            <a:r>
              <a:rPr lang="en-GB" sz="2800" dirty="0" smtClean="0">
                <a:solidFill>
                  <a:srgbClr val="00B5E2"/>
                </a:solidFill>
              </a:rPr>
              <a:t>Workshop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5E2"/>
                </a:solidFill>
              </a:rPr>
              <a:t>China 2017</a:t>
            </a:r>
            <a:endParaRPr lang="en-GB" sz="2800" dirty="0" smtClean="0">
              <a:solidFill>
                <a:srgbClr val="00B5E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ROLO/GIRO</a:t>
            </a:r>
            <a:endParaRPr lang="en-GB" dirty="0"/>
          </a:p>
        </p:txBody>
      </p:sp>
      <p:sp>
        <p:nvSpPr>
          <p:cNvPr id="367617" name="Rectangle 1"/>
          <p:cNvSpPr>
            <a:spLocks noChangeArrowheads="1"/>
          </p:cNvSpPr>
          <p:nvPr/>
        </p:nvSpPr>
        <p:spPr bwMode="auto">
          <a:xfrm>
            <a:off x="262466" y="1080438"/>
            <a:ext cx="9406467" cy="52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09200" lvl="1" indent="-252000"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8902" y="1253689"/>
            <a:ext cx="9382897" cy="5127558"/>
          </a:xfrm>
        </p:spPr>
        <p:txBody>
          <a:bodyPr wrap="square">
            <a:spAutoFit/>
          </a:bodyPr>
          <a:lstStyle/>
          <a:p>
            <a:pPr lvl="0">
              <a:buNone/>
            </a:pPr>
            <a:endParaRPr lang="en-GB" sz="1600" dirty="0" smtClean="0"/>
          </a:p>
          <a:p>
            <a:pPr lvl="0"/>
            <a:r>
              <a:rPr lang="en-GB" sz="1800" dirty="0" smtClean="0"/>
              <a:t>Uncertainties in lunar irradiance measurements from images:</a:t>
            </a:r>
          </a:p>
          <a:p>
            <a:pPr lvl="1"/>
            <a:r>
              <a:rPr lang="en-GB" sz="1800" dirty="0" smtClean="0">
                <a:ea typeface="+mn-ea"/>
              </a:rPr>
              <a:t>Estimate the uncertainties on the oversampling factors</a:t>
            </a:r>
          </a:p>
          <a:p>
            <a:pPr lvl="1"/>
            <a:r>
              <a:rPr lang="en-GB" sz="1800" dirty="0" smtClean="0">
                <a:ea typeface="+mn-ea"/>
              </a:rPr>
              <a:t>Polarisation sensitivity: impact of the polarisation on the results. Participants would assess the impact of the sensitivity of their instrument, either from pre-launch characterisation or derived from first principles.</a:t>
            </a:r>
          </a:p>
          <a:p>
            <a:pPr lvl="1"/>
            <a:r>
              <a:rPr lang="en-GB" sz="1800" dirty="0" smtClean="0">
                <a:ea typeface="+mn-ea"/>
              </a:rPr>
              <a:t>Uncertainties on the evaluation of the deep space / dark current signal</a:t>
            </a:r>
          </a:p>
          <a:p>
            <a:pPr lvl="1"/>
            <a:r>
              <a:rPr lang="en-GB" sz="1800" dirty="0" smtClean="0">
                <a:ea typeface="+mn-ea"/>
              </a:rPr>
              <a:t>Moon extraction method (histogram, thresholds, etc</a:t>
            </a:r>
            <a:r>
              <a:rPr lang="en-GB" sz="1800" dirty="0" smtClean="0">
                <a:ea typeface="+mn-ea"/>
              </a:rPr>
              <a:t>.)</a:t>
            </a:r>
          </a:p>
          <a:p>
            <a:pPr lvl="1"/>
            <a:endParaRPr lang="en-GB" sz="1800" dirty="0" smtClean="0">
              <a:ea typeface="+mn-ea"/>
            </a:endParaRPr>
          </a:p>
          <a:p>
            <a:pPr lvl="0"/>
            <a:r>
              <a:rPr lang="en-GB" sz="1800" dirty="0" smtClean="0"/>
              <a:t>The SCIAMACHY measurements as source of improvement for the </a:t>
            </a:r>
            <a:r>
              <a:rPr lang="en-GB" sz="1800" dirty="0" smtClean="0"/>
              <a:t>ROLO/GIRO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New measurements processed by the ROLO/GIRO: </a:t>
            </a:r>
          </a:p>
          <a:p>
            <a:pPr lvl="1"/>
            <a:r>
              <a:rPr lang="en-GB" sz="1800" dirty="0" smtClean="0">
                <a:ea typeface="+mn-ea"/>
              </a:rPr>
              <a:t>GOME-2 (aboard </a:t>
            </a:r>
            <a:r>
              <a:rPr lang="en-GB" sz="1800" dirty="0" err="1" smtClean="0">
                <a:ea typeface="+mn-ea"/>
              </a:rPr>
              <a:t>Metop</a:t>
            </a:r>
            <a:r>
              <a:rPr lang="en-GB" sz="1800" dirty="0" smtClean="0">
                <a:ea typeface="+mn-ea"/>
              </a:rPr>
              <a:t>-A and </a:t>
            </a:r>
            <a:r>
              <a:rPr lang="en-GB" sz="1800" dirty="0" err="1" smtClean="0">
                <a:ea typeface="+mn-ea"/>
              </a:rPr>
              <a:t>Metop</a:t>
            </a:r>
            <a:r>
              <a:rPr lang="en-GB" sz="1800" dirty="0" smtClean="0">
                <a:ea typeface="+mn-ea"/>
              </a:rPr>
              <a:t>-B)</a:t>
            </a:r>
          </a:p>
          <a:p>
            <a:pPr marL="625475" lvl="1" indent="-354013"/>
            <a:endParaRPr lang="en-GB" sz="1600" dirty="0" smtClean="0"/>
          </a:p>
          <a:p>
            <a:endParaRPr lang="en-IE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IE" sz="1600" dirty="0" smtClean="0">
              <a:sym typeface="Wingdings" pitchFamily="2" charset="2"/>
            </a:endParaRPr>
          </a:p>
          <a:p>
            <a:pPr marL="285750" lvl="1"/>
            <a:endParaRPr lang="en-IE" sz="1600" dirty="0" smtClean="0"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Inter-calibration using the Moon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8902" y="866503"/>
            <a:ext cx="9547649" cy="563231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800" dirty="0" smtClean="0"/>
              <a:t>Focus = inter-calibration </a:t>
            </a:r>
            <a:r>
              <a:rPr lang="en-GB" sz="1800" dirty="0" smtClean="0"/>
              <a:t>to a common </a:t>
            </a:r>
            <a:r>
              <a:rPr lang="en-GB" sz="1800" dirty="0" smtClean="0"/>
              <a:t>reference + </a:t>
            </a:r>
            <a:r>
              <a:rPr lang="en-GB" sz="1800" dirty="0" smtClean="0"/>
              <a:t>cross-calibration </a:t>
            </a:r>
            <a:r>
              <a:rPr lang="en-GB" sz="1800" dirty="0" smtClean="0"/>
              <a:t>+ inter-band </a:t>
            </a:r>
            <a:r>
              <a:rPr lang="en-GB" sz="1800" dirty="0" smtClean="0"/>
              <a:t>calibration</a:t>
            </a:r>
            <a:r>
              <a:rPr lang="en-GB" sz="1800" dirty="0" smtClean="0"/>
              <a:t>.</a:t>
            </a:r>
          </a:p>
          <a:p>
            <a:pPr>
              <a:buNone/>
            </a:pPr>
            <a:endParaRPr lang="en-GB" sz="1800" dirty="0" smtClean="0"/>
          </a:p>
          <a:p>
            <a:pPr lvl="0"/>
            <a:r>
              <a:rPr lang="en-GB" sz="1800" dirty="0" smtClean="0"/>
              <a:t>Inter-calibration: depending on the outcome of the work currently ongoing at EUMETSAT and JMA, could the participants implement the approach and report on the results</a:t>
            </a:r>
            <a:r>
              <a:rPr lang="en-GB" sz="1800" dirty="0" smtClean="0"/>
              <a:t>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Cross-calibration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Inter-band </a:t>
            </a:r>
            <a:r>
              <a:rPr lang="en-GB" sz="1800" dirty="0" smtClean="0"/>
              <a:t>calibration: </a:t>
            </a:r>
          </a:p>
          <a:p>
            <a:pPr lvl="1"/>
            <a:r>
              <a:rPr lang="en-GB" sz="1800" dirty="0" smtClean="0"/>
              <a:t>Ensures spectral consistency in multi-channel instruments</a:t>
            </a:r>
            <a:br>
              <a:rPr lang="en-GB" sz="1800" dirty="0" smtClean="0"/>
            </a:br>
            <a:r>
              <a:rPr lang="en-GB" sz="1800" dirty="0" smtClean="0"/>
              <a:t>(Important for many L2 products)</a:t>
            </a:r>
          </a:p>
          <a:p>
            <a:pPr lvl="1"/>
            <a:r>
              <a:rPr lang="en-GB" sz="1800" dirty="0" smtClean="0"/>
              <a:t>when more bands are available, can the spectral consistency of the calibration results (</a:t>
            </a:r>
            <a:r>
              <a:rPr lang="en-GB" sz="1800" dirty="0" smtClean="0"/>
              <a:t>inter-band </a:t>
            </a:r>
            <a:r>
              <a:rPr lang="en-GB" sz="1800" dirty="0" smtClean="0"/>
              <a:t>calibration) bring more information about the ROLO/GIRO or about some limitations in its use? </a:t>
            </a:r>
          </a:p>
          <a:p>
            <a:pPr lvl="1"/>
            <a:r>
              <a:rPr lang="en-GB" sz="1800" dirty="0" smtClean="0"/>
              <a:t>If a channel is used as a reference channel (similarly to what is done in the Ocean Colour community for instance with MODIS and its 0.864micron band). </a:t>
            </a:r>
          </a:p>
          <a:p>
            <a:pPr lvl="1"/>
            <a:r>
              <a:rPr lang="en-GB" sz="1800" dirty="0" smtClean="0"/>
              <a:t>Some instruments have </a:t>
            </a:r>
            <a:r>
              <a:rPr lang="en-GB" sz="1800" dirty="0" err="1" smtClean="0"/>
              <a:t>interband</a:t>
            </a:r>
            <a:r>
              <a:rPr lang="en-GB" sz="1800" dirty="0" smtClean="0"/>
              <a:t> requirements: can we use the ROLO/GIRO to monitor the spectral consistency? </a:t>
            </a:r>
          </a:p>
          <a:p>
            <a:pPr lvl="1"/>
            <a:r>
              <a:rPr lang="en-GB" sz="1800" dirty="0" smtClean="0"/>
              <a:t>In case of departure from the expected behaviour, can inter-calibration correct the departing result(s)?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Inter-band </a:t>
            </a:r>
            <a:r>
              <a:rPr lang="en-GB" dirty="0" smtClean="0"/>
              <a:t>calibration. Ex: PARASOL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38383" y="1730289"/>
            <a:ext cx="9266839" cy="3395663"/>
            <a:chOff x="57150" y="3213100"/>
            <a:chExt cx="9266839" cy="3395663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39326" y="3213100"/>
              <a:ext cx="4284663" cy="339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" y="3725863"/>
              <a:ext cx="1787525" cy="169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H:\Echange_PARASOL\LUNE\P3L1T0GB190179GD.final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5055" y="3361682"/>
              <a:ext cx="2851150" cy="324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ZoneTexte 10"/>
          <p:cNvSpPr txBox="1">
            <a:spLocks noChangeArrowheads="1"/>
          </p:cNvSpPr>
          <p:nvPr/>
        </p:nvSpPr>
        <p:spPr bwMode="auto">
          <a:xfrm>
            <a:off x="323247" y="6133756"/>
            <a:ext cx="36473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fr-FR" sz="1400" b="1" i="1" dirty="0" smtClean="0">
                <a:solidFill>
                  <a:srgbClr val="00B050"/>
                </a:solidFill>
              </a:rPr>
              <a:t>CNES - B. Fougnie</a:t>
            </a:r>
            <a:r>
              <a:rPr lang="en-US" altLang="fr-FR" sz="1400" b="1" i="1" dirty="0">
                <a:solidFill>
                  <a:srgbClr val="00B050"/>
                </a:solidFill>
              </a:rPr>
              <a:t>, </a:t>
            </a:r>
            <a:r>
              <a:rPr lang="en-US" altLang="fr-FR" sz="1400" b="1" i="1" dirty="0" smtClean="0">
                <a:solidFill>
                  <a:srgbClr val="00B050"/>
                </a:solidFill>
              </a:rPr>
              <a:t>Pers</a:t>
            </a:r>
            <a:r>
              <a:rPr lang="en-US" altLang="fr-FR" sz="1400" b="1" i="1" dirty="0">
                <a:solidFill>
                  <a:srgbClr val="00B050"/>
                </a:solidFill>
              </a:rPr>
              <a:t>. Comm., 2014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/>
          <a:p>
            <a:r>
              <a:rPr lang="en-GB" dirty="0" smtClean="0"/>
              <a:t>Inter-calibration using the Moon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420" y="1682050"/>
            <a:ext cx="9078093" cy="2585323"/>
          </a:xfrm>
        </p:spPr>
        <p:txBody>
          <a:bodyPr wrap="square">
            <a:spAutoFit/>
          </a:bodyPr>
          <a:lstStyle/>
          <a:p>
            <a:pPr lvl="0"/>
            <a:r>
              <a:rPr lang="en-GB" sz="1800" dirty="0" smtClean="0"/>
              <a:t>What about the VIIRS ocean colour calibration and its spectral consistency with respect to the ROLO</a:t>
            </a:r>
            <a:r>
              <a:rPr lang="en-GB" sz="1800" dirty="0" smtClean="0"/>
              <a:t>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Formulation of the inter-calibration method: irradiance differences/ratios/polynomials</a:t>
            </a:r>
            <a:r>
              <a:rPr lang="en-GB" sz="1800" dirty="0" smtClean="0"/>
              <a:t>/…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Application of SBAF and propagation of </a:t>
            </a:r>
            <a:r>
              <a:rPr lang="en-GB" sz="1800" dirty="0" smtClean="0"/>
              <a:t>uncertainties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Requires knowledge of GIRO uncertainty </a:t>
            </a:r>
            <a:r>
              <a:rPr lang="en-GB" sz="1800" i="1" dirty="0" err="1" smtClean="0"/>
              <a:t>covariances</a:t>
            </a:r>
            <a:endParaRPr lang="en-GB" sz="1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methods and applications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7712" y="1624385"/>
            <a:ext cx="9547649" cy="2862322"/>
          </a:xfrm>
        </p:spPr>
        <p:txBody>
          <a:bodyPr wrap="square">
            <a:spAutoFit/>
          </a:bodyPr>
          <a:lstStyle/>
          <a:p>
            <a:pPr lvl="0"/>
            <a:r>
              <a:rPr lang="en-GB" sz="1800" dirty="0" smtClean="0"/>
              <a:t>NOAA is developing a radiance model, based on AHI/ABI data. Update on using SELENE SP data or the radiance model developed by AIST</a:t>
            </a:r>
            <a:r>
              <a:rPr lang="en-GB" sz="1800" dirty="0" smtClean="0"/>
              <a:t>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Shall we issue an announcement to see what the current developments are in the astronomical (or other) community?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JAXA/AIST </a:t>
            </a:r>
            <a:r>
              <a:rPr lang="en-GB" sz="1800" dirty="0" smtClean="0"/>
              <a:t>to present the current activities on the radiance map of the Moon?</a:t>
            </a:r>
          </a:p>
          <a:p>
            <a:endParaRPr lang="en-GB" sz="1800" dirty="0" smtClean="0"/>
          </a:p>
          <a:p>
            <a:r>
              <a:rPr lang="en-GB" sz="1800" dirty="0" smtClean="0"/>
              <a:t>Infrared </a:t>
            </a:r>
            <a:r>
              <a:rPr lang="en-GB" sz="1800" dirty="0" smtClean="0"/>
              <a:t>band calibration/validation using the Moon (CMA has made some developments on this specific topic) - including MWIR (e.g. 3.9µm)</a:t>
            </a:r>
            <a:endParaRPr lang="en-GB" sz="18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topics?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9517" y="1747953"/>
            <a:ext cx="9003953" cy="646331"/>
          </a:xfrm>
        </p:spPr>
        <p:txBody>
          <a:bodyPr wrap="square">
            <a:spAutoFit/>
          </a:bodyPr>
          <a:lstStyle/>
          <a:p>
            <a:r>
              <a:rPr lang="en-GB" sz="1800" dirty="0" smtClean="0"/>
              <a:t>Shall the Lunar Calibration Workshop address topics such as the characterisation post-launch of the MTFs and the characterisation of cross-talk?</a:t>
            </a:r>
            <a:endParaRPr lang="en-GB" sz="1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 updates on GIRO + GLOD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</p:nvPr>
        </p:nvSpPr>
        <p:spPr>
          <a:xfrm>
            <a:off x="247134" y="1408668"/>
            <a:ext cx="9193427" cy="4539048"/>
          </a:xfrm>
        </p:spPr>
        <p:txBody>
          <a:bodyPr/>
          <a:lstStyle/>
          <a:p>
            <a:pPr marL="285750" lvl="1">
              <a:buNone/>
            </a:pPr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At the last meeting, the following points were still on hold: </a:t>
            </a:r>
          </a:p>
          <a:p>
            <a:pPr marL="285750" lvl="1">
              <a:buNone/>
            </a:pPr>
            <a:endParaRPr lang="en-I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808038" lvl="3" indent="-588963">
              <a:buFont typeface="+mj-lt"/>
              <a:buAutoNum type="arabicPeriod"/>
            </a:pPr>
            <a:r>
              <a:rPr lang="en-IE" dirty="0" smtClean="0">
                <a:solidFill>
                  <a:schemeClr val="tx1"/>
                </a:solidFill>
                <a:sym typeface="Wingdings" pitchFamily="2" charset="2"/>
              </a:rPr>
              <a:t>EUMETSAT’s internal procedure for Verification + Validation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by end September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2016 </a:t>
            </a:r>
            <a:r>
              <a:rPr lang="en-IE" dirty="0" smtClean="0">
                <a:solidFill>
                  <a:schemeClr val="accent2"/>
                </a:solidFill>
                <a:sym typeface="Wingdings" pitchFamily="2" charset="2"/>
              </a:rPr>
              <a:t> DONE</a:t>
            </a:r>
          </a:p>
          <a:p>
            <a:pPr marL="808038" lvl="3" indent="-588963">
              <a:buFont typeface="+mj-lt"/>
              <a:buAutoNum type="arabicPeriod"/>
            </a:pPr>
            <a:endParaRPr lang="en-IE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808038" lvl="3" indent="-588963">
              <a:buFont typeface="+mj-lt"/>
              <a:buAutoNum type="arabicPeriod"/>
            </a:pPr>
            <a:r>
              <a:rPr lang="en-IE" dirty="0" smtClean="0">
                <a:solidFill>
                  <a:schemeClr val="tx1"/>
                </a:solidFill>
                <a:sym typeface="Wingdings" pitchFamily="2" charset="2"/>
              </a:rPr>
              <a:t>Code analysis to check license compliance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 by mid-October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2016 </a:t>
            </a:r>
            <a:r>
              <a:rPr lang="en-IE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IE" dirty="0" smtClean="0">
                <a:solidFill>
                  <a:schemeClr val="accent2"/>
                </a:solidFill>
                <a:sym typeface="Wingdings" pitchFamily="2" charset="2"/>
              </a:rPr>
              <a:t>DONE</a:t>
            </a:r>
            <a:endParaRPr lang="en-IE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808038" lvl="3" indent="-588963">
              <a:buFont typeface="+mj-lt"/>
              <a:buAutoNum type="arabicPeriod"/>
            </a:pPr>
            <a:endParaRPr lang="en-IE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808038" lvl="3" indent="-588963">
              <a:buFont typeface="+mj-lt"/>
              <a:buAutoNum type="arabicPeriod"/>
            </a:pPr>
            <a:r>
              <a:rPr lang="en-IE" dirty="0" smtClean="0">
                <a:solidFill>
                  <a:schemeClr val="tx1"/>
                </a:solidFill>
                <a:sym typeface="Wingdings" pitchFamily="2" charset="2"/>
              </a:rPr>
              <a:t>Preparation </a:t>
            </a:r>
            <a:r>
              <a:rPr lang="en-IE" dirty="0" smtClean="0">
                <a:solidFill>
                  <a:schemeClr val="tx1"/>
                </a:solidFill>
                <a:sym typeface="Wingdings" pitchFamily="2" charset="2"/>
              </a:rPr>
              <a:t>of a License Agreement to be agreed and signed by licensees = Condition for access to the GIRO + GLOD (following the policy presented at GSICS EP in May 2015)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 by end September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2016</a:t>
            </a:r>
            <a:r>
              <a:rPr lang="en-IE" dirty="0" smtClean="0">
                <a:solidFill>
                  <a:schemeClr val="accent2"/>
                </a:solidFill>
                <a:sym typeface="Wingdings" pitchFamily="2" charset="2"/>
              </a:rPr>
              <a:t>  </a:t>
            </a:r>
            <a:r>
              <a:rPr lang="en-IE" dirty="0" smtClean="0">
                <a:solidFill>
                  <a:schemeClr val="accent2"/>
                </a:solidFill>
                <a:sym typeface="Wingdings" pitchFamily="2" charset="2"/>
              </a:rPr>
              <a:t>DONE (almost ). Will be circulated soon for signature!</a:t>
            </a:r>
            <a:endParaRPr lang="en-IE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808038" lvl="3" indent="-588963">
              <a:buFont typeface="+mj-lt"/>
              <a:buAutoNum type="arabicPeriod"/>
            </a:pPr>
            <a:endParaRPr lang="en-IE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808038" lvl="3" indent="-588963">
              <a:buFont typeface="+mj-lt"/>
              <a:buAutoNum type="arabicPeriod"/>
            </a:pPr>
            <a:r>
              <a:rPr lang="en-IE" dirty="0" smtClean="0">
                <a:solidFill>
                  <a:schemeClr val="tx1"/>
                </a:solidFill>
                <a:sym typeface="Wingdings" pitchFamily="2" charset="2"/>
              </a:rPr>
              <a:t>Set-up </a:t>
            </a:r>
            <a:r>
              <a:rPr lang="en-IE" dirty="0" smtClean="0">
                <a:solidFill>
                  <a:schemeClr val="tx1"/>
                </a:solidFill>
                <a:sym typeface="Wingdings" pitchFamily="2" charset="2"/>
              </a:rPr>
              <a:t>of an infrastructure for GIRO + GLOD on EUMETSAT’s website (web page with relevant information/documents + helpdesk service + link to GIRO + GLOD repositories)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 by end </a:t>
            </a:r>
            <a:r>
              <a:rPr lang="en-IE" dirty="0" smtClean="0">
                <a:solidFill>
                  <a:srgbClr val="FF0000"/>
                </a:solidFill>
                <a:sym typeface="Wingdings" pitchFamily="2" charset="2"/>
              </a:rPr>
              <a:t>2016  NOT DONE but on-going…</a:t>
            </a:r>
            <a:endParaRPr lang="en-IE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</p:nvPr>
        </p:nvSpPr>
        <p:spPr>
          <a:xfrm>
            <a:off x="53405" y="856387"/>
            <a:ext cx="9776395" cy="5616624"/>
          </a:xfrm>
        </p:spPr>
        <p:txBody>
          <a:bodyPr/>
          <a:lstStyle/>
          <a:p>
            <a:pPr lvl="4">
              <a:buNone/>
            </a:pPr>
            <a:endParaRPr lang="en-IE" dirty="0" smtClean="0">
              <a:solidFill>
                <a:schemeClr val="accent6"/>
              </a:solidFill>
              <a:sym typeface="Wingdings" pitchFamily="2" charset="2"/>
            </a:endParaRPr>
          </a:p>
          <a:p>
            <a:pPr lvl="2"/>
            <a:endParaRPr lang="en-IE" sz="1400" dirty="0" smtClean="0">
              <a:solidFill>
                <a:schemeClr val="accent6"/>
              </a:solidFill>
            </a:endParaRPr>
          </a:p>
          <a:p>
            <a:pPr lvl="1"/>
            <a:r>
              <a:rPr lang="en-IE" sz="2200" dirty="0" smtClean="0">
                <a:ea typeface="+mn-ea"/>
              </a:rPr>
              <a:t>Contains Moon observations from </a:t>
            </a:r>
            <a:r>
              <a:rPr lang="en-IE" sz="2200" dirty="0" smtClean="0">
                <a:solidFill>
                  <a:srgbClr val="FF0000"/>
                </a:solidFill>
                <a:ea typeface="+mn-ea"/>
              </a:rPr>
              <a:t>all instruments using GIRO </a:t>
            </a:r>
            <a:r>
              <a:rPr lang="en-IE" sz="2200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 please provide updates if required</a:t>
            </a:r>
            <a:endParaRPr lang="en-IE" sz="2200" dirty="0" smtClean="0">
              <a:solidFill>
                <a:srgbClr val="FF0000"/>
              </a:solidFill>
              <a:ea typeface="+mn-ea"/>
            </a:endParaRPr>
          </a:p>
          <a:p>
            <a:pPr lvl="1"/>
            <a:endParaRPr lang="en-IE" sz="2200" dirty="0" smtClean="0">
              <a:ea typeface="+mn-ea"/>
            </a:endParaRPr>
          </a:p>
          <a:p>
            <a:pPr lvl="1"/>
            <a:r>
              <a:rPr lang="en-IE" sz="2200" dirty="0" smtClean="0">
                <a:ea typeface="+mn-ea"/>
              </a:rPr>
              <a:t>Timeline for distribution = same as the GIRO</a:t>
            </a:r>
          </a:p>
          <a:p>
            <a:pPr lvl="1">
              <a:buNone/>
            </a:pPr>
            <a:endParaRPr lang="en-IE" sz="1800" dirty="0" smtClean="0">
              <a:solidFill>
                <a:schemeClr val="accent6"/>
              </a:solidFill>
            </a:endParaRPr>
          </a:p>
          <a:p>
            <a:pPr lvl="1"/>
            <a:r>
              <a:rPr lang="en-IE" sz="2200" dirty="0" smtClean="0">
                <a:ea typeface="+mn-ea"/>
              </a:rPr>
              <a:t>Distribution to GIRO source code and GLOD upon signature of the license agreement </a:t>
            </a:r>
            <a:r>
              <a:rPr lang="en-IE" sz="2200" dirty="0" smtClean="0">
                <a:ea typeface="+mn-ea"/>
                <a:sym typeface="Wingdings" pitchFamily="2" charset="2"/>
              </a:rPr>
              <a:t> not blocked by the availability of the infrastructure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8679" cy="854075"/>
          </a:xfrm>
        </p:spPr>
        <p:txBody>
          <a:bodyPr/>
          <a:lstStyle/>
          <a:p>
            <a:r>
              <a:rPr lang="en-IE" dirty="0" smtClean="0"/>
              <a:t>Some updates on GIRO + GLOD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</p:nvPr>
        </p:nvSpPr>
        <p:spPr>
          <a:xfrm>
            <a:off x="53405" y="733160"/>
            <a:ext cx="9776395" cy="6001269"/>
          </a:xfrm>
        </p:spPr>
        <p:txBody>
          <a:bodyPr/>
          <a:lstStyle/>
          <a:p>
            <a:pPr lvl="1">
              <a:buNone/>
            </a:pPr>
            <a:endParaRPr lang="en-IE" sz="1800" dirty="0" smtClean="0">
              <a:solidFill>
                <a:schemeClr val="accent6"/>
              </a:solidFill>
            </a:endParaRPr>
          </a:p>
          <a:p>
            <a:pPr lvl="1"/>
            <a:r>
              <a:rPr lang="en-IE" sz="2000" dirty="0" smtClean="0">
                <a:ea typeface="+mn-ea"/>
              </a:rPr>
              <a:t>Interaction with USGS to document the traceability of the GIRO to the ROLO:</a:t>
            </a:r>
          </a:p>
          <a:p>
            <a:pPr lvl="2"/>
            <a:r>
              <a:rPr lang="en-IE" sz="1800" dirty="0" smtClean="0">
                <a:solidFill>
                  <a:schemeClr val="accent2"/>
                </a:solidFill>
                <a:sym typeface="Wingdings" pitchFamily="2" charset="2"/>
              </a:rPr>
              <a:t>Definition of the cases </a:t>
            </a:r>
            <a:r>
              <a:rPr lang="en-IE" sz="1800" dirty="0" smtClean="0">
                <a:solidFill>
                  <a:schemeClr val="accent2"/>
                </a:solidFill>
                <a:sym typeface="Wingdings" pitchFamily="2" charset="2"/>
              </a:rPr>
              <a:t>to be covered by the</a:t>
            </a:r>
            <a:r>
              <a:rPr lang="en-IE" sz="1800" dirty="0" smtClean="0">
                <a:solidFill>
                  <a:schemeClr val="accent2"/>
                </a:solidFill>
                <a:sym typeface="Wingdings" pitchFamily="2" charset="2"/>
              </a:rPr>
              <a:t> benchmark </a:t>
            </a:r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(benchmark purpose = testing </a:t>
            </a:r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systematically the GIRO against the </a:t>
            </a:r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ROLO + local implementations)</a:t>
            </a:r>
          </a:p>
          <a:p>
            <a:pPr lvl="3"/>
            <a:r>
              <a:rPr lang="en-IE" sz="1600" dirty="0" smtClean="0">
                <a:solidFill>
                  <a:schemeClr val="accent2"/>
                </a:solidFill>
                <a:sym typeface="Wingdings" pitchFamily="2" charset="2"/>
              </a:rPr>
              <a:t>Documentation being written</a:t>
            </a:r>
          </a:p>
          <a:p>
            <a:pPr lvl="3"/>
            <a:r>
              <a:rPr lang="en-IE" sz="1600" dirty="0" smtClean="0">
                <a:solidFill>
                  <a:schemeClr val="tx1"/>
                </a:solidFill>
                <a:sym typeface="Wingdings" pitchFamily="2" charset="2"/>
              </a:rPr>
              <a:t>Preparation of the cases – </a:t>
            </a:r>
            <a:r>
              <a:rPr lang="en-IE" sz="1600" dirty="0" smtClean="0">
                <a:solidFill>
                  <a:srgbClr val="FF0000"/>
                </a:solidFill>
                <a:sym typeface="Wingdings" pitchFamily="2" charset="2"/>
              </a:rPr>
              <a:t>Not started (tentative GSICS annual meeting)</a:t>
            </a:r>
            <a:endParaRPr lang="en-IE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2"/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Will be part of the </a:t>
            </a:r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GLOD</a:t>
            </a:r>
            <a:endParaRPr lang="en-I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Formalising the traceability</a:t>
            </a:r>
          </a:p>
          <a:p>
            <a:pPr lvl="2"/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Preparation of a paper to be used as the reference to the GIRO for future </a:t>
            </a:r>
            <a:r>
              <a:rPr lang="en-IE" sz="1800" dirty="0" smtClean="0">
                <a:solidFill>
                  <a:schemeClr val="tx1"/>
                </a:solidFill>
                <a:sym typeface="Wingdings" pitchFamily="2" charset="2"/>
              </a:rPr>
              <a:t>publications</a:t>
            </a:r>
            <a:endParaRPr lang="en-I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I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Mid-November = </a:t>
            </a:r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Final presentation of the study </a:t>
            </a:r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on the validation of SBAFs with lunar </a:t>
            </a:r>
            <a:r>
              <a:rPr lang="en-IE" sz="2000" dirty="0" err="1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hyperspectral</a:t>
            </a:r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 </a:t>
            </a:r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measurements by M. Krijger + R. Snel.</a:t>
            </a:r>
          </a:p>
          <a:p>
            <a:pPr lvl="1">
              <a:buNone/>
            </a:pPr>
            <a:r>
              <a:rPr lang="en-IE" sz="2000" dirty="0" smtClean="0">
                <a:ea typeface="+mn-ea"/>
                <a:sym typeface="Wingdings" pitchFamily="2" charset="2"/>
              </a:rPr>
              <a:t>Identified potential follow-up projects. </a:t>
            </a:r>
            <a:r>
              <a:rPr lang="en-IE" sz="2000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TBC how and when those projects would materialise… </a:t>
            </a:r>
            <a:endParaRPr lang="en-IE" sz="2200" dirty="0" smtClean="0">
              <a:solidFill>
                <a:srgbClr val="FF0000"/>
              </a:solidFill>
              <a:ea typeface="+mn-ea"/>
              <a:sym typeface="Wingdings" pitchFamily="2" charset="2"/>
            </a:endParaRPr>
          </a:p>
          <a:p>
            <a:pPr lvl="1"/>
            <a:r>
              <a:rPr lang="en-IE" sz="2000" dirty="0" smtClean="0">
                <a:ea typeface="+mn-ea"/>
                <a:sym typeface="Wingdings" pitchFamily="2" charset="2"/>
              </a:rPr>
              <a:t>Implementation of the inter-calibration scheme proposed at the GSICS annual meeting in 2016 </a:t>
            </a:r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 prototype by end </a:t>
            </a:r>
            <a:r>
              <a:rPr lang="en-IE" sz="2000" dirty="0" smtClean="0">
                <a:solidFill>
                  <a:schemeClr val="accent2"/>
                </a:solidFill>
                <a:ea typeface="+mn-ea"/>
                <a:sym typeface="Wingdings" pitchFamily="2" charset="2"/>
              </a:rPr>
              <a:t>2016. Need to liaise with NASA for MODIS + VIIRS data (NOAA?)</a:t>
            </a:r>
            <a:endParaRPr lang="en-IE" sz="2000" dirty="0" smtClean="0">
              <a:solidFill>
                <a:schemeClr val="accent2"/>
              </a:solidFill>
              <a:ea typeface="+mn-ea"/>
              <a:sym typeface="Wingdings" pitchFamily="2" charset="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8679" cy="854075"/>
          </a:xfrm>
        </p:spPr>
        <p:txBody>
          <a:bodyPr/>
          <a:lstStyle/>
          <a:p>
            <a:r>
              <a:rPr lang="en-IE" dirty="0" smtClean="0"/>
              <a:t>Some updates on GIRO + GLOD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8679" cy="854075"/>
          </a:xfrm>
        </p:spPr>
        <p:txBody>
          <a:bodyPr/>
          <a:lstStyle/>
          <a:p>
            <a:r>
              <a:rPr lang="en-IE" dirty="0" smtClean="0"/>
              <a:t>GSICS and GLOD usage policy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3405" y="856387"/>
            <a:ext cx="9776395" cy="5616624"/>
          </a:xfrm>
        </p:spPr>
        <p:txBody>
          <a:bodyPr/>
          <a:lstStyle/>
          <a:p>
            <a:pPr lvl="1">
              <a:buNone/>
            </a:pPr>
            <a:endParaRPr lang="en-IE" sz="1800" dirty="0" smtClean="0">
              <a:solidFill>
                <a:schemeClr val="accent6"/>
              </a:solidFill>
            </a:endParaRPr>
          </a:p>
          <a:p>
            <a:pPr lvl="1"/>
            <a:endParaRPr lang="en-IE" sz="2200" dirty="0" smtClean="0">
              <a:ea typeface="+mn-ea"/>
            </a:endParaRPr>
          </a:p>
          <a:p>
            <a:pPr lvl="1"/>
            <a:r>
              <a:rPr lang="en-IE" sz="2200" dirty="0" smtClean="0">
                <a:ea typeface="+mn-ea"/>
              </a:rPr>
              <a:t>Please remember the policy…</a:t>
            </a:r>
          </a:p>
          <a:p>
            <a:pPr lvl="1"/>
            <a:endParaRPr lang="en-IE" sz="2200" dirty="0" smtClean="0">
              <a:ea typeface="+mn-ea"/>
            </a:endParaRPr>
          </a:p>
          <a:p>
            <a:pPr lvl="1"/>
            <a:r>
              <a:rPr lang="en-IE" sz="2200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So-far agreed by email but still, it is in place and shall be followed.</a:t>
            </a:r>
          </a:p>
          <a:p>
            <a:pPr lvl="1"/>
            <a:endParaRPr lang="en-IE" sz="2200" dirty="0" smtClean="0">
              <a:solidFill>
                <a:srgbClr val="FF0000"/>
              </a:solidFill>
              <a:ea typeface="+mn-ea"/>
              <a:sym typeface="Wingdings" pitchFamily="2" charset="2"/>
            </a:endParaRPr>
          </a:p>
          <a:p>
            <a:pPr lvl="1"/>
            <a:r>
              <a:rPr lang="en-IE" sz="2200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Link under the Lunar </a:t>
            </a:r>
            <a:r>
              <a:rPr lang="en-GB" sz="2200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Calibration Algorithm Work Area (GSICS wiki):</a:t>
            </a:r>
            <a:r>
              <a:rPr lang="en-IE" sz="2200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 </a:t>
            </a:r>
            <a:r>
              <a:rPr lang="en-IE" sz="2200" dirty="0" smtClean="0">
                <a:solidFill>
                  <a:srgbClr val="FF0000"/>
                </a:solidFill>
                <a:ea typeface="+mn-ea"/>
                <a:sym typeface="Wingdings" pitchFamily="2" charset="2"/>
                <a:hlinkClick r:id="rId2"/>
              </a:rPr>
              <a:t>http://gsics.atmos.umd.edu/pub/Development/LunarWorkArea/GSICS-EP-16_Doc_13_GIRO-GLOD-policy.pdf</a:t>
            </a:r>
            <a:endParaRPr lang="en-IE" sz="2200" dirty="0" smtClean="0">
              <a:solidFill>
                <a:srgbClr val="FF0000"/>
              </a:solidFill>
              <a:ea typeface="+mn-ea"/>
              <a:sym typeface="Wingdings" pitchFamily="2" charset="2"/>
            </a:endParaRPr>
          </a:p>
          <a:p>
            <a:pPr lvl="1"/>
            <a:endParaRPr lang="en-IE" sz="2200" dirty="0" smtClean="0">
              <a:solidFill>
                <a:srgbClr val="FF0000"/>
              </a:solidFill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1413164" y="1546415"/>
            <a:ext cx="8400458" cy="1449387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2800" dirty="0" smtClean="0">
                <a:solidFill>
                  <a:srgbClr val="00B5E2"/>
                </a:solidFill>
              </a:rPr>
              <a:t>Second Lunar Calibration Workshop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0" dirty="0" smtClean="0"/>
              <a:t>Listing potential topics to be addressed…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30" y="808846"/>
            <a:ext cx="9679459" cy="5219891"/>
          </a:xfrm>
        </p:spPr>
        <p:txBody>
          <a:bodyPr wrap="square">
            <a:spAutoFit/>
          </a:bodyPr>
          <a:lstStyle/>
          <a:p>
            <a:endParaRPr lang="en-IE" sz="2000" dirty="0" smtClean="0">
              <a:sym typeface="Wingdings" pitchFamily="2" charset="2"/>
            </a:endParaRPr>
          </a:p>
          <a:p>
            <a:pPr marL="252000" lvl="1" indent="-252000">
              <a:spcBef>
                <a:spcPts val="0"/>
              </a:spcBef>
            </a:pPr>
            <a:r>
              <a:rPr lang="en-IE" sz="2000" dirty="0" smtClean="0">
                <a:sym typeface="Wingdings" pitchFamily="2" charset="2"/>
              </a:rPr>
              <a:t>Co-organised and hosted by the Chinese Meteorological Administration</a:t>
            </a:r>
          </a:p>
          <a:p>
            <a:endParaRPr lang="en-IE" sz="2000" dirty="0" smtClean="0">
              <a:sym typeface="Wingdings" pitchFamily="2" charset="2"/>
            </a:endParaRPr>
          </a:p>
          <a:p>
            <a:r>
              <a:rPr lang="en-IE" sz="2000" dirty="0" smtClean="0">
                <a:sym typeface="Wingdings" pitchFamily="2" charset="2"/>
              </a:rPr>
              <a:t>Where? </a:t>
            </a:r>
            <a:r>
              <a:rPr lang="en-IE" sz="2000" dirty="0" smtClean="0">
                <a:solidFill>
                  <a:srgbClr val="00B050"/>
                </a:solidFill>
                <a:sym typeface="Wingdings" pitchFamily="2" charset="2"/>
              </a:rPr>
              <a:t>China</a:t>
            </a:r>
            <a:r>
              <a:rPr lang="en-IE" sz="2000" dirty="0" smtClean="0">
                <a:sym typeface="Wingdings" pitchFamily="2" charset="2"/>
              </a:rPr>
              <a:t> (place to be confirmed)</a:t>
            </a:r>
            <a:endParaRPr lang="en-IE" sz="2000" dirty="0" smtClean="0">
              <a:sym typeface="Wingdings" pitchFamily="2" charset="2"/>
            </a:endParaRPr>
          </a:p>
          <a:p>
            <a:endParaRPr lang="en-IE" sz="2000" dirty="0" smtClean="0">
              <a:sym typeface="Wingdings" pitchFamily="2" charset="2"/>
            </a:endParaRPr>
          </a:p>
          <a:p>
            <a:r>
              <a:rPr lang="en-IE" sz="2000" dirty="0" smtClean="0">
                <a:sym typeface="Wingdings" pitchFamily="2" charset="2"/>
              </a:rPr>
              <a:t>When?  </a:t>
            </a:r>
            <a:r>
              <a:rPr lang="en-IE" sz="2000" dirty="0" smtClean="0">
                <a:solidFill>
                  <a:srgbClr val="00B050"/>
                </a:solidFill>
                <a:sym typeface="Wingdings" pitchFamily="2" charset="2"/>
              </a:rPr>
              <a:t> Q4 </a:t>
            </a:r>
            <a:r>
              <a:rPr lang="en-IE" sz="1800" dirty="0" smtClean="0">
                <a:solidFill>
                  <a:srgbClr val="00B050"/>
                </a:solidFill>
                <a:sym typeface="Wingdings" pitchFamily="2" charset="2"/>
              </a:rPr>
              <a:t>2017 </a:t>
            </a:r>
            <a:r>
              <a:rPr lang="en-IE" sz="1800" dirty="0" smtClean="0">
                <a:solidFill>
                  <a:srgbClr val="FF0000"/>
                </a:solidFill>
                <a:sym typeface="Wingdings" pitchFamily="2" charset="2"/>
              </a:rPr>
              <a:t>but when </a:t>
            </a:r>
            <a:r>
              <a:rPr lang="en-IE" sz="1800" dirty="0" smtClean="0">
                <a:solidFill>
                  <a:srgbClr val="FF0000"/>
                </a:solidFill>
                <a:sym typeface="Wingdings" pitchFamily="2" charset="2"/>
              </a:rPr>
              <a:t>in Q4: </a:t>
            </a:r>
            <a:r>
              <a:rPr lang="en-IE" sz="1800" dirty="0" smtClean="0">
                <a:solidFill>
                  <a:srgbClr val="FF0000"/>
                </a:solidFill>
                <a:sym typeface="Wingdings" pitchFamily="2" charset="2"/>
              </a:rPr>
              <a:t>October / November / December?</a:t>
            </a:r>
          </a:p>
          <a:p>
            <a:endParaRPr lang="en-IE" sz="1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52000" lvl="1" indent="-252000">
              <a:spcBef>
                <a:spcPts val="0"/>
              </a:spcBef>
            </a:pPr>
            <a:r>
              <a:rPr lang="en-IE" sz="2000" dirty="0" smtClean="0">
                <a:sym typeface="Wingdings" pitchFamily="2" charset="2"/>
              </a:rPr>
              <a:t>Identified main topics with proposed chairmen:</a:t>
            </a:r>
            <a:endParaRPr lang="en-IE" sz="2000" dirty="0" smtClean="0">
              <a:sym typeface="Wingdings" pitchFamily="2" charset="2"/>
            </a:endParaRPr>
          </a:p>
          <a:p>
            <a:endParaRPr lang="en-IE" sz="1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625475" lvl="1" indent="-354013"/>
            <a:r>
              <a:rPr lang="en-GB" sz="2000" dirty="0" smtClean="0"/>
              <a:t>Measurements </a:t>
            </a:r>
            <a:r>
              <a:rPr lang="en-GB" sz="2000" dirty="0" smtClean="0"/>
              <a:t>and Moon observations (Scott Hu - CMA)</a:t>
            </a:r>
          </a:p>
          <a:p>
            <a:pPr marL="625475" lvl="1" indent="-354013"/>
            <a:r>
              <a:rPr lang="en-GB" sz="2000" dirty="0" smtClean="0"/>
              <a:t>Using the ROLO/GIRO (Tom Stone - USGS)</a:t>
            </a:r>
          </a:p>
          <a:p>
            <a:pPr marL="625475" lvl="1" indent="-354013"/>
            <a:r>
              <a:rPr lang="en-GB" sz="2000" dirty="0" smtClean="0"/>
              <a:t>Inter-calibration using the Moon (</a:t>
            </a:r>
            <a:r>
              <a:rPr lang="en-GB" sz="2000" dirty="0" err="1" smtClean="0"/>
              <a:t>Seb</a:t>
            </a:r>
            <a:r>
              <a:rPr lang="en-GB" sz="2000" dirty="0" smtClean="0"/>
              <a:t> </a:t>
            </a:r>
            <a:r>
              <a:rPr lang="en-GB" sz="2000" dirty="0" smtClean="0"/>
              <a:t>Wagner or Tim Hewison - EUMETSAT)</a:t>
            </a:r>
          </a:p>
          <a:p>
            <a:pPr marL="625475" lvl="1" indent="-354013"/>
            <a:r>
              <a:rPr lang="en-GB" sz="2000" dirty="0" smtClean="0"/>
              <a:t>Alternative methods and applications (Fred Wu - NOAA)</a:t>
            </a:r>
          </a:p>
          <a:p>
            <a:endParaRPr lang="en-IE" sz="1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IE" sz="1600" dirty="0" smtClean="0">
              <a:sym typeface="Wingdings" pitchFamily="2" charset="2"/>
            </a:endParaRPr>
          </a:p>
          <a:p>
            <a:pPr marL="285750" lvl="1"/>
            <a:endParaRPr lang="en-IE" sz="2000" dirty="0" smtClean="0">
              <a:ea typeface="+mn-ea"/>
              <a:sym typeface="Wingdings" pitchFamily="2" charset="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99638" cy="854075"/>
          </a:xfrm>
        </p:spPr>
        <p:txBody>
          <a:bodyPr/>
          <a:lstStyle/>
          <a:p>
            <a:r>
              <a:rPr lang="en-IE" dirty="0" smtClean="0">
                <a:sym typeface="Wingdings" pitchFamily="2" charset="2"/>
              </a:rPr>
              <a:t>From last web meeting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Measurements and Moon observations</a:t>
            </a:r>
            <a:endParaRPr lang="en-GB" dirty="0"/>
          </a:p>
        </p:txBody>
      </p:sp>
      <p:sp>
        <p:nvSpPr>
          <p:cNvPr id="367617" name="Rectangle 1"/>
          <p:cNvSpPr>
            <a:spLocks noChangeArrowheads="1"/>
          </p:cNvSpPr>
          <p:nvPr/>
        </p:nvSpPr>
        <p:spPr bwMode="auto">
          <a:xfrm>
            <a:off x="262466" y="1080438"/>
            <a:ext cx="9406467" cy="52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52000" marR="0" lvl="0" indent="-252000" defTabSz="914400" latinLnBrk="0">
              <a:lnSpc>
                <a:spcPct val="10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  <a:tabLst/>
            </a:pPr>
            <a:endParaRPr lang="en-GB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5330" y="808846"/>
            <a:ext cx="9679459" cy="5102935"/>
          </a:xfrm>
        </p:spPr>
        <p:txBody>
          <a:bodyPr wrap="square">
            <a:spAutoFit/>
          </a:bodyPr>
          <a:lstStyle/>
          <a:p>
            <a:endParaRPr lang="en-IE" sz="16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GB" sz="2000" dirty="0" smtClean="0"/>
              <a:t>Focus = measurement/observation </a:t>
            </a:r>
            <a:r>
              <a:rPr lang="en-GB" sz="2000" dirty="0" smtClean="0"/>
              <a:t>campaigns </a:t>
            </a:r>
            <a:r>
              <a:rPr lang="en-GB" sz="2000" dirty="0" smtClean="0"/>
              <a:t>+ </a:t>
            </a:r>
            <a:r>
              <a:rPr lang="en-GB" sz="2000" dirty="0" smtClean="0"/>
              <a:t>outcome of those campaigns (dataset, analysis, new model, better characterisation of existing model, etc.), with the purpose of improving the lunar calibration reference.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GB" sz="2000" dirty="0" smtClean="0"/>
              <a:t>CMA to present the current status of its data analysis from the 2015-2016 activities.</a:t>
            </a:r>
          </a:p>
          <a:p>
            <a:r>
              <a:rPr lang="en-GB" sz="2000" dirty="0" smtClean="0"/>
              <a:t>Plans that CMA may have for future activities.</a:t>
            </a:r>
          </a:p>
          <a:p>
            <a:r>
              <a:rPr lang="en-GB" sz="2000" dirty="0" smtClean="0"/>
              <a:t>Use of CIMEL instruments for Moon irradiance </a:t>
            </a:r>
            <a:r>
              <a:rPr lang="en-GB" sz="2000" dirty="0" smtClean="0"/>
              <a:t>measurement</a:t>
            </a:r>
            <a:endParaRPr lang="en-GB" sz="2000" dirty="0" smtClean="0"/>
          </a:p>
          <a:p>
            <a:r>
              <a:rPr lang="en-GB" sz="2000" dirty="0" smtClean="0"/>
              <a:t>Establish a comprehensive </a:t>
            </a:r>
            <a:r>
              <a:rPr lang="en-GB" sz="2000" dirty="0" err="1" smtClean="0"/>
              <a:t>catalog</a:t>
            </a:r>
            <a:r>
              <a:rPr lang="en-GB" sz="2000" dirty="0" smtClean="0"/>
              <a:t> / description / evaluation of existing data. </a:t>
            </a:r>
            <a:endParaRPr lang="en-GB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Scott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 invite N</a:t>
            </a:r>
            <a:r>
              <a:rPr lang="en-US" sz="2000" dirty="0" smtClean="0">
                <a:solidFill>
                  <a:srgbClr val="FF0000"/>
                </a:solidFill>
              </a:rPr>
              <a:t>IST to present the status of their activities + update on the NASA ARCSTONE project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General discussion.</a:t>
            </a:r>
          </a:p>
          <a:p>
            <a:pPr marL="625475" lvl="1" indent="-354013"/>
            <a:endParaRPr lang="en-GB" sz="1600" dirty="0" smtClean="0"/>
          </a:p>
          <a:p>
            <a:endParaRPr lang="en-IE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IE" sz="1600" dirty="0" smtClean="0">
              <a:sym typeface="Wingdings" pitchFamily="2" charset="2"/>
            </a:endParaRPr>
          </a:p>
          <a:p>
            <a:pPr marL="285750" lvl="1"/>
            <a:endParaRPr lang="en-IE" sz="1600" dirty="0" smtClean="0"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ROLO/GIRO</a:t>
            </a:r>
            <a:endParaRPr lang="en-GB" dirty="0"/>
          </a:p>
        </p:txBody>
      </p:sp>
      <p:sp>
        <p:nvSpPr>
          <p:cNvPr id="367617" name="Rectangle 1"/>
          <p:cNvSpPr>
            <a:spLocks noChangeArrowheads="1"/>
          </p:cNvSpPr>
          <p:nvPr/>
        </p:nvSpPr>
        <p:spPr bwMode="auto">
          <a:xfrm>
            <a:off x="262466" y="1080438"/>
            <a:ext cx="9406467" cy="52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09200" lvl="1" indent="-252000"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5330" y="808846"/>
            <a:ext cx="9679459" cy="5730800"/>
          </a:xfrm>
        </p:spPr>
        <p:txBody>
          <a:bodyPr wrap="square">
            <a:spAutoFit/>
          </a:bodyPr>
          <a:lstStyle/>
          <a:p>
            <a:endParaRPr lang="en-IE" sz="1600" dirty="0" smtClean="0">
              <a:sym typeface="Wingdings" pitchFamily="2" charset="2"/>
            </a:endParaRPr>
          </a:p>
          <a:p>
            <a:pPr lvl="0"/>
            <a:r>
              <a:rPr lang="en-GB" sz="1800" dirty="0" smtClean="0"/>
              <a:t>Benchmarking tool and </a:t>
            </a:r>
            <a:r>
              <a:rPr lang="en-GB" sz="1800" dirty="0" smtClean="0"/>
              <a:t>dataset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Benchmarking </a:t>
            </a:r>
            <a:r>
              <a:rPr lang="en-GB" sz="1800" dirty="0" smtClean="0"/>
              <a:t>and traceability: has someone implemented its own version of the ROLO and would like to try the benchmark and report</a:t>
            </a:r>
            <a:r>
              <a:rPr lang="en-GB" sz="1800" dirty="0" smtClean="0"/>
              <a:t>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New development in the ROLO/GIRO</a:t>
            </a:r>
          </a:p>
          <a:p>
            <a:pPr lvl="1"/>
            <a:r>
              <a:rPr lang="en-GB" sz="1800" dirty="0" smtClean="0"/>
              <a:t>new spectral analysis and interpolation as a function of the phase, to replace the current mechanism that adjust the Apollo spectrum as a function of the phase. </a:t>
            </a:r>
          </a:p>
          <a:p>
            <a:pPr lvl="1"/>
            <a:r>
              <a:rPr lang="en-GB" sz="1800" dirty="0" smtClean="0"/>
              <a:t>new solar spectrum, that can accommodate </a:t>
            </a:r>
            <a:r>
              <a:rPr lang="en-GB" sz="1800" dirty="0" err="1" smtClean="0"/>
              <a:t>hyperspectral</a:t>
            </a:r>
            <a:r>
              <a:rPr lang="en-GB" sz="1800" dirty="0" smtClean="0"/>
              <a:t> instruments.  This also will involve the outcome of GSICS/CEOS-IVOS discussions on a recommended solar spectrum. </a:t>
            </a:r>
            <a:endParaRPr lang="en-GB" sz="1800" dirty="0" smtClean="0"/>
          </a:p>
          <a:p>
            <a:pPr lvl="1"/>
            <a:endParaRPr lang="en-GB" sz="1800" dirty="0" smtClean="0"/>
          </a:p>
          <a:p>
            <a:pPr lvl="0"/>
            <a:r>
              <a:rPr lang="en-GB" sz="1800" dirty="0" smtClean="0"/>
              <a:t>Empirical phase angle dependence correction as interim measure</a:t>
            </a:r>
          </a:p>
          <a:p>
            <a:pPr lvl="1"/>
            <a:r>
              <a:rPr lang="en-GB" sz="1800" dirty="0" smtClean="0"/>
              <a:t>- and uncertainty</a:t>
            </a:r>
          </a:p>
          <a:p>
            <a:pPr lvl="1"/>
            <a:r>
              <a:rPr lang="en-GB" sz="1800" dirty="0" smtClean="0"/>
              <a:t>Based on AHI? PLEIADES? …</a:t>
            </a:r>
          </a:p>
          <a:p>
            <a:pPr lvl="1"/>
            <a:r>
              <a:rPr lang="en-GB" sz="1800" dirty="0" smtClean="0"/>
              <a:t>Spectral interpolation/fitting</a:t>
            </a:r>
          </a:p>
          <a:p>
            <a:pPr lvl="1">
              <a:buNone/>
            </a:pPr>
            <a:endParaRPr lang="en-IE" sz="1800" dirty="0" smtClean="0">
              <a:sym typeface="Wingdings" pitchFamily="2" charset="2"/>
            </a:endParaRPr>
          </a:p>
          <a:p>
            <a:pPr marL="285750" lvl="1"/>
            <a:endParaRPr lang="en-IE" sz="1600" dirty="0" smtClean="0"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iewgraph Landscape Template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Viewgraph Landscape Template</Template>
  <TotalTime>646</TotalTime>
  <Words>1022</Words>
  <Application>Microsoft Office PowerPoint</Application>
  <PresentationFormat>A4 Paper (210x297 mm)</PresentationFormat>
  <Paragraphs>134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Viewgraph Landscape Template</vt:lpstr>
      <vt:lpstr>Clip</vt:lpstr>
      <vt:lpstr>Slide 1</vt:lpstr>
      <vt:lpstr>Some updates on GIRO + GLOD</vt:lpstr>
      <vt:lpstr>Some updates on GIRO + GLOD</vt:lpstr>
      <vt:lpstr>Some updates on GIRO + GLOD</vt:lpstr>
      <vt:lpstr>GSICS and GLOD usage policy</vt:lpstr>
      <vt:lpstr>Slide 6</vt:lpstr>
      <vt:lpstr>From last web meeting</vt:lpstr>
      <vt:lpstr>Measurements and Moon observations</vt:lpstr>
      <vt:lpstr>Using the ROLO/GIRO</vt:lpstr>
      <vt:lpstr>Using the ROLO/GIRO</vt:lpstr>
      <vt:lpstr>Inter-calibration using the Moon</vt:lpstr>
      <vt:lpstr>Inter-band calibration. Ex: PARASOL</vt:lpstr>
      <vt:lpstr>Inter-calibration using the Moon</vt:lpstr>
      <vt:lpstr>Alternative methods and applications</vt:lpstr>
      <vt:lpstr>Additional topics?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Danz</dc:creator>
  <cp:lastModifiedBy>Sebastien Wagner</cp:lastModifiedBy>
  <cp:revision>59</cp:revision>
  <cp:lastPrinted>2006-03-06T14:11:17Z</cp:lastPrinted>
  <dcterms:created xsi:type="dcterms:W3CDTF">2016-07-21T09:23:19Z</dcterms:created>
  <dcterms:modified xsi:type="dcterms:W3CDTF">2016-12-06T11:29:01Z</dcterms:modified>
</cp:coreProperties>
</file>