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7"/>
  </p:notesMasterIdLst>
  <p:handoutMasterIdLst>
    <p:handoutMasterId r:id="rId18"/>
  </p:handoutMasterIdLst>
  <p:sldIdLst>
    <p:sldId id="733" r:id="rId2"/>
    <p:sldId id="915" r:id="rId3"/>
    <p:sldId id="907" r:id="rId4"/>
    <p:sldId id="908" r:id="rId5"/>
    <p:sldId id="909" r:id="rId6"/>
    <p:sldId id="910" r:id="rId7"/>
    <p:sldId id="911" r:id="rId8"/>
    <p:sldId id="912" r:id="rId9"/>
    <p:sldId id="917" r:id="rId10"/>
    <p:sldId id="905" r:id="rId11"/>
    <p:sldId id="893" r:id="rId12"/>
    <p:sldId id="903" r:id="rId13"/>
    <p:sldId id="913" r:id="rId14"/>
    <p:sldId id="914" r:id="rId15"/>
    <p:sldId id="902" r:id="rId16"/>
  </p:sldIdLst>
  <p:sldSz cx="9144000" cy="6858000" type="screen4x3"/>
  <p:notesSz cx="69469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6" autoAdjust="0"/>
    <p:restoredTop sz="93843" autoAdjust="0"/>
  </p:normalViewPr>
  <p:slideViewPr>
    <p:cSldViewPr snapToGrid="0" snapToObjects="1" showGuides="1">
      <p:cViewPr>
        <p:scale>
          <a:sx n="75" d="100"/>
          <a:sy n="75" d="100"/>
        </p:scale>
        <p:origin x="-1044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009" cy="460853"/>
          </a:xfrm>
          <a:prstGeom prst="rect">
            <a:avLst/>
          </a:prstGeom>
        </p:spPr>
        <p:txBody>
          <a:bodyPr vert="horz" lIns="90544" tIns="45272" rIns="90544" bIns="452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320" y="0"/>
            <a:ext cx="3010009" cy="460853"/>
          </a:xfrm>
          <a:prstGeom prst="rect">
            <a:avLst/>
          </a:prstGeom>
        </p:spPr>
        <p:txBody>
          <a:bodyPr vert="horz" lIns="90544" tIns="45272" rIns="90544" bIns="45272" rtlCol="0"/>
          <a:lstStyle>
            <a:lvl1pPr algn="r">
              <a:defRPr sz="1200"/>
            </a:lvl1pPr>
          </a:lstStyle>
          <a:p>
            <a:fld id="{E6BE962C-A69F-4E2A-B52A-B5E0AB9803B8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775"/>
            <a:ext cx="3010009" cy="460853"/>
          </a:xfrm>
          <a:prstGeom prst="rect">
            <a:avLst/>
          </a:prstGeom>
        </p:spPr>
        <p:txBody>
          <a:bodyPr vert="horz" lIns="90544" tIns="45272" rIns="90544" bIns="452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320" y="8757775"/>
            <a:ext cx="3010009" cy="460853"/>
          </a:xfrm>
          <a:prstGeom prst="rect">
            <a:avLst/>
          </a:prstGeom>
        </p:spPr>
        <p:txBody>
          <a:bodyPr vert="horz" lIns="90544" tIns="45272" rIns="90544" bIns="45272" rtlCol="0" anchor="b"/>
          <a:lstStyle>
            <a:lvl1pPr algn="r">
              <a:defRPr sz="1200"/>
            </a:lvl1pPr>
          </a:lstStyle>
          <a:p>
            <a:fld id="{C3E56A17-EFBB-4F9F-A0CA-1392AD3D0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3442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4" cy="461010"/>
          </a:xfrm>
          <a:prstGeom prst="rect">
            <a:avLst/>
          </a:prstGeom>
        </p:spPr>
        <p:txBody>
          <a:bodyPr vert="horz" lIns="92373" tIns="46187" rIns="92373" bIns="461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4" cy="461010"/>
          </a:xfrm>
          <a:prstGeom prst="rect">
            <a:avLst/>
          </a:prstGeom>
        </p:spPr>
        <p:txBody>
          <a:bodyPr vert="horz" lIns="92373" tIns="46187" rIns="92373" bIns="46187" rtlCol="0"/>
          <a:lstStyle>
            <a:lvl1pPr algn="r">
              <a:defRPr sz="1200"/>
            </a:lvl1pPr>
          </a:lstStyle>
          <a:p>
            <a:fld id="{816FB0CF-5528-C744-A119-58E52B5EA66C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3" tIns="46187" rIns="92373" bIns="461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73" tIns="46187" rIns="92373" bIns="461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4" cy="461010"/>
          </a:xfrm>
          <a:prstGeom prst="rect">
            <a:avLst/>
          </a:prstGeom>
        </p:spPr>
        <p:txBody>
          <a:bodyPr vert="horz" lIns="92373" tIns="46187" rIns="92373" bIns="461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4" cy="461010"/>
          </a:xfrm>
          <a:prstGeom prst="rect">
            <a:avLst/>
          </a:prstGeom>
        </p:spPr>
        <p:txBody>
          <a:bodyPr vert="horz" lIns="92373" tIns="46187" rIns="92373" bIns="46187" rtlCol="0" anchor="b"/>
          <a:lstStyle>
            <a:lvl1pPr algn="r">
              <a:defRPr sz="1200"/>
            </a:lvl1pPr>
          </a:lstStyle>
          <a:p>
            <a:fld id="{370B2DB1-9050-F54C-8252-2890C3B058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054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91" y="5762170"/>
            <a:ext cx="1031425" cy="101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PSS Logo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418" y="5776687"/>
            <a:ext cx="1134012" cy="105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0555" y="976745"/>
            <a:ext cx="8666018" cy="5516130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E8C1-EBBB-4CA9-8861-2680BD3195B0}" type="datetime1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7669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887413"/>
          </a:xfrm>
          <a:prstGeom prst="rect">
            <a:avLst/>
          </a:prstGeom>
          <a:gradFill rotWithShape="0">
            <a:gsLst>
              <a:gs pos="0">
                <a:srgbClr val="5487B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pitchFamily="-108" charset="-128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4098" name="Picture 2" descr="C:\nsun\NOAA-Transparent-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50" y="11112"/>
            <a:ext cx="830898" cy="830898"/>
          </a:xfrm>
          <a:prstGeom prst="rect">
            <a:avLst/>
          </a:prstGeom>
          <a:noFill/>
        </p:spPr>
      </p:pic>
      <p:pic>
        <p:nvPicPr>
          <p:cNvPr id="1026" name="Picture 2" descr="C:\nsun\Working\Document\STAR\STAR.LOGO.Transparent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282232" y="11638"/>
            <a:ext cx="839037" cy="84124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hyperlink" Target="https://gsics.nesdis.noaa.gov/wiki/Development/LunarWorkAre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743" y="2095500"/>
            <a:ext cx="6906744" cy="1914525"/>
          </a:xfrm>
        </p:spPr>
        <p:txBody>
          <a:bodyPr>
            <a:noAutofit/>
          </a:bodyPr>
          <a:lstStyle/>
          <a:p>
            <a:r>
              <a:rPr lang="en-US" sz="3600" dirty="0" smtClean="0"/>
              <a:t>NOAA VIIRS Team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GIRO Implementation Updates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9304" y="4371976"/>
            <a:ext cx="7220183" cy="178178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12</a:t>
            </a:r>
            <a:r>
              <a:rPr lang="en-US" sz="2000" dirty="0" smtClean="0"/>
              <a:t>/5/2016</a:t>
            </a:r>
            <a:endParaRPr lang="en-US" sz="2000" dirty="0" smtClean="0"/>
          </a:p>
          <a:p>
            <a:r>
              <a:rPr lang="en-US" sz="2000" dirty="0" smtClean="0"/>
              <a:t>Taeyoung (Jason) Choi, Xi </a:t>
            </a:r>
            <a:r>
              <a:rPr lang="en-US" sz="2000" dirty="0" err="1" smtClean="0"/>
              <a:t>Shao</a:t>
            </a:r>
            <a:r>
              <a:rPr lang="en-US" sz="2000" dirty="0" smtClean="0"/>
              <a:t>, Changyong Cao, Fuzhong Weng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495067" y="6153760"/>
            <a:ext cx="4370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For Lunar Calibration Web Meeting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1</a:t>
            </a:r>
            <a:r>
              <a:rPr lang="en-US" dirty="0" smtClean="0"/>
              <a:t>. </a:t>
            </a:r>
            <a:r>
              <a:rPr lang="en-US" dirty="0" smtClean="0"/>
              <a:t>Dates and phase angles of the scheduled lunar collections.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     Lunar </a:t>
            </a:r>
            <a:r>
              <a:rPr lang="en-US" dirty="0" smtClean="0"/>
              <a:t>phase angles are very consistent.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52629" y="2425700"/>
          <a:ext cx="7099170" cy="4267206"/>
        </p:xfrm>
        <a:graphic>
          <a:graphicData uri="http://schemas.openxmlformats.org/drawingml/2006/table">
            <a:tbl>
              <a:tblPr/>
              <a:tblGrid>
                <a:gridCol w="1183195"/>
                <a:gridCol w="1183195"/>
                <a:gridCol w="1183195"/>
                <a:gridCol w="1183195"/>
                <a:gridCol w="1183195"/>
                <a:gridCol w="1183195"/>
              </a:tblGrid>
              <a:tr h="23706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Date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Time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Phase Angle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Date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Time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Phase angle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04-02-2012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23:05:32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-51.24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10-04-2014*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17:29:33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-50.80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05-02-2012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10:20:25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-50.92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11-03-2014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01:08:00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-50.52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10-25-2012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06:58:38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-51.01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12-31-2014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19:38:32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-50.73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11-23-2012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21:18:43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-50.73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01-30-2015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08:22:39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-51.16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12-23-2012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15:01:16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-50.90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03-30-2015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16:49:30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-51.29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02-21-2013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09:31:50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-50.71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04-29-2015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12:29:48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-50.43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03-23-2013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03:29:24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-51.15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05-29-2015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04:47:30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-51.07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04-21-2013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19:48:16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-50.82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06-27-2015*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14:17:10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-54.42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10-14-2013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21:39:42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-50.94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11-22-2015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04:20:49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-50.76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11-13-2013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06:58:03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-50.66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12-21-2015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13:36:09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-50.30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12-12-2013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19:36:11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-50.39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01-19-2016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22:55:10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-50.41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01-11-2014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10:00:10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-51.30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02-18-2016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08:18:40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-51.09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02-10-2014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05:34:37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-51.03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03-18-2016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21:08:48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-50.82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03-12-2014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01:12:08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-51.05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04-17-2016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11:43:36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-50.62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04-10-2014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20:53:40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-50.60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05-17-2016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04:01:21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-50.47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05-10-2014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13:13:21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-50.91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06-15-2016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18:36:33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-51.58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06-09-2014*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03:49:02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-51.04</a:t>
                      </a:r>
                      <a:endParaRPr lang="en-US" sz="1200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 and Lunar F-factor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6"/>
            <a:ext cx="8666018" cy="21438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two F-factors need to be normalized (or scaled) properly because of the different solar irradiance models. </a:t>
            </a:r>
          </a:p>
          <a:p>
            <a:pPr lvl="1"/>
            <a:r>
              <a:rPr lang="en-US" dirty="0" smtClean="0"/>
              <a:t>The SD F-factors (solid lines) are normalized</a:t>
            </a:r>
          </a:p>
          <a:p>
            <a:r>
              <a:rPr lang="en-US" dirty="0" smtClean="0"/>
              <a:t>The best fitting scaling factors are calculated  and applied for lunar F-factors (symbols).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3050" y="2852099"/>
            <a:ext cx="6089650" cy="400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2688324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 and Lunar F-factor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6"/>
            <a:ext cx="8666018" cy="21438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lunar F-factors show excellent agreements in bands M1~M4 </a:t>
            </a:r>
            <a:r>
              <a:rPr lang="en-US" dirty="0" smtClean="0"/>
              <a:t>with 1-</a:t>
            </a:r>
            <a:r>
              <a:rPr lang="en-US" dirty="0" smtClean="0">
                <a:sym typeface="Symbol"/>
              </a:rPr>
              <a:t> STD values &lt; 1%.</a:t>
            </a:r>
          </a:p>
          <a:p>
            <a:pPr lvl="1"/>
            <a:r>
              <a:rPr lang="en-US" dirty="0" smtClean="0">
                <a:sym typeface="Symbol"/>
              </a:rPr>
              <a:t>Including annual oscillation patterns. </a:t>
            </a:r>
          </a:p>
          <a:p>
            <a:r>
              <a:rPr lang="en-US" dirty="0" smtClean="0">
                <a:sym typeface="Symbol"/>
              </a:rPr>
              <a:t>The first two points are outliers</a:t>
            </a:r>
          </a:p>
          <a:p>
            <a:r>
              <a:rPr lang="en-US" dirty="0" smtClean="0">
                <a:sym typeface="Symbol"/>
              </a:rPr>
              <a:t>O</a:t>
            </a:r>
            <a:r>
              <a:rPr lang="en-US" dirty="0" smtClean="0">
                <a:sym typeface="Symbol"/>
              </a:rPr>
              <a:t>scillation patterns are matching from mid 2013.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3663" y="2926630"/>
            <a:ext cx="6281737" cy="393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2688324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971"/>
            <a:ext cx="9144000" cy="573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 and Lunar Band Ratio (LBR)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64041" y="1395663"/>
            <a:ext cx="5414211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ct val="20000"/>
              </a:spcBef>
            </a:pPr>
            <a:r>
              <a:rPr lang="en-US" sz="2400" noProof="0" dirty="0" smtClean="0"/>
              <a:t>1-</a:t>
            </a:r>
            <a:r>
              <a:rPr lang="en-US" sz="2400" noProof="0" dirty="0" smtClean="0">
                <a:sym typeface="Symbol"/>
              </a:rPr>
              <a:t> STD values are less than 1% in all bands.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7669" y="6492875"/>
            <a:ext cx="2133600" cy="365125"/>
          </a:xfrm>
        </p:spPr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0" y="2712250"/>
            <a:ext cx="6559550" cy="413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8415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Zoomed in for M1~M4</a:t>
            </a:r>
          </a:p>
          <a:p>
            <a:pPr lvl="1"/>
            <a:r>
              <a:rPr lang="en-US" dirty="0" smtClean="0"/>
              <a:t>LBR and F-factor ratios are very consistent except the first two points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Similar to F-factor comparison, annual oscillation patterns are also similar. </a:t>
            </a:r>
            <a:endParaRPr lang="en-US" dirty="0" smtClean="0"/>
          </a:p>
          <a:p>
            <a:pPr lvl="1"/>
            <a:r>
              <a:rPr lang="en-US" dirty="0" smtClean="0"/>
              <a:t>The LBR plots are available in NOAA’s Integrated Calibration &amp; Validation System (ICVS) webpage </a:t>
            </a:r>
            <a:r>
              <a:rPr lang="en-US" dirty="0" smtClean="0"/>
              <a:t>at http://</a:t>
            </a:r>
            <a:r>
              <a:rPr lang="en-US" dirty="0" smtClean="0"/>
              <a:t>www.star.nesdis.noaa.gov/icvs/status_NPP_VIIRS.php.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75100" y="306636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enough </a:t>
            </a:r>
            <a:r>
              <a:rPr lang="en-US" dirty="0" smtClean="0"/>
              <a:t>evince  of long-term differences between SD and LBR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120900" y="4330700"/>
            <a:ext cx="762000" cy="1143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 and Lunar Band Ratio (LBR)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7669" y="6492875"/>
            <a:ext cx="2133600" cy="365125"/>
          </a:xfrm>
        </p:spPr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1176770"/>
            <a:ext cx="8666018" cy="551613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NOAA VIIRS team successfully implemented GIRO to monitor primary SD calibration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SD and lunar F-factors show </a:t>
            </a:r>
            <a:r>
              <a:rPr lang="en-US" dirty="0" smtClean="0"/>
              <a:t>very </a:t>
            </a:r>
            <a:r>
              <a:rPr lang="en-US" dirty="0" smtClean="0"/>
              <a:t>reasonable agreements mostly &lt; 2% </a:t>
            </a:r>
            <a:r>
              <a:rPr lang="en-US" dirty="0" smtClean="0"/>
              <a:t>1-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 </a:t>
            </a:r>
            <a:r>
              <a:rPr lang="en-US" dirty="0" smtClean="0"/>
              <a:t>STD. </a:t>
            </a:r>
          </a:p>
          <a:p>
            <a:pPr lvl="1"/>
            <a:r>
              <a:rPr lang="en-US" dirty="0" smtClean="0"/>
              <a:t>Possible early lifetime differences in </a:t>
            </a:r>
            <a:r>
              <a:rPr lang="en-US" dirty="0" smtClean="0"/>
              <a:t>the short wavelength </a:t>
            </a:r>
            <a:r>
              <a:rPr lang="en-US" dirty="0" smtClean="0"/>
              <a:t>bands </a:t>
            </a:r>
            <a:r>
              <a:rPr lang="en-US" dirty="0" smtClean="0"/>
              <a:t>from M1 to M4.</a:t>
            </a:r>
          </a:p>
          <a:p>
            <a:pPr lvl="1"/>
            <a:r>
              <a:rPr lang="en-US" dirty="0" smtClean="0"/>
              <a:t>Annual variation patterns are very similar. 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SD F-factor correction using lunar trending needs more evidences.</a:t>
            </a:r>
          </a:p>
          <a:p>
            <a:pPr lvl="2"/>
            <a:r>
              <a:rPr lang="en-US" dirty="0" smtClean="0"/>
              <a:t>Such as DCC, pseudo invariant Cal. site trending, SNO x-calibration,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LBR also validated </a:t>
            </a:r>
            <a:r>
              <a:rPr lang="en-US" dirty="0" smtClean="0"/>
              <a:t>lunar F-factors with </a:t>
            </a:r>
            <a:r>
              <a:rPr lang="en-US" dirty="0" smtClean="0"/>
              <a:t>SD band ratios. </a:t>
            </a:r>
          </a:p>
          <a:p>
            <a:pPr lvl="1"/>
            <a:r>
              <a:rPr lang="en-US" dirty="0" smtClean="0"/>
              <a:t>The LBR results also showed calibration </a:t>
            </a:r>
            <a:r>
              <a:rPr lang="en-US" dirty="0" err="1" smtClean="0"/>
              <a:t>Diffs</a:t>
            </a:r>
            <a:r>
              <a:rPr lang="en-US" dirty="0" smtClean="0"/>
              <a:t>. in band M1 to M4.</a:t>
            </a:r>
          </a:p>
          <a:p>
            <a:pPr lvl="1"/>
            <a:r>
              <a:rPr lang="en-US" dirty="0" smtClean="0"/>
              <a:t>Annual variation patterns are very similar. 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The moon is a very important source of independent radiometric calibration for any on-orbit imaging sensor in the visible and near inferred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About S-NPP VIIRS and on-board calibrators</a:t>
            </a:r>
          </a:p>
          <a:p>
            <a:r>
              <a:rPr lang="en-US" dirty="0" smtClean="0"/>
              <a:t>Reflective Solar Band Calibration </a:t>
            </a:r>
          </a:p>
          <a:p>
            <a:pPr lvl="1"/>
            <a:r>
              <a:rPr lang="en-US" dirty="0" smtClean="0"/>
              <a:t>Solar Diffuser (SD) Calibration</a:t>
            </a:r>
          </a:p>
          <a:p>
            <a:pPr lvl="1"/>
            <a:r>
              <a:rPr lang="en-US" dirty="0" smtClean="0"/>
              <a:t>Lunar Calibration using GIRO</a:t>
            </a:r>
          </a:p>
          <a:p>
            <a:pPr lvl="1"/>
            <a:r>
              <a:rPr lang="en-US" dirty="0" smtClean="0"/>
              <a:t>Lunar Band Ratio (LBR)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About scheduled lunar collections</a:t>
            </a:r>
          </a:p>
          <a:p>
            <a:pPr lvl="1"/>
            <a:r>
              <a:rPr lang="en-US" dirty="0" smtClean="0"/>
              <a:t>Comparisons between SD and lunar F-factors</a:t>
            </a:r>
          </a:p>
          <a:p>
            <a:pPr lvl="1"/>
            <a:r>
              <a:rPr lang="en-US" dirty="0" smtClean="0"/>
              <a:t>Comparisons between SD and lunar band ratios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8132" name="Picture 4" descr="Suomi NPP Satellite instrument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7955" y="2205989"/>
            <a:ext cx="5062331" cy="36215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41912" y="6124847"/>
            <a:ext cx="506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ICVS webpage http://www.star.nesdis.noaa.gov/icvs/index.php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7175" y="1091028"/>
            <a:ext cx="8635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The Suomi National Polar-orbiting Partnership (S-NPP)</a:t>
            </a:r>
          </a:p>
          <a:p>
            <a:pPr algn="ctr"/>
            <a:r>
              <a:rPr lang="en-US" sz="2800" b="1" dirty="0" smtClean="0"/>
              <a:t>Visible Infrared Imaging Radiometer Suite (VIIRS)</a:t>
            </a:r>
            <a:endParaRPr lang="en-US" sz="2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284969"/>
            <a:ext cx="4041913" cy="317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Descriptions of S-NPP VIIRS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whiskbroom scanning radiometer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 synchronous orbit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Field of view of 112.56⁰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altitude of 829 km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large scan coverage of 3060 km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Equator crossing local time of approximately 1:30 pm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 spectral bands covering </a:t>
            </a:r>
            <a:r>
              <a:rPr lang="en-US" dirty="0" smtClean="0"/>
              <a:t>a spectral range of 412nm to 12 </a:t>
            </a:r>
            <a:r>
              <a:rPr lang="en-US" dirty="0" smtClean="0">
                <a:sym typeface="Symbol"/>
              </a:rPr>
              <a:t>m.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7669" y="6492875"/>
            <a:ext cx="2133600" cy="365125"/>
          </a:xfrm>
        </p:spPr>
        <p:txBody>
          <a:bodyPr/>
          <a:lstStyle/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4446" y="991511"/>
            <a:ext cx="8651849" cy="528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43740" y="6356350"/>
            <a:ext cx="604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 VIIRS Radiometric ATBD.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30006" y="1726387"/>
            <a:ext cx="3264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Focal Plane Interface Electronics </a:t>
            </a:r>
          </a:p>
        </p:txBody>
      </p:sp>
      <p:pic>
        <p:nvPicPr>
          <p:cNvPr id="8" name="Picture 1033"/>
          <p:cNvPicPr>
            <a:picLocks noChangeArrowheads="1"/>
          </p:cNvPicPr>
          <p:nvPr/>
        </p:nvPicPr>
        <p:blipFill>
          <a:blip r:embed="rId4" cstate="print"/>
          <a:srcRect r="8081" b="12408"/>
          <a:stretch>
            <a:fillRect/>
          </a:stretch>
        </p:blipFill>
        <p:spPr bwMode="auto">
          <a:xfrm>
            <a:off x="7273925" y="477781"/>
            <a:ext cx="1870075" cy="1133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1041"/>
          <p:cNvPicPr>
            <a:picLocks noChangeArrowheads="1"/>
          </p:cNvPicPr>
          <p:nvPr/>
        </p:nvPicPr>
        <p:blipFill>
          <a:blip r:embed="rId5" cstate="print"/>
          <a:srcRect r="4539" b="12225"/>
          <a:stretch>
            <a:fillRect/>
          </a:stretch>
        </p:blipFill>
        <p:spPr bwMode="auto">
          <a:xfrm>
            <a:off x="1" y="0"/>
            <a:ext cx="1743740" cy="1316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397565" y="1316038"/>
            <a:ext cx="914400" cy="618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77283" y="2029458"/>
            <a:ext cx="1591936" cy="120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308035" y="2729948"/>
            <a:ext cx="12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Blackbody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7669" y="6492875"/>
            <a:ext cx="2133600" cy="365125"/>
          </a:xfrm>
        </p:spPr>
        <p:txBody>
          <a:bodyPr/>
          <a:lstStyle/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4634"/>
            <a:ext cx="8229600" cy="3289108"/>
          </a:xfrm>
        </p:spPr>
        <p:txBody>
          <a:bodyPr>
            <a:normAutofit/>
          </a:bodyPr>
          <a:lstStyle/>
          <a:p>
            <a:r>
              <a:rPr lang="en-US" dirty="0" smtClean="0"/>
              <a:t>Spectral Responses of the VIIRS RSB</a:t>
            </a:r>
          </a:p>
          <a:p>
            <a:pPr lvl="1"/>
            <a:r>
              <a:rPr lang="en-US" dirty="0" smtClean="0"/>
              <a:t>RSB cover a spectral range from 412nm to 2.25</a:t>
            </a:r>
            <a:r>
              <a:rPr lang="en-US" dirty="0" smtClean="0">
                <a:sym typeface="Symbol"/>
              </a:rPr>
              <a:t> m.</a:t>
            </a:r>
          </a:p>
          <a:p>
            <a:pPr lvl="1"/>
            <a:r>
              <a:rPr lang="en-US" dirty="0" smtClean="0"/>
              <a:t>There are 14 RSB with 3 image bands (I1-I3) and 11 moderate bands (M1-M11).</a:t>
            </a:r>
          </a:p>
          <a:p>
            <a:pPr lvl="1"/>
            <a:r>
              <a:rPr lang="en-US" dirty="0" smtClean="0"/>
              <a:t>RSB band calibration is dependent on Solar Diffuser (SD) and Solar Diffuser Stability Monitor (SDSM) observations.</a:t>
            </a:r>
          </a:p>
          <a:p>
            <a:pPr lvl="1"/>
            <a:r>
              <a:rPr lang="en-US" dirty="0" smtClean="0"/>
              <a:t>The required RSB calibration uncertainty is 2 percent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538" y="4213742"/>
            <a:ext cx="7644765" cy="264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7669" y="6492875"/>
            <a:ext cx="2133600" cy="365125"/>
          </a:xfrm>
        </p:spPr>
        <p:txBody>
          <a:bodyPr/>
          <a:lstStyle/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RSB Calibration: SD F-factor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344" y="976745"/>
            <a:ext cx="8863445" cy="1188939"/>
          </a:xfrm>
        </p:spPr>
        <p:txBody>
          <a:bodyPr>
            <a:normAutofit fontScale="92500"/>
          </a:bodyPr>
          <a:lstStyle/>
          <a:p>
            <a:r>
              <a:rPr lang="en-US" kern="0" dirty="0" smtClean="0"/>
              <a:t>The RSB F-factor is just a ratio of computed sun radiance from SD over observed SD radiance from the VIIRS detectors.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5335" y="2277332"/>
            <a:ext cx="3798453" cy="396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671284" y="2013786"/>
          <a:ext cx="4102100" cy="850900"/>
        </p:xfrm>
        <a:graphic>
          <a:graphicData uri="http://schemas.openxmlformats.org/presentationml/2006/ole">
            <p:oleObj spid="_x0000_s10242" name="Equation" r:id="rId4" imgW="2273040" imgH="469800" progId="Equation.3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584200" y="2951770"/>
          <a:ext cx="4495800" cy="800100"/>
        </p:xfrm>
        <a:graphic>
          <a:graphicData uri="http://schemas.openxmlformats.org/presentationml/2006/ole">
            <p:oleObj spid="_x0000_s10243" name="Equation" r:id="rId5" imgW="2628720" imgH="469800" progId="Equation.3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092200" y="5565771"/>
          <a:ext cx="3367088" cy="1130300"/>
        </p:xfrm>
        <a:graphic>
          <a:graphicData uri="http://schemas.openxmlformats.org/presentationml/2006/ole">
            <p:oleObj spid="_x0000_s10244" name="Equation" r:id="rId6" imgW="1968480" imgH="660240" progId="Equation.3">
              <p:embed/>
            </p:oleObj>
          </a:graphicData>
        </a:graphic>
      </p:graphicFrame>
      <p:sp>
        <p:nvSpPr>
          <p:cNvPr id="9" name="Content Placeholder 3"/>
          <p:cNvSpPr txBox="1">
            <a:spLocks/>
          </p:cNvSpPr>
          <p:nvPr/>
        </p:nvSpPr>
        <p:spPr>
          <a:xfrm>
            <a:off x="324097" y="3932483"/>
            <a:ext cx="4799445" cy="1205577"/>
          </a:xfrm>
          <a:prstGeom prst="rect">
            <a:avLst/>
          </a:prstGeom>
        </p:spPr>
        <p:txBody>
          <a:bodyPr lIns="102321" tIns="51161" rIns="102321" bIns="51161"/>
          <a:lstStyle/>
          <a:p>
            <a:pPr marL="225425" lvl="1" indent="3175" defTabSz="920182" eaLnBrk="0" hangingPunct="0">
              <a:spcBef>
                <a:spcPct val="20000"/>
              </a:spcBef>
            </a:pPr>
            <a:r>
              <a:rPr lang="en-US" sz="1100" i="1" dirty="0" err="1" smtClean="0">
                <a:solidFill>
                  <a:schemeClr val="tx1"/>
                </a:solidFill>
              </a:rPr>
              <a:t>dn</a:t>
            </a:r>
            <a:r>
              <a:rPr lang="en-US" sz="1100" i="1" baseline="-25000" dirty="0" err="1" smtClean="0">
                <a:solidFill>
                  <a:schemeClr val="tx1"/>
                </a:solidFill>
              </a:rPr>
              <a:t>SD</a:t>
            </a:r>
            <a:r>
              <a:rPr lang="en-US" sz="1100" dirty="0" smtClean="0">
                <a:solidFill>
                  <a:schemeClr val="tx1"/>
                </a:solidFill>
              </a:rPr>
              <a:t> : offset corrected SD DN,  </a:t>
            </a:r>
            <a:r>
              <a:rPr lang="en-US" sz="1400" i="1" dirty="0" smtClean="0">
                <a:solidFill>
                  <a:schemeClr val="tx1"/>
                </a:solidFill>
              </a:rPr>
              <a:t>RVS</a:t>
            </a:r>
            <a:r>
              <a:rPr lang="en-US" sz="1400" i="1" baseline="-25000" dirty="0" smtClean="0">
                <a:solidFill>
                  <a:schemeClr val="tx1"/>
                </a:solidFill>
              </a:rPr>
              <a:t>SD</a:t>
            </a:r>
            <a:r>
              <a:rPr lang="en-US" sz="1400" dirty="0" smtClean="0">
                <a:solidFill>
                  <a:schemeClr val="tx1"/>
                </a:solidFill>
              </a:rPr>
              <a:t> : response versus scan function at the angle of SD,  </a:t>
            </a:r>
            <a:r>
              <a:rPr lang="en-US" sz="1400" i="1" dirty="0" smtClean="0">
                <a:solidFill>
                  <a:schemeClr val="tx1"/>
                </a:solidFill>
              </a:rPr>
              <a:t>C</a:t>
            </a:r>
            <a:r>
              <a:rPr lang="en-US" sz="1400" i="1" baseline="-25000" dirty="0" smtClean="0">
                <a:solidFill>
                  <a:schemeClr val="tx1"/>
                </a:solidFill>
              </a:rPr>
              <a:t>0,1,2</a:t>
            </a:r>
            <a:r>
              <a:rPr lang="en-US" sz="1400" dirty="0" smtClean="0">
                <a:solidFill>
                  <a:schemeClr val="tx1"/>
                </a:solidFill>
              </a:rPr>
              <a:t> : detectors and electronics temperature dependent calibration coefficients,  </a:t>
            </a:r>
            <a:r>
              <a:rPr lang="en-US" sz="1400" i="1" dirty="0" smtClean="0">
                <a:solidFill>
                  <a:schemeClr val="tx1"/>
                </a:solidFill>
                <a:sym typeface="Symbol"/>
              </a:rPr>
              <a:t></a:t>
            </a:r>
            <a:r>
              <a:rPr lang="en-US" sz="1400" i="1" baseline="-25000" dirty="0" smtClean="0">
                <a:solidFill>
                  <a:schemeClr val="tx1"/>
                </a:solidFill>
              </a:rPr>
              <a:t>inc</a:t>
            </a:r>
            <a:r>
              <a:rPr lang="en-US" sz="1400" dirty="0" smtClean="0">
                <a:solidFill>
                  <a:schemeClr val="tx1"/>
                </a:solidFill>
              </a:rPr>
              <a:t>: solar incident angle to the SD screen,  </a:t>
            </a:r>
            <a:r>
              <a:rPr lang="en-US" sz="1400" i="1" dirty="0" err="1" smtClean="0">
                <a:solidFill>
                  <a:schemeClr val="tx1"/>
                </a:solidFill>
              </a:rPr>
              <a:t>Esun</a:t>
            </a:r>
            <a:r>
              <a:rPr lang="en-US" sz="1400" dirty="0" smtClean="0">
                <a:solidFill>
                  <a:schemeClr val="tx1"/>
                </a:solidFill>
              </a:rPr>
              <a:t> :solar irradiance, </a:t>
            </a:r>
            <a:r>
              <a:rPr lang="en-US" sz="1400" i="1" dirty="0" smtClean="0">
                <a:solidFill>
                  <a:schemeClr val="tx1"/>
                </a:solidFill>
                <a:sym typeface="Symbol"/>
              </a:rPr>
              <a:t></a:t>
            </a:r>
            <a:r>
              <a:rPr lang="en-US" sz="1400" i="1" baseline="-25000" dirty="0" err="1" smtClean="0">
                <a:solidFill>
                  <a:schemeClr val="tx1"/>
                </a:solidFill>
              </a:rPr>
              <a:t>sds</a:t>
            </a:r>
            <a:r>
              <a:rPr lang="en-US" sz="1400" dirty="0" smtClean="0">
                <a:solidFill>
                  <a:schemeClr val="tx1"/>
                </a:solidFill>
              </a:rPr>
              <a:t> : screen transmittance function,  </a:t>
            </a:r>
            <a:r>
              <a:rPr lang="en-US" sz="1400" i="1" dirty="0" smtClean="0">
                <a:solidFill>
                  <a:schemeClr val="tx1"/>
                </a:solidFill>
              </a:rPr>
              <a:t>BRDF</a:t>
            </a:r>
            <a:r>
              <a:rPr lang="en-US" sz="1400" dirty="0" smtClean="0">
                <a:solidFill>
                  <a:schemeClr val="tx1"/>
                </a:solidFill>
              </a:rPr>
              <a:t>: the BRDF function out of on-orbit yaw maneuvers,  </a:t>
            </a:r>
            <a:r>
              <a:rPr lang="en-US" sz="1400" i="1" dirty="0" smtClean="0">
                <a:solidFill>
                  <a:schemeClr val="tx1"/>
                </a:solidFill>
              </a:rPr>
              <a:t>H(t):</a:t>
            </a:r>
            <a:r>
              <a:rPr lang="en-US" sz="1400" dirty="0" smtClean="0">
                <a:solidFill>
                  <a:schemeClr val="tx1"/>
                </a:solidFill>
              </a:rPr>
              <a:t> SD degradation over time</a:t>
            </a:r>
          </a:p>
          <a:p>
            <a:pPr marL="341071" indent="-341071" defTabSz="920182" eaLnBrk="0" hangingPunct="0">
              <a:spcBef>
                <a:spcPct val="20000"/>
              </a:spcBef>
              <a:buFontTx/>
              <a:buChar char="•"/>
            </a:pPr>
            <a:endParaRPr lang="en-US" sz="1400" kern="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RSB Calibration: Lunar F-factor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5"/>
            <a:ext cx="8818418" cy="1325584"/>
          </a:xfrm>
        </p:spPr>
        <p:txBody>
          <a:bodyPr>
            <a:normAutofit fontScale="92500" lnSpcReduction="10000"/>
          </a:bodyPr>
          <a:lstStyle/>
          <a:p>
            <a:r>
              <a:rPr lang="en-US" kern="0" dirty="0" smtClean="0"/>
              <a:t>Lunar F-factor: as </a:t>
            </a:r>
            <a:r>
              <a:rPr lang="en-US" kern="0" dirty="0" smtClean="0"/>
              <a:t>the secondary </a:t>
            </a:r>
            <a:r>
              <a:rPr lang="en-US" kern="0" dirty="0" smtClean="0"/>
              <a:t>calibration coefficient</a:t>
            </a:r>
          </a:p>
          <a:p>
            <a:r>
              <a:rPr lang="en-US" dirty="0" smtClean="0"/>
              <a:t>The lunar F-factor is calculated as a ratio between the theoretical lunar irradiance and observed lunar </a:t>
            </a:r>
            <a:r>
              <a:rPr lang="en-US" dirty="0" smtClean="0"/>
              <a:t>irradiance.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477963" y="2400300"/>
          <a:ext cx="6102350" cy="1230313"/>
        </p:xfrm>
        <a:graphic>
          <a:graphicData uri="http://schemas.openxmlformats.org/presentationml/2006/ole">
            <p:oleObj spid="_x0000_s11266" name="Equation" r:id="rId3" imgW="3149280" imgH="660240" progId="Equation.3">
              <p:embed/>
            </p:oleObj>
          </a:graphicData>
        </a:graphic>
      </p:graphicFrame>
      <p:sp>
        <p:nvSpPr>
          <p:cNvPr id="7" name="Content Placeholder 3"/>
          <p:cNvSpPr txBox="1">
            <a:spLocks/>
          </p:cNvSpPr>
          <p:nvPr/>
        </p:nvSpPr>
        <p:spPr>
          <a:xfrm>
            <a:off x="152400" y="4539837"/>
            <a:ext cx="8946573" cy="1162325"/>
          </a:xfrm>
          <a:prstGeom prst="rect">
            <a:avLst/>
          </a:prstGeom>
        </p:spPr>
        <p:txBody>
          <a:bodyPr lIns="102321" tIns="51161" rIns="102321" bIns="51161"/>
          <a:lstStyle/>
          <a:p>
            <a:pPr marL="0" lvl="1" defTabSz="920182" eaLnBrk="0" hangingPunct="0">
              <a:spcBef>
                <a:spcPct val="20000"/>
              </a:spcBef>
            </a:pPr>
            <a:r>
              <a:rPr lang="en-US" sz="2000" i="1" dirty="0" smtClean="0">
                <a:solidFill>
                  <a:schemeClr val="tx1"/>
                </a:solidFill>
              </a:rPr>
              <a:t>I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GIRO</a:t>
            </a:r>
            <a:r>
              <a:rPr lang="en-US" sz="2000" dirty="0" smtClean="0">
                <a:solidFill>
                  <a:schemeClr val="tx1"/>
                </a:solidFill>
              </a:rPr>
              <a:t> : band dependent lunar irradiance value from the </a:t>
            </a:r>
            <a:r>
              <a:rPr lang="en-GB" sz="2000" dirty="0" smtClean="0">
                <a:solidFill>
                  <a:schemeClr val="tx1"/>
                </a:solidFill>
              </a:rPr>
              <a:t>the Global Space-based Inter-Calibration System (GSICS</a:t>
            </a:r>
            <a:r>
              <a:rPr lang="en-GB" sz="2000" dirty="0" smtClean="0"/>
              <a:t>) </a:t>
            </a:r>
            <a:r>
              <a:rPr lang="en-US" sz="2000" dirty="0" smtClean="0">
                <a:solidFill>
                  <a:schemeClr val="tx1"/>
                </a:solidFill>
              </a:rPr>
              <a:t>Implementation of </a:t>
            </a:r>
            <a:r>
              <a:rPr lang="en-US" sz="2000" dirty="0" err="1" smtClean="0">
                <a:solidFill>
                  <a:schemeClr val="tx1"/>
                </a:solidFill>
              </a:rPr>
              <a:t>RObotic</a:t>
            </a:r>
            <a:r>
              <a:rPr lang="en-US" sz="2000" dirty="0" smtClean="0">
                <a:solidFill>
                  <a:schemeClr val="tx1"/>
                </a:solidFill>
              </a:rPr>
              <a:t> lunar observatory (GIRO v1.0.0) model </a:t>
            </a:r>
            <a:r>
              <a:rPr lang="en-GB" sz="2000" dirty="0" smtClean="0">
                <a:solidFill>
                  <a:schemeClr val="tx1"/>
                </a:solidFill>
              </a:rPr>
              <a:t>(at </a:t>
            </a:r>
            <a:r>
              <a:rPr lang="en-GB" sz="2000" dirty="0" smtClean="0">
                <a:solidFill>
                  <a:schemeClr val="tx1"/>
                </a:solidFill>
                <a:hlinkClick r:id="rId4"/>
              </a:rPr>
              <a:t>https://gsics.nesdis.noaa.gov/wiki/Development/LunarWorkArea</a:t>
            </a:r>
            <a:r>
              <a:rPr lang="en-GB" sz="2000" dirty="0" smtClean="0">
                <a:solidFill>
                  <a:schemeClr val="tx1"/>
                </a:solidFill>
              </a:rPr>
              <a:t> ), </a:t>
            </a:r>
            <a:r>
              <a:rPr lang="en-GB" sz="2000" i="1" dirty="0" smtClean="0">
                <a:solidFill>
                  <a:schemeClr val="tx1"/>
                </a:solidFill>
                <a:sym typeface="Symbol"/>
              </a:rPr>
              <a:t></a:t>
            </a:r>
            <a:r>
              <a:rPr lang="en-GB" sz="2000" dirty="0" smtClean="0">
                <a:solidFill>
                  <a:schemeClr val="tx1"/>
                </a:solidFill>
                <a:sym typeface="Symbol"/>
              </a:rPr>
              <a:t>: </a:t>
            </a:r>
            <a:r>
              <a:rPr lang="en-GB" sz="2000" dirty="0" smtClean="0">
                <a:solidFill>
                  <a:schemeClr val="tx1"/>
                </a:solidFill>
              </a:rPr>
              <a:t>moon phase angle,  </a:t>
            </a:r>
            <a:r>
              <a:rPr lang="en-GB" sz="2000" i="1" dirty="0" err="1" smtClean="0">
                <a:solidFill>
                  <a:schemeClr val="tx1"/>
                </a:solidFill>
              </a:rPr>
              <a:t>L</a:t>
            </a:r>
            <a:r>
              <a:rPr lang="en-GB" sz="2000" i="1" baseline="-25000" dirty="0" err="1" smtClean="0">
                <a:solidFill>
                  <a:schemeClr val="tx1"/>
                </a:solidFill>
              </a:rPr>
              <a:t>Avg</a:t>
            </a:r>
            <a:r>
              <a:rPr lang="en-GB" sz="2000" dirty="0" smtClean="0">
                <a:solidFill>
                  <a:schemeClr val="tx1"/>
                </a:solidFill>
              </a:rPr>
              <a:t>: averaged radiance of the effective lunar pixels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i="1" dirty="0" err="1" smtClean="0">
                <a:solidFill>
                  <a:schemeClr val="tx1"/>
                </a:solidFill>
              </a:rPr>
              <a:t>R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moon</a:t>
            </a:r>
            <a:r>
              <a:rPr lang="en-US" sz="2000" dirty="0" smtClean="0">
                <a:solidFill>
                  <a:schemeClr val="tx1"/>
                </a:solidFill>
              </a:rPr>
              <a:t>: moon radius, </a:t>
            </a:r>
            <a:r>
              <a:rPr lang="en-US" sz="2000" i="1" dirty="0" err="1" smtClean="0">
                <a:solidFill>
                  <a:schemeClr val="tx1"/>
                </a:solidFill>
              </a:rPr>
              <a:t>Dist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Sat_Moon</a:t>
            </a:r>
            <a:r>
              <a:rPr lang="en-US" sz="2000" dirty="0" smtClean="0">
                <a:solidFill>
                  <a:schemeClr val="tx1"/>
                </a:solidFill>
              </a:rPr>
              <a:t>: distance between satellite and moon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106386" y="3826928"/>
          <a:ext cx="5471873" cy="647593"/>
        </p:xfrm>
        <a:graphic>
          <a:graphicData uri="http://schemas.openxmlformats.org/presentationml/2006/ole">
            <p:oleObj spid="_x0000_s11267" name="Equation" r:id="rId5" imgW="2895480" imgH="34272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RSB Calibration: Lunar </a:t>
            </a:r>
            <a:r>
              <a:rPr lang="en-US" dirty="0" smtClean="0"/>
              <a:t>Band Ratio (LBR)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Lunar Band Ratio (LBR</a:t>
            </a:r>
            <a:r>
              <a:rPr lang="en-US" dirty="0" smtClean="0"/>
              <a:t>)[1]</a:t>
            </a:r>
            <a:endParaRPr lang="en-US" dirty="0" smtClean="0"/>
          </a:p>
          <a:p>
            <a:pPr lvl="1"/>
            <a:r>
              <a:rPr lang="en-US" dirty="0" smtClean="0"/>
              <a:t>Lunar data processing</a:t>
            </a:r>
          </a:p>
          <a:p>
            <a:pPr lvl="2"/>
            <a:r>
              <a:rPr lang="en-US" dirty="0" smtClean="0"/>
              <a:t>Lunar area is properly trimmed.</a:t>
            </a:r>
          </a:p>
          <a:p>
            <a:pPr lvl="2"/>
            <a:r>
              <a:rPr lang="en-US" dirty="0" smtClean="0"/>
              <a:t>Based on all the valid bias corrected lunar pixels.</a:t>
            </a:r>
          </a:p>
          <a:p>
            <a:pPr lvl="2"/>
            <a:r>
              <a:rPr lang="en-US" dirty="0" smtClean="0"/>
              <a:t>Bias is calculated from the background value. </a:t>
            </a:r>
          </a:p>
          <a:p>
            <a:pPr lvl="1"/>
            <a:r>
              <a:rPr lang="en-US" dirty="0" smtClean="0"/>
              <a:t>LBR is </a:t>
            </a:r>
            <a:r>
              <a:rPr lang="en-US" dirty="0" smtClean="0"/>
              <a:t>calculated </a:t>
            </a:r>
            <a:r>
              <a:rPr lang="en-US" dirty="0" smtClean="0"/>
              <a:t>using M11 as a reference band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LBR is compared to the SD F-factor ratios</a:t>
            </a:r>
          </a:p>
          <a:p>
            <a:pPr lvl="1"/>
            <a:r>
              <a:rPr lang="en-US" dirty="0" smtClean="0"/>
              <a:t>Using M11 as a reference band. </a:t>
            </a:r>
            <a:endParaRPr lang="en-US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2149475" y="3810000"/>
          <a:ext cx="3873500" cy="914400"/>
        </p:xfrm>
        <a:graphic>
          <a:graphicData uri="http://schemas.openxmlformats.org/presentationml/2006/ole">
            <p:oleObj spid="_x0000_s12290" name="Equation" r:id="rId3" imgW="2019240" imgH="482400" progId="Equation.3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1" y="6273225"/>
            <a:ext cx="8946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 defTabSz="822325" eaLnBrk="0" hangingPunct="0">
              <a:spcBef>
                <a:spcPct val="20000"/>
              </a:spcBef>
            </a:pPr>
            <a:r>
              <a:rPr lang="en-US" sz="1600" kern="0" dirty="0" smtClean="0"/>
              <a:t>[1] </a:t>
            </a:r>
            <a:r>
              <a:rPr lang="en-US" sz="1600" dirty="0" smtClean="0"/>
              <a:t>Choi, T., </a:t>
            </a:r>
            <a:r>
              <a:rPr lang="en-US" sz="1600" dirty="0" err="1" smtClean="0"/>
              <a:t>Shao</a:t>
            </a:r>
            <a:r>
              <a:rPr lang="en-US" sz="1600" dirty="0" smtClean="0"/>
              <a:t>, X., Cao, C., Weng, F., Radiometric Stability Monitoring of the Suomi NPP Visible Infrared Imaging Radiometer Suite (VIIRS) Reflective Solar Bands Using the Moon. Remote Sens. 2016, 8, 15.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7669" y="6492875"/>
            <a:ext cx="2133600" cy="365125"/>
          </a:xfrm>
        </p:spPr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4"/>
            <a:ext cx="4349502" cy="588125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Scheduled Lunar Collection</a:t>
            </a:r>
          </a:p>
          <a:p>
            <a:pPr lvl="1"/>
            <a:r>
              <a:rPr lang="en-US" dirty="0" smtClean="0"/>
              <a:t>Moon </a:t>
            </a:r>
            <a:r>
              <a:rPr lang="en-US" dirty="0" smtClean="0"/>
              <a:t>observation made through the Space View (SV) as </a:t>
            </a:r>
            <a:r>
              <a:rPr lang="en-US" dirty="0" smtClean="0"/>
              <a:t>shown the Figure. </a:t>
            </a:r>
            <a:endParaRPr lang="en-US" dirty="0" smtClean="0"/>
          </a:p>
          <a:p>
            <a:pPr lvl="1"/>
            <a:r>
              <a:rPr lang="en-US" dirty="0" smtClean="0"/>
              <a:t>During the sector rotation, the VIIRS observations are set to be fixed High Gain (HG) mode.</a:t>
            </a:r>
          </a:p>
          <a:p>
            <a:pPr lvl="1"/>
            <a:r>
              <a:rPr lang="en-US" dirty="0" smtClean="0"/>
              <a:t>Spacecraft roll maneuvers are required.</a:t>
            </a:r>
          </a:p>
          <a:p>
            <a:pPr lvl="1"/>
            <a:r>
              <a:rPr lang="en-US" dirty="0" smtClean="0"/>
              <a:t>To avoid the complex </a:t>
            </a:r>
            <a:r>
              <a:rPr lang="en-US" b="1" i="1" dirty="0" smtClean="0"/>
              <a:t>oversampling factor </a:t>
            </a:r>
            <a:r>
              <a:rPr lang="en-US" dirty="0" smtClean="0"/>
              <a:t>calculation,</a:t>
            </a:r>
          </a:p>
          <a:p>
            <a:pPr lvl="2"/>
            <a:r>
              <a:rPr lang="en-US" dirty="0" smtClean="0"/>
              <a:t>Center </a:t>
            </a:r>
            <a:r>
              <a:rPr lang="en-US" dirty="0" smtClean="0"/>
              <a:t>5</a:t>
            </a:r>
            <a:r>
              <a:rPr lang="en-US" dirty="0" smtClean="0"/>
              <a:t> </a:t>
            </a:r>
            <a:r>
              <a:rPr lang="en-US" dirty="0" smtClean="0"/>
              <a:t>scans with full moon in the entire scan are used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Recently changed to 4 scans.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630057" y="1129145"/>
            <a:ext cx="4361543" cy="5261842"/>
            <a:chOff x="2815743" y="976745"/>
            <a:chExt cx="6328257" cy="5687928"/>
          </a:xfrm>
        </p:grpSpPr>
        <p:pic>
          <p:nvPicPr>
            <p:cNvPr id="5" name="Picture 4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65850" y="976745"/>
              <a:ext cx="2978150" cy="4935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5743" y="2357654"/>
              <a:ext cx="29718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>
            <a:xfrm>
              <a:off x="5787543" y="2447344"/>
              <a:ext cx="378307" cy="7706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5787543" y="3891743"/>
              <a:ext cx="378307" cy="7738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6167777" y="3299235"/>
              <a:ext cx="2976223" cy="519709"/>
            </a:xfrm>
            <a:prstGeom prst="roundRect">
              <a:avLst>
                <a:gd name="adj" fmla="val 3348"/>
              </a:avLst>
            </a:prstGeom>
            <a:noFill/>
            <a:ln>
              <a:solidFill>
                <a:srgbClr val="FF0000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733"/>
            <p:cNvSpPr>
              <a:spLocks noChangeArrowheads="1"/>
            </p:cNvSpPr>
            <p:nvPr/>
          </p:nvSpPr>
          <p:spPr bwMode="auto">
            <a:xfrm>
              <a:off x="2845563" y="5948839"/>
              <a:ext cx="6049971" cy="715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7167" tIns="53583" rIns="107167" bIns="53583" anchor="ctr">
              <a:spAutoFit/>
            </a:bodyPr>
            <a:lstStyle/>
            <a:p>
              <a:pPr marL="401469" indent="-401469" algn="ctr" defTabSz="1074730">
                <a:spcBef>
                  <a:spcPct val="20000"/>
                </a:spcBef>
                <a:spcAft>
                  <a:spcPct val="20000"/>
                </a:spcAft>
                <a:defRPr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     </a:t>
              </a: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Scheduled </a:t>
              </a: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lunar collection example image on Jan. 19</a:t>
              </a:r>
              <a:r>
                <a:rPr lang="en-US" baseline="30000" dirty="0" smtClean="0">
                  <a:solidFill>
                    <a:schemeClr val="tx1"/>
                  </a:solidFill>
                  <a:latin typeface="+mn-lt"/>
                </a:rPr>
                <a:t>th</a:t>
              </a: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, 2016.  </a:t>
              </a:r>
              <a:endParaRPr lang="en-US" dirty="0">
                <a:solidFill>
                  <a:srgbClr val="0000FF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/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NPP_FOR.potx</Template>
  <TotalTime>33077</TotalTime>
  <Words>1127</Words>
  <Application>Microsoft Office PowerPoint</Application>
  <PresentationFormat>On-screen Show (4:3)</PresentationFormat>
  <Paragraphs>219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NPP_FOR</vt:lpstr>
      <vt:lpstr>Equation</vt:lpstr>
      <vt:lpstr>Microsoft Equation 3.0</vt:lpstr>
      <vt:lpstr>NOAA VIIRS Team  GIRO Implementation Updates</vt:lpstr>
      <vt:lpstr>Outline</vt:lpstr>
      <vt:lpstr>Introduction</vt:lpstr>
      <vt:lpstr>Introduction</vt:lpstr>
      <vt:lpstr>Introduction</vt:lpstr>
      <vt:lpstr>RSB Calibration: SD F-factor</vt:lpstr>
      <vt:lpstr>RSB Calibration: Lunar F-factor</vt:lpstr>
      <vt:lpstr>RSB Calibration: Lunar Band Ratio (LBR)</vt:lpstr>
      <vt:lpstr>Results</vt:lpstr>
      <vt:lpstr>Results</vt:lpstr>
      <vt:lpstr>SD and Lunar F-factor comparisons</vt:lpstr>
      <vt:lpstr>SD and Lunar F-factor comparisons</vt:lpstr>
      <vt:lpstr>SD and Lunar Band Ratio (LBR)</vt:lpstr>
      <vt:lpstr>SD and Lunar Band Ratio (LBR)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ICVS-LTM Weekly Instrument Status Update   May 7, 2014</dc:title>
  <dc:creator>Ninghai Sun</dc:creator>
  <cp:lastModifiedBy>JC</cp:lastModifiedBy>
  <cp:revision>1577</cp:revision>
  <dcterms:created xsi:type="dcterms:W3CDTF">2011-10-05T18:31:57Z</dcterms:created>
  <dcterms:modified xsi:type="dcterms:W3CDTF">2016-12-05T20:41:44Z</dcterms:modified>
</cp:coreProperties>
</file>