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77" r:id="rId3"/>
    <p:sldId id="294" r:id="rId4"/>
    <p:sldId id="261" r:id="rId5"/>
    <p:sldId id="266" r:id="rId6"/>
    <p:sldId id="278" r:id="rId7"/>
    <p:sldId id="280" r:id="rId8"/>
    <p:sldId id="282" r:id="rId9"/>
    <p:sldId id="289" r:id="rId10"/>
    <p:sldId id="290" r:id="rId11"/>
    <p:sldId id="293" r:id="rId12"/>
    <p:sldId id="291" r:id="rId13"/>
    <p:sldId id="292" r:id="rId14"/>
    <p:sldId id="284" r:id="rId15"/>
    <p:sldId id="263" r:id="rId16"/>
    <p:sldId id="269" r:id="rId17"/>
    <p:sldId id="270" r:id="rId18"/>
    <p:sldId id="295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0E5"/>
    <a:srgbClr val="FF9D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7933-8F51-1A41-85B6-61EBB49C46D7}" type="datetimeFigureOut">
              <a:rPr lang="en-US" smtClean="0"/>
              <a:t>1/10/17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686B-D4DC-1744-BEFF-0D797549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5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35A5-A112-A447-8A56-95818194EB5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053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35A5-A112-A447-8A56-95818194EB5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03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2" indent="-45720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35A5-A112-A447-8A56-95818194EB5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03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2" indent="-45720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35A5-A112-A447-8A56-95818194EB5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03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2" indent="-45720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35A5-A112-A447-8A56-95818194EB5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253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2" indent="-45720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35A5-A112-A447-8A56-95818194EB5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037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" lvl="1" indent="0">
              <a:spcBef>
                <a:spcPts val="0"/>
              </a:spcBef>
              <a:buFont typeface="+mj-lt"/>
              <a:buNone/>
            </a:pPr>
            <a:endParaRPr lang="en-US" sz="3000" dirty="0" smtClean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35A5-A112-A447-8A56-95818194EB5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037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2" indent="-45720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35A5-A112-A447-8A56-95818194EB5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503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7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2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9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1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6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1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8DCF-37ED-4D40-B52D-13E65E5115E0}" type="datetimeFigureOut">
              <a:rPr lang="en-US" smtClean="0"/>
              <a:t>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4145-D67F-164D-811A-CEA4FEAB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35175" cy="68577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1437806858_dm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11" y="3584222"/>
            <a:ext cx="4008364" cy="3273552"/>
          </a:xfrm>
          <a:prstGeom prst="rect">
            <a:avLst/>
          </a:prstGeom>
        </p:spPr>
      </p:pic>
      <p:pic>
        <p:nvPicPr>
          <p:cNvPr id="3" name="Picture 2" descr="NOAA-M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4222"/>
            <a:ext cx="4015834" cy="32737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3660" y="913945"/>
            <a:ext cx="8359454" cy="3752476"/>
          </a:xfrm>
          <a:noFill/>
          <a:ln>
            <a:noFill/>
          </a:ln>
          <a:effectLst>
            <a:softEdge rad="25400"/>
          </a:effectLst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Inter-calibration of UTH-related </a:t>
            </a:r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radiances from SSM/T-2 and AMSU-</a:t>
            </a:r>
            <a:r>
              <a:rPr lang="en-US" sz="3200" dirty="0" smtClean="0">
                <a:solidFill>
                  <a:schemeClr val="bg1"/>
                </a:solidFill>
                <a:latin typeface="Century Gothic"/>
                <a:cs typeface="Century Gothic"/>
              </a:rPr>
              <a:t>B</a:t>
            </a:r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Johnny Luo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Jeyavinoth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Jeyaratnam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Nazia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 Shah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b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William B. Rossow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, and Ralph Ferraro</a:t>
            </a:r>
            <a:r>
              <a:rPr lang="en-US" sz="2000" baseline="30000" dirty="0" smtClean="0">
                <a:solidFill>
                  <a:schemeClr val="bg1"/>
                </a:solidFill>
                <a:latin typeface="Century Gothic"/>
                <a:cs typeface="Century Gothic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400" baseline="30000" dirty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City College of City University of New York</a:t>
            </a:r>
            <a:b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8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br>
              <a:rPr lang="en-US" sz="800" dirty="0" smtClean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000" baseline="30000" dirty="0" smtClean="0">
                <a:solidFill>
                  <a:schemeClr val="bg1"/>
                </a:solidFill>
                <a:latin typeface="Century Gothic"/>
                <a:cs typeface="Century Gothic"/>
              </a:rPr>
              <a:t>2</a:t>
            </a:r>
            <a:r>
              <a:rPr lang="en-US" sz="2000" dirty="0" smtClean="0">
                <a:solidFill>
                  <a:schemeClr val="bg1"/>
                </a:solidFill>
                <a:latin typeface="Century Gothic"/>
                <a:cs typeface="Century Gothic"/>
              </a:rPr>
              <a:t>NOAA/NESDIS/STAR</a:t>
            </a:r>
            <a:endParaRPr lang="en-US" sz="20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1" descr="crest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0" y="125901"/>
            <a:ext cx="2893120" cy="461318"/>
          </a:xfrm>
          <a:prstGeom prst="rect">
            <a:avLst/>
          </a:prstGeom>
        </p:spPr>
      </p:pic>
      <p:pic>
        <p:nvPicPr>
          <p:cNvPr id="7" name="Picture 6" descr="ccny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090" y="40530"/>
            <a:ext cx="1856886" cy="74275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2948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15.jpg" descr="sno_5_5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9889" y="533452"/>
            <a:ext cx="9452384" cy="6536714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90676" y="1174203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183±3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676" y="2392970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183±1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316" y="3539848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183±7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584" y="46867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2636" y="578903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9326" y="212712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F11 – F12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27486" y="218374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F11 – F14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5646" y="229698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F12 – F14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3707" y="264328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F12 – F15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77807" y="264328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F14 – F15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2315" y="633660"/>
            <a:ext cx="8886905" cy="3691718"/>
          </a:xfrm>
          <a:prstGeom prst="rect">
            <a:avLst/>
          </a:prstGeom>
          <a:solidFill>
            <a:schemeClr val="tx1">
              <a:alpha val="17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5838" y="79662"/>
            <a:ext cx="66408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6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16" y="914132"/>
            <a:ext cx="8290983" cy="4663926"/>
          </a:xfrm>
        </p:spPr>
        <p:txBody>
          <a:bodyPr>
            <a:normAutofit/>
          </a:bodyPr>
          <a:lstStyle/>
          <a:p>
            <a:pPr marL="6350" lvl="1" indent="0">
              <a:buNone/>
            </a:pPr>
            <a:r>
              <a:rPr lang="en-US" b="1" dirty="0" smtClean="0">
                <a:latin typeface="Century Gothic"/>
                <a:cs typeface="Century Gothic"/>
              </a:rPr>
              <a:t>Relative Calibration (on a broad brush):</a:t>
            </a:r>
          </a:p>
          <a:p>
            <a:pPr marL="6350" lvl="1" indent="0">
              <a:buNone/>
            </a:pPr>
            <a:endParaRPr lang="en-US" sz="1000" dirty="0">
              <a:latin typeface="Century Gothic"/>
              <a:cs typeface="Century Gothic"/>
            </a:endParaRPr>
          </a:p>
          <a:p>
            <a:pPr marL="6350" lvl="1" indent="0">
              <a:buNone/>
            </a:pPr>
            <a:r>
              <a:rPr lang="en-US" sz="2400" u="sng" dirty="0" smtClean="0">
                <a:latin typeface="Century Gothic"/>
                <a:cs typeface="Century Gothic"/>
              </a:rPr>
              <a:t>F14 was used as the base;183±1 GHz as an example</a:t>
            </a:r>
          </a:p>
          <a:p>
            <a:pPr marL="406400" lvl="2" indent="0">
              <a:buNone/>
            </a:pPr>
            <a:endParaRPr lang="en-US" sz="1000" dirty="0" smtClean="0">
              <a:latin typeface="Century Gothic"/>
              <a:cs typeface="Century Gothic"/>
            </a:endParaRPr>
          </a:p>
          <a:p>
            <a:pPr marL="920750" lvl="2" indent="-514350"/>
            <a:r>
              <a:rPr lang="en-US" dirty="0" smtClean="0">
                <a:latin typeface="Century Gothic"/>
                <a:cs typeface="Century Gothic"/>
              </a:rPr>
              <a:t>F11 was warmer than F14 by ~0.5K</a:t>
            </a:r>
          </a:p>
          <a:p>
            <a:pPr marL="920750" lvl="2" indent="-514350"/>
            <a:r>
              <a:rPr lang="en-US" dirty="0" smtClean="0">
                <a:latin typeface="Century Gothic"/>
                <a:cs typeface="Century Gothic"/>
              </a:rPr>
              <a:t>F12 was colder than F14 by ~1K</a:t>
            </a:r>
          </a:p>
          <a:p>
            <a:pPr marL="920750" lvl="2" indent="-514350"/>
            <a:r>
              <a:rPr lang="en-US" dirty="0" smtClean="0">
                <a:latin typeface="Century Gothic"/>
                <a:cs typeface="Century Gothic"/>
              </a:rPr>
              <a:t>F15 was warmer</a:t>
            </a:r>
            <a:r>
              <a:rPr lang="en-US" dirty="0">
                <a:latin typeface="Century Gothic"/>
                <a:cs typeface="Century Gothic"/>
              </a:rPr>
              <a:t> than F14 by </a:t>
            </a:r>
            <a:r>
              <a:rPr lang="en-US" dirty="0" smtClean="0">
                <a:latin typeface="Century Gothic"/>
                <a:cs typeface="Century Gothic"/>
              </a:rPr>
              <a:t>~0.5K (before 2004; after that, bias decreases to close to 0K)</a:t>
            </a:r>
          </a:p>
          <a:p>
            <a:pPr marL="920750" lvl="2" indent="-514350"/>
            <a:endParaRPr lang="en-US" sz="2600" dirty="0">
              <a:latin typeface="Century Gothic"/>
              <a:cs typeface="Century Gothic"/>
            </a:endParaRPr>
          </a:p>
          <a:p>
            <a:pPr marL="406400" lvl="2" indent="0">
              <a:buNone/>
            </a:pPr>
            <a:r>
              <a:rPr lang="en-US" sz="2600" dirty="0" smtClean="0">
                <a:latin typeface="Century Gothic"/>
                <a:cs typeface="Century Gothic"/>
              </a:rPr>
              <a:t>(Theses bias estimations do not include some sudden changes)</a:t>
            </a:r>
          </a:p>
          <a:p>
            <a:pPr marL="920750" lvl="2" indent="-514350"/>
            <a:endParaRPr lang="en-US" sz="2600" dirty="0" smtClean="0">
              <a:latin typeface="Century Gothic"/>
              <a:cs typeface="Century Gothic"/>
            </a:endParaRPr>
          </a:p>
          <a:p>
            <a:pPr marL="920750" lvl="2" indent="-514350"/>
            <a:endParaRPr lang="en-US" sz="2600" dirty="0" smtClean="0">
              <a:latin typeface="Century Gothic"/>
              <a:cs typeface="Century Gothic"/>
            </a:endParaRPr>
          </a:p>
          <a:p>
            <a:pPr marL="920750" lvl="2" indent="-514350"/>
            <a:endParaRPr lang="en-US" sz="26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520700" lvl="1" indent="-514350">
              <a:buFont typeface="+mj-lt"/>
              <a:buAutoNum type="arabicPeriod"/>
            </a:pPr>
            <a:endParaRPr lang="en-US" sz="3000" dirty="0">
              <a:latin typeface="Century Gothic"/>
              <a:cs typeface="Century Gothic"/>
            </a:endParaRPr>
          </a:p>
          <a:p>
            <a:pPr marL="520700" lvl="1" indent="-514350">
              <a:buFont typeface="+mj-lt"/>
              <a:buAutoNum type="arabicPeriod"/>
            </a:pPr>
            <a:endParaRPr lang="en-US" sz="3000" dirty="0" smtClean="0">
              <a:latin typeface="Century Gothic"/>
              <a:cs typeface="Century Gothic"/>
            </a:endParaRPr>
          </a:p>
          <a:p>
            <a:pPr marL="749300" lvl="2" indent="-342900"/>
            <a:endParaRPr lang="en-US" sz="26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F798F4E-E23A-7147-B121-F3720A879C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1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finalcase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36525"/>
            <a:ext cx="6361112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Screen shot 2011-02-17 at 2.55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36788"/>
            <a:ext cx="3562350" cy="443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36443" y="430352"/>
            <a:ext cx="21908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2000" dirty="0"/>
              <a:t>“</a:t>
            </a:r>
            <a:r>
              <a:rPr lang="en-US" sz="2000" dirty="0"/>
              <a:t>Profiling</a:t>
            </a:r>
            <a:r>
              <a:rPr lang="ja-JP" altLang="en-US" sz="2000" dirty="0"/>
              <a:t>”</a:t>
            </a:r>
            <a:r>
              <a:rPr lang="en-US" sz="2000" dirty="0"/>
              <a:t> ability of MOZAIC.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31000" y="2676525"/>
            <a:ext cx="1563688" cy="1406525"/>
          </a:xfrm>
          <a:prstGeom prst="rect">
            <a:avLst/>
          </a:prstGeom>
          <a:noFill/>
          <a:ln w="34925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21525" y="4445000"/>
            <a:ext cx="103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~ 150 km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0925" y="1138238"/>
            <a:ext cx="473075" cy="4254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93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AirportMatch_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915988"/>
            <a:ext cx="7673975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790575" y="400050"/>
            <a:ext cx="75517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smtClean="0"/>
              <a:t>Number of MOZAIC ascent/descent matched with SSM/T2</a:t>
            </a:r>
            <a:endParaRPr lang="en-US" sz="2200" dirty="0"/>
          </a:p>
        </p:txBody>
      </p:sp>
      <p:pic>
        <p:nvPicPr>
          <p:cNvPr id="35844" name="Picture 9" descr="Picture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5237163"/>
            <a:ext cx="2276475" cy="130175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5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7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03175" y="802771"/>
            <a:ext cx="7859107" cy="5619396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5791200" y="3175000"/>
            <a:ext cx="1730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Gothic"/>
                <a:cs typeface="Century Gothic"/>
              </a:rPr>
              <a:t>183±1 </a:t>
            </a:r>
            <a:r>
              <a:rPr lang="en-US" sz="2400" dirty="0" smtClean="0">
                <a:latin typeface="Century Gothic"/>
                <a:cs typeface="Century Gothic"/>
              </a:rPr>
              <a:t>GHz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057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F798F4E-E23A-7147-B121-F3720A879C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 descr="times_allsat_May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69334"/>
            <a:ext cx="6911622" cy="659486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414889" y="1905000"/>
            <a:ext cx="475037" cy="366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79844" y="1580444"/>
            <a:ext cx="0" cy="578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42688" y="1693333"/>
            <a:ext cx="196201" cy="578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62198" y="2887134"/>
            <a:ext cx="152400" cy="623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015090" y="3039534"/>
            <a:ext cx="152400" cy="623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49889" y="1211112"/>
            <a:ext cx="5246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F14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2244" y="3564467"/>
            <a:ext cx="107722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55FBFF"/>
                </a:solidFill>
              </a:rPr>
              <a:t>NOAA-15</a:t>
            </a:r>
            <a:endParaRPr lang="en-US" b="1" dirty="0">
              <a:solidFill>
                <a:srgbClr val="55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4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F798F4E-E23A-7147-B121-F3720A879C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985120"/>
            <a:ext cx="9144000" cy="5819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NOAA15 - F14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 descr="(8) n15-f14_weighted_cc_histogram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00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16" y="914132"/>
            <a:ext cx="8290983" cy="5721618"/>
          </a:xfrm>
        </p:spPr>
        <p:txBody>
          <a:bodyPr>
            <a:normAutofit/>
          </a:bodyPr>
          <a:lstStyle/>
          <a:p>
            <a:pPr marL="6350" lvl="1" indent="0">
              <a:buNone/>
            </a:pPr>
            <a:r>
              <a:rPr lang="en-US" dirty="0">
                <a:latin typeface="Century Gothic"/>
                <a:cs typeface="Century Gothic"/>
              </a:rPr>
              <a:t>Z</a:t>
            </a:r>
            <a:r>
              <a:rPr lang="en-US" dirty="0" smtClean="0">
                <a:latin typeface="Century Gothic"/>
                <a:cs typeface="Century Gothic"/>
              </a:rPr>
              <a:t>onal averages: AMSU-B is generally warmer than SSM/T-2 by</a:t>
            </a:r>
          </a:p>
          <a:p>
            <a:pPr marL="6350" lvl="1" indent="0">
              <a:buNone/>
            </a:pPr>
            <a:endParaRPr lang="en-US" sz="1000" dirty="0" smtClean="0">
              <a:latin typeface="Century Gothic"/>
              <a:cs typeface="Century Gothic"/>
            </a:endParaRPr>
          </a:p>
          <a:p>
            <a:pPr marL="920750" lvl="2" indent="-514350"/>
            <a:r>
              <a:rPr lang="en-US" sz="2600" dirty="0" smtClean="0">
                <a:latin typeface="Century Gothic"/>
                <a:cs typeface="Century Gothic"/>
              </a:rPr>
              <a:t>1.35 </a:t>
            </a:r>
            <a:r>
              <a:rPr lang="en-US" sz="2600" dirty="0">
                <a:latin typeface="Century Gothic"/>
                <a:cs typeface="Century Gothic"/>
              </a:rPr>
              <a:t>± </a:t>
            </a:r>
            <a:r>
              <a:rPr lang="en-US" sz="2600" dirty="0" smtClean="0">
                <a:latin typeface="Century Gothic"/>
                <a:cs typeface="Century Gothic"/>
              </a:rPr>
              <a:t>0.26 </a:t>
            </a:r>
            <a:r>
              <a:rPr lang="en-US" sz="2600" dirty="0">
                <a:latin typeface="Century Gothic"/>
                <a:cs typeface="Century Gothic"/>
              </a:rPr>
              <a:t>K for 183.3 </a:t>
            </a:r>
            <a:r>
              <a:rPr lang="en-US" sz="2600" dirty="0">
                <a:solidFill>
                  <a:prstClr val="black"/>
                </a:solidFill>
                <a:latin typeface="Century Gothic"/>
                <a:cs typeface="Century Gothic"/>
              </a:rPr>
              <a:t>± 1 </a:t>
            </a:r>
            <a:r>
              <a:rPr lang="en-US" sz="2600" dirty="0" smtClean="0">
                <a:solidFill>
                  <a:prstClr val="black"/>
                </a:solidFill>
                <a:latin typeface="Century Gothic"/>
                <a:cs typeface="Century Gothic"/>
              </a:rPr>
              <a:t>GHz</a:t>
            </a:r>
            <a:endParaRPr lang="en-US" sz="2600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920750" lvl="2" indent="-514350"/>
            <a:r>
              <a:rPr lang="en-US" sz="2600" dirty="0" smtClean="0">
                <a:latin typeface="Century Gothic"/>
                <a:cs typeface="Century Gothic"/>
              </a:rPr>
              <a:t>1.36 </a:t>
            </a:r>
            <a:r>
              <a:rPr lang="en-US" sz="2600" dirty="0">
                <a:latin typeface="Century Gothic"/>
                <a:cs typeface="Century Gothic"/>
              </a:rPr>
              <a:t>± </a:t>
            </a:r>
            <a:r>
              <a:rPr lang="en-US" sz="2600" dirty="0" smtClean="0">
                <a:latin typeface="Century Gothic"/>
                <a:cs typeface="Century Gothic"/>
              </a:rPr>
              <a:t>0.58 </a:t>
            </a:r>
            <a:r>
              <a:rPr lang="en-US" sz="2600" dirty="0">
                <a:latin typeface="Century Gothic"/>
                <a:cs typeface="Century Gothic"/>
              </a:rPr>
              <a:t>K for 183.3 </a:t>
            </a:r>
            <a:r>
              <a:rPr lang="en-US" sz="2600" dirty="0">
                <a:solidFill>
                  <a:prstClr val="black"/>
                </a:solidFill>
                <a:latin typeface="Century Gothic"/>
                <a:cs typeface="Century Gothic"/>
              </a:rPr>
              <a:t>± </a:t>
            </a:r>
            <a:r>
              <a:rPr lang="en-US" sz="2600" dirty="0" smtClean="0">
                <a:solidFill>
                  <a:prstClr val="black"/>
                </a:solidFill>
                <a:latin typeface="Century Gothic"/>
                <a:cs typeface="Century Gothic"/>
              </a:rPr>
              <a:t>3 GHz</a:t>
            </a:r>
            <a:endParaRPr lang="en-US" sz="2600" dirty="0" smtClean="0">
              <a:latin typeface="Century Gothic"/>
              <a:cs typeface="Century Gothic"/>
            </a:endParaRPr>
          </a:p>
          <a:p>
            <a:pPr marL="920750" lvl="2" indent="-514350">
              <a:spcBef>
                <a:spcPts val="0"/>
              </a:spcBef>
            </a:pPr>
            <a:r>
              <a:rPr lang="en-US" sz="2600" dirty="0" smtClean="0">
                <a:latin typeface="Century Gothic"/>
                <a:cs typeface="Century Gothic"/>
              </a:rPr>
              <a:t>1.77 ± 0.54 K for 183.3 </a:t>
            </a:r>
            <a:r>
              <a:rPr lang="en-US" sz="2600" dirty="0" smtClean="0">
                <a:solidFill>
                  <a:prstClr val="black"/>
                </a:solidFill>
                <a:latin typeface="Century Gothic"/>
                <a:cs typeface="Century Gothic"/>
              </a:rPr>
              <a:t>± 7 GHz</a:t>
            </a:r>
            <a:endParaRPr lang="en-US" sz="3000" dirty="0" smtClean="0">
              <a:latin typeface="Century Gothic"/>
              <a:cs typeface="Century Gothic"/>
            </a:endParaRPr>
          </a:p>
          <a:p>
            <a:pPr marL="520700" lvl="1" indent="-514350">
              <a:buFont typeface="+mj-lt"/>
              <a:buAutoNum type="arabicPeriod"/>
            </a:pPr>
            <a:endParaRPr lang="en-US" sz="3000" dirty="0">
              <a:latin typeface="Century Gothic"/>
              <a:cs typeface="Century Gothic"/>
            </a:endParaRPr>
          </a:p>
          <a:p>
            <a:pPr marL="520700" lvl="1" indent="-514350">
              <a:buFont typeface="+mj-lt"/>
              <a:buAutoNum type="arabicPeriod"/>
            </a:pPr>
            <a:endParaRPr lang="en-US" sz="3000" dirty="0" smtClean="0">
              <a:latin typeface="Century Gothic"/>
              <a:cs typeface="Century Gothic"/>
            </a:endParaRPr>
          </a:p>
          <a:p>
            <a:pPr marL="749300" lvl="2" indent="-342900"/>
            <a:endParaRPr lang="en-US" sz="26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F798F4E-E23A-7147-B121-F3720A879C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59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466725" y="544513"/>
            <a:ext cx="44481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An important ancillary data for </a:t>
            </a:r>
            <a:r>
              <a:rPr lang="en-US" sz="2000" dirty="0" smtClean="0"/>
              <a:t>UTH CDR are </a:t>
            </a:r>
            <a:r>
              <a:rPr lang="en-US" sz="2000" dirty="0"/>
              <a:t>clouds, because certain clouds (e.g. deep convection) can contaminate UTH radiances and need to be marked up.</a:t>
            </a:r>
          </a:p>
        </p:txBody>
      </p:sp>
      <p:pic>
        <p:nvPicPr>
          <p:cNvPr id="29699" name="Picture 3" descr="Screen shot 2012-07-25 at 10.03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228975"/>
            <a:ext cx="35496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041525" y="3667125"/>
            <a:ext cx="701675" cy="914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493713" y="2469118"/>
            <a:ext cx="38735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SSM/T2 TB(183±1 GHz) swath data</a:t>
            </a:r>
          </a:p>
        </p:txBody>
      </p:sp>
      <p:pic>
        <p:nvPicPr>
          <p:cNvPr id="29702" name="Picture 7" descr="Screen shot 2012-07-26 at 9.24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544513"/>
            <a:ext cx="3440112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Screen shot 2012-07-26 at 9.24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3417888"/>
            <a:ext cx="339725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5"/>
          <p:cNvSpPr txBox="1">
            <a:spLocks noChangeArrowheads="1"/>
          </p:cNvSpPr>
          <p:nvPr/>
        </p:nvSpPr>
        <p:spPr bwMode="auto">
          <a:xfrm>
            <a:off x="5302251" y="175181"/>
            <a:ext cx="3541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ISCCP Cloud-top </a:t>
            </a:r>
            <a:r>
              <a:rPr lang="en-US" sz="1800" dirty="0" smtClean="0"/>
              <a:t>pressure (</a:t>
            </a:r>
            <a:r>
              <a:rPr lang="en-US" sz="1800" dirty="0" err="1" smtClean="0"/>
              <a:t>hPa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11" name="Oval 10"/>
          <p:cNvSpPr/>
          <p:nvPr/>
        </p:nvSpPr>
        <p:spPr>
          <a:xfrm>
            <a:off x="6746875" y="842963"/>
            <a:ext cx="700088" cy="914400"/>
          </a:xfrm>
          <a:prstGeom prst="ellipse">
            <a:avLst/>
          </a:prstGeom>
          <a:noFill/>
          <a:ln w="22225">
            <a:solidFill>
              <a:srgbClr val="F5F8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54800" y="3840163"/>
            <a:ext cx="701675" cy="914400"/>
          </a:xfrm>
          <a:prstGeom prst="ellipse">
            <a:avLst/>
          </a:prstGeom>
          <a:noFill/>
          <a:ln w="22225">
            <a:solidFill>
              <a:srgbClr val="F5F86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773363" y="1482725"/>
            <a:ext cx="3932237" cy="2306638"/>
          </a:xfrm>
          <a:prstGeom prst="straightConnector1">
            <a:avLst/>
          </a:prstGeom>
          <a:ln>
            <a:solidFill>
              <a:srgbClr val="F5F86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33675" y="4338638"/>
            <a:ext cx="3840163" cy="101600"/>
          </a:xfrm>
          <a:prstGeom prst="straightConnector1">
            <a:avLst/>
          </a:prstGeom>
          <a:ln>
            <a:solidFill>
              <a:srgbClr val="F5F86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9" name="TextBox 5"/>
          <p:cNvSpPr txBox="1">
            <a:spLocks noChangeArrowheads="1"/>
          </p:cNvSpPr>
          <p:nvPr/>
        </p:nvSpPr>
        <p:spPr bwMode="auto">
          <a:xfrm>
            <a:off x="5730875" y="3189288"/>
            <a:ext cx="2875081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ISCCP cloud optical depth</a:t>
            </a:r>
          </a:p>
        </p:txBody>
      </p:sp>
      <p:sp>
        <p:nvSpPr>
          <p:cNvPr id="29710" name="TextBox 17"/>
          <p:cNvSpPr txBox="1">
            <a:spLocks noChangeArrowheads="1"/>
          </p:cNvSpPr>
          <p:nvPr/>
        </p:nvSpPr>
        <p:spPr bwMode="auto">
          <a:xfrm>
            <a:off x="4084638" y="3251200"/>
            <a:ext cx="13509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/>
              <a:t>An example of deep convection contamination</a:t>
            </a:r>
          </a:p>
        </p:txBody>
      </p:sp>
    </p:spTree>
    <p:extLst>
      <p:ext uri="{BB962C8B-B14F-4D97-AF65-F5344CB8AC3E}">
        <p14:creationId xmlns:p14="http://schemas.microsoft.com/office/powerpoint/2010/main" val="247357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492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81050" y="21507"/>
            <a:ext cx="7686675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latin typeface="Lucida Sans" charset="0"/>
              </a:rPr>
              <a:t>CDR (Climate Data Record) Project Description</a:t>
            </a:r>
            <a:endParaRPr lang="en-US" sz="2200" b="1" dirty="0">
              <a:latin typeface="Lucida Sans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74058" y="853322"/>
            <a:ext cx="8229600" cy="129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Goal: </a:t>
            </a:r>
            <a:r>
              <a:rPr lang="ja-JP" alt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“</a:t>
            </a:r>
            <a:r>
              <a:rPr 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…bring together all the upper-tropospheric humidity (</a:t>
            </a:r>
            <a:r>
              <a:rPr lang="en-US" sz="1800" b="1" i="1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UTH)-related radiance </a:t>
            </a:r>
            <a:r>
              <a:rPr 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data from multiple satellites and process them to establish a long-term, global, inter-calibrated radiance record from which UTH can be retrieved and UTH research can be conducted.</a:t>
            </a:r>
            <a:r>
              <a:rPr lang="ja-JP" alt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”</a:t>
            </a:r>
            <a:endParaRPr lang="en-US" sz="1800" dirty="0">
              <a:solidFill>
                <a:srgbClr val="000000"/>
              </a:solidFill>
              <a:latin typeface="Lucida Sans" charset="0"/>
              <a:ea typeface="ＭＳ Ｐゴシック" charset="0"/>
            </a:endParaRPr>
          </a:p>
        </p:txBody>
      </p:sp>
      <p:pic>
        <p:nvPicPr>
          <p:cNvPr id="4" name="Picture 3" descr="Screen Shot 2017-01-10 at 7.0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10" y="2204697"/>
            <a:ext cx="6697014" cy="4281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6020" y="2828311"/>
            <a:ext cx="2932888" cy="2933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6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81050" y="21507"/>
            <a:ext cx="7686675" cy="97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latin typeface="Lucida Sans" charset="0"/>
              </a:rPr>
              <a:t>CDR (Climate Data Record) Project Description</a:t>
            </a:r>
            <a:endParaRPr lang="en-US" sz="2200" b="1" dirty="0">
              <a:latin typeface="Lucida Sans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74058" y="853322"/>
            <a:ext cx="8229600" cy="1298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Goal: </a:t>
            </a:r>
            <a:r>
              <a:rPr lang="ja-JP" alt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“</a:t>
            </a:r>
            <a:r>
              <a:rPr 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…bring together all the upper-tropospheric humidity (</a:t>
            </a:r>
            <a:r>
              <a:rPr lang="en-US" sz="1800" b="1" i="1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UTH)-related radiance </a:t>
            </a:r>
            <a:r>
              <a:rPr 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data from multiple satellites and process them to establish a long-term, global, inter-calibrated radiance record from which UTH can be retrieved and UTH research can be conducted.</a:t>
            </a:r>
            <a:r>
              <a:rPr lang="ja-JP" altLang="en-US" sz="1800" dirty="0" smtClean="0">
                <a:solidFill>
                  <a:srgbClr val="000000"/>
                </a:solidFill>
                <a:latin typeface="Lucida Sans" charset="0"/>
                <a:ea typeface="ＭＳ Ｐゴシック" charset="0"/>
              </a:rPr>
              <a:t>”</a:t>
            </a:r>
            <a:endParaRPr lang="en-US" sz="1800" dirty="0">
              <a:solidFill>
                <a:srgbClr val="000000"/>
              </a:solidFill>
              <a:latin typeface="Lucida Sans" charset="0"/>
              <a:ea typeface="ＭＳ Ｐゴシック" charset="0"/>
            </a:endParaRPr>
          </a:p>
        </p:txBody>
      </p:sp>
      <p:pic>
        <p:nvPicPr>
          <p:cNvPr id="4" name="Picture 3" descr="Screen Shot 2017-01-10 at 7.06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10" y="2204697"/>
            <a:ext cx="6697014" cy="42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1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08 at 1.59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560"/>
            <a:ext cx="9144000" cy="5780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52"/>
            <a:ext cx="9144000" cy="5819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SSM/T-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2 and AMSU-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B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889000"/>
            <a:ext cx="8636000" cy="574675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 smtClean="0"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2400" dirty="0" smtClean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8141" y="4260221"/>
            <a:ext cx="6514754" cy="71003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9574"/>
            <a:ext cx="2133600" cy="365125"/>
          </a:xfrm>
        </p:spPr>
        <p:txBody>
          <a:bodyPr/>
          <a:lstStyle/>
          <a:p>
            <a:fld id="{0F798F4E-E23A-7147-B121-F3720A879C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39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1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Datasets &amp; Inter-calibration Methods</a:t>
            </a:r>
            <a:endParaRPr lang="en-US" sz="28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33328"/>
            <a:ext cx="8636000" cy="4270399"/>
          </a:xfrm>
        </p:spPr>
        <p:txBody>
          <a:bodyPr>
            <a:normAutofit fontScale="85000" lnSpcReduction="20000"/>
          </a:bodyPr>
          <a:lstStyle/>
          <a:p>
            <a:pPr marL="349250" lvl="1" indent="-342900">
              <a:buFont typeface="Arial"/>
              <a:buChar char="•"/>
            </a:pPr>
            <a:r>
              <a:rPr lang="en-US" b="1" dirty="0" smtClean="0">
                <a:latin typeface="Century Gothic"/>
                <a:cs typeface="Century Gothic"/>
              </a:rPr>
              <a:t>Datasets</a:t>
            </a:r>
          </a:p>
          <a:p>
            <a:pPr marL="457200" lvl="1" indent="0">
              <a:buNone/>
            </a:pPr>
            <a:endParaRPr lang="en-US" sz="1300" dirty="0">
              <a:latin typeface="Century Gothic"/>
              <a:cs typeface="Century Gothic"/>
            </a:endParaRPr>
          </a:p>
          <a:p>
            <a:pPr lvl="1"/>
            <a:r>
              <a:rPr lang="fi-FI" sz="2200" u="sng" dirty="0">
                <a:latin typeface="Century Gothic"/>
                <a:cs typeface="Century Gothic"/>
              </a:rPr>
              <a:t>SSM/T-2</a:t>
            </a:r>
            <a:r>
              <a:rPr lang="fi-FI" sz="2200" dirty="0">
                <a:latin typeface="Century Gothic"/>
                <a:cs typeface="Century Gothic"/>
              </a:rPr>
              <a:t>: </a:t>
            </a:r>
            <a:r>
              <a:rPr lang="fi-FI" sz="2200" dirty="0" smtClean="0">
                <a:latin typeface="Century Gothic"/>
                <a:cs typeface="Century Gothic"/>
              </a:rPr>
              <a:t>F11, F12, F14 and F15 (1992-2008), </a:t>
            </a:r>
            <a:r>
              <a:rPr lang="fi-FI" sz="2200" dirty="0" err="1" smtClean="0">
                <a:latin typeface="Century Gothic"/>
                <a:cs typeface="Century Gothic"/>
              </a:rPr>
              <a:t>obtained</a:t>
            </a:r>
            <a:r>
              <a:rPr lang="fi-FI" sz="2200" dirty="0" smtClean="0">
                <a:latin typeface="Century Gothic"/>
                <a:cs typeface="Century Gothic"/>
              </a:rPr>
              <a:t> </a:t>
            </a:r>
            <a:r>
              <a:rPr lang="fi-FI" sz="2200" dirty="0" err="1" smtClean="0">
                <a:latin typeface="Century Gothic"/>
                <a:cs typeface="Century Gothic"/>
              </a:rPr>
              <a:t>from</a:t>
            </a:r>
            <a:r>
              <a:rPr lang="fi-FI" sz="2200" dirty="0" smtClean="0">
                <a:latin typeface="Century Gothic"/>
                <a:cs typeface="Century Gothic"/>
              </a:rPr>
              <a:t> Dan </a:t>
            </a:r>
            <a:r>
              <a:rPr lang="fi-FI" sz="2200" dirty="0" err="1" smtClean="0">
                <a:latin typeface="Century Gothic"/>
                <a:cs typeface="Century Gothic"/>
              </a:rPr>
              <a:t>Kowal</a:t>
            </a:r>
            <a:r>
              <a:rPr lang="fi-FI" sz="2200" dirty="0" smtClean="0">
                <a:latin typeface="Century Gothic"/>
                <a:cs typeface="Century Gothic"/>
              </a:rPr>
              <a:t> of NGDC and </a:t>
            </a:r>
            <a:r>
              <a:rPr lang="fi-FI" sz="2200" dirty="0" err="1" smtClean="0">
                <a:latin typeface="Century Gothic"/>
                <a:cs typeface="Century Gothic"/>
              </a:rPr>
              <a:t>Hilawe</a:t>
            </a:r>
            <a:r>
              <a:rPr lang="fi-FI" sz="2200" dirty="0" smtClean="0">
                <a:latin typeface="Century Gothic"/>
                <a:cs typeface="Century Gothic"/>
              </a:rPr>
              <a:t> </a:t>
            </a:r>
            <a:r>
              <a:rPr lang="fi-FI" sz="2200" dirty="0" err="1" smtClean="0">
                <a:latin typeface="Century Gothic"/>
                <a:cs typeface="Century Gothic"/>
              </a:rPr>
              <a:t>Semunegus</a:t>
            </a:r>
            <a:r>
              <a:rPr lang="fi-FI" sz="2200" dirty="0" smtClean="0">
                <a:latin typeface="Century Gothic"/>
                <a:cs typeface="Century Gothic"/>
              </a:rPr>
              <a:t> of NCDC (</a:t>
            </a:r>
            <a:r>
              <a:rPr lang="fi-FI" sz="2200" dirty="0" err="1" smtClean="0">
                <a:latin typeface="Century Gothic"/>
                <a:cs typeface="Century Gothic"/>
              </a:rPr>
              <a:t>now</a:t>
            </a:r>
            <a:r>
              <a:rPr lang="fi-FI" sz="2200" dirty="0" smtClean="0">
                <a:latin typeface="Century Gothic"/>
                <a:cs typeface="Century Gothic"/>
              </a:rPr>
              <a:t> NCEI)</a:t>
            </a:r>
          </a:p>
          <a:p>
            <a:pPr lvl="1"/>
            <a:endParaRPr lang="fi-FI" sz="900" b="1" i="1" dirty="0">
              <a:solidFill>
                <a:srgbClr val="008000"/>
              </a:solidFill>
              <a:latin typeface="Century Gothic"/>
              <a:cs typeface="Century Gothic"/>
            </a:endParaRPr>
          </a:p>
          <a:p>
            <a:pPr lvl="1"/>
            <a:r>
              <a:rPr lang="en-US" sz="2200" u="sng" dirty="0">
                <a:latin typeface="Century Gothic"/>
                <a:cs typeface="Century Gothic"/>
              </a:rPr>
              <a:t>AMSU-B</a:t>
            </a:r>
            <a:r>
              <a:rPr lang="en-US" sz="2200" dirty="0">
                <a:latin typeface="Century Gothic"/>
                <a:cs typeface="Century Gothic"/>
              </a:rPr>
              <a:t>: NOAA15 (so far), obtained from Ralph’s group (NESDIS/STAR), data range: 2000 onward</a:t>
            </a:r>
          </a:p>
          <a:p>
            <a:pPr marL="0" indent="0">
              <a:buNone/>
            </a:pPr>
            <a:endParaRPr lang="en-US" sz="1800" dirty="0" smtClean="0">
              <a:latin typeface="Century Gothic"/>
              <a:cs typeface="Century Gothic"/>
            </a:endParaRPr>
          </a:p>
          <a:p>
            <a:r>
              <a:rPr lang="en-US" sz="2800" b="1" dirty="0" smtClean="0">
                <a:latin typeface="Century Gothic"/>
                <a:cs typeface="Century Gothic"/>
              </a:rPr>
              <a:t>Methods</a:t>
            </a:r>
          </a:p>
          <a:p>
            <a:endParaRPr lang="en-US" sz="900" b="1" dirty="0" smtClean="0">
              <a:latin typeface="Century Gothic"/>
              <a:cs typeface="Century Gothic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entury Gothic"/>
                <a:cs typeface="Century Gothic"/>
              </a:rPr>
              <a:t>Zonal averages (all)</a:t>
            </a:r>
          </a:p>
          <a:p>
            <a:pPr lvl="1"/>
            <a:endParaRPr lang="en-US" sz="9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entury Gothic"/>
                <a:cs typeface="Century Gothic"/>
              </a:rPr>
              <a:t>Zonal averages (tropical ocean)</a:t>
            </a:r>
          </a:p>
          <a:p>
            <a:pPr lvl="1"/>
            <a:endParaRPr lang="en-US" sz="9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entury Gothic"/>
                <a:cs typeface="Century Gothic"/>
              </a:rPr>
              <a:t>Simultaneous nadir overpasses (SNOs)</a:t>
            </a:r>
          </a:p>
          <a:p>
            <a:pPr lvl="1"/>
            <a:endParaRPr lang="en-US" sz="9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entury Gothic"/>
                <a:cs typeface="Century Gothic"/>
              </a:rPr>
              <a:t>Comparison with sounding (MOZAIC takeoff &amp; landing</a:t>
            </a:r>
            <a:r>
              <a:rPr lang="en-US" sz="2200" dirty="0">
                <a:solidFill>
                  <a:srgbClr val="000000"/>
                </a:solidFill>
                <a:latin typeface="Century Gothic"/>
                <a:cs typeface="Century Gothic"/>
              </a:rPr>
              <a:t>) using RTM </a:t>
            </a:r>
            <a:endParaRPr lang="en-US" sz="22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/>
            <a:endParaRPr lang="en-US" sz="900" dirty="0" smtClean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  <a:p>
            <a:pPr marL="457200" lvl="1" indent="0">
              <a:buNone/>
            </a:pP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F798F4E-E23A-7147-B121-F3720A879C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125" y="5581387"/>
            <a:ext cx="748115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700" dirty="0">
                <a:latin typeface="Century Gothic"/>
                <a:cs typeface="Century Gothic"/>
              </a:rPr>
              <a:t>Reference: John, V. O. et al. (2013), Assessment of </a:t>
            </a:r>
            <a:r>
              <a:rPr lang="en-US" sz="1700" dirty="0" err="1">
                <a:latin typeface="Century Gothic"/>
                <a:cs typeface="Century Gothic"/>
              </a:rPr>
              <a:t>intercalibration</a:t>
            </a:r>
            <a:r>
              <a:rPr lang="en-US" sz="1700" dirty="0">
                <a:latin typeface="Century Gothic"/>
                <a:cs typeface="Century Gothic"/>
              </a:rPr>
              <a:t> methods for satellite microwave humidity sounders, J. </a:t>
            </a:r>
            <a:r>
              <a:rPr lang="en-US" sz="1700" dirty="0" err="1">
                <a:latin typeface="Century Gothic"/>
                <a:cs typeface="Century Gothic"/>
              </a:rPr>
              <a:t>Geophys</a:t>
            </a:r>
            <a:r>
              <a:rPr lang="en-US" sz="1700" dirty="0">
                <a:latin typeface="Century Gothic"/>
                <a:cs typeface="Century Gothic"/>
              </a:rPr>
              <a:t>. Res. Atmos., 118, 4906–4918, doi:10.1002/jgrd.50358</a:t>
            </a:r>
            <a:r>
              <a:rPr lang="en-US" sz="1700" dirty="0" smtClean="0">
                <a:latin typeface="Century Gothic"/>
                <a:cs typeface="Century Gothic"/>
              </a:rPr>
              <a:t>.</a:t>
            </a:r>
            <a:endParaRPr lang="en-US" sz="17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84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F798F4E-E23A-7147-B121-F3720A879C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 descr="times_allsat_May20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69334"/>
            <a:ext cx="6911622" cy="659486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279844" y="1580444"/>
            <a:ext cx="0" cy="578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35185" y="2895754"/>
            <a:ext cx="191686" cy="375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49889" y="1211112"/>
            <a:ext cx="5246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F14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2883" y="2441861"/>
            <a:ext cx="5246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9D45"/>
                </a:solidFill>
              </a:rPr>
              <a:t>F11</a:t>
            </a:r>
            <a:endParaRPr lang="en-US" b="1" dirty="0">
              <a:solidFill>
                <a:srgbClr val="FF9D4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3226" y="2537587"/>
            <a:ext cx="5246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10E5"/>
                </a:solidFill>
              </a:rPr>
              <a:t>F13</a:t>
            </a:r>
            <a:endParaRPr lang="en-US" b="1" dirty="0">
              <a:solidFill>
                <a:srgbClr val="FF10E5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84001" y="2954846"/>
            <a:ext cx="191686" cy="3752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08277" y="1020540"/>
            <a:ext cx="5246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F15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08277" y="1389872"/>
            <a:ext cx="176892" cy="47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258171" y="0"/>
            <a:ext cx="4716462" cy="9779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ucida Sans" charset="0"/>
              </a:rPr>
              <a:t>Production Approach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955675" y="1381125"/>
            <a:ext cx="338296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Uncalibrated, raw SSM/T2 data (Two versions: one from NESDIS and the other from NGDC)</a:t>
            </a:r>
          </a:p>
        </p:txBody>
      </p:sp>
      <p:pic>
        <p:nvPicPr>
          <p:cNvPr id="27652" name="Picture 3" descr="Screen shot 2012-07-25 at 11.1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904875"/>
            <a:ext cx="33972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874000" y="1228725"/>
            <a:ext cx="641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F-11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7934325" y="2509838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F-12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5802313" y="3871913"/>
            <a:ext cx="65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F-14</a:t>
            </a:r>
          </a:p>
        </p:txBody>
      </p:sp>
      <p:sp>
        <p:nvSpPr>
          <p:cNvPr id="27656" name="TextBox 7"/>
          <p:cNvSpPr txBox="1">
            <a:spLocks noChangeArrowheads="1"/>
          </p:cNvSpPr>
          <p:nvPr/>
        </p:nvSpPr>
        <p:spPr bwMode="auto">
          <a:xfrm>
            <a:off x="5842000" y="5192713"/>
            <a:ext cx="658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F-15</a:t>
            </a: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974725" y="2671763"/>
            <a:ext cx="293687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Granularize and quality control</a:t>
            </a:r>
          </a:p>
        </p:txBody>
      </p:sp>
      <p:sp>
        <p:nvSpPr>
          <p:cNvPr id="27658" name="TextBox 9"/>
          <p:cNvSpPr txBox="1">
            <a:spLocks noChangeArrowheads="1"/>
          </p:cNvSpPr>
          <p:nvPr/>
        </p:nvSpPr>
        <p:spPr bwMode="auto">
          <a:xfrm>
            <a:off x="1006475" y="3544888"/>
            <a:ext cx="325120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Apply various calibration methods</a:t>
            </a: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1006475" y="4378325"/>
            <a:ext cx="2600325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Append ISCCP cloud info</a:t>
            </a:r>
          </a:p>
        </p:txBody>
      </p:sp>
      <p:sp>
        <p:nvSpPr>
          <p:cNvPr id="27660" name="TextBox 11"/>
          <p:cNvSpPr txBox="1">
            <a:spLocks noChangeArrowheads="1"/>
          </p:cNvSpPr>
          <p:nvPr/>
        </p:nvSpPr>
        <p:spPr bwMode="auto">
          <a:xfrm>
            <a:off x="1016000" y="5160963"/>
            <a:ext cx="1228725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UTH FCDR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320007" y="2469356"/>
            <a:ext cx="3873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1274763" y="3297237"/>
            <a:ext cx="40640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273969" y="4150519"/>
            <a:ext cx="387350" cy="11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1305719" y="4942681"/>
            <a:ext cx="325438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65" name="TextBox 5"/>
          <p:cNvSpPr txBox="1">
            <a:spLocks noChangeArrowheads="1"/>
          </p:cNvSpPr>
          <p:nvPr/>
        </p:nvSpPr>
        <p:spPr bwMode="auto">
          <a:xfrm>
            <a:off x="5915025" y="254000"/>
            <a:ext cx="257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/>
              <a:t>SSM/T2 TB(183±1 GHz), monthly, zonal means</a:t>
            </a:r>
          </a:p>
        </p:txBody>
      </p:sp>
      <p:sp>
        <p:nvSpPr>
          <p:cNvPr id="27666" name="TextBox 17"/>
          <p:cNvSpPr txBox="1">
            <a:spLocks noChangeArrowheads="1"/>
          </p:cNvSpPr>
          <p:nvPr/>
        </p:nvSpPr>
        <p:spPr bwMode="auto">
          <a:xfrm>
            <a:off x="906463" y="786329"/>
            <a:ext cx="3311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/>
              <a:t>(Use SSM/T2 as an </a:t>
            </a:r>
            <a:r>
              <a:rPr lang="en-US" sz="1800" dirty="0" smtClean="0"/>
              <a:t>example)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96839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7.jpg" descr="zonalAllDiff_cos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0676" y="397378"/>
            <a:ext cx="9340852" cy="6707743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90676" y="1174203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183±3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676" y="2392970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183±1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316" y="3539848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183±7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584" y="46867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2636" y="578903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9326" y="212712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F11 – F12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27486" y="218374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F11 – F14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5646" y="229698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F12 – F14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3707" y="264328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F12 – F15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77807" y="264328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F14 – F15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2316" y="633660"/>
            <a:ext cx="8439592" cy="3691718"/>
          </a:xfrm>
          <a:prstGeom prst="rect">
            <a:avLst/>
          </a:prstGeom>
          <a:solidFill>
            <a:schemeClr val="tx1">
              <a:alpha val="17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3792" y="74212"/>
            <a:ext cx="7361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Zonal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4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22.jpg" descr="natural_tropics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77690"/>
            <a:ext cx="9596258" cy="6847248"/>
          </a:xfrm>
          <a:prstGeom prst="rect">
            <a:avLst/>
          </a:prstGeom>
          <a:ln/>
        </p:spPr>
      </p:pic>
      <p:sp>
        <p:nvSpPr>
          <p:cNvPr id="4" name="TextBox 3"/>
          <p:cNvSpPr txBox="1"/>
          <p:nvPr/>
        </p:nvSpPr>
        <p:spPr>
          <a:xfrm>
            <a:off x="90676" y="1174203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183±3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676" y="2392970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183±1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2316" y="3539848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183±7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7584" y="4686725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2636" y="5789037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9326" y="212712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F11 – F12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27486" y="218374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F11 – F14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5646" y="229698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F12 – F14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3707" y="264328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F12 – F15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77807" y="264328"/>
            <a:ext cx="108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F14 – F15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2315" y="633660"/>
            <a:ext cx="8886905" cy="3691718"/>
          </a:xfrm>
          <a:prstGeom prst="rect">
            <a:avLst/>
          </a:prstGeom>
          <a:solidFill>
            <a:schemeClr val="tx1">
              <a:alpha val="17000"/>
            </a:schemeClr>
          </a:solidFill>
          <a:ln w="2222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2152" y="54524"/>
            <a:ext cx="9943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Tropical 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6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673</Words>
  <Application>Microsoft Macintosh PowerPoint</Application>
  <PresentationFormat>On-screen Show (4:3)</PresentationFormat>
  <Paragraphs>118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Inter-calibration of UTH-related radiances from SSM/T-2 and AMSU-B   Johnny Luo1, Jeyavinoth Jeyaratnam1, Nazia Shah1,  William B. Rossow1, and Ralph Ferraro2  1City College of City University of New York   2NOAA/NESDIS/STAR</vt:lpstr>
      <vt:lpstr>PowerPoint Presentation</vt:lpstr>
      <vt:lpstr>PowerPoint Presentation</vt:lpstr>
      <vt:lpstr>SSM/T-2 and AMSU-B</vt:lpstr>
      <vt:lpstr>Datasets &amp; Inter-calibration Methods</vt:lpstr>
      <vt:lpstr>PowerPoint Presentation</vt:lpstr>
      <vt:lpstr>Production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NOAA15 - F14</vt:lpstr>
      <vt:lpstr>PowerPoint Presentation</vt:lpstr>
      <vt:lpstr>PowerPoint Presentation</vt:lpstr>
      <vt:lpstr>PowerPoint Presentation</vt:lpstr>
    </vt:vector>
  </TitlesOfParts>
  <Company>City College of New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Inter-calibration between AMSU-B &amp;  SSM/T-2: Preliminary Results    Johnny Luo1, Nazia Shah1 and Ralph Ferraro2  1City College of City University of New York   2NOAA/NESDIS/STAR</dc:title>
  <dc:creator>Johnny Luo</dc:creator>
  <cp:lastModifiedBy>Johnny Luo</cp:lastModifiedBy>
  <cp:revision>37</cp:revision>
  <dcterms:created xsi:type="dcterms:W3CDTF">2017-01-10T00:18:03Z</dcterms:created>
  <dcterms:modified xsi:type="dcterms:W3CDTF">2017-01-11T00:44:10Z</dcterms:modified>
</cp:coreProperties>
</file>