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FF9300"/>
    <a:srgbClr val="FFFF66"/>
    <a:srgbClr val="00FF00"/>
    <a:srgbClr val="FF0080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/>
    <p:restoredTop sz="96490" autoAdjust="0"/>
  </p:normalViewPr>
  <p:slideViewPr>
    <p:cSldViewPr snapToObjects="1">
      <p:cViewPr varScale="1">
        <p:scale>
          <a:sx n="156" d="100"/>
          <a:sy n="156" d="100"/>
        </p:scale>
        <p:origin x="8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630FB-049D-684A-AE27-159015587619}" type="datetimeFigureOut">
              <a:rPr lang="en-US" smtClean="0"/>
              <a:t>2/14/17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65D37-D2E3-4E4E-8651-FD7F67553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63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A0E2A-8C68-754E-AA0F-19C959C8B5B1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2BAE3-17B0-A648-8601-64223AB65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4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gfieldG"/>
          <p:cNvPicPr>
            <a:picLocks noChangeAspect="1" noChangeArrowheads="1"/>
          </p:cNvPicPr>
          <p:nvPr userDrawn="1"/>
        </p:nvPicPr>
        <p:blipFill>
          <a:blip r:embed="rId2"/>
          <a:srcRect b="3334"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anchor="t" anchorCtr="0"/>
          <a:lstStyle>
            <a:lvl1pPr>
              <a:defRPr sz="4000" b="1">
                <a:solidFill>
                  <a:srgbClr val="FFFF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 anchor="ctr" anchorCtr="0"/>
          <a:lstStyle>
            <a:lvl1pPr marL="0" indent="0" algn="ctr">
              <a:buNone/>
              <a:defRPr sz="2800">
                <a:solidFill>
                  <a:srgbClr val="FFFF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927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  <a:lvl2pPr>
              <a:buSzPct val="80000"/>
              <a:buFont typeface="Wingdings" pitchFamily="2" charset="2"/>
              <a:buChar char="Ø"/>
              <a:defRPr sz="2400" b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62"/>
            <a:ext cx="4040188" cy="4191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041775" cy="4191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7687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97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gif"/><Relationship Id="rId15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275" y="37307"/>
            <a:ext cx="9061450" cy="57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650874"/>
            <a:ext cx="8686800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163" y="609600"/>
            <a:ext cx="9077325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163" y="650875"/>
            <a:ext cx="9077325" cy="158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275" y="6484938"/>
            <a:ext cx="9075738" cy="1587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228600" y="6485154"/>
            <a:ext cx="1905000" cy="382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anchor="ctr">
            <a:prstTxWarp prst="textNoShape">
              <a:avLst/>
            </a:prstTxWarp>
            <a:spAutoFit/>
          </a:bodyPr>
          <a:lstStyle/>
          <a:p>
            <a:pPr>
              <a:tabLst>
                <a:tab pos="1430338" algn="r"/>
              </a:tabLst>
            </a:pPr>
            <a:r>
              <a:rPr lang="en-US" sz="1000" b="1" i="1" dirty="0" smtClean="0">
                <a:solidFill>
                  <a:srgbClr val="FF0000"/>
                </a:solidFill>
                <a:latin typeface="Calibri" pitchFamily="29" charset="0"/>
                <a:ea typeface="Calibri" pitchFamily="29" charset="0"/>
                <a:cs typeface="Calibri" pitchFamily="29" charset="0"/>
              </a:rPr>
              <a:t>GSICS</a:t>
            </a:r>
            <a:r>
              <a:rPr lang="en-US" sz="1000" b="1" i="1" baseline="0" dirty="0" smtClean="0">
                <a:solidFill>
                  <a:srgbClr val="FF0000"/>
                </a:solidFill>
                <a:latin typeface="Calibri" pitchFamily="29" charset="0"/>
                <a:ea typeface="Calibri" pitchFamily="29" charset="0"/>
                <a:cs typeface="Calibri" pitchFamily="29" charset="0"/>
              </a:rPr>
              <a:t> Reference Solar Spectrum</a:t>
            </a:r>
            <a:endParaRPr lang="en-US" sz="1000" b="1" i="1" dirty="0" smtClean="0">
              <a:solidFill>
                <a:srgbClr val="FF0000"/>
              </a:solidFill>
              <a:latin typeface="Calibri" pitchFamily="29" charset="0"/>
              <a:ea typeface="Calibri" pitchFamily="29" charset="0"/>
              <a:cs typeface="Calibri" pitchFamily="29" charset="0"/>
            </a:endParaRPr>
          </a:p>
          <a:p>
            <a:pPr>
              <a:tabLst>
                <a:tab pos="1430338" algn="r"/>
              </a:tabLst>
            </a:pPr>
            <a:r>
              <a:rPr lang="en-US" sz="900" b="1" i="1" dirty="0" smtClean="0">
                <a:solidFill>
                  <a:srgbClr val="FAC090"/>
                </a:solidFill>
                <a:latin typeface="Calibri" pitchFamily="29" charset="0"/>
                <a:ea typeface="Calibri" pitchFamily="29" charset="0"/>
                <a:cs typeface="Calibri" pitchFamily="29" charset="0"/>
              </a:rPr>
              <a:t>Web Meeting, 14 Feb.</a:t>
            </a:r>
            <a:r>
              <a:rPr lang="en-US" sz="900" b="1" i="1" baseline="0" dirty="0" smtClean="0">
                <a:solidFill>
                  <a:srgbClr val="FAC090"/>
                </a:solidFill>
                <a:latin typeface="Calibri" pitchFamily="29" charset="0"/>
                <a:ea typeface="Calibri" pitchFamily="29" charset="0"/>
                <a:cs typeface="Calibri" pitchFamily="29" charset="0"/>
              </a:rPr>
              <a:t> 2017</a:t>
            </a:r>
            <a:endParaRPr lang="en-US" sz="1000" b="1" i="1" dirty="0">
              <a:solidFill>
                <a:srgbClr val="FAC090"/>
              </a:solidFill>
              <a:latin typeface="Calibri" pitchFamily="29" charset="0"/>
              <a:ea typeface="Calibri" pitchFamily="29" charset="0"/>
              <a:cs typeface="Calibri" pitchFamily="29" charset="0"/>
            </a:endParaRPr>
          </a:p>
        </p:txBody>
      </p:sp>
      <p:sp>
        <p:nvSpPr>
          <p:cNvPr id="14" name="Rectangle 38"/>
          <p:cNvSpPr>
            <a:spLocks noChangeArrowheads="1"/>
          </p:cNvSpPr>
          <p:nvPr/>
        </p:nvSpPr>
        <p:spPr bwMode="auto">
          <a:xfrm>
            <a:off x="6781800" y="6567488"/>
            <a:ext cx="2179638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i="1" dirty="0" smtClean="0">
                <a:solidFill>
                  <a:srgbClr val="FAC090"/>
                </a:solidFill>
                <a:latin typeface="Calibri" pitchFamily="29" charset="0"/>
              </a:rPr>
              <a:t>Greg Kopp - </a:t>
            </a:r>
            <a:r>
              <a:rPr lang="en-US" sz="1000" i="1" dirty="0" err="1" smtClean="0">
                <a:solidFill>
                  <a:srgbClr val="FAC090"/>
                </a:solidFill>
                <a:latin typeface="Calibri" pitchFamily="29" charset="0"/>
              </a:rPr>
              <a:t>p</a:t>
            </a:r>
            <a:r>
              <a:rPr lang="en-US" sz="1000" i="1" dirty="0" smtClean="0">
                <a:solidFill>
                  <a:srgbClr val="FAC090"/>
                </a:solidFill>
                <a:latin typeface="Calibri" pitchFamily="29" charset="0"/>
              </a:rPr>
              <a:t>. </a:t>
            </a:r>
            <a:fld id="{32215EAF-8548-3D42-B355-E869C500DB5A}" type="slidenum">
              <a:rPr lang="en-US" sz="1000" i="1" smtClean="0">
                <a:solidFill>
                  <a:srgbClr val="FAC090"/>
                </a:solidFill>
                <a:latin typeface="Calibri" pitchFamily="29" charset="0"/>
              </a:rPr>
              <a:pPr algn="r"/>
              <a:t>‹#›</a:t>
            </a:fld>
            <a:endParaRPr lang="en-US" sz="1000" i="1" dirty="0">
              <a:solidFill>
                <a:srgbClr val="FAC090"/>
              </a:solidFill>
              <a:latin typeface="Calibri" pitchFamily="2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3600" y="6565900"/>
            <a:ext cx="5334000" cy="26161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i="1" dirty="0" smtClean="0">
                <a:solidFill>
                  <a:srgbClr val="FAC090"/>
                </a:solidFill>
                <a:latin typeface="Calibri" pitchFamily="29" charset="0"/>
                <a:ea typeface="Calibri" pitchFamily="29" charset="0"/>
                <a:cs typeface="Calibri" pitchFamily="29" charset="0"/>
              </a:rPr>
              <a:t>Reference Spectrum Recommendations</a:t>
            </a:r>
          </a:p>
        </p:txBody>
      </p:sp>
      <p:pic>
        <p:nvPicPr>
          <p:cNvPr id="12" name="Picture 11" descr="LASP-logo-full-color-tbg.gi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858000" y="6583680"/>
            <a:ext cx="914400" cy="206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t="6402" r="3201" b="13572"/>
          <a:stretch/>
        </p:blipFill>
        <p:spPr>
          <a:xfrm>
            <a:off x="1981200" y="6515393"/>
            <a:ext cx="838200" cy="3435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32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i="1" kern="1200">
          <a:solidFill>
            <a:schemeClr val="accent2">
              <a:lumMod val="60000"/>
              <a:lumOff val="40000"/>
            </a:schemeClr>
          </a:solidFill>
          <a:latin typeface="+mj-lt"/>
          <a:ea typeface="ＭＳ Ｐゴシック" pitchFamily="29" charset="-128"/>
          <a:cs typeface="ＭＳ Ｐゴシック" pitchFamily="29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9" charset="0"/>
          <a:ea typeface="ＭＳ Ｐゴシック" pitchFamily="29" charset="-128"/>
          <a:cs typeface="ＭＳ Ｐゴシック" pitchFamily="29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9" charset="0"/>
          <a:ea typeface="ＭＳ Ｐゴシック" pitchFamily="29" charset="-128"/>
          <a:cs typeface="ＭＳ Ｐゴシック" pitchFamily="29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9" charset="0"/>
          <a:ea typeface="ＭＳ Ｐゴシック" pitchFamily="29" charset="-128"/>
          <a:cs typeface="ＭＳ Ｐゴシック" pitchFamily="29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9" charset="0"/>
          <a:ea typeface="ＭＳ Ｐゴシック" pitchFamily="29" charset="-128"/>
          <a:cs typeface="ＭＳ Ｐゴシック" pitchFamily="29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9" charset="0"/>
          <a:ea typeface="ＭＳ Ｐゴシック" pitchFamily="29" charset="-128"/>
          <a:cs typeface="ＭＳ Ｐゴシック" pitchFamily="29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9" charset="0"/>
          <a:ea typeface="ＭＳ Ｐゴシック" pitchFamily="29" charset="-128"/>
          <a:cs typeface="ＭＳ Ｐゴシック" pitchFamily="29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9" charset="0"/>
          <a:ea typeface="ＭＳ Ｐゴシック" pitchFamily="29" charset="-128"/>
          <a:cs typeface="ＭＳ Ｐゴシック" pitchFamily="29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9" charset="0"/>
          <a:ea typeface="ＭＳ Ｐゴシック" pitchFamily="29" charset="-128"/>
          <a:cs typeface="ＭＳ Ｐゴシック" pitchFamily="29" charset="-128"/>
        </a:defRPr>
      </a:lvl9pPr>
    </p:titleStyle>
    <p:bodyStyle>
      <a:lvl1pPr marL="223838" indent="-223838" algn="l" defTabSz="457200" rtl="0" eaLnBrk="1" fontAlgn="base" hangingPunct="1">
        <a:spcBef>
          <a:spcPct val="20000"/>
        </a:spcBef>
        <a:spcAft>
          <a:spcPct val="0"/>
        </a:spcAft>
        <a:buFont typeface="Arial" pitchFamily="29" charset="0"/>
        <a:buChar char="•"/>
        <a:defRPr sz="2400" kern="1200">
          <a:solidFill>
            <a:schemeClr val="accent6">
              <a:lumMod val="60000"/>
              <a:lumOff val="40000"/>
            </a:schemeClr>
          </a:solidFill>
          <a:latin typeface="+mn-lt"/>
          <a:ea typeface="ＭＳ Ｐゴシック" pitchFamily="29" charset="-128"/>
          <a:cs typeface="ＭＳ Ｐゴシック" pitchFamily="29" charset="-128"/>
        </a:defRPr>
      </a:lvl1pPr>
      <a:lvl2pPr marL="460375" indent="-227013" algn="l" defTabSz="457200" rtl="0" eaLnBrk="1" fontAlgn="base" hangingPunct="1">
        <a:spcBef>
          <a:spcPct val="20000"/>
        </a:spcBef>
        <a:spcAft>
          <a:spcPct val="0"/>
        </a:spcAft>
        <a:buFont typeface="Arial" pitchFamily="29" charset="0"/>
        <a:buChar char="–"/>
        <a:defRPr sz="2000" kern="1200">
          <a:solidFill>
            <a:srgbClr val="D99694"/>
          </a:solidFill>
          <a:latin typeface="+mn-lt"/>
          <a:ea typeface="ＭＳ Ｐゴシック" pitchFamily="29" charset="-128"/>
          <a:cs typeface="+mn-cs"/>
        </a:defRPr>
      </a:lvl2pPr>
      <a:lvl3pPr marL="681038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29" charset="0"/>
        <a:buChar char="•"/>
        <a:defRPr sz="1800" kern="1200">
          <a:solidFill>
            <a:srgbClr val="D99694"/>
          </a:solidFill>
          <a:latin typeface="+mn-lt"/>
          <a:ea typeface="ＭＳ Ｐゴシック" pitchFamily="29" charset="-128"/>
          <a:cs typeface="+mn-cs"/>
        </a:defRPr>
      </a:lvl3pPr>
      <a:lvl4pPr marL="904875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29" charset="0"/>
        <a:buChar char="–"/>
        <a:defRPr sz="1600" kern="1200">
          <a:solidFill>
            <a:srgbClr val="D99694"/>
          </a:solidFill>
          <a:latin typeface="+mn-lt"/>
          <a:ea typeface="ＭＳ Ｐゴシック" pitchFamily="29" charset="-128"/>
          <a:cs typeface="+mn-cs"/>
        </a:defRPr>
      </a:lvl4pPr>
      <a:lvl5pPr marL="114935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29" charset="0"/>
        <a:buChar char="»"/>
        <a:defRPr sz="1600" kern="1200">
          <a:solidFill>
            <a:srgbClr val="D99694"/>
          </a:solidFill>
          <a:latin typeface="+mn-lt"/>
          <a:ea typeface="ＭＳ Ｐゴシック" pitchFamily="2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Reference Solar Spectrum Considerations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495800"/>
            <a:ext cx="7315200" cy="1752600"/>
          </a:xfrm>
        </p:spPr>
        <p:txBody>
          <a:bodyPr/>
          <a:lstStyle/>
          <a:p>
            <a:r>
              <a:rPr lang="en-US" dirty="0" smtClean="0"/>
              <a:t>Greg Kopp</a:t>
            </a:r>
          </a:p>
          <a:p>
            <a:r>
              <a:rPr lang="en-US" i="1" dirty="0" smtClean="0"/>
              <a:t>Univ. of Colorado / LASP &amp;</a:t>
            </a:r>
          </a:p>
          <a:p>
            <a:r>
              <a:rPr lang="en-US" i="1" dirty="0" smtClean="0"/>
              <a:t>Max-Planck-</a:t>
            </a:r>
            <a:r>
              <a:rPr lang="en-US" i="1" dirty="0" err="1" smtClean="0"/>
              <a:t>Institut</a:t>
            </a:r>
            <a:r>
              <a:rPr lang="en-US" i="1" dirty="0" smtClean="0"/>
              <a:t> </a:t>
            </a:r>
            <a:r>
              <a:rPr lang="en-US" i="1" dirty="0" err="1" smtClean="0"/>
              <a:t>für</a:t>
            </a:r>
            <a:r>
              <a:rPr lang="en-US" i="1" dirty="0" smtClean="0"/>
              <a:t> </a:t>
            </a:r>
            <a:r>
              <a:rPr lang="en-US" i="1" dirty="0" err="1" smtClean="0"/>
              <a:t>Sonnensystemforschung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584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no bias and I’m not presenting my “favorite” spectrum</a:t>
            </a:r>
          </a:p>
          <a:p>
            <a:r>
              <a:rPr lang="en-US" dirty="0" smtClean="0"/>
              <a:t>I’m presenting an </a:t>
            </a:r>
            <a:r>
              <a:rPr lang="en-US" i="1" dirty="0" smtClean="0"/>
              <a:t>approach</a:t>
            </a:r>
            <a:r>
              <a:rPr lang="en-US" dirty="0" smtClean="0"/>
              <a:t> to creating a reference spectrum for the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9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Does Community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Creating a reference with broad applicability requires addressing diverse community needs</a:t>
            </a:r>
          </a:p>
          <a:p>
            <a:r>
              <a:rPr lang="en-US" dirty="0" smtClean="0"/>
              <a:t>Applications include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olar physics (high time cadence; UV spectra)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limate research (long-term variations with solar-cycle stability; accuracy)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tmospheric modeling (UV spectra; seasonal stability)</a:t>
            </a:r>
          </a:p>
          <a:p>
            <a:r>
              <a:rPr lang="en-US" dirty="0" smtClean="0"/>
              <a:t>What do users want? </a:t>
            </a:r>
            <a:r>
              <a:rPr lang="en-US" b="1" u="sng" dirty="0" smtClean="0"/>
              <a:t>Everything!</a:t>
            </a:r>
          </a:p>
          <a:p>
            <a:pPr lvl="1"/>
            <a:r>
              <a:rPr lang="en-US" dirty="0" smtClean="0"/>
              <a:t>Good spectral resolution</a:t>
            </a:r>
          </a:p>
          <a:p>
            <a:pPr lvl="1"/>
            <a:r>
              <a:rPr lang="en-US" dirty="0" smtClean="0"/>
              <a:t>Broad spectral range</a:t>
            </a:r>
          </a:p>
          <a:p>
            <a:pPr lvl="1"/>
            <a:r>
              <a:rPr lang="en-US" dirty="0" smtClean="0"/>
              <a:t>Different solar-activity types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Suggested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i="1" dirty="0" smtClean="0"/>
              <a:t>Use a composite</a:t>
            </a:r>
            <a:r>
              <a:rPr lang="en-US" dirty="0" smtClean="0"/>
              <a:t>: Reference will require a composite with inputs from several instruments</a:t>
            </a:r>
          </a:p>
          <a:p>
            <a:pPr lvl="1"/>
            <a:r>
              <a:rPr lang="en-US" dirty="0"/>
              <a:t>No single instrument provides full spectral range with narrowest spectral resolution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 smtClean="0"/>
              <a:t>Enhance with solar-atmospheric models</a:t>
            </a:r>
            <a:r>
              <a:rPr lang="en-US" dirty="0" smtClean="0"/>
              <a:t>: NLTE solar-atmospheric models can provide spectral resolution and range not achieved by accurate, space-based instruments</a:t>
            </a:r>
          </a:p>
          <a:p>
            <a:pPr lvl="1"/>
            <a:r>
              <a:rPr lang="en-US" dirty="0" smtClean="0"/>
              <a:t>But these rely on space-based instruments for absolute accuracy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 smtClean="0"/>
              <a:t>Time-extend with solar-irradiance models</a:t>
            </a:r>
            <a:r>
              <a:rPr lang="en-US" dirty="0" smtClean="0"/>
              <a:t>: Solar-irradiance models can relate spectra under different temporal and activity conditions</a:t>
            </a:r>
          </a:p>
          <a:p>
            <a:pPr lvl="1"/>
            <a:r>
              <a:rPr lang="en-US" dirty="0" smtClean="0"/>
              <a:t>Can extend to times when observations were unavailable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Get Beyond Individual(’s) Spectra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6" name="Content Placeholder 2"/>
          <p:cNvSpPr>
            <a:spLocks noGrp="1"/>
          </p:cNvSpPr>
          <p:nvPr>
            <p:ph idx="1"/>
          </p:nvPr>
        </p:nvSpPr>
        <p:spPr>
          <a:xfrm>
            <a:off x="228600" y="3281362"/>
            <a:ext cx="8686800" cy="3203575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  <a:cs typeface="ＭＳ Ｐゴシック" charset="-128"/>
              </a:rPr>
              <a:t>Need to fill in a table of possible inputs rather than focus on </a:t>
            </a:r>
            <a:r>
              <a:rPr lang="en-US" altLang="x-none" dirty="0" smtClean="0">
                <a:ea typeface="ＭＳ Ｐゴシック" charset="-128"/>
                <a:cs typeface="ＭＳ Ｐゴシック" charset="-128"/>
              </a:rPr>
              <a:t>each </a:t>
            </a:r>
            <a:r>
              <a:rPr lang="en-US" altLang="x-none" dirty="0" smtClean="0">
                <a:ea typeface="ＭＳ Ｐゴシック" charset="-128"/>
                <a:cs typeface="ＭＳ Ｐゴシック" charset="-128"/>
              </a:rPr>
              <a:t>individually</a:t>
            </a:r>
          </a:p>
          <a:p>
            <a:r>
              <a:rPr lang="en-US" altLang="x-none" dirty="0" smtClean="0">
                <a:ea typeface="ＭＳ Ｐゴシック" charset="-128"/>
                <a:cs typeface="ＭＳ Ｐゴシック" charset="-128"/>
              </a:rPr>
              <a:t>Speakers should provide </a:t>
            </a:r>
            <a:r>
              <a:rPr lang="en-US" altLang="x-none" i="1" dirty="0" smtClean="0">
                <a:ea typeface="ＭＳ Ｐゴシック" charset="-128"/>
                <a:cs typeface="ＭＳ Ｐゴシック" charset="-128"/>
              </a:rPr>
              <a:t>perspective</a:t>
            </a:r>
            <a:r>
              <a:rPr lang="en-US" altLang="x-none" dirty="0" smtClean="0">
                <a:ea typeface="ＭＳ Ｐゴシック" charset="-128"/>
                <a:cs typeface="ＭＳ Ｐゴシック" charset="-128"/>
              </a:rPr>
              <a:t> on their presented spectra for it to be beneficial to group</a:t>
            </a:r>
            <a:endParaRPr lang="en-US" altLang="x-none" dirty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752229"/>
              </p:ext>
            </p:extLst>
          </p:nvPr>
        </p:nvGraphicFramePr>
        <p:xfrm>
          <a:off x="228600" y="685800"/>
          <a:ext cx="8686799" cy="2643807"/>
        </p:xfrm>
        <a:graphic>
          <a:graphicData uri="http://schemas.openxmlformats.org/drawingml/2006/table">
            <a:tbl>
              <a:tblPr/>
              <a:tblGrid>
                <a:gridCol w="1531232"/>
                <a:gridCol w="512374"/>
                <a:gridCol w="512374"/>
                <a:gridCol w="512374"/>
                <a:gridCol w="606604"/>
                <a:gridCol w="606604"/>
                <a:gridCol w="512374"/>
                <a:gridCol w="512374"/>
                <a:gridCol w="512374"/>
                <a:gridCol w="2868115"/>
              </a:tblGrid>
              <a:tr h="125896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Dataset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Wavelength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Resolution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Time Range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Accuracy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Stability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Dataset Summary &amp; Reference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Minimum [nm]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Maximum [nm]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[nm]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Minimum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Maximum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[%]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Solar-Cycle [%]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27-Day [%]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25896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ATLAS 1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0.5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2,400.0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1992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3.0%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Observationally-based composite spectrum of high solar activity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ATLAS 3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0.5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2,400.0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1994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3.0%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Observationally-based composite spectrum of low solar activity; used as "standard" spectrum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Whole Heliosphere Interval (WHI)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2,400.0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10-Apr-2008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16-Apr-2008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Space-based observational composite spectrum of quiet Sun at solar minimum; Woods et al., GRL, 2008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l" fontAlgn="t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SAO2010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200.0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1,001.0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0.04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5.0%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Observationally-based composite; Chance, K. &amp; Kurucz, R. L., J. of Quantitative Spectroscopy and Radiative Transfer, 111, #9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Solar Radiation Physical Model (SRPM)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200.0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100,000.0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Computationally-based NLTE spectrum of quiet Sun; Fontenla et al., ApJ, 707, 2009, doi: 10.1088/0004-637X/707/1/482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SOLSPEC SOLAR 2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200.0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2,400.0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2008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3.0%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SOLSPEC instrument on ISS at solar minimum; Gerard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Thuillier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et al., Solar Physics, 2015, 290 (6), doi:10.1007/s11207-015-0704-1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SATIRE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115.0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160,000.0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1610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present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Semi-empirical physical model-based spectrum of Sun; daily values;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Krivova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et al., 2010, JGR doi:10.1029/2010JA015431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NRLSSI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120.0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100,000.0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1610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present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Empirical model-based spectrum of Sun; daily values since 1882;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Coddington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et al., BAMS, 2016, doi:10.1175/BAMS-D-14-00265.1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Code for Solar Irradiance (COSI)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Computationally-based NLTE spectrum; Shapiro et al., A&amp;A, 517, 2010, doi:10.1051/0004-6361/200913987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896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Kurucz Model Spectrum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0.02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Computationally-based NLTE spectrum based on KPNO FTS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4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6" name="Content Placeholder 2"/>
          <p:cNvSpPr>
            <a:spLocks noGrp="1"/>
          </p:cNvSpPr>
          <p:nvPr>
            <p:ph idx="1"/>
          </p:nvPr>
        </p:nvSpPr>
        <p:spPr>
          <a:xfrm>
            <a:off x="228600" y="3281362"/>
            <a:ext cx="8686800" cy="3203575"/>
          </a:xfrm>
        </p:spPr>
        <p:txBody>
          <a:bodyPr/>
          <a:lstStyle/>
          <a:p>
            <a:r>
              <a:rPr lang="en-US" altLang="x-none" dirty="0" smtClean="0">
                <a:ea typeface="ＭＳ Ｐゴシック" charset="-128"/>
                <a:cs typeface="ＭＳ Ｐゴシック" charset="-128"/>
              </a:rPr>
              <a:t>Start with SAO2010</a:t>
            </a:r>
          </a:p>
          <a:p>
            <a:pPr lvl="1"/>
            <a:r>
              <a:rPr lang="en-US" altLang="x-none" dirty="0" smtClean="0">
                <a:ea typeface="ＭＳ Ｐゴシック" charset="-128"/>
                <a:cs typeface="ＭＳ Ｐゴシック" charset="-128"/>
              </a:rPr>
              <a:t>Measurement-based high spectral resolution</a:t>
            </a:r>
          </a:p>
          <a:p>
            <a:r>
              <a:rPr lang="en-US" altLang="x-none" dirty="0" smtClean="0">
                <a:ea typeface="ＭＳ Ｐゴシック" charset="-128"/>
                <a:cs typeface="ＭＳ Ｐゴシック" charset="-128"/>
              </a:rPr>
              <a:t>Scale absolute value and spectrally extend with WHI</a:t>
            </a:r>
          </a:p>
          <a:p>
            <a:pPr lvl="1"/>
            <a:r>
              <a:rPr lang="en-US" altLang="x-none" dirty="0" smtClean="0">
                <a:ea typeface="ＭＳ Ｐゴシック" charset="-128"/>
                <a:cs typeface="ＭＳ Ｐゴシック" charset="-128"/>
              </a:rPr>
              <a:t>Includes broad community inputs and represents multiple instruments</a:t>
            </a:r>
          </a:p>
          <a:p>
            <a:r>
              <a:rPr lang="en-US" altLang="x-none" dirty="0" smtClean="0">
                <a:ea typeface="ＭＳ Ｐゴシック" charset="-128"/>
                <a:cs typeface="ＭＳ Ｐゴシック" charset="-128"/>
              </a:rPr>
              <a:t>Improve spectral resolution with physics-based model</a:t>
            </a:r>
          </a:p>
          <a:p>
            <a:pPr lvl="1"/>
            <a:r>
              <a:rPr lang="en-US" altLang="x-none" dirty="0" smtClean="0">
                <a:ea typeface="ＭＳ Ｐゴシック" charset="-128"/>
                <a:cs typeface="ＭＳ Ｐゴシック" charset="-128"/>
              </a:rPr>
              <a:t>Scale model values to spectrum over instrumental spectral profiles</a:t>
            </a:r>
          </a:p>
          <a:p>
            <a:r>
              <a:rPr lang="en-US" altLang="x-none" dirty="0" smtClean="0">
                <a:ea typeface="ＭＳ Ｐゴシック" charset="-128"/>
                <a:cs typeface="ＭＳ Ｐゴシック" charset="-128"/>
              </a:rPr>
              <a:t>Extend to alternate time domains with solar-irradiance model</a:t>
            </a:r>
            <a:endParaRPr lang="en-US" altLang="x-none" dirty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781002"/>
              </p:ext>
            </p:extLst>
          </p:nvPr>
        </p:nvGraphicFramePr>
        <p:xfrm>
          <a:off x="228600" y="685800"/>
          <a:ext cx="8686799" cy="2643807"/>
        </p:xfrm>
        <a:graphic>
          <a:graphicData uri="http://schemas.openxmlformats.org/drawingml/2006/table">
            <a:tbl>
              <a:tblPr/>
              <a:tblGrid>
                <a:gridCol w="1531232"/>
                <a:gridCol w="512374"/>
                <a:gridCol w="512374"/>
                <a:gridCol w="512374"/>
                <a:gridCol w="606604"/>
                <a:gridCol w="606604"/>
                <a:gridCol w="512374"/>
                <a:gridCol w="512374"/>
                <a:gridCol w="512374"/>
                <a:gridCol w="2868115"/>
              </a:tblGrid>
              <a:tr h="125896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Dataset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Wavelength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Resolution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Time Range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Accuracy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Stability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Dataset Summary &amp; Reference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Minimum [nm]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Maximum [nm]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[nm]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Minimum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Maximum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[%]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Solar-Cycle [%]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27-Day [%]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25896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ATLAS 1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0.5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2,400.0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1992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3.0%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Observationally-based composite spectrum of high solar activity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ATLAS 3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0.5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2,400.0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1994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3.0%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Observationally-based composite spectrum of low solar activity; used as "standard" spectrum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Whole Heliosphere Interval (WHI)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2,400.0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10-Apr-2008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16-Apr-2008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Space-based observational composite spectrum of quiet Sun at solar minimum; Woods et al., GRL, 2008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l" fontAlgn="t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SAO2010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200.0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1,001.0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0.04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5.0%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Observationally-based composite; Chance, K. &amp; Kurucz, R. L., J. of Quantitative Spectroscopy and Radiative Transfer, 111, #9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Solar Radiation Physical Model (SRPM)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200.0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100,000.0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Computationally-based NLTE spectrum of quiet Sun;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Fontenla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et al.,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ApJ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, 707, 2009,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doi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: 10.1088/0004-637X/707/1/482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SOLSPEC SOLAR 2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200.0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2,400.0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2008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3.0%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SOLSPEC instrument on ISS at solar minimum; Gerard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Thuillier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et al., Solar Physics, 2015, 290 (6), doi:10.1007/s11207-015-0704-1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SATIRE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115.0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160,000.0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1610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present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Semi-empirical physical model-based spectrum of Sun; daily values;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Krivova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et al., 2010, JGR doi:10.1029/2010JA015431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NRLSSI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120.0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100,000.0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1610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present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Empirical model-based spectrum of Sun; daily values since 1882;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Coddington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et al., BAMS, 2016, doi:10.1175/BAMS-D-14-00265.1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Code for Solar Irradiance (COSI)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Computationally-based NLTE spectrum; Shapiro et al., A&amp;A, 517, 2010, doi:10.1051/0004-6361/200913987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896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Kurucz Model Spectrum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0.02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Computationally-based NLTE spectrum based on KPNO FTS</a:t>
                      </a:r>
                    </a:p>
                  </a:txBody>
                  <a:tcPr marL="3934" marR="3934" marT="39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89" y="685800"/>
            <a:ext cx="6818811" cy="2651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89" y="685800"/>
            <a:ext cx="6818811" cy="2651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89" y="685800"/>
            <a:ext cx="6818811" cy="2651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89" y="685800"/>
            <a:ext cx="6818811" cy="2651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89" y="685800"/>
            <a:ext cx="6818811" cy="2651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85800"/>
            <a:ext cx="8694882" cy="562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85800"/>
            <a:ext cx="5029200" cy="50292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5682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Reference Spectrum – 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 </a:t>
            </a:r>
            <a:r>
              <a:rPr lang="en-US" dirty="0"/>
              <a:t>high-level </a:t>
            </a:r>
            <a:r>
              <a:rPr lang="en-US" dirty="0" smtClean="0"/>
              <a:t>overview of possible input spectra</a:t>
            </a:r>
          </a:p>
          <a:p>
            <a:pPr lvl="1"/>
            <a:r>
              <a:rPr lang="en-US" dirty="0" smtClean="0"/>
              <a:t>Consolidate summary of spectral range, resolutions, accuracies, times, etc.</a:t>
            </a:r>
          </a:p>
          <a:p>
            <a:r>
              <a:rPr lang="en-US" dirty="0" smtClean="0"/>
              <a:t>Identify which spectra provide the best qualities</a:t>
            </a:r>
          </a:p>
          <a:p>
            <a:pPr lvl="1"/>
            <a:r>
              <a:rPr lang="en-US" dirty="0" smtClean="0"/>
              <a:t>i.e. absolute accuracy, spectral resolution, etc.</a:t>
            </a:r>
          </a:p>
          <a:p>
            <a:r>
              <a:rPr lang="en-US" dirty="0" smtClean="0"/>
              <a:t>Combine into a composite </a:t>
            </a:r>
            <a:r>
              <a:rPr lang="en-US" dirty="0" smtClean="0"/>
              <a:t>spectrum</a:t>
            </a:r>
            <a:endParaRPr lang="en-US" dirty="0" smtClean="0"/>
          </a:p>
          <a:p>
            <a:pPr lvl="1"/>
            <a:r>
              <a:rPr lang="en-US" dirty="0" smtClean="0"/>
              <a:t>Emphasize accurate absolute value over spectral resolution or </a:t>
            </a:r>
            <a:r>
              <a:rPr lang="en-US" dirty="0" smtClean="0"/>
              <a:t>range</a:t>
            </a:r>
          </a:p>
          <a:p>
            <a:pPr lvl="1"/>
            <a:r>
              <a:rPr lang="en-US" i="1" dirty="0" smtClean="0"/>
              <a:t>Space-based data have best absolute accuracy</a:t>
            </a:r>
            <a:endParaRPr lang="en-US" i="1" dirty="0" smtClean="0"/>
          </a:p>
          <a:p>
            <a:r>
              <a:rPr lang="en-US" dirty="0" smtClean="0"/>
              <a:t>Add spectral resolution from physics-based model</a:t>
            </a:r>
          </a:p>
          <a:p>
            <a:pPr lvl="1"/>
            <a:r>
              <a:rPr lang="en-US" i="1" dirty="0" smtClean="0"/>
              <a:t>Physics-based models have best spectral resolution</a:t>
            </a:r>
          </a:p>
          <a:p>
            <a:pPr lvl="1"/>
            <a:r>
              <a:rPr lang="en-US" dirty="0" smtClean="0"/>
              <a:t>Scale </a:t>
            </a:r>
            <a:r>
              <a:rPr lang="en-US" dirty="0" smtClean="0"/>
              <a:t>to absolute value from most accurate measurement-based spectra</a:t>
            </a:r>
          </a:p>
          <a:p>
            <a:r>
              <a:rPr lang="en-US" dirty="0" smtClean="0"/>
              <a:t>Allow for temporal variations via irradiance models</a:t>
            </a:r>
          </a:p>
          <a:p>
            <a:pPr lvl="1"/>
            <a:r>
              <a:rPr lang="en-US" dirty="0" smtClean="0"/>
              <a:t>Needed for climate and solar-physics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RCE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Background.potx</Template>
  <TotalTime>10308</TotalTime>
  <Words>906</Words>
  <Application>Microsoft Macintosh PowerPoint</Application>
  <PresentationFormat>On-screen Show (4:3)</PresentationFormat>
  <Paragraphs>282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Mangal</vt:lpstr>
      <vt:lpstr>ＭＳ Ｐゴシック</vt:lpstr>
      <vt:lpstr>Wingdings</vt:lpstr>
      <vt:lpstr>Arial</vt:lpstr>
      <vt:lpstr>SORCE_Master</vt:lpstr>
      <vt:lpstr>Reference Solar Spectrum Considerations</vt:lpstr>
      <vt:lpstr>Disclaimer</vt:lpstr>
      <vt:lpstr>What Does Community Need?</vt:lpstr>
      <vt:lpstr>Suggested Approach</vt:lpstr>
      <vt:lpstr>Get Beyond Individual(’s) Spectra</vt:lpstr>
      <vt:lpstr>Example</vt:lpstr>
      <vt:lpstr>Creating a Reference Spectrum – Summary</vt:lpstr>
    </vt:vector>
  </TitlesOfParts>
  <Company>University of Colorado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Sun and Earth’s Climate</dc:title>
  <dc:creator>Greg Kopp</dc:creator>
  <cp:lastModifiedBy>Greg Kopp</cp:lastModifiedBy>
  <cp:revision>456</cp:revision>
  <cp:lastPrinted>2016-08-26T07:56:33Z</cp:lastPrinted>
  <dcterms:created xsi:type="dcterms:W3CDTF">2012-04-13T20:09:26Z</dcterms:created>
  <dcterms:modified xsi:type="dcterms:W3CDTF">2017-02-14T12:12:59Z</dcterms:modified>
</cp:coreProperties>
</file>