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0" r:id="rId3"/>
    <p:sldId id="343" r:id="rId4"/>
    <p:sldId id="344" r:id="rId5"/>
    <p:sldId id="345" r:id="rId6"/>
    <p:sldId id="346" r:id="rId7"/>
    <p:sldId id="350" r:id="rId8"/>
    <p:sldId id="348" r:id="rId9"/>
    <p:sldId id="349" r:id="rId10"/>
    <p:sldId id="354" r:id="rId11"/>
    <p:sldId id="351" r:id="rId12"/>
    <p:sldId id="352" r:id="rId13"/>
    <p:sldId id="353" r:id="rId14"/>
    <p:sldId id="333" r:id="rId15"/>
    <p:sldId id="341" r:id="rId16"/>
    <p:sldId id="357" r:id="rId17"/>
    <p:sldId id="335" r:id="rId18"/>
    <p:sldId id="334" r:id="rId19"/>
    <p:sldId id="356" r:id="rId20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5DBEA"/>
    <a:srgbClr val="EFC8DF"/>
    <a:srgbClr val="FBDBB7"/>
    <a:srgbClr val="FFFFBD"/>
    <a:srgbClr val="3333FF"/>
    <a:srgbClr val="A2DADE"/>
    <a:srgbClr val="4E0B55"/>
    <a:srgbClr val="EE2D24"/>
    <a:srgbClr val="C7A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88511" autoAdjust="0"/>
  </p:normalViewPr>
  <p:slideViewPr>
    <p:cSldViewPr snapToGrid="0">
      <p:cViewPr varScale="1">
        <p:scale>
          <a:sx n="62" d="100"/>
          <a:sy n="62" d="100"/>
        </p:scale>
        <p:origin x="696" y="6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842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4EEF07B-51DE-4201-8CCF-20C10C04D12D}" type="datetime4">
              <a:rPr lang="en-GB"/>
              <a:pPr>
                <a:defRPr/>
              </a:pPr>
              <a:t>22 April 2017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BA05D423-9087-49C9-96CB-255EA4FB5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08160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6B6EBD-0252-48E9-9459-449BC2F074D7}" type="datetime4">
              <a:rPr lang="en-GB"/>
              <a:pPr>
                <a:defRPr/>
              </a:pPr>
              <a:t>22 April 2017</a:t>
            </a:fld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C23AE-E8F4-48C3-8980-9CBD96E298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0268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/>
              <a:pPr/>
              <a:t>22 April 2017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5069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22/04/2017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14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22/04/2017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15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2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22/04/2017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17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6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22/04/2017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18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1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5438" y="128588"/>
            <a:ext cx="8986837" cy="1090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92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0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6054" y="76200"/>
            <a:ext cx="8543925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99060" y="735870"/>
            <a:ext cx="918781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9055735" y="6652800"/>
            <a:ext cx="8502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9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900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9329103" y="6315622"/>
            <a:ext cx="1046480" cy="15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375" dirty="0" err="1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t>dohy</a:t>
            </a:r>
            <a:endParaRPr lang="en-US" altLang="ko-KR" sz="375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2175" y="914400"/>
            <a:ext cx="9267533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0" y="0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63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52" r:id="rId3"/>
    <p:sldLayoutId id="2147484453" r:id="rId4"/>
    <p:sldLayoutId id="2147484454" r:id="rId5"/>
    <p:sldLayoutId id="2147484462" r:id="rId6"/>
    <p:sldLayoutId id="2147484463" r:id="rId7"/>
    <p:sldLayoutId id="2147484455" r:id="rId8"/>
    <p:sldLayoutId id="2147484456" r:id="rId9"/>
    <p:sldLayoutId id="2147484457" r:id="rId10"/>
    <p:sldLayoutId id="2147484458" r:id="rId11"/>
    <p:sldLayoutId id="2147484459" r:id="rId12"/>
    <p:sldLayoutId id="2147484464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sics.atmos.umd.edu/bin/view/Development/201703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201703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docs.google.com/document/d/1O6jamYauBoAeIUrr9tAO6jURHtlQGWH4ayWNbZH3T6Q/edit?usp=shari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892425"/>
          </a:xfrm>
        </p:spPr>
        <p:txBody>
          <a:bodyPr/>
          <a:lstStyle/>
          <a:p>
            <a:r>
              <a:rPr lang="en-IE" b="1" dirty="0" smtClean="0">
                <a:latin typeface="Arial" pitchFamily="34" charset="0"/>
                <a:cs typeface="Arial" pitchFamily="34" charset="0"/>
              </a:rPr>
              <a:t>Agree Agenda</a:t>
            </a:r>
            <a:br>
              <a:rPr lang="en-IE" b="1" dirty="0" smtClean="0">
                <a:latin typeface="Arial" pitchFamily="34" charset="0"/>
                <a:cs typeface="Arial" pitchFamily="34" charset="0"/>
              </a:rPr>
            </a:br>
            <a:r>
              <a:rPr lang="en-IE" b="1" dirty="0" smtClean="0">
                <a:latin typeface="Arial" pitchFamily="34" charset="0"/>
                <a:cs typeface="Arial" pitchFamily="34" charset="0"/>
              </a:rPr>
              <a:t>Minute Taking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5133975"/>
            <a:ext cx="9144000" cy="1055069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Dohy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eong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Kim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(GRWG Chair)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12642"/>
              </p:ext>
            </p:extLst>
          </p:nvPr>
        </p:nvGraphicFramePr>
        <p:xfrm>
          <a:off x="92934" y="1312434"/>
          <a:ext cx="9718334" cy="2773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96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67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777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568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29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3091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Wed pm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GDWG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algn="ctr" fontAlgn="t"/>
                      <a:endParaRPr lang="ko-KR" alt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Chair: Peter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Miu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13:00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Masaya Takahashi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JMA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Spectral Response Function file towards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5e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"GSICS Standard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netCDF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": requirements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from GRWG and EUMETSAT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630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14:00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Jordan Yao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NOAA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GSICS Wiki Implementation overview, enhancements and future requirements.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5f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1:00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9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15:00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Coffee break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15:30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Manik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Balli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NOAA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New GSICS product convention - MW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5g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1:00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16:30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Manik Balli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NOAA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GSICS Convention for FCDR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5h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1:00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17:30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Jin Woo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KMA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Use of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gitHub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for GSICS developments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5i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0:30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18:00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END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043" y="856733"/>
            <a:ext cx="4473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>
                <a:solidFill>
                  <a:schemeClr val="tx1"/>
                </a:solidFill>
              </a:rPr>
              <a:t>[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Afternoon] Parallel Session 2 - GDWG</a:t>
            </a:r>
            <a:endParaRPr lang="ko-KR" altLang="en-US" sz="1400" b="0" dirty="0">
              <a:solidFill>
                <a:schemeClr val="tx1"/>
              </a:solidFill>
            </a:endParaRPr>
          </a:p>
        </p:txBody>
      </p:sp>
      <p:sp>
        <p:nvSpPr>
          <p:cNvPr id="11" name="제목 2"/>
          <p:cNvSpPr>
            <a:spLocks noGrp="1"/>
          </p:cNvSpPr>
          <p:nvPr>
            <p:ph type="title"/>
          </p:nvPr>
        </p:nvSpPr>
        <p:spPr>
          <a:xfrm>
            <a:off x="83821" y="138396"/>
            <a:ext cx="9452610" cy="385439"/>
          </a:xfrm>
        </p:spPr>
        <p:txBody>
          <a:bodyPr/>
          <a:lstStyle/>
          <a:p>
            <a:r>
              <a:rPr lang="en-IE" altLang="ko-KR" dirty="0" smtClean="0"/>
              <a:t>Wednesday </a:t>
            </a:r>
            <a:r>
              <a:rPr lang="en-IE" altLang="ko-KR" dirty="0"/>
              <a:t>(</a:t>
            </a:r>
            <a:r>
              <a:rPr lang="en-IE" altLang="ko-KR" dirty="0" smtClean="0"/>
              <a:t>day-3)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85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436605" y="0"/>
            <a:ext cx="8229600" cy="385439"/>
          </a:xfrm>
        </p:spPr>
        <p:txBody>
          <a:bodyPr/>
          <a:lstStyle/>
          <a:p>
            <a:r>
              <a:rPr lang="en-IE" altLang="ko-KR" dirty="0" smtClean="0"/>
              <a:t>Thursday </a:t>
            </a:r>
            <a:r>
              <a:rPr lang="en-IE" altLang="ko-KR" dirty="0"/>
              <a:t>(</a:t>
            </a:r>
            <a:r>
              <a:rPr lang="en-IE" altLang="ko-KR" dirty="0" smtClean="0"/>
              <a:t>day-4)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78778"/>
              </p:ext>
            </p:extLst>
          </p:nvPr>
        </p:nvGraphicFramePr>
        <p:xfrm>
          <a:off x="135193" y="743963"/>
          <a:ext cx="9638999" cy="6088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1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82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22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135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99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36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694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Thurs am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GRWG: VIS/NIR Sub-Group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153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Chair: </a:t>
                      </a:r>
                      <a:r>
                        <a:rPr lang="en-US" sz="1100" b="1" u="none" strike="noStrike" dirty="0" err="1">
                          <a:effectLst/>
                          <a:latin typeface="+mn-lt"/>
                        </a:rPr>
                        <a:t>Sebastien</a:t>
                      </a: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Wagner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7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8:30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X.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Xiong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NASA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Moving from Aqua MODIS to NPP VIIRS as a new GSICS reference for VNIR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8a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7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8:50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Tom Stone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USGS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Update on lunar calibration development and applications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8b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9:10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A.K.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Mitra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IMD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Progress on lunar calibration at IMD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8c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76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9:30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M.Takahashi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/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A.Okuyama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JMA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Progress on Lunar calibration at JMA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8d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9:50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1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8e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10:10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Coffee break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0:30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7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10:40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S.Wagner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/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M.Takahashi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EUMETSAT/ JMA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Moving toward inter-calibration using the Moon as a transfer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8f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7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11:00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Lin Chen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CMA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Prelimilary</a:t>
                      </a:r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results of CMA ground-based Lunar  observation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8g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11:20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LCWS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organisers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GSICS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Workshop activities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8h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11:40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X. Hu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CMA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Some info about the venue (TBC)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8ha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00:10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11:50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S. Wagner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EUMETSAT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Definition of GIRO benchmark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8i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00:10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12:00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All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Discussion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8j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00:30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12:30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Lunch Break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1:00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Thurs pm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GRWG: VIS/NIR Sub-Group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90489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Chair: Dave </a:t>
                      </a:r>
                      <a:r>
                        <a:rPr lang="en-US" sz="1100" b="1" u="none" strike="noStrike" dirty="0" err="1">
                          <a:effectLst/>
                          <a:latin typeface="+mn-lt"/>
                        </a:rPr>
                        <a:t>Doelling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13:30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Raj Bhatt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NASA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Customising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DCC method to all AHI VIS/NIR channels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8k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13:50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Seb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Wagner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EUMETSAT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DCC Progress - extension to IODC?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8l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276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14:10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Ronghua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?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CMA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Using DCC and multiple sites to calibrate MERSI and VIRR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8m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14:30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Dohyeong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Kim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KMA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Sensitivity of BRDF model in RTM DCC calculation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8n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00:10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14:40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Ben Scarino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NASA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Update on SBAF Tool - including GOME2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8o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15:00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Dave Doelling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NASA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How to transfer DCC calibration MODIS-VIIRS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8p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15:20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ea"/>
                          <a:ea typeface="+mn-ea"/>
                        </a:rPr>
                        <a:t>Coffee break</a:t>
                      </a:r>
                      <a:endParaRPr lang="en-US" sz="11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1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0:30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5276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15:50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X.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Xiong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/Chiang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NASA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Status of S-NPP VIIRS L1B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8q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5276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16:10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Kurt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Thome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NASA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Debrief on IVOS discussion on Reference Solar Spectrum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8r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5276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16:30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Bertrand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Fougnie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CNES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Vicarious Calibration for Sentinel-3 &amp; Blending methods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8s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00:30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17:00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All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Merging products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DCC+Lunar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8t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17:20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All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Discussion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8u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6946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17:40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Dave Doelling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NASA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Future Outlook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8v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8615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18:00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END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726" marR="5726" marT="5726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042" y="477785"/>
            <a:ext cx="6063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</a:rPr>
              <a:t>[Morning/Afternoon] Parallel Session 1 - GRWG: VIS/NIR Sub-Group</a:t>
            </a:r>
            <a:endParaRPr lang="ko-KR" alt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042" y="881446"/>
            <a:ext cx="6063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>
                <a:solidFill>
                  <a:schemeClr val="tx1"/>
                </a:solidFill>
              </a:rPr>
              <a:t>[Morning/Afternoon] 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Parallel Session 2 – GDWG</a:t>
            </a:r>
            <a:endParaRPr lang="ko-KR" altLang="en-US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8983"/>
              </p:ext>
            </p:extLst>
          </p:nvPr>
        </p:nvGraphicFramePr>
        <p:xfrm>
          <a:off x="140042" y="1364523"/>
          <a:ext cx="9654746" cy="3315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5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84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497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538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88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281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Thurs am</a:t>
                      </a:r>
                      <a:endParaRPr 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  <a:ea typeface="+mn-ea"/>
                        </a:rPr>
                        <a:t>GDWG</a:t>
                      </a:r>
                      <a:endParaRPr lang="en-US" sz="1200" b="1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164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  <a:ea typeface="+mn-ea"/>
                        </a:rPr>
                        <a:t>Chair: Peter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  <a:ea typeface="+mn-ea"/>
                        </a:rPr>
                        <a:t>Miu</a:t>
                      </a:r>
                      <a:endParaRPr lang="en-US" sz="1200" b="1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18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ea typeface="+mn-ea"/>
                        </a:rPr>
                        <a:t>9:00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Rob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  <a:ea typeface="+mn-ea"/>
                        </a:rPr>
                        <a:t>Roebeling</a:t>
                      </a:r>
                      <a:endParaRPr 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  <a:ea typeface="+mn-ea"/>
                        </a:rPr>
                        <a:t>EUMETSAT</a:t>
                      </a:r>
                      <a:endParaRPr lang="en-US" sz="1200" b="0" i="0" u="none" strike="noStrike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</a:rPr>
                        <a:t>Event logging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6a</a:t>
                      </a:r>
                      <a:endParaRPr 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  <a:ea typeface="+mn-ea"/>
                        </a:rPr>
                        <a:t>1:00</a:t>
                      </a:r>
                      <a:endParaRPr lang="en-US" altLang="ko-KR" sz="1200" b="0" i="0" u="none" strike="noStrike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ea typeface="+mn-ea"/>
                        </a:rPr>
                        <a:t>10:00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  <a:latin typeface="+mn-lt"/>
                          <a:ea typeface="+mn-ea"/>
                        </a:rPr>
                        <a:t>Manik</a:t>
                      </a:r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 Bali</a:t>
                      </a:r>
                      <a:endParaRPr 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  <a:ea typeface="+mn-ea"/>
                        </a:rPr>
                        <a:t>NOAA</a:t>
                      </a:r>
                      <a:endParaRPr lang="en-US" sz="1200" b="0" i="0" u="none" strike="noStrike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</a:rPr>
                        <a:t>Action tracking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6b</a:t>
                      </a:r>
                      <a:endParaRPr lang="en-US" sz="1200" b="0" i="1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  <a:ea typeface="+mn-ea"/>
                        </a:rPr>
                        <a:t>1:00</a:t>
                      </a:r>
                      <a:endParaRPr lang="en-US" altLang="ko-KR" sz="1200" b="0" i="0" u="none" strike="noStrike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ea typeface="+mn-ea"/>
                        </a:rPr>
                        <a:t>11:00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  <a:ea typeface="+mn-ea"/>
                        </a:rPr>
                        <a:t>Coffee break</a:t>
                      </a:r>
                      <a:endParaRPr lang="en-US" sz="1200" b="1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ea typeface="+mn-ea"/>
                        </a:rPr>
                        <a:t>0:30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  <a:ea typeface="+mn-ea"/>
                        </a:rPr>
                        <a:t>11:30</a:t>
                      </a:r>
                      <a:endParaRPr lang="en-US" altLang="ko-KR" sz="1200" b="0" i="0" u="none" strike="noStrike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Masaya Takahashi</a:t>
                      </a:r>
                      <a:endParaRPr 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  <a:ea typeface="+mn-ea"/>
                        </a:rPr>
                        <a:t>JMA</a:t>
                      </a:r>
                      <a:endParaRPr lang="en-US" sz="1200" b="0" i="0" u="none" strike="noStrike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</a:rPr>
                        <a:t>Requirements for GSICS Plotting Tool to support VIS/NIR products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6c</a:t>
                      </a:r>
                      <a:endParaRPr lang="en-US" sz="1200" b="0" i="1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ea typeface="+mn-ea"/>
                        </a:rPr>
                        <a:t>0:30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618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ea typeface="+mn-ea"/>
                        </a:rPr>
                        <a:t>12:00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  <a:ea typeface="+mn-ea"/>
                        </a:rPr>
                        <a:t>Lunch Break</a:t>
                      </a:r>
                      <a:endParaRPr lang="en-US" sz="1200" b="1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  <a:ea typeface="+mn-ea"/>
                        </a:rPr>
                        <a:t>1:00</a:t>
                      </a:r>
                      <a:endParaRPr lang="en-US" altLang="ko-KR" sz="1200" b="0" i="0" u="none" strike="noStrike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81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Thurs pm</a:t>
                      </a:r>
                      <a:endParaRPr 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  <a:ea typeface="+mn-ea"/>
                        </a:rPr>
                        <a:t>GDWG</a:t>
                      </a:r>
                      <a:endParaRPr lang="en-US" sz="1200" b="1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8164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  <a:ea typeface="+mn-ea"/>
                        </a:rPr>
                        <a:t>Chair: Masaya Takahashi</a:t>
                      </a:r>
                      <a:endParaRPr lang="en-US" sz="1200" b="1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494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  <a:ea typeface="+mn-ea"/>
                        </a:rPr>
                        <a:t>13:00</a:t>
                      </a:r>
                      <a:endParaRPr lang="en-US" altLang="ko-KR" sz="1200" b="0" i="0" u="none" strike="noStrike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Peter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  <a:ea typeface="+mn-ea"/>
                        </a:rPr>
                        <a:t>Miu</a:t>
                      </a:r>
                      <a:endParaRPr 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EUMETSAT</a:t>
                      </a:r>
                      <a:endParaRPr 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</a:rPr>
                        <a:t>Revisit of GDWG </a:t>
                      </a:r>
                      <a:r>
                        <a:rPr lang="en-US" sz="120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</a:rPr>
                        <a:t>ToR</a:t>
                      </a:r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</a:rPr>
                        <a:t> - an action at EP-17 last June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6d</a:t>
                      </a:r>
                      <a:endParaRPr 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ea typeface="+mn-ea"/>
                        </a:rPr>
                        <a:t>1:00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494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  <a:ea typeface="+mn-ea"/>
                        </a:rPr>
                        <a:t>14:00</a:t>
                      </a:r>
                      <a:endParaRPr lang="en-US" altLang="ko-KR" sz="1200" b="0" i="0" u="none" strike="noStrike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Peter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  <a:ea typeface="+mn-ea"/>
                        </a:rPr>
                        <a:t>Miu</a:t>
                      </a:r>
                      <a:endParaRPr 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EUMETSAT</a:t>
                      </a:r>
                      <a:endParaRPr 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</a:rPr>
                        <a:t>Future Chairing of the GDWG - overview, status and proposal to EP.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6e</a:t>
                      </a:r>
                      <a:endParaRPr 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ea typeface="+mn-ea"/>
                        </a:rPr>
                        <a:t>0:30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ea typeface="+mn-ea"/>
                        </a:rPr>
                        <a:t>14:30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  <a:ea typeface="+mn-ea"/>
                        </a:rPr>
                        <a:t>Coffee break</a:t>
                      </a:r>
                      <a:endParaRPr lang="en-US" sz="1200" b="1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ea typeface="+mn-ea"/>
                        </a:rPr>
                        <a:t>0:30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  <a:ea typeface="+mn-ea"/>
                        </a:rPr>
                        <a:t>15:00</a:t>
                      </a:r>
                      <a:endParaRPr lang="en-US" altLang="ko-KR" sz="1200" b="0" i="0" u="none" strike="noStrike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Masaya Takahashi</a:t>
                      </a:r>
                      <a:endParaRPr 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JMA</a:t>
                      </a:r>
                      <a:endParaRPr 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</a:rPr>
                        <a:t>Future products - VNIR+IR in one GSICS Correction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6f</a:t>
                      </a:r>
                      <a:endParaRPr 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ea typeface="+mn-ea"/>
                        </a:rPr>
                        <a:t>1:00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346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ea typeface="+mn-ea"/>
                        </a:rPr>
                        <a:t>16:00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All</a:t>
                      </a:r>
                      <a:endParaRPr 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</a:rPr>
                        <a:t>Wrap-up: Plan activities for 2016/2017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  <a:ea typeface="+mn-ea"/>
                        </a:rPr>
                        <a:t>6g</a:t>
                      </a:r>
                      <a:endParaRPr lang="en-US" sz="1200" b="0" i="1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ea typeface="+mn-ea"/>
                        </a:rPr>
                        <a:t>1:00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618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ea typeface="+mn-ea"/>
                        </a:rPr>
                        <a:t>17:00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  <a:ea typeface="+mn-ea"/>
                        </a:rPr>
                        <a:t>END</a:t>
                      </a:r>
                      <a:endParaRPr lang="en-US" sz="1200" b="1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749" marR="5749" marT="5749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제목 2"/>
          <p:cNvSpPr txBox="1">
            <a:spLocks/>
          </p:cNvSpPr>
          <p:nvPr/>
        </p:nvSpPr>
        <p:spPr bwMode="auto">
          <a:xfrm>
            <a:off x="83821" y="138396"/>
            <a:ext cx="9452610" cy="38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altLang="ko-KR" dirty="0" smtClean="0"/>
              <a:t>Thursday (day-4)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65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941940"/>
              </p:ext>
            </p:extLst>
          </p:nvPr>
        </p:nvGraphicFramePr>
        <p:xfrm>
          <a:off x="331058" y="1134245"/>
          <a:ext cx="9340163" cy="5021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78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2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829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60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45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02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Fri am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Plenary - Briefs and De-briefs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227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Chair : Larry Flynn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55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8:30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Rob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Roebeling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/Tim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Hewison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EUMETSAT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Ongoing need for Re-Analysis Corrections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955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8:50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Peter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</a:rPr>
                        <a:t>Miu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EUMETSAT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 smtClean="0">
                          <a:effectLst/>
                          <a:latin typeface="+mn-lt"/>
                        </a:rPr>
                        <a:t>GDWG Summary &amp; Agree Actions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9b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00:30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22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9:20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GCC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Action tracking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9c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00:30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22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9:50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Dohyeong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Kim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KMA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GRWG Summary &amp; Agree Actions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9d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0:25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022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10:15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Coffee break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022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10:45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Toshiyuki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Kurino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WMO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WIGOS Vision/Space 2040 and OSCAR/Space v.2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9e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0:25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022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11:10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Ken Knapp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Interaction with ISCCP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9f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1:00</a:t>
                      </a:r>
                      <a:endParaRPr lang="en-US" altLang="ko-KR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022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12:10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Lunch Break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02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Fri pm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Plenary - Wrap-up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0227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Chair: Tim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Hewison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955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13:10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Dohyeong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Kim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KMA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Workshop on best practices on pre-flight and onboard calibration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9g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022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13:30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Manik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Bali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GCC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GSICS Quarterly Special Issues/Editors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9h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2955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13:50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Larry Flynn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EUMETSAT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Format for future GRWG/GDWG meetings + Users Workshops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9i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0:45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022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14:35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All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Topics &amp; Chairing next Web Meetings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9j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022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14:55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All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Date &amp; Place of Next WG Meetings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9k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022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15:15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All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Any Other Business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9l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022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15:35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END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" name="제목 2"/>
          <p:cNvSpPr>
            <a:spLocks noGrp="1"/>
          </p:cNvSpPr>
          <p:nvPr>
            <p:ph type="title"/>
          </p:nvPr>
        </p:nvSpPr>
        <p:spPr>
          <a:xfrm>
            <a:off x="83821" y="138396"/>
            <a:ext cx="9452610" cy="385439"/>
          </a:xfrm>
        </p:spPr>
        <p:txBody>
          <a:bodyPr/>
          <a:lstStyle/>
          <a:p>
            <a:r>
              <a:rPr lang="en-IE" altLang="ko-KR" dirty="0" smtClean="0"/>
              <a:t>Friday </a:t>
            </a:r>
            <a:r>
              <a:rPr lang="en-IE" altLang="ko-KR" dirty="0"/>
              <a:t>(</a:t>
            </a:r>
            <a:r>
              <a:rPr lang="en-IE" altLang="ko-KR" dirty="0" smtClean="0"/>
              <a:t>day-5)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92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Agenda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12175" y="914400"/>
            <a:ext cx="9267533" cy="5853816"/>
          </a:xfrm>
        </p:spPr>
        <p:txBody>
          <a:bodyPr/>
          <a:lstStyle/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ko-KR" dirty="0"/>
              <a:t>The Detailed Agenda was prepared using </a:t>
            </a:r>
            <a:r>
              <a:rPr lang="en-IE" altLang="ko-KR" u="sng" dirty="0" err="1">
                <a:solidFill>
                  <a:srgbClr val="3333FF"/>
                </a:solidFill>
              </a:rPr>
              <a:t>zoho</a:t>
            </a:r>
            <a:r>
              <a:rPr lang="en-IE" altLang="ko-KR" u="sng" dirty="0">
                <a:solidFill>
                  <a:srgbClr val="3333FF"/>
                </a:solidFill>
              </a:rPr>
              <a:t> docs</a:t>
            </a:r>
            <a:endParaRPr lang="en-IE" altLang="ko-KR" u="sng" strike="sngStrike" dirty="0">
              <a:solidFill>
                <a:srgbClr val="3333FF"/>
              </a:solidFill>
            </a:endParaRPr>
          </a:p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ko-KR" dirty="0"/>
              <a:t>Accessible worldwide</a:t>
            </a:r>
          </a:p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ko-KR" dirty="0"/>
              <a:t>With hyperlinks added to presentations uploaded on Wiki</a:t>
            </a:r>
          </a:p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ko-KR" dirty="0"/>
              <a:t>Exported as HTML (via Excel </a:t>
            </a:r>
            <a:r>
              <a:rPr lang="en-IE" altLang="ko-KR" dirty="0">
                <a:sym typeface="Wingdings" pitchFamily="2" charset="2"/>
              </a:rPr>
              <a:t> </a:t>
            </a:r>
            <a:r>
              <a:rPr lang="en-IE" altLang="ko-KR" dirty="0"/>
              <a:t>Google Drive)</a:t>
            </a:r>
          </a:p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ko-KR" dirty="0"/>
              <a:t>Embedded into GSICS Wiki:</a:t>
            </a:r>
            <a:br>
              <a:rPr lang="en-IE" altLang="ko-KR" dirty="0"/>
            </a:br>
            <a:r>
              <a:rPr lang="en-IE" altLang="ko-KR" dirty="0">
                <a:hlinkClick r:id="rId3"/>
              </a:rPr>
              <a:t>https://</a:t>
            </a:r>
            <a:r>
              <a:rPr lang="en-IE" altLang="ko-KR" dirty="0" smtClean="0">
                <a:hlinkClick r:id="rId3"/>
              </a:rPr>
              <a:t>gsics.atmos.umd.edu/bin/view/Development/20170320</a:t>
            </a:r>
            <a:endParaRPr lang="en-IE" altLang="ko-KR" dirty="0" smtClean="0"/>
          </a:p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IE" altLang="ko-KR" dirty="0"/>
          </a:p>
          <a:p>
            <a:endParaRPr lang="ko-KR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Minute Taking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85798" y="931984"/>
            <a:ext cx="9267533" cy="5853816"/>
          </a:xfrm>
        </p:spPr>
        <p:txBody>
          <a:bodyPr/>
          <a:lstStyle/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ko-KR" dirty="0" smtClean="0">
                <a:solidFill>
                  <a:srgbClr val="000000"/>
                </a:solidFill>
              </a:rPr>
              <a:t>Minute URL on the “Wiki” by Masaya</a:t>
            </a:r>
          </a:p>
          <a:p>
            <a:pPr marL="400050" lvl="1" indent="0">
              <a:spcBef>
                <a:spcPts val="4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ko-KR" altLang="ko-KR" sz="2400" dirty="0">
                <a:hlinkClick r:id="rId3"/>
              </a:rPr>
              <a:t>http://</a:t>
            </a:r>
            <a:r>
              <a:rPr lang="ko-KR" altLang="ko-KR" sz="2400" dirty="0" smtClean="0">
                <a:hlinkClick r:id="rId3"/>
              </a:rPr>
              <a:t>gsics.atmos.umd.edu/bin/view/Development/20170320</a:t>
            </a:r>
            <a:endParaRPr lang="ko-KR" altLang="ko-KR" sz="5400" dirty="0" smtClean="0"/>
          </a:p>
          <a:p>
            <a:pPr marL="341313" lvl="0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ko-KR" dirty="0" smtClean="0">
                <a:solidFill>
                  <a:srgbClr val="000000"/>
                </a:solidFill>
              </a:rPr>
              <a:t>Minute link in “</a:t>
            </a:r>
            <a:r>
              <a:rPr lang="en-GB" altLang="ko-KR" dirty="0" err="1" smtClean="0">
                <a:solidFill>
                  <a:srgbClr val="000000"/>
                </a:solidFill>
              </a:rPr>
              <a:t>GoogleDocs</a:t>
            </a:r>
            <a:r>
              <a:rPr lang="en-GB" altLang="ko-KR" dirty="0" smtClean="0">
                <a:solidFill>
                  <a:srgbClr val="000000"/>
                </a:solidFill>
              </a:rPr>
              <a:t>” is : </a:t>
            </a:r>
            <a:r>
              <a:rPr lang="ko-KR" altLang="ko-KR" sz="2000" dirty="0" smtClean="0">
                <a:hlinkClick r:id="rId4"/>
              </a:rPr>
              <a:t>https://docs.google.com/document/d/1O6jamYauBoAeIUrr9tAO6jURHtlQGWH4ayWNbZH3T6Q/edit?usp=sharing</a:t>
            </a:r>
            <a:r>
              <a:rPr lang="ko-KR" altLang="ko-KR" sz="500" dirty="0" smtClean="0"/>
              <a:t> </a:t>
            </a:r>
            <a:endParaRPr lang="ko-KR" altLang="ko-KR" sz="4800" dirty="0" smtClean="0"/>
          </a:p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ko-KR" dirty="0">
              <a:solidFill>
                <a:srgbClr val="00000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rcRect l="1306" t="23358" r="38154" b="25206"/>
          <a:stretch/>
        </p:blipFill>
        <p:spPr>
          <a:xfrm>
            <a:off x="146054" y="3289176"/>
            <a:ext cx="11071411" cy="529126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5376" y="5275386"/>
            <a:ext cx="2992800" cy="527539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910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Minute Taking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5854" t="53009" r="42155" b="7495"/>
          <a:stretch/>
        </p:blipFill>
        <p:spPr>
          <a:xfrm>
            <a:off x="666149" y="1913640"/>
            <a:ext cx="8872941" cy="4694550"/>
          </a:xfrm>
          <a:prstGeom prst="rect">
            <a:avLst/>
          </a:prstGeom>
        </p:spPr>
      </p:pic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385798" y="931984"/>
            <a:ext cx="9267533" cy="5853816"/>
          </a:xfrm>
        </p:spPr>
        <p:txBody>
          <a:bodyPr/>
          <a:lstStyle/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ko-KR" dirty="0" smtClean="0">
                <a:solidFill>
                  <a:srgbClr val="000000"/>
                </a:solidFill>
              </a:rPr>
              <a:t>For presenter, please filling the </a:t>
            </a:r>
            <a:r>
              <a:rPr lang="en-GB" altLang="ko-KR" b="1" dirty="0" smtClean="0">
                <a:solidFill>
                  <a:srgbClr val="C00000"/>
                </a:solidFill>
              </a:rPr>
              <a:t>“overview” </a:t>
            </a:r>
            <a:r>
              <a:rPr lang="en-GB" altLang="ko-KR" dirty="0" smtClean="0"/>
              <a:t>and</a:t>
            </a:r>
            <a:r>
              <a:rPr lang="en-GB" altLang="ko-KR" b="1" dirty="0" smtClean="0">
                <a:solidFill>
                  <a:srgbClr val="C00000"/>
                </a:solidFill>
              </a:rPr>
              <a:t> “purpose”</a:t>
            </a:r>
            <a:endParaRPr lang="en-GB" altLang="ko-KR" b="1" dirty="0">
              <a:solidFill>
                <a:srgbClr val="C00000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754144" y="2441543"/>
            <a:ext cx="8682087" cy="867266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4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Minute Taking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12175" y="914400"/>
            <a:ext cx="9267533" cy="5853816"/>
          </a:xfrm>
        </p:spPr>
        <p:txBody>
          <a:bodyPr/>
          <a:lstStyle/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ko-KR" sz="2800" dirty="0">
                <a:solidFill>
                  <a:srgbClr val="000000"/>
                </a:solidFill>
              </a:rPr>
              <a:t>Need volunteers to take minutes</a:t>
            </a:r>
          </a:p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ko-KR" sz="2800" dirty="0">
                <a:solidFill>
                  <a:srgbClr val="000000"/>
                </a:solidFill>
              </a:rPr>
              <a:t>For each session</a:t>
            </a:r>
          </a:p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ko-KR" sz="2800" i="1" dirty="0">
                <a:solidFill>
                  <a:srgbClr val="000000"/>
                </a:solidFill>
              </a:rPr>
              <a:t>Must</a:t>
            </a:r>
            <a:r>
              <a:rPr lang="en-GB" altLang="ko-KR" sz="2800" dirty="0">
                <a:solidFill>
                  <a:srgbClr val="000000"/>
                </a:solidFill>
              </a:rPr>
              <a:t> be there for full session</a:t>
            </a:r>
          </a:p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ko-KR" sz="2800" dirty="0">
                <a:solidFill>
                  <a:srgbClr val="000000"/>
                </a:solidFill>
              </a:rPr>
              <a:t>Should not be talking too much!</a:t>
            </a:r>
          </a:p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ko-KR" sz="2800" dirty="0" smtClean="0">
                <a:solidFill>
                  <a:srgbClr val="000000"/>
                </a:solidFill>
              </a:rPr>
              <a:t>Minute </a:t>
            </a:r>
            <a:r>
              <a:rPr lang="en-GB" altLang="ko-KR" sz="2800" dirty="0">
                <a:solidFill>
                  <a:srgbClr val="000000"/>
                </a:solidFill>
              </a:rPr>
              <a:t>Taker should write Actions in Bold, 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ko-KR" dirty="0">
                <a:solidFill>
                  <a:srgbClr val="000000"/>
                </a:solidFill>
              </a:rPr>
              <a:t>precede with word ACTION: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ko-KR" dirty="0">
                <a:solidFill>
                  <a:srgbClr val="000000"/>
                </a:solidFill>
              </a:rPr>
              <a:t>Will number later</a:t>
            </a:r>
          </a:p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ko-KR" sz="2800" dirty="0">
                <a:solidFill>
                  <a:srgbClr val="000000"/>
                </a:solidFill>
              </a:rPr>
              <a:t>Will review new actions on Friday morning</a:t>
            </a:r>
          </a:p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ko-KR" sz="2800" dirty="0">
                <a:solidFill>
                  <a:srgbClr val="000000"/>
                </a:solidFill>
              </a:rPr>
              <a:t>GCC to enter into action tracking </a:t>
            </a:r>
            <a:r>
              <a:rPr lang="en-GB" altLang="ko-KR" sz="2800" dirty="0" smtClean="0">
                <a:solidFill>
                  <a:srgbClr val="000000"/>
                </a:solidFill>
              </a:rPr>
              <a:t>tool</a:t>
            </a:r>
            <a:endParaRPr lang="en-GB" altLang="ko-KR" sz="2800" dirty="0">
              <a:solidFill>
                <a:srgbClr val="000000"/>
              </a:solidFill>
            </a:endParaRPr>
          </a:p>
          <a:p>
            <a:endParaRPr lang="ko-KR" altLang="en-US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326251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 smtClean="0">
              <a:solidFill>
                <a:srgbClr val="000000"/>
              </a:solidFill>
              <a:latin typeface="Calibri" pitchFamily="32" charset="0"/>
            </a:endParaRPr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63913"/>
              </p:ext>
            </p:extLst>
          </p:nvPr>
        </p:nvGraphicFramePr>
        <p:xfrm>
          <a:off x="566245" y="1285793"/>
          <a:ext cx="8787740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7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4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55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Chair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Minute Taker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1: Plenary – Mini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Day-1-AM</a:t>
                      </a:r>
                      <a:endParaRPr lang="en-GB" sz="1800" dirty="0" smtClean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Dave</a:t>
                      </a:r>
                      <a:r>
                        <a:rPr lang="en-GB" baseline="0" dirty="0" smtClean="0"/>
                        <a:t> Tobin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Seb</a:t>
                      </a:r>
                      <a:r>
                        <a:rPr lang="en-GB" dirty="0" smtClean="0"/>
                        <a:t> Wagner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2: Plenary – Agencies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Day-1-PM</a:t>
                      </a:r>
                      <a:endParaRPr lang="en-GB" altLang="ko-KR" sz="1800" dirty="0" smtClean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en-GB" altLang="ko-KR" dirty="0" err="1" smtClean="0">
                          <a:solidFill>
                            <a:schemeClr val="tx1"/>
                          </a:solidFill>
                        </a:rPr>
                        <a:t>Hewison</a:t>
                      </a:r>
                      <a:endParaRPr lang="en-GB" altLang="ko-KR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Seb</a:t>
                      </a:r>
                      <a:r>
                        <a:rPr lang="en-GB" dirty="0" smtClean="0"/>
                        <a:t> Wagner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2: Plenary – Chairs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Day-2-AM</a:t>
                      </a:r>
                      <a:endParaRPr lang="en-GB" altLang="ko-KR" sz="1800" dirty="0" smtClean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Andrew </a:t>
                      </a:r>
                      <a:r>
                        <a:rPr lang="en-US" altLang="ko-K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Heidinger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Seb</a:t>
                      </a:r>
                      <a:r>
                        <a:rPr lang="en-GB" dirty="0" smtClean="0"/>
                        <a:t> Wagner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3: GRWG+GDWG</a:t>
                      </a:r>
                      <a:r>
                        <a:rPr lang="en-GB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 plenary</a:t>
                      </a:r>
                      <a:endParaRPr lang="en-GB" sz="1800" dirty="0" smtClean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Day-2-PM</a:t>
                      </a:r>
                      <a:endParaRPr lang="en-GB" altLang="ko-KR" sz="1800" dirty="0" smtClean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Dohyeong</a:t>
                      </a:r>
                      <a:r>
                        <a:rPr lang="en-GB" dirty="0" smtClean="0"/>
                        <a:t> Kim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Hyesook</a:t>
                      </a:r>
                      <a:r>
                        <a:rPr lang="en-US" baseline="0" dirty="0" smtClean="0"/>
                        <a:t> Lee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4: GRWG –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 UV subgroup</a:t>
                      </a:r>
                      <a:endParaRPr lang="en-GB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Day-3-AM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dirty="0" smtClean="0">
                          <a:solidFill>
                            <a:schemeClr val="tx1"/>
                          </a:solidFill>
                        </a:rPr>
                        <a:t>Rose Munro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Larry Flynn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5: GRWG – Microwave Sub-Group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Day-3-AM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Ralph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Ferraro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Tim</a:t>
                      </a:r>
                      <a:r>
                        <a:rPr lang="en-GB" baseline="0" dirty="0" smtClean="0"/>
                        <a:t> Hewison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6: GRWG – IR Sub-Group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Day-3-PM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ko-KR" dirty="0" smtClean="0">
                          <a:solidFill>
                            <a:schemeClr val="tx1"/>
                          </a:solidFill>
                        </a:rPr>
                        <a:t>Tim Hewison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Seb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Wagner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7: GRWG – VIS/NIR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 (1)</a:t>
                      </a:r>
                      <a:endParaRPr lang="en-GB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Day-4-AM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Sebastien</a:t>
                      </a:r>
                      <a:r>
                        <a:rPr lang="en-US" altLang="ko-K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Wagner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Dave </a:t>
                      </a:r>
                      <a:r>
                        <a:rPr lang="en-GB" dirty="0" err="1" smtClean="0"/>
                        <a:t>Doelling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7: GRWG – VIS/NIR</a:t>
                      </a: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 (2)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Day-4-PM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dirty="0" smtClean="0">
                          <a:solidFill>
                            <a:schemeClr val="tx1"/>
                          </a:solidFill>
                        </a:rPr>
                        <a:t>Dave </a:t>
                      </a:r>
                      <a:r>
                        <a:rPr lang="en-GB" altLang="ko-KR" dirty="0" err="1" smtClean="0">
                          <a:solidFill>
                            <a:schemeClr val="tx1"/>
                          </a:solidFill>
                        </a:rPr>
                        <a:t>Doelling</a:t>
                      </a:r>
                      <a:endParaRPr lang="en-GB" altLang="ko-KR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Andy </a:t>
                      </a:r>
                      <a:r>
                        <a:rPr lang="en-GB" dirty="0" err="1" smtClean="0"/>
                        <a:t>Heidinger</a:t>
                      </a:r>
                      <a:r>
                        <a:rPr lang="en-GB" baseline="0" dirty="0" smtClean="0"/>
                        <a:t> + </a:t>
                      </a:r>
                      <a:r>
                        <a:rPr lang="en-GB" dirty="0" smtClean="0"/>
                        <a:t>Tim Hewison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8: GDWG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Day-4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Masaya Takahashi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Peter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Miu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Peter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Miu</a:t>
                      </a:r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Masaya Takahashi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9: Plenary – Cross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 cutting issue</a:t>
                      </a:r>
                      <a:endParaRPr lang="en-GB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Day-5-AM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Larry </a:t>
                      </a:r>
                      <a:r>
                        <a:rPr lang="en-US" altLang="ko-K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Flynn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Manik</a:t>
                      </a:r>
                      <a:r>
                        <a:rPr lang="en-GB" dirty="0" smtClean="0"/>
                        <a:t> Bali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9: Plenary – Wrap-up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Day-5-PM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Hewison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Seb Wagner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Minute </a:t>
            </a:r>
            <a:r>
              <a:rPr lang="en-US" altLang="ko-KR" dirty="0" smtClean="0"/>
              <a:t>Taker</a:t>
            </a:r>
            <a:endParaRPr lang="ko-KR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298" y="1867297"/>
            <a:ext cx="6651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schemeClr val="tx1"/>
                </a:solidFill>
                <a:latin typeface="+mj-lt"/>
              </a:rPr>
              <a:t>Thank you</a:t>
            </a:r>
            <a:endParaRPr lang="ko-KR" altLang="en-US" sz="6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32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Ways of 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Presenters have been asked to follow this format: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An overview of the task you have been asked to discuss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The purpose of the presentation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Some example requirements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Propose 1 or 2 </a:t>
            </a:r>
            <a:r>
              <a:rPr lang="en-IE" sz="2000" dirty="0" err="1" smtClean="0">
                <a:latin typeface="Arial" pitchFamily="34" charset="0"/>
                <a:cs typeface="Arial" pitchFamily="34" charset="0"/>
              </a:rPr>
              <a:t>strawman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 solutions, outlining pros and cons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A draft deliverable with your assessment of the priority, timescale and resources needed</a:t>
            </a:r>
          </a:p>
          <a:p>
            <a:pPr>
              <a:buFont typeface="Wingdings" pitchFamily="2" charset="2"/>
              <a:buChar char="§"/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 Each presentation will lead directly into a discussion.</a:t>
            </a:r>
          </a:p>
          <a:p>
            <a:pPr lvl="1"/>
            <a:r>
              <a:rPr lang="en-IE" sz="2000" dirty="0" smtClean="0">
                <a:latin typeface="Arial" pitchFamily="34" charset="0"/>
                <a:cs typeface="Arial" pitchFamily="34" charset="0"/>
              </a:rPr>
              <a:t>Items c), d) and e) will then be edited on the fly by the chair during the discussion.</a:t>
            </a:r>
          </a:p>
          <a:p>
            <a:pPr lvl="1"/>
            <a:r>
              <a:rPr lang="en-IE" sz="2000" dirty="0" smtClean="0">
                <a:latin typeface="Arial" pitchFamily="34" charset="0"/>
                <a:cs typeface="Arial" pitchFamily="34" charset="0"/>
              </a:rPr>
              <a:t>Please keep presentations short - slots only 20 minutes, and we need to ensure plenty of time for discussion.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Outlook of Agenda</a:t>
            </a:r>
            <a:endParaRPr lang="en-GB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150603"/>
              </p:ext>
            </p:extLst>
          </p:nvPr>
        </p:nvGraphicFramePr>
        <p:xfrm>
          <a:off x="230810" y="867984"/>
          <a:ext cx="9419213" cy="575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3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1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33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12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133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576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Monday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(20 March)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0900-1800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Tuesday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(21 March)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0830-1800</a:t>
                      </a:r>
                      <a:endParaRPr lang="ko-KR" altLang="en-US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Wednesday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(22</a:t>
                      </a:r>
                      <a:r>
                        <a:rPr lang="en-US" altLang="ko-KR" baseline="0" dirty="0" smtClean="0">
                          <a:latin typeface="Arial" pitchFamily="34" charset="0"/>
                          <a:cs typeface="Arial" pitchFamily="34" charset="0"/>
                        </a:rPr>
                        <a:t> March)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0830-1745</a:t>
                      </a:r>
                      <a:endParaRPr lang="ko-KR" altLang="en-US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Thursday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(23 March)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0830-1800</a:t>
                      </a:r>
                      <a:endParaRPr lang="ko-KR" altLang="en-US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Friday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(24 March)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0830-1600</a:t>
                      </a:r>
                      <a:endParaRPr lang="ko-KR" altLang="en-US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89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“Mini Conference” </a:t>
                      </a:r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u="none" dirty="0" smtClean="0">
                          <a:latin typeface="Arial" pitchFamily="34" charset="0"/>
                          <a:cs typeface="Arial" pitchFamily="34" charset="0"/>
                        </a:rPr>
                        <a:t>Plenary: </a:t>
                      </a:r>
                      <a:r>
                        <a:rPr lang="en-IE" altLang="ko-KR" sz="1800" b="0" i="1" u="sng" dirty="0" smtClean="0">
                          <a:latin typeface="Arial" pitchFamily="34" charset="0"/>
                          <a:cs typeface="Arial" pitchFamily="34" charset="0"/>
                        </a:rPr>
                        <a:t>Subgroup Reports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Parallel Sessions</a:t>
                      </a:r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 (UVSG vs. MWSG)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VIS/NIR-subgroup session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(Lunar)</a:t>
                      </a:r>
                    </a:p>
                    <a:p>
                      <a:pPr latinLnBrk="1"/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IE" altLang="ko-KR" sz="1800" b="1" i="1" dirty="0" smtClean="0">
                          <a:latin typeface="Arial" pitchFamily="34" charset="0"/>
                          <a:cs typeface="Arial" pitchFamily="34" charset="0"/>
                        </a:rPr>
                        <a:t>Cross-cutting issues</a:t>
                      </a:r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, GRWG &amp; GDWG wrap-up</a:t>
                      </a:r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251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Plenary: </a:t>
                      </a:r>
                      <a:r>
                        <a:rPr lang="en-IE" altLang="ko-KR" sz="1800" i="1" u="sng" dirty="0" smtClean="0">
                          <a:latin typeface="Arial" pitchFamily="34" charset="0"/>
                          <a:cs typeface="Arial" pitchFamily="34" charset="0"/>
                        </a:rPr>
                        <a:t>Agency Reports</a:t>
                      </a:r>
                    </a:p>
                    <a:p>
                      <a:pPr latinLnBrk="1"/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Plenary: </a:t>
                      </a:r>
                      <a:r>
                        <a:rPr lang="en-IE" altLang="ko-KR" sz="1800" i="1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IE" altLang="ko-KR" sz="1800" i="1" u="sng" dirty="0" smtClean="0">
                          <a:latin typeface="Arial" pitchFamily="34" charset="0"/>
                          <a:cs typeface="Arial" pitchFamily="34" charset="0"/>
                        </a:rPr>
                        <a:t>GRWG + GDWG)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altLang="ko-KR" sz="1800" u="non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IR-subgroup session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VIS/NIR-subgroup session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(DCC)</a:t>
                      </a:r>
                    </a:p>
                    <a:p>
                      <a:pPr latinLnBrk="1"/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Reporting Outcomes &amp; Planning Future Meetings</a:t>
                      </a:r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56483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b="1" dirty="0" smtClean="0">
                          <a:latin typeface="Arial" pitchFamily="34" charset="0"/>
                          <a:cs typeface="Arial" pitchFamily="34" charset="0"/>
                        </a:rPr>
                        <a:t>Bar Service</a:t>
                      </a:r>
                    </a:p>
                    <a:p>
                      <a:pPr latinLnBrk="1"/>
                      <a:r>
                        <a:rPr lang="en-US" altLang="ko-KR" sz="1800" dirty="0" smtClean="0">
                          <a:latin typeface="Arial" pitchFamily="34" charset="0"/>
                          <a:cs typeface="Arial" pitchFamily="34" charset="0"/>
                        </a:rPr>
                        <a:t>(Reception)</a:t>
                      </a:r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u="none" dirty="0" smtClean="0">
                          <a:latin typeface="Arial" pitchFamily="34" charset="0"/>
                          <a:cs typeface="Arial" pitchFamily="34" charset="0"/>
                        </a:rPr>
                        <a:t>Working Groups’ Reception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u="none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altLang="ko-KR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"The University Club“)</a:t>
                      </a:r>
                      <a:endParaRPr lang="en-IE" altLang="ko-KR" sz="1800" u="non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GDWG</a:t>
                      </a:r>
                    </a:p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(breakout </a:t>
                      </a:r>
                    </a:p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session)</a:t>
                      </a:r>
                    </a:p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Lunch</a:t>
                      </a:r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box</a:t>
                      </a:r>
                    </a:p>
                    <a:p>
                      <a:pPr algn="ctr" latinLnBrk="1"/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(30 min lunch)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GDWG</a:t>
                      </a:r>
                    </a:p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(breakout session)</a:t>
                      </a:r>
                      <a:endParaRPr lang="ko-KR" alt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5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546229" y="0"/>
            <a:ext cx="6626221" cy="385439"/>
          </a:xfrm>
        </p:spPr>
        <p:txBody>
          <a:bodyPr/>
          <a:lstStyle/>
          <a:p>
            <a:r>
              <a:rPr lang="en-IE" altLang="ko-KR" dirty="0"/>
              <a:t>Monday (day-1)</a:t>
            </a:r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23845"/>
              </p:ext>
            </p:extLst>
          </p:nvPr>
        </p:nvGraphicFramePr>
        <p:xfrm>
          <a:off x="114300" y="375869"/>
          <a:ext cx="9565160" cy="6453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1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63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388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06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46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Mon </a:t>
                      </a:r>
                      <a:r>
                        <a:rPr lang="en-US" sz="11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am </a:t>
                      </a:r>
                      <a:endParaRPr lang="en-US" sz="11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  <a:cs typeface="Arial" pitchFamily="34" charset="0"/>
                        </a:rPr>
                        <a:t>Mini Conference</a:t>
                      </a:r>
                      <a:endParaRPr lang="en-US" sz="11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1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  <a:cs typeface="Arial" pitchFamily="34" charset="0"/>
                        </a:rPr>
                        <a:t>Chair: </a:t>
                      </a:r>
                      <a:r>
                        <a:rPr lang="en-US" sz="1100" b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David Tobin</a:t>
                      </a:r>
                      <a:endParaRPr lang="en-US" sz="11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8:45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b="1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1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effectLst/>
                          <a:latin typeface="+mn-lt"/>
                        </a:rPr>
                        <a:t>Coffee and Registration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1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1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9:00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Tim </a:t>
                      </a:r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Hewison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EUMETSAT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Introduction to Mini Conference &amp; GSICS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9:15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Paul Menzel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CIMSS/SSEC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Welcome to SSEC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9:25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Dave Tobin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CIMSS/SSEC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Agenda, Announcements, etc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0:10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9:30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Constantine Lukashin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NASA </a:t>
                      </a:r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LaRC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CLARREO Pathfinder inter-calibration in reflected solar: project status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0:05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9:50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Joe Taylor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CIMSS/SSEC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CLARREO IR Sensor, Calibration Accuracy and Traceability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0:20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10:10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Dave Tobin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CIMSS/SSEC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CLARREO IR Intercalibration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0:20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10:30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effectLst/>
                          <a:latin typeface="+mn-lt"/>
                        </a:rPr>
                        <a:t>Coffee break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1f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0:20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10:50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Tony Reale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NOAA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GRUAN and GSICS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0:20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881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11:10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Wes Berg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CSU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GPM(TBD)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0:20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881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11:30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Bob </a:t>
                      </a:r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Holz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UW/SSEC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Intercal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activities and products within the Atmospheres SIPs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0:20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881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11:50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Andy </a:t>
                      </a:r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Heidinger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NOAA ASPB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Update on PATMOS-X products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0:20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12:10</a:t>
                      </a:r>
                      <a:endParaRPr lang="en-US" altLang="ko-KR" sz="11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Lunch Break</a:t>
                      </a:r>
                      <a:endParaRPr lang="en-US" altLang="ko-KR" sz="1100" b="1" i="0" u="none" strike="noStrike" dirty="0" smtClean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1:05</a:t>
                      </a:r>
                      <a:endParaRPr lang="en-US" altLang="ko-KR" sz="11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Mon pm</a:t>
                      </a:r>
                      <a:endParaRPr lang="en-US" sz="11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  <a:cs typeface="Arial" pitchFamily="34" charset="0"/>
                        </a:rPr>
                        <a:t>Plenary - Reports</a:t>
                      </a:r>
                      <a:endParaRPr lang="en-US" sz="11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1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  <a:cs typeface="Arial" pitchFamily="34" charset="0"/>
                        </a:rPr>
                        <a:t>Chair: </a:t>
                      </a:r>
                      <a:r>
                        <a:rPr lang="en-US" sz="1100" b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Tim</a:t>
                      </a:r>
                      <a:r>
                        <a:rPr lang="en-US" sz="1100" b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100" b="1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Hewison</a:t>
                      </a:r>
                      <a:endParaRPr lang="en-US" sz="11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13:15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All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1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Round Table Introductions + Logistics Info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0:20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13:35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Doheyong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Kim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KMA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Agree Agenda &amp; Minute Taking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0:10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13:50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Fred Wu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NOAA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NOAA Agency Report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14:10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Bertrand </a:t>
                      </a:r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Fougnie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CNES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CNES Agency Report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14:30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Scott Hu (Remote)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CMA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CMA Agency Report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2d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14:50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Rose Munro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EUMETSAT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EUMETSAT Agency Report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2e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15:10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Masaya Takahashi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JMA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JMA Agency Report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2f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15:30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effectLst/>
                          <a:latin typeface="+mn-lt"/>
                        </a:rPr>
                        <a:t>Coffee break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30908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16:00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Arata Okuyama - on behalf of JAXA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JMA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JAXA Agency Report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30093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16:20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Ashim Mitra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IMD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IMD Agency Report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16:40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Munn Shukla (Remote)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ISRO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ISRO Agency Report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17:00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Hyesook Lee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KMA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KMA Agency Report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2j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17:20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Jack Xiong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NASA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NASA Agency Report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6643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17:40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Tom Stone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USGS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USGS Agency Report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30054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18:00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Reception (Bar Service)</a:t>
                      </a:r>
                    </a:p>
                    <a:p>
                      <a:pPr algn="ctr" fontAlgn="t"/>
                      <a:r>
                        <a:rPr lang="en-US" sz="1100" b="1" i="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Chair : David</a:t>
                      </a:r>
                      <a:r>
                        <a:rPr lang="en-US" sz="1100" b="1" i="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Tobin</a:t>
                      </a:r>
                      <a:endParaRPr lang="en-US" sz="11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02:00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7508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0" i="0" u="none" strike="noStrike" dirty="0">
                          <a:effectLst/>
                          <a:latin typeface="+mn-lt"/>
                        </a:rPr>
                        <a:t>20:00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  <a:cs typeface="Arial" pitchFamily="34" charset="0"/>
                        </a:rPr>
                        <a:t>END</a:t>
                      </a:r>
                      <a:endParaRPr lang="en-US" sz="11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5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/>
          </p:nvPr>
        </p:nvSpPr>
        <p:spPr>
          <a:xfrm>
            <a:off x="327290" y="130666"/>
            <a:ext cx="8543925" cy="385439"/>
          </a:xfrm>
        </p:spPr>
        <p:txBody>
          <a:bodyPr/>
          <a:lstStyle/>
          <a:p>
            <a:r>
              <a:rPr lang="en-IE" altLang="ko-KR" dirty="0" smtClean="0"/>
              <a:t>Tuesday </a:t>
            </a:r>
            <a:r>
              <a:rPr lang="en-IE" altLang="ko-KR" dirty="0"/>
              <a:t>(</a:t>
            </a:r>
            <a:r>
              <a:rPr lang="en-IE" altLang="ko-KR" dirty="0" smtClean="0"/>
              <a:t>day-2)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24312"/>
              </p:ext>
            </p:extLst>
          </p:nvPr>
        </p:nvGraphicFramePr>
        <p:xfrm>
          <a:off x="140386" y="905390"/>
          <a:ext cx="9629689" cy="5783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4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63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08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094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95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30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85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Tues am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Plenary - Reports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40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Chair: Andrew </a:t>
                      </a:r>
                      <a:r>
                        <a:rPr lang="en-US" sz="1100" b="1" u="none" strike="noStrike" dirty="0" err="1">
                          <a:effectLst/>
                          <a:latin typeface="+mn-lt"/>
                        </a:rPr>
                        <a:t>Heidinger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97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8:30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Larry Flynn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NOAA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GCC Report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0:30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97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9:00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Masaya Takahashi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JMA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GDWG Report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3b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0:30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87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9:30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Dohyeong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Kim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KMA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GRWG Report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3c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0:30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497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10:00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Tim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Hewison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EUMETSAT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GRWG IR Sub-Group Briefing Report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3d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497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10:20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Dave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Doelling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NASA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GRWG VIS-NIR Sub-Group Briefing Report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3e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497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10:40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Coffee break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0:30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497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11:10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Rose Munro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EUMETSAT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GRWG UV Sub-Group Briefing Report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3f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761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11:30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Ralph Ferraro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NOAA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GRWG Microwave Sub-Group Briefing Report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+mn-lt"/>
                        </a:rPr>
                        <a:t>3g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497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11:50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3h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497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12:00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Lunch Break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1:00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4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Tues pm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Plenary Briefings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8350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Chair: </a:t>
                      </a:r>
                      <a:r>
                        <a:rPr lang="en-US" sz="1100" b="1" u="none" strike="noStrike" dirty="0" err="1">
                          <a:effectLst/>
                          <a:latin typeface="+mn-lt"/>
                        </a:rPr>
                        <a:t>Dohyeong</a:t>
                      </a: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Kim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497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13:10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Fred Wu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NOAA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Advanced next generation GEO imagers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3j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0:30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521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13:40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Rob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Roebeling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EUMETSAT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GEO-Ring test dataset - including VIS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3k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1:00</a:t>
                      </a:r>
                      <a:endParaRPr lang="en-US" altLang="ko-KR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521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14:40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All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CGMS-45 working paper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3p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49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15:00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Coffee break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+mn-lt"/>
                        </a:rPr>
                        <a:t>0:30</a:t>
                      </a:r>
                      <a:endParaRPr lang="en-US" altLang="ko-KR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6507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15:30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Viju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John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EUMETSAT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Update on FIDUCEO to address inter-calibration requirements &amp; formats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3l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6507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15:50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Seb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Wagner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EUMETSAT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Strategy for combining corrections for VIS/NIR+IR channels and plotting tool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3m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0:30</a:t>
                      </a:r>
                      <a:endParaRPr lang="en-US" altLang="ko-KR" sz="11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497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16:20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Tim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Hewison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EUMETSAT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Use of NWP+RTM as inter-calibration tool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3n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6507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16:40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Masaya Takahashi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GDWG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Spectral Response Function file towards "GSICS Standard </a:t>
                      </a:r>
                      <a:r>
                        <a:rPr lang="en-US" sz="110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netCDF</a:t>
                      </a:r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3o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0:20</a:t>
                      </a:r>
                      <a:endParaRPr lang="en-US" altLang="ko-KR" sz="11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497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17:00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Tim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Hewison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EUMETSAT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Aid Users Selection of GSICS Products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3ka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0:40</a:t>
                      </a:r>
                      <a:endParaRPr lang="en-US" altLang="ko-K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8497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17:40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END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1" u="none" strike="noStrike" dirty="0">
                          <a:effectLst/>
                          <a:latin typeface="+mn-lt"/>
                        </a:rPr>
                        <a:t>18:00</a:t>
                      </a:r>
                      <a:endParaRPr lang="en-US" altLang="ko-KR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Working Groups' Reception:</a:t>
                      </a:r>
                      <a:br>
                        <a:rPr lang="en-US" sz="1100" b="1" u="none" strike="noStrike" dirty="0">
                          <a:effectLst/>
                          <a:latin typeface="+mn-lt"/>
                        </a:rPr>
                      </a:b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"The University Club"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u="none" strike="noStrike" dirty="0">
                          <a:effectLst/>
                          <a:latin typeface="+mn-lt"/>
                        </a:rPr>
                        <a:t>2:15</a:t>
                      </a:r>
                      <a:endParaRPr lang="en-US" altLang="ko-KR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452" marR="8452" marT="845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5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83821" y="138396"/>
            <a:ext cx="9452610" cy="385439"/>
          </a:xfrm>
        </p:spPr>
        <p:txBody>
          <a:bodyPr/>
          <a:lstStyle/>
          <a:p>
            <a:r>
              <a:rPr lang="en-IE" altLang="ko-KR" dirty="0" smtClean="0"/>
              <a:t>Wednesday </a:t>
            </a:r>
            <a:r>
              <a:rPr lang="en-IE" altLang="ko-KR" dirty="0"/>
              <a:t>(</a:t>
            </a:r>
            <a:r>
              <a:rPr lang="en-IE" altLang="ko-KR" dirty="0" smtClean="0"/>
              <a:t>day-3)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356766"/>
              </p:ext>
            </p:extLst>
          </p:nvPr>
        </p:nvGraphicFramePr>
        <p:xfrm>
          <a:off x="122538" y="1317041"/>
          <a:ext cx="9677400" cy="4618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52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26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00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850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23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95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24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967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Wed am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GRWG: UV Sub-Group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721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Chair: Rose Munro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86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L. Flynn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NOAA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Using Version 8 Ozone Profile algorithm initial and final residuals to track calibration drift and estimate biases between instruments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901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8:45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L. Flynn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NOAA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Match-ups and Tagets Sites: Vicarious calibration by using statistical properties for ozone, reflectivity and aerosol index products in a latitude/longitude box over the equatorial Pacific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672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9:00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Discussion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286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9:15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S. </a:t>
                      </a:r>
                      <a:r>
                        <a:rPr lang="en-US" sz="1200" b="0" i="0" u="none" strike="noStrike" dirty="0" err="1">
                          <a:effectLst/>
                          <a:latin typeface="+mn-lt"/>
                        </a:rPr>
                        <a:t>Marchenko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SSAI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Project on Consistency of OMI and GOME-2 HCHO retrievals: overview and preliminary results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286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9:30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R. Lang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EUMETSAT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White Paper on Ground-based </a:t>
                      </a:r>
                      <a:r>
                        <a:rPr lang="en-US" sz="1200" b="0" i="0" u="none" strike="noStrike" dirty="0" err="1">
                          <a:effectLst/>
                          <a:latin typeface="+mn-lt"/>
                        </a:rPr>
                        <a:t>Characterisation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of UV/Vis/NIR/SWIR spectrometers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672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9:45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Discussion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672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10:00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Coffee break - Reference Solar Spectrum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286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10:30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L. Flynn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NOAA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Modeling OMPS Nadir Profiler solar measurements and comparisons to reference measurements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286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10:45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R. Lang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EUMETSAT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UVN hyper-spectral Solar reference spectra: Comparison to GOME-2 BOL and </a:t>
                      </a:r>
                      <a:r>
                        <a:rPr lang="en-US" sz="1200" b="0" i="0" u="none" strike="noStrike" dirty="0" err="1">
                          <a:effectLst/>
                          <a:latin typeface="+mn-lt"/>
                        </a:rPr>
                        <a:t>Modelling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4f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672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11:00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M. Kang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Ewha Women's Uni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High resolution reference solar spectrum for GEMS and TEMPO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286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11:15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K. Sun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Harvard SAO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Deriving the Instrument Transfer Function from OMI Solar Observations and its Implications for Ozone Retrievals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672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11:30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Discussion and Wrap-up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672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12:00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Lunch Break (Lunch Box)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043" y="856733"/>
            <a:ext cx="4473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</a:rPr>
              <a:t>[Morning] Parallel Session 1 - GRWG: UV Sub-Group</a:t>
            </a:r>
            <a:endParaRPr lang="ko-KR" alt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224160"/>
              </p:ext>
            </p:extLst>
          </p:nvPr>
        </p:nvGraphicFramePr>
        <p:xfrm>
          <a:off x="140043" y="1320676"/>
          <a:ext cx="9695936" cy="2295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46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3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678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557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15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006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Wed am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GDWG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632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Chair: Masaya Takahashi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50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9:00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Jin Woo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KMA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GDWG Baseline Reviews - website, products metadata and structures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5a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45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10:00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All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All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GSICS Documentation Discussion, classification and storage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5b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0:30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6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10:30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Coffee break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200" b="1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46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11:00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Peter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Miu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EUMETSAT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GSICS Collaboration GSICS servers, configuration, products meta-data pages and data access services.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5c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0:30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526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11:30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Thomas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Xu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CMA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GSICS Collaboration Servers </a:t>
                      </a:r>
                      <a:r>
                        <a:rPr lang="en-US" sz="120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Synchronisation</a:t>
                      </a:r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and discussion of the </a:t>
                      </a:r>
                      <a:r>
                        <a:rPr lang="en-US" sz="120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netCDF</a:t>
                      </a:r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generation framework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5d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1:00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6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12:30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Lunch Break (Lunch Box)</a:t>
                      </a: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487" marR="4487" marT="4487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043" y="856733"/>
            <a:ext cx="4473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>
                <a:solidFill>
                  <a:schemeClr val="tx1"/>
                </a:solidFill>
              </a:rPr>
              <a:t>[</a:t>
            </a:r>
            <a:r>
              <a:rPr lang="en-US" altLang="ko-KR" sz="1400" b="0" dirty="0" smtClean="0">
                <a:solidFill>
                  <a:schemeClr val="tx1"/>
                </a:solidFill>
              </a:rPr>
              <a:t>Morning] Parallel Session 2 - GDWG</a:t>
            </a:r>
            <a:endParaRPr lang="ko-KR" altLang="en-US" sz="1400" b="0" dirty="0">
              <a:solidFill>
                <a:schemeClr val="tx1"/>
              </a:solidFill>
            </a:endParaRPr>
          </a:p>
        </p:txBody>
      </p:sp>
      <p:sp>
        <p:nvSpPr>
          <p:cNvPr id="11" name="제목 2"/>
          <p:cNvSpPr>
            <a:spLocks noGrp="1"/>
          </p:cNvSpPr>
          <p:nvPr>
            <p:ph type="title"/>
          </p:nvPr>
        </p:nvSpPr>
        <p:spPr>
          <a:xfrm>
            <a:off x="83821" y="138396"/>
            <a:ext cx="9452610" cy="385439"/>
          </a:xfrm>
        </p:spPr>
        <p:txBody>
          <a:bodyPr/>
          <a:lstStyle/>
          <a:p>
            <a:r>
              <a:rPr lang="en-IE" altLang="ko-KR" dirty="0" smtClean="0"/>
              <a:t>Wednesday </a:t>
            </a:r>
            <a:r>
              <a:rPr lang="en-IE" altLang="ko-KR" dirty="0"/>
              <a:t>(</a:t>
            </a:r>
            <a:r>
              <a:rPr lang="en-IE" altLang="ko-KR" dirty="0" smtClean="0"/>
              <a:t>day-3)</a:t>
            </a:r>
            <a:endParaRPr lang="ko-KR" altLang="en-US" dirty="0"/>
          </a:p>
        </p:txBody>
      </p:sp>
      <p:sp>
        <p:nvSpPr>
          <p:cNvPr id="2" name="타원 1"/>
          <p:cNvSpPr/>
          <p:nvPr/>
        </p:nvSpPr>
        <p:spPr>
          <a:xfrm>
            <a:off x="3938953" y="3335273"/>
            <a:ext cx="2391508" cy="525443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6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701432"/>
              </p:ext>
            </p:extLst>
          </p:nvPr>
        </p:nvGraphicFramePr>
        <p:xfrm>
          <a:off x="146220" y="1346199"/>
          <a:ext cx="9623855" cy="3835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53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8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45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15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524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69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02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Wed am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GRWG: MW Sub-Group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202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Chair: </a:t>
                      </a: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Ralph</a:t>
                      </a:r>
                      <a:r>
                        <a:rPr lang="en-US" sz="1200" b="1" u="none" strike="noStrike" baseline="0" dirty="0" smtClean="0">
                          <a:effectLst/>
                          <a:latin typeface="+mn-lt"/>
                        </a:rPr>
                        <a:t> Ferraro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160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Martin </a:t>
                      </a:r>
                      <a:r>
                        <a:rPr lang="en-US" sz="1200" b="0" i="0" u="none" strike="noStrike" dirty="0" err="1">
                          <a:effectLst/>
                          <a:latin typeface="+mn-lt"/>
                        </a:rPr>
                        <a:t>Burgdorf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(Remote)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Lunar Calibration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6a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0:25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160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8:25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Ed Kim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Update on JPSS-1 ATMS Calibration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6b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160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8:40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effectLst/>
                          <a:latin typeface="+mn-lt"/>
                        </a:rPr>
                        <a:t>Karsten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effectLst/>
                          <a:latin typeface="+mn-lt"/>
                        </a:rPr>
                        <a:t>Fennig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(Remote)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Candidate GSICS products - Window Channels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6c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0:25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160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9:05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Cheng-</a:t>
                      </a:r>
                      <a:r>
                        <a:rPr lang="en-US" sz="1200" b="0" i="0" u="none" strike="noStrike" dirty="0" err="1">
                          <a:effectLst/>
                          <a:latin typeface="+mn-lt"/>
                        </a:rPr>
                        <a:t>Zhi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effectLst/>
                          <a:latin typeface="+mn-lt"/>
                        </a:rPr>
                        <a:t>Zou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(Remote)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Candidate GSICS products - Oxygen Channels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6d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0:25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160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9:30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Derek </a:t>
                      </a:r>
                      <a:r>
                        <a:rPr lang="en-US" sz="1200" b="0" i="0" u="none" strike="noStrike" dirty="0" err="1">
                          <a:effectLst/>
                          <a:latin typeface="+mn-lt"/>
                        </a:rPr>
                        <a:t>Houtz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Blackbody targets - Future Reference Standard?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6e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961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10:00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Coffee break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288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10:30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All - </a:t>
                      </a:r>
                      <a:r>
                        <a:rPr lang="en-US" sz="1200" b="0" i="0" u="none" strike="noStrike" dirty="0" err="1">
                          <a:effectLst/>
                          <a:latin typeface="+mn-lt"/>
                        </a:rPr>
                        <a:t>Manik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Bali to lead discussion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Discussion on in-orbit references - participants prepare a single slide on potential reference </a:t>
                      </a:r>
                      <a:r>
                        <a:rPr lang="en-US" sz="1200" b="0" i="0" u="none" strike="noStrike" dirty="0" err="1">
                          <a:effectLst/>
                          <a:latin typeface="+mn-lt"/>
                        </a:rPr>
                        <a:t>insturments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to stimulate subsequent discussion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6e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1:00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4288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11:30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All - Wes Berg to lead discussion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Discussion on RTM Issues (emissivity models, water vapor bands, quality of input data, etc.) - participants prepare a single slide to stimulate subsequent discussion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6g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329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12:00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All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Session Wrap Up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0:20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B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827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12:00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altLang="ko-KR" sz="1200" b="1" u="none" strike="noStrike" dirty="0" smtClean="0">
                          <a:effectLst/>
                          <a:latin typeface="+mn-lt"/>
                        </a:rPr>
                        <a:t>Lunch Break (Lunch Box)</a:t>
                      </a:r>
                      <a:endParaRPr lang="ko-KR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r>
                        <a:rPr lang="en-US" altLang="ko-KR" sz="1200" u="none" strike="noStrike" dirty="0" smtClean="0">
                          <a:effectLst/>
                          <a:latin typeface="+mn-lt"/>
                        </a:rPr>
                        <a:t>0:40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304" marR="8304" marT="8304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043" y="856733"/>
            <a:ext cx="5511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</a:rPr>
              <a:t>[Morning] Parallel Session 3 - GRWG: MW Sub-Group</a:t>
            </a:r>
            <a:endParaRPr lang="ko-KR" altLang="en-US" sz="1400" b="0" dirty="0">
              <a:solidFill>
                <a:schemeClr val="tx1"/>
              </a:solidFill>
            </a:endParaRPr>
          </a:p>
        </p:txBody>
      </p:sp>
      <p:sp>
        <p:nvSpPr>
          <p:cNvPr id="9" name="제목 2"/>
          <p:cNvSpPr txBox="1">
            <a:spLocks/>
          </p:cNvSpPr>
          <p:nvPr/>
        </p:nvSpPr>
        <p:spPr bwMode="auto">
          <a:xfrm>
            <a:off x="83821" y="138396"/>
            <a:ext cx="9452610" cy="38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altLang="ko-KR" smtClean="0"/>
              <a:t>Wednesday (day-3)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31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2261"/>
              </p:ext>
            </p:extLst>
          </p:nvPr>
        </p:nvGraphicFramePr>
        <p:xfrm>
          <a:off x="364007" y="1215606"/>
          <a:ext cx="9381354" cy="5381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6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6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3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009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79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72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Wed pm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GRWG: IR Sub-Group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Chair: Tim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Hewison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20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12:30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Tim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Hewison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EUMETSAT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Developing GSICS products for GEO imagers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7b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1:20</a:t>
                      </a:r>
                      <a:endParaRPr lang="en-US" altLang="ko-KR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Fred Wu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NOAA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including diurnal cycles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7bb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Dohyeong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Kim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KMA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accounting for seasonal variations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7bc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463">
                <a:tc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All (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incl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Na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Xu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All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Review Plans for GEO-LEO IR products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7bd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Arata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Okuyama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JMA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AHI IR bias diurnal &amp; low temperature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7be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All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All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new algorithms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715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13:50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CMA?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CMA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Developing GSICS products for LEO imagers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7c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0:40</a:t>
                      </a:r>
                      <a:endParaRPr lang="en-US" altLang="ko-KR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7151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Aisheng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Wu (Remote)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NASA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including VIIRS/MODIS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extending coverage below 3.6 micron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Tim + Igor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EUMETSAT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including SLSTR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7c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14:30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Coffee break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0:30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15:00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Tim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Hewison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Reference Traceability and Uncertainty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7d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1:00</a:t>
                      </a:r>
                      <a:endParaRPr lang="en-US" altLang="ko-KR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Authors?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Developing Report - review actions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Tony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Reale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Comparisons with GRUAN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sondes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Dave Tobin?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CrIS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97151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Tom Pagano (remote)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JPL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AIRS Error Budget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0:15</a:t>
                      </a:r>
                      <a:endParaRPr lang="en-US" altLang="ko-KR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16:00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Chengli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Qi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CMA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Strategy for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hyperspectral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GEO sounders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7e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0:30</a:t>
                      </a:r>
                      <a:endParaRPr lang="en-US" altLang="ko-KR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16:30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Tim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Hewison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EUMETSAT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SRF retrievals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7f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0:30</a:t>
                      </a:r>
                      <a:endParaRPr lang="en-US" altLang="ko-KR" sz="12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17:00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Na Xu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CMA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Prelaunch SRF evaluation and correction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7fa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0:15</a:t>
                      </a:r>
                      <a:endParaRPr lang="en-US" altLang="ko-KR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17:15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All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</a:rPr>
                        <a:t>All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Discussion - Plan product development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7g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0:30</a:t>
                      </a:r>
                      <a:endParaRPr lang="en-US" altLang="ko-KR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361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17:45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END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042" y="856733"/>
            <a:ext cx="6063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</a:rPr>
              <a:t>[Afternoon] Parallel Session 1 - GRWG: IR Sub-Group</a:t>
            </a:r>
            <a:endParaRPr lang="ko-KR" altLang="en-US" sz="1400" b="0" dirty="0">
              <a:solidFill>
                <a:schemeClr val="tx1"/>
              </a:solidFill>
            </a:endParaRPr>
          </a:p>
        </p:txBody>
      </p:sp>
      <p:sp>
        <p:nvSpPr>
          <p:cNvPr id="10" name="제목 2"/>
          <p:cNvSpPr>
            <a:spLocks noGrp="1"/>
          </p:cNvSpPr>
          <p:nvPr>
            <p:ph type="title"/>
          </p:nvPr>
        </p:nvSpPr>
        <p:spPr>
          <a:xfrm>
            <a:off x="83821" y="138396"/>
            <a:ext cx="9452610" cy="385439"/>
          </a:xfrm>
        </p:spPr>
        <p:txBody>
          <a:bodyPr/>
          <a:lstStyle/>
          <a:p>
            <a:r>
              <a:rPr lang="en-IE" altLang="ko-KR" dirty="0" smtClean="0"/>
              <a:t>Wednesday </a:t>
            </a:r>
            <a:r>
              <a:rPr lang="en-IE" altLang="ko-KR" dirty="0"/>
              <a:t>(</a:t>
            </a:r>
            <a:r>
              <a:rPr lang="en-IE" altLang="ko-KR" dirty="0" smtClean="0"/>
              <a:t>day-3)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16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</TotalTime>
  <Words>2384</Words>
  <Application>Microsoft Office PowerPoint</Application>
  <PresentationFormat>A4 Paper (210x297 mm)</PresentationFormat>
  <Paragraphs>1082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맑은 고딕</vt:lpstr>
      <vt:lpstr>Arial</vt:lpstr>
      <vt:lpstr>Calibri</vt:lpstr>
      <vt:lpstr>Helvetica</vt:lpstr>
      <vt:lpstr>Tahoma</vt:lpstr>
      <vt:lpstr>Times New Roman</vt:lpstr>
      <vt:lpstr>Wingdings</vt:lpstr>
      <vt:lpstr>Office Theme</vt:lpstr>
      <vt:lpstr>Agree Agenda Minute Taking</vt:lpstr>
      <vt:lpstr>Ways of working</vt:lpstr>
      <vt:lpstr>Outlook of Agenda</vt:lpstr>
      <vt:lpstr>Monday (day-1)</vt:lpstr>
      <vt:lpstr>Tuesday (day-2)</vt:lpstr>
      <vt:lpstr>Wednesday (day-3)</vt:lpstr>
      <vt:lpstr>Wednesday (day-3)</vt:lpstr>
      <vt:lpstr>PowerPoint Presentation</vt:lpstr>
      <vt:lpstr>Wednesday (day-3)</vt:lpstr>
      <vt:lpstr>Wednesday (day-3)</vt:lpstr>
      <vt:lpstr>Thursday (day-4)</vt:lpstr>
      <vt:lpstr>PowerPoint Presentation</vt:lpstr>
      <vt:lpstr>Friday (day-5)</vt:lpstr>
      <vt:lpstr>Agenda</vt:lpstr>
      <vt:lpstr>Minute Taking</vt:lpstr>
      <vt:lpstr>Minute Taking</vt:lpstr>
      <vt:lpstr>Minute Taking</vt:lpstr>
      <vt:lpstr>Minute Taker</vt:lpstr>
      <vt:lpstr>PowerPoint Presentation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Tim Hewison</cp:lastModifiedBy>
  <cp:revision>1108</cp:revision>
  <cp:lastPrinted>2006-03-06T14:11:17Z</cp:lastPrinted>
  <dcterms:created xsi:type="dcterms:W3CDTF">1997-07-23T08:21:02Z</dcterms:created>
  <dcterms:modified xsi:type="dcterms:W3CDTF">2017-04-22T12:41:49Z</dcterms:modified>
</cp:coreProperties>
</file>