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453" r:id="rId2"/>
    <p:sldId id="479" r:id="rId3"/>
    <p:sldId id="480" r:id="rId4"/>
    <p:sldId id="481" r:id="rId5"/>
    <p:sldId id="482" r:id="rId6"/>
    <p:sldId id="483" r:id="rId7"/>
    <p:sldId id="484" r:id="rId8"/>
    <p:sldId id="486" r:id="rId9"/>
    <p:sldId id="491" r:id="rId10"/>
    <p:sldId id="490" r:id="rId11"/>
    <p:sldId id="487" r:id="rId12"/>
    <p:sldId id="488" r:id="rId13"/>
    <p:sldId id="492" r:id="rId14"/>
    <p:sldId id="493" r:id="rId15"/>
    <p:sldId id="497" r:id="rId16"/>
    <p:sldId id="498" r:id="rId17"/>
    <p:sldId id="496" r:id="rId18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nsaas, Gregory L." initials="SGL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46E"/>
    <a:srgbClr val="FFFF99"/>
    <a:srgbClr val="99FF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39" autoAdjust="0"/>
  </p:normalViewPr>
  <p:slideViewPr>
    <p:cSldViewPr snapToGrid="0">
      <p:cViewPr varScale="1">
        <p:scale>
          <a:sx n="98" d="100"/>
          <a:sy n="98" d="100"/>
        </p:scale>
        <p:origin x="954" y="72"/>
      </p:cViewPr>
      <p:guideLst>
        <p:guide orient="horz" pos="216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8" tIns="46438" rIns="92878" bIns="46438" numCol="1" anchor="t" anchorCtr="0" compatLnSpc="1">
            <a:prstTxWarp prst="textNoShape">
              <a:avLst/>
            </a:prstTxWarp>
          </a:bodyPr>
          <a:lstStyle>
            <a:lvl1pPr defTabSz="92746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48" y="0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8" tIns="46438" rIns="92878" bIns="46438" numCol="1" anchor="t" anchorCtr="0" compatLnSpc="1">
            <a:prstTxWarp prst="textNoShape">
              <a:avLst/>
            </a:prstTxWarp>
          </a:bodyPr>
          <a:lstStyle>
            <a:lvl1pPr algn="r" defTabSz="92746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6531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8" tIns="46438" rIns="92878" bIns="46438" numCol="1" anchor="b" anchorCtr="0" compatLnSpc="1">
            <a:prstTxWarp prst="textNoShape">
              <a:avLst/>
            </a:prstTxWarp>
          </a:bodyPr>
          <a:lstStyle>
            <a:lvl1pPr defTabSz="92746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48" y="8806531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8" tIns="46438" rIns="92878" bIns="46438" numCol="1" anchor="b" anchorCtr="0" compatLnSpc="1">
            <a:prstTxWarp prst="textNoShape">
              <a:avLst/>
            </a:prstTxWarp>
          </a:bodyPr>
          <a:lstStyle>
            <a:lvl1pPr algn="r" defTabSz="927461">
              <a:defRPr sz="1200"/>
            </a:lvl1pPr>
          </a:lstStyle>
          <a:p>
            <a:pPr>
              <a:defRPr/>
            </a:pPr>
            <a:fld id="{30AB6365-29AF-42BC-A2A2-52FEE04D32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51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8" tIns="46438" rIns="92878" bIns="46438" numCol="1" anchor="t" anchorCtr="0" compatLnSpc="1">
            <a:prstTxWarp prst="textNoShape">
              <a:avLst/>
            </a:prstTxWarp>
          </a:bodyPr>
          <a:lstStyle>
            <a:lvl1pPr defTabSz="92746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348" y="0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8" tIns="46438" rIns="92878" bIns="46438" numCol="1" anchor="t" anchorCtr="0" compatLnSpc="1">
            <a:prstTxWarp prst="textNoShape">
              <a:avLst/>
            </a:prstTxWarp>
          </a:bodyPr>
          <a:lstStyle>
            <a:lvl1pPr algn="r" defTabSz="92746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804" y="4404032"/>
            <a:ext cx="5587394" cy="41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8" tIns="46438" rIns="92878" bIns="464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6531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8" tIns="46438" rIns="92878" bIns="46438" numCol="1" anchor="b" anchorCtr="0" compatLnSpc="1">
            <a:prstTxWarp prst="textNoShape">
              <a:avLst/>
            </a:prstTxWarp>
          </a:bodyPr>
          <a:lstStyle>
            <a:lvl1pPr defTabSz="92746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348" y="8806531"/>
            <a:ext cx="3027137" cy="46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78" tIns="46438" rIns="92878" bIns="46438" numCol="1" anchor="b" anchorCtr="0" compatLnSpc="1">
            <a:prstTxWarp prst="textNoShape">
              <a:avLst/>
            </a:prstTxWarp>
          </a:bodyPr>
          <a:lstStyle>
            <a:lvl1pPr algn="r" defTabSz="927461">
              <a:defRPr sz="1200"/>
            </a:lvl1pPr>
          </a:lstStyle>
          <a:p>
            <a:pPr>
              <a:defRPr/>
            </a:pPr>
            <a:fld id="{69C72FF6-AEDB-4DCC-ACA0-288ECFC7B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53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5359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2938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7125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2241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5864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41835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922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088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176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196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1890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7414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1504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261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6316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46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3901" indent="-274577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309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7632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6956" indent="-219662" defTabSz="92746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16279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5603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4926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4250" indent="-219662" defTabSz="92746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981323-11A6-4F61-9FE0-77C1FF17CCAA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0737" cy="3475037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244" y="4405565"/>
            <a:ext cx="5120514" cy="41694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859" tIns="43929" rIns="87859" bIns="43929"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84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16764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55600" y="6156325"/>
            <a:ext cx="2590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 dirty="0"/>
              <a:t>U.S. Department of the Interior</a:t>
            </a:r>
          </a:p>
          <a:p>
            <a:pPr eaLnBrk="0" hangingPunct="0">
              <a:spcBef>
                <a:spcPct val="50000"/>
              </a:spcBef>
            </a:pPr>
            <a:r>
              <a:rPr lang="en-US" sz="1000" b="1" dirty="0"/>
              <a:t>U.S. Geological Survey</a:t>
            </a:r>
          </a:p>
        </p:txBody>
      </p:sp>
      <p:pic>
        <p:nvPicPr>
          <p:cNvPr id="6" name="Picture 23" descr="banner copy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>
            <a:fillRect/>
          </a:stretch>
        </p:blipFill>
        <p:spPr bwMode="auto">
          <a:xfrm>
            <a:off x="0" y="0"/>
            <a:ext cx="9144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56000"/>
            <a:ext cx="8534400" cy="617538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81000" y="2133600"/>
            <a:ext cx="85344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Box 24"/>
          <p:cNvSpPr txBox="1">
            <a:spLocks noChangeArrowheads="1"/>
          </p:cNvSpPr>
          <p:nvPr userDrawn="1"/>
        </p:nvSpPr>
        <p:spPr bwMode="auto">
          <a:xfrm>
            <a:off x="5708073" y="6583363"/>
            <a:ext cx="3401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006600"/>
                </a:solidFill>
              </a:rPr>
              <a:t>GSICS</a:t>
            </a:r>
            <a:r>
              <a:rPr lang="en-US" sz="1200" b="1" baseline="0" dirty="0" smtClean="0">
                <a:solidFill>
                  <a:srgbClr val="006600"/>
                </a:solidFill>
              </a:rPr>
              <a:t> GRWG/GDWG meeting, Madison WI</a:t>
            </a:r>
            <a:endParaRPr lang="en-US" sz="1200" b="1" dirty="0" smtClean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30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76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 descr="vert mont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77800"/>
            <a:ext cx="83820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4384675" y="6637338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fld id="{793C37E8-B2E5-4BB0-A010-68E85D9E44D8}" type="slidenum">
              <a:rPr lang="en-US" sz="1000">
                <a:solidFill>
                  <a:schemeClr val="tx2"/>
                </a:solidFill>
              </a:rPr>
              <a:pPr eaLnBrk="0" hangingPunct="0"/>
              <a:t>‹#›</a:t>
            </a:fld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030" name="Picture 24" descr="ident348fromlendalK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5"/>
          <a:stretch>
            <a:fillRect/>
          </a:stretch>
        </p:blipFill>
        <p:spPr bwMode="auto">
          <a:xfrm>
            <a:off x="457200" y="6324600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457200" y="9906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32" name="Line 22"/>
          <p:cNvSpPr>
            <a:spLocks noChangeShapeType="1"/>
          </p:cNvSpPr>
          <p:nvPr userDrawn="1"/>
        </p:nvSpPr>
        <p:spPr bwMode="auto">
          <a:xfrm>
            <a:off x="457200" y="60198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Text Box 24"/>
          <p:cNvSpPr txBox="1">
            <a:spLocks noChangeArrowheads="1"/>
          </p:cNvSpPr>
          <p:nvPr userDrawn="1"/>
        </p:nvSpPr>
        <p:spPr bwMode="auto">
          <a:xfrm>
            <a:off x="5745018" y="6583363"/>
            <a:ext cx="33989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1200" b="1" dirty="0" smtClean="0">
                <a:solidFill>
                  <a:srgbClr val="006600"/>
                </a:solidFill>
              </a:rPr>
              <a:t>GSICS</a:t>
            </a:r>
            <a:r>
              <a:rPr lang="en-US" sz="1200" b="1" baseline="0" dirty="0" smtClean="0">
                <a:solidFill>
                  <a:srgbClr val="006600"/>
                </a:solidFill>
              </a:rPr>
              <a:t> GRWG/GDWG meeting, Madison WI</a:t>
            </a:r>
            <a:endParaRPr lang="en-US" sz="1200" b="1" dirty="0" smtClean="0">
              <a:solidFill>
                <a:srgbClr val="00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678090"/>
        </a:buClr>
        <a:buSzPct val="70000"/>
        <a:buFont typeface="Wingdings" pitchFamily="2" charset="2"/>
        <a:buChar char="u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85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1828800"/>
            <a:ext cx="7772400" cy="1470025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altLang="en-US" sz="3200" dirty="0" smtClean="0"/>
              <a:t>USGS Agency Report to GSICS</a:t>
            </a:r>
            <a:br>
              <a:rPr lang="en-US" altLang="en-US" sz="3200" dirty="0" smtClean="0"/>
            </a:br>
            <a:r>
              <a:rPr lang="en-US" altLang="en-US" sz="2800" dirty="0" smtClean="0"/>
              <a:t>March 20, 2017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86200"/>
            <a:ext cx="8305800" cy="2057400"/>
          </a:xfrm>
        </p:spPr>
        <p:txBody>
          <a:bodyPr/>
          <a:lstStyle/>
          <a:p>
            <a:pPr eaLnBrk="1" hangingPunct="1">
              <a:lnSpc>
                <a:spcPts val="2400"/>
              </a:lnSpc>
            </a:pPr>
            <a:r>
              <a:rPr lang="en-US" altLang="en-US" sz="2000" dirty="0" smtClean="0"/>
              <a:t>Tom Stone, </a:t>
            </a:r>
            <a:r>
              <a:rPr lang="en-US" altLang="en-US" sz="2000" dirty="0" smtClean="0"/>
              <a:t>USGS-Flagstaff  (GRWG)</a:t>
            </a:r>
            <a:endParaRPr lang="en-US" altLang="en-US" sz="2000" dirty="0" smtClean="0"/>
          </a:p>
          <a:p>
            <a:pPr eaLnBrk="1" hangingPunct="1">
              <a:lnSpc>
                <a:spcPts val="2400"/>
              </a:lnSpc>
            </a:pPr>
            <a:r>
              <a:rPr lang="en-US" altLang="en-US" dirty="0" smtClean="0"/>
              <a:t>Ron </a:t>
            </a:r>
            <a:r>
              <a:rPr lang="en-US" altLang="en-US" dirty="0" err="1" smtClean="0"/>
              <a:t>Morfitt</a:t>
            </a:r>
            <a:r>
              <a:rPr lang="en-US" altLang="en-US" dirty="0" smtClean="0"/>
              <a:t>, USGS-EROS Data </a:t>
            </a:r>
            <a:r>
              <a:rPr lang="en-US" altLang="en-US" dirty="0" smtClean="0"/>
              <a:t>Center  (GRWG)</a:t>
            </a:r>
          </a:p>
          <a:p>
            <a:pPr eaLnBrk="1" hangingPunct="1">
              <a:lnSpc>
                <a:spcPts val="2400"/>
              </a:lnSpc>
            </a:pPr>
            <a:r>
              <a:rPr lang="en-US" altLang="en-US" sz="2000" dirty="0" smtClean="0"/>
              <a:t>Greg </a:t>
            </a:r>
            <a:r>
              <a:rPr lang="en-US" altLang="en-US" sz="2000" dirty="0" err="1" smtClean="0"/>
              <a:t>Stensaas</a:t>
            </a:r>
            <a:r>
              <a:rPr lang="en-US" altLang="en-US" sz="2000" dirty="0" smtClean="0"/>
              <a:t>, </a:t>
            </a:r>
            <a:r>
              <a:rPr lang="en-US" altLang="en-US" dirty="0"/>
              <a:t>USGS-EROS Data Center </a:t>
            </a:r>
            <a:r>
              <a:rPr lang="en-US" altLang="en-US" dirty="0" smtClean="0"/>
              <a:t> (GSICS EP)</a:t>
            </a: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531143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GSICS-related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03920" cy="49530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i="1" dirty="0" smtClean="0"/>
              <a:t>CGMS Working Paper on requirements for absolute lunar </a:t>
            </a:r>
            <a:r>
              <a:rPr lang="en-US" i="1" dirty="0"/>
              <a:t>c</a:t>
            </a:r>
            <a:r>
              <a:rPr lang="en-US" i="1" dirty="0" smtClean="0"/>
              <a:t>alibration</a:t>
            </a:r>
          </a:p>
          <a:p>
            <a:r>
              <a:rPr lang="en-US" dirty="0" smtClean="0"/>
              <a:t>In response to CGMS action on GSICS:  CGMS-43  A43.01</a:t>
            </a:r>
          </a:p>
          <a:p>
            <a:pPr marL="457200" lvl="1" indent="0">
              <a:lnSpc>
                <a:spcPts val="2000"/>
              </a:lnSpc>
              <a:buNone/>
            </a:pPr>
            <a:r>
              <a:rPr lang="en-US" sz="1800" dirty="0" smtClean="0"/>
              <a:t>“GSICS to establish the requirements for absolute lunar calibration and prepare a white paper describing the tentative way to meet those requirements in case they go beyond current capabilities.”</a:t>
            </a:r>
          </a:p>
          <a:p>
            <a:pPr marL="341313" indent="-342900"/>
            <a:r>
              <a:rPr lang="en-US" dirty="0" smtClean="0"/>
              <a:t>Working Paper prepared by T. Stone</a:t>
            </a:r>
          </a:p>
          <a:p>
            <a:pPr marL="800100" lvl="1" indent="-342900">
              <a:spcBef>
                <a:spcPts val="400"/>
              </a:spcBef>
            </a:pPr>
            <a:r>
              <a:rPr lang="en-US" sz="1800" dirty="0" smtClean="0"/>
              <a:t>sent to GRWG members for review; revised based on comments received</a:t>
            </a:r>
          </a:p>
          <a:p>
            <a:pPr marL="800100" lvl="1" indent="-342900">
              <a:lnSpc>
                <a:spcPts val="2000"/>
              </a:lnSpc>
              <a:spcBef>
                <a:spcPts val="400"/>
              </a:spcBef>
            </a:pPr>
            <a:r>
              <a:rPr lang="en-US" sz="1800" dirty="0" smtClean="0"/>
              <a:t>delivered to CGMS secretariat, presented at CGMS-44, WG-II       (T</a:t>
            </a:r>
            <a:r>
              <a:rPr lang="en-US" sz="1800" dirty="0" smtClean="0"/>
              <a:t>hanks </a:t>
            </a:r>
            <a:r>
              <a:rPr lang="en-US" sz="1800" dirty="0" err="1" smtClean="0"/>
              <a:t>Dohyeong</a:t>
            </a:r>
            <a:r>
              <a:rPr lang="en-US" sz="1800" dirty="0" smtClean="0"/>
              <a:t> !)</a:t>
            </a:r>
            <a:endParaRPr lang="en-US" sz="1800" dirty="0"/>
          </a:p>
          <a:p>
            <a:pPr marL="341313" indent="-342900"/>
            <a:r>
              <a:rPr lang="en-US" dirty="0" smtClean="0"/>
              <a:t>Recommendations to CGMS:</a:t>
            </a:r>
          </a:p>
          <a:p>
            <a:pPr marL="342900" indent="-342900">
              <a:buAutoNum type="arabicParenBoth"/>
            </a:pPr>
            <a:r>
              <a:rPr lang="en-US" sz="1600" b="0" dirty="0" smtClean="0"/>
              <a:t>Satellite instrument </a:t>
            </a:r>
            <a:r>
              <a:rPr lang="en-US" sz="1600" b="0" dirty="0"/>
              <a:t>operators should adopt requirements to view the Moon with solar band </a:t>
            </a:r>
            <a:r>
              <a:rPr lang="en-US" sz="1600" b="0" dirty="0" smtClean="0"/>
              <a:t>sensors.</a:t>
            </a:r>
          </a:p>
          <a:p>
            <a:pPr marL="342900" indent="-342900">
              <a:buAutoNum type="arabicParenBoth"/>
            </a:pPr>
            <a:r>
              <a:rPr lang="en-US" sz="1600" b="0" dirty="0"/>
              <a:t>Satellite operating agencies should support proposals and programs to acquire the necessary measurements of the Moon to develop a new, high-accuracy, SI-traceable lunar reference standard for reflected solar wavelengths</a:t>
            </a:r>
            <a:r>
              <a:rPr lang="en-US" sz="1600" b="0" dirty="0" smtClean="0"/>
              <a:t>.</a:t>
            </a:r>
          </a:p>
          <a:p>
            <a:pPr marL="342900" indent="-342900">
              <a:buAutoNum type="arabicParenBoth"/>
            </a:pPr>
            <a:r>
              <a:rPr lang="en-US" sz="1600" b="0" dirty="0" smtClean="0"/>
              <a:t>Long-term continuity of absolute solar spectral irradiance measurement with SI-traceable accuracy should be ensured.</a:t>
            </a:r>
          </a:p>
        </p:txBody>
      </p:sp>
    </p:spTree>
    <p:extLst>
      <p:ext uri="{BB962C8B-B14F-4D97-AF65-F5344CB8AC3E}">
        <p14:creationId xmlns:p14="http://schemas.microsoft.com/office/powerpoint/2010/main" val="67149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GSICS-related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Aft>
                <a:spcPts val="600"/>
              </a:spcAft>
              <a:buClr>
                <a:schemeClr val="tx1"/>
              </a:buClr>
              <a:buSzPct val="75000"/>
              <a:buNone/>
            </a:pPr>
            <a:r>
              <a:rPr lang="en-US" b="1" i="1" dirty="0"/>
              <a:t>Radiometric comparison of </a:t>
            </a:r>
            <a:r>
              <a:rPr lang="en-US" b="1" i="1" dirty="0" smtClean="0"/>
              <a:t>Landsat-8 </a:t>
            </a:r>
            <a:r>
              <a:rPr lang="en-US" b="1" i="1" dirty="0"/>
              <a:t>OLI and Sentinel-2A </a:t>
            </a:r>
            <a:r>
              <a:rPr lang="en-US" b="1" i="1" dirty="0" smtClean="0"/>
              <a:t>MSI</a:t>
            </a:r>
          </a:p>
          <a:p>
            <a:pPr lvl="0">
              <a:buClr>
                <a:srgbClr val="000000"/>
              </a:buClr>
            </a:pPr>
            <a:r>
              <a:rPr lang="en-US" dirty="0" smtClean="0">
                <a:solidFill>
                  <a:srgbClr val="000000"/>
                </a:solidFill>
              </a:rPr>
              <a:t>Analysis conducted </a:t>
            </a:r>
            <a:r>
              <a:rPr lang="en-US" dirty="0">
                <a:solidFill>
                  <a:srgbClr val="000000"/>
                </a:solidFill>
              </a:rPr>
              <a:t>by Md. </a:t>
            </a:r>
            <a:r>
              <a:rPr lang="en-US" dirty="0" err="1">
                <a:solidFill>
                  <a:srgbClr val="000000"/>
                </a:solidFill>
              </a:rPr>
              <a:t>Obaidul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Haque</a:t>
            </a:r>
            <a:r>
              <a:rPr lang="en-US" dirty="0" smtClean="0">
                <a:solidFill>
                  <a:srgbClr val="000000"/>
                </a:solidFill>
              </a:rPr>
              <a:t>, SGT/USGS-EROS</a:t>
            </a:r>
            <a:endParaRPr lang="en-US" dirty="0" smtClean="0"/>
          </a:p>
          <a:p>
            <a:r>
              <a:rPr lang="en-US" dirty="0" smtClean="0"/>
              <a:t>Methodology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Use near-simultaneous collection of </a:t>
            </a:r>
            <a:r>
              <a:rPr lang="en-US" dirty="0" smtClean="0"/>
              <a:t>Sentinel-2A </a:t>
            </a:r>
            <a:r>
              <a:rPr lang="en-US" dirty="0"/>
              <a:t>MSI and </a:t>
            </a:r>
            <a:r>
              <a:rPr lang="en-US" dirty="0" smtClean="0"/>
              <a:t>Landsat-8 </a:t>
            </a:r>
            <a:r>
              <a:rPr lang="en-US" dirty="0"/>
              <a:t>OLI over Pseudo Invariant Calibration Site (PICS)</a:t>
            </a:r>
          </a:p>
          <a:p>
            <a:pPr lvl="2"/>
            <a:r>
              <a:rPr lang="en-US" dirty="0"/>
              <a:t>Libya 4 WRS2 Path 181 Row 40, S2A Tile 34RGT (~98x48km)</a:t>
            </a:r>
          </a:p>
          <a:p>
            <a:pPr lvl="1"/>
            <a:r>
              <a:rPr lang="en-US" dirty="0"/>
              <a:t>Three sets of data were used for radiometric cross calibration</a:t>
            </a:r>
          </a:p>
          <a:p>
            <a:pPr lvl="2"/>
            <a:r>
              <a:rPr lang="en-US" sz="1700" dirty="0"/>
              <a:t>Same day collection of S2A and L8 data on 12Aug15</a:t>
            </a:r>
          </a:p>
          <a:p>
            <a:pPr lvl="2"/>
            <a:r>
              <a:rPr lang="en-US" sz="1700" dirty="0"/>
              <a:t>S2A and L8 data collected 4 days apart, 30Dec15 and 03Jan16</a:t>
            </a:r>
          </a:p>
          <a:p>
            <a:pPr lvl="2"/>
            <a:r>
              <a:rPr lang="en-US" sz="1700" dirty="0"/>
              <a:t>S2A and L8 data collected 6 days apart, 29Jan16 and 04Feb16</a:t>
            </a:r>
          </a:p>
          <a:p>
            <a:pPr lvl="2"/>
            <a:r>
              <a:rPr lang="en-US" sz="1700" dirty="0"/>
              <a:t>Hyperion data for spectral adjustment collected 28Jul15, 7Sep15, 30Dec15 and 03Feb16</a:t>
            </a:r>
          </a:p>
          <a:p>
            <a:pPr lvl="1"/>
            <a:r>
              <a:rPr lang="en-US" dirty="0"/>
              <a:t>Apply spectral band adjustment factor (SBAF)</a:t>
            </a:r>
          </a:p>
          <a:p>
            <a:pPr lvl="1"/>
            <a:r>
              <a:rPr lang="en-US" dirty="0"/>
              <a:t>Compute TOA reflectance from selected ROIs </a:t>
            </a:r>
          </a:p>
          <a:p>
            <a:pPr lvl="1"/>
            <a:r>
              <a:rPr lang="en-US" dirty="0"/>
              <a:t>Compare TOA reflectance only for similar S2A/L8 </a:t>
            </a:r>
            <a:r>
              <a:rPr lang="en-US" dirty="0" smtClean="0"/>
              <a:t>bands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72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000" dirty="0"/>
              <a:t>Radiometric comparison of </a:t>
            </a:r>
            <a:r>
              <a:rPr lang="en-US" sz="2000" dirty="0" smtClean="0"/>
              <a:t>Landsat-8 </a:t>
            </a:r>
            <a:r>
              <a:rPr lang="en-US" sz="2000" dirty="0"/>
              <a:t>OLI and Sentinel-2A </a:t>
            </a:r>
            <a:r>
              <a:rPr lang="en-US" sz="2000" dirty="0" smtClean="0"/>
              <a:t>MSI</a:t>
            </a:r>
            <a:endParaRPr lang="en-US" sz="2000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554480" y="1554480"/>
            <a:ext cx="6035040" cy="4397627"/>
            <a:chOff x="1269460" y="1219200"/>
            <a:chExt cx="6274340" cy="4572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460" y="1219200"/>
              <a:ext cx="627434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257800" y="4114800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OLI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5200" y="27432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MSI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5200" y="31242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ROI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4299466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HYP</a:t>
              </a:r>
              <a:endParaRPr lang="en-US" dirty="0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029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Footprints over Libya 4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436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Arial" charset="0"/>
              </a:rPr>
              <a:t>Radiometric comparison of Landsat-8 OLI and Sentinel-2A MSI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011936"/>
            <a:ext cx="8610600" cy="485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678090"/>
              </a:buClr>
              <a:buSzPct val="7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n-US" dirty="0"/>
              <a:t>Difference in TOA </a:t>
            </a:r>
            <a:r>
              <a:rPr lang="en-US" dirty="0" smtClean="0"/>
              <a:t>Reflectance</a:t>
            </a:r>
          </a:p>
          <a:p>
            <a:r>
              <a:rPr lang="en-US" sz="2000" kern="0" dirty="0" smtClean="0"/>
              <a:t>Cross </a:t>
            </a:r>
            <a:r>
              <a:rPr lang="en-US" sz="2000" kern="0" dirty="0" smtClean="0"/>
              <a:t>calibration using near simultaneous </a:t>
            </a:r>
            <a:r>
              <a:rPr lang="en-US" sz="2000" kern="0" dirty="0" smtClean="0"/>
              <a:t>acquisitions</a:t>
            </a:r>
            <a:endParaRPr lang="en-US" sz="2000" kern="0" dirty="0" smtClean="0"/>
          </a:p>
        </p:txBody>
      </p:sp>
      <p:graphicFrame>
        <p:nvGraphicFramePr>
          <p:cNvPr id="6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848874"/>
              </p:ext>
            </p:extLst>
          </p:nvPr>
        </p:nvGraphicFramePr>
        <p:xfrm>
          <a:off x="1905000" y="5029200"/>
          <a:ext cx="4876800" cy="9525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%Difference in TOA Reflectance (S2-L8)/L8%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Green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SWIR1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SWIR2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-1.386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-1.478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1.979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Set2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-0.078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37360"/>
            <a:ext cx="532416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01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GSICS-related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i="1" dirty="0" smtClean="0"/>
              <a:t>Calibration/Validation Center of Excellence</a:t>
            </a:r>
          </a:p>
          <a:p>
            <a:pPr>
              <a:lnSpc>
                <a:spcPts val="2400"/>
              </a:lnSpc>
            </a:pPr>
            <a:r>
              <a:rPr lang="en-US" dirty="0" smtClean="0"/>
              <a:t>Currently under development, a part of USGS Earth Resources Observation and Science (EROS) Center</a:t>
            </a:r>
          </a:p>
          <a:p>
            <a:pPr lvl="1">
              <a:lnSpc>
                <a:spcPts val="2400"/>
              </a:lnSpc>
              <a:spcBef>
                <a:spcPts val="400"/>
              </a:spcBef>
            </a:pPr>
            <a:r>
              <a:rPr lang="en-US" dirty="0" smtClean="0"/>
              <a:t>To consolidate</a:t>
            </a:r>
            <a:r>
              <a:rPr lang="en-US" dirty="0" smtClean="0"/>
              <a:t> broad expertise within USGS on on-orbit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endParaRPr lang="en-US" dirty="0" smtClean="0"/>
          </a:p>
          <a:p>
            <a:pPr lvl="1">
              <a:lnSpc>
                <a:spcPts val="2400"/>
              </a:lnSpc>
              <a:spcBef>
                <a:spcPts val="400"/>
              </a:spcBef>
            </a:pPr>
            <a:r>
              <a:rPr lang="en-US" dirty="0" smtClean="0"/>
              <a:t>Strategic plan formulated</a:t>
            </a:r>
          </a:p>
          <a:p>
            <a:pPr lvl="1">
              <a:lnSpc>
                <a:spcPts val="2400"/>
              </a:lnSpc>
              <a:spcBef>
                <a:spcPts val="400"/>
              </a:spcBef>
              <a:spcAft>
                <a:spcPts val="600"/>
              </a:spcAft>
            </a:pPr>
            <a:r>
              <a:rPr lang="en-US" dirty="0" smtClean="0"/>
              <a:t>Initial implementation set for June 2017</a:t>
            </a:r>
          </a:p>
          <a:p>
            <a:pPr>
              <a:lnSpc>
                <a:spcPts val="2400"/>
              </a:lnSpc>
            </a:pPr>
            <a:r>
              <a:rPr lang="en-US" dirty="0" smtClean="0"/>
              <a:t>Calibration workshop being planned for Fall 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50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GSICS-related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i="1" dirty="0" smtClean="0"/>
              <a:t>Joint Agency Commercial Imagery Evaluation (JACIE) program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Consists of representatives from USGS, NASA, NOAA and the U.S. Dept. of Agriculture</a:t>
            </a:r>
          </a:p>
          <a:p>
            <a:r>
              <a:rPr lang="en-US" dirty="0" smtClean="0"/>
              <a:t>Performs product analysis of commercial and other remote sensing data and information products</a:t>
            </a:r>
            <a:endParaRPr lang="en-US" dirty="0" smtClean="0"/>
          </a:p>
          <a:p>
            <a:pPr lvl="1"/>
            <a:r>
              <a:rPr lang="en-US" dirty="0" smtClean="0"/>
              <a:t>Provides independent characterizations of image and image-derived end products</a:t>
            </a:r>
          </a:p>
          <a:p>
            <a:pPr lvl="1"/>
            <a:r>
              <a:rPr lang="en-US" dirty="0" smtClean="0"/>
              <a:t>Provides independent verification of commercial imagery data quality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Provides Earth scientists with awareness of commercial imagery</a:t>
            </a:r>
          </a:p>
          <a:p>
            <a:r>
              <a:rPr lang="en-US" dirty="0" smtClean="0"/>
              <a:t>Annual Workshop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2017 JACIE workshop to be held at USGS Headquarters in Reston, Virginia, </a:t>
            </a:r>
            <a:r>
              <a:rPr lang="en-US" dirty="0" smtClean="0"/>
              <a:t>September </a:t>
            </a:r>
            <a:r>
              <a:rPr lang="en-US" dirty="0" smtClean="0"/>
              <a:t>19–21</a:t>
            </a:r>
            <a:r>
              <a:rPr lang="en-US" dirty="0" smtClean="0"/>
              <a:t>, 2017</a:t>
            </a:r>
          </a:p>
          <a:p>
            <a:pPr marL="0" indent="-1587" algn="ctr">
              <a:buNone/>
            </a:pPr>
            <a:r>
              <a:rPr lang="en-US" b="0" dirty="0" smtClean="0"/>
              <a:t>https://calval.cr.usgs.gov/jacie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8308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Preparing for Landsat 9 launch (est. December 2020)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Planning for Landsat 10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Continue o</a:t>
            </a:r>
            <a:r>
              <a:rPr lang="en-US" dirty="0" smtClean="0"/>
              <a:t>n-orbit calibration and validation efforts</a:t>
            </a:r>
          </a:p>
          <a:p>
            <a:pPr lvl="1"/>
            <a:r>
              <a:rPr lang="en-US" altLang="en-US" dirty="0" err="1"/>
              <a:t>RadCalNet</a:t>
            </a:r>
            <a:endParaRPr lang="en-US" altLang="en-US" dirty="0"/>
          </a:p>
          <a:p>
            <a:pPr lvl="1"/>
            <a:r>
              <a:rPr lang="en-US" altLang="en-US" dirty="0"/>
              <a:t>PICS</a:t>
            </a:r>
          </a:p>
          <a:p>
            <a:pPr lvl="1">
              <a:spcAft>
                <a:spcPts val="600"/>
              </a:spcAft>
            </a:pPr>
            <a:r>
              <a:rPr lang="en-US" altLang="en-US" dirty="0" smtClean="0"/>
              <a:t>Lunar</a:t>
            </a:r>
            <a:endParaRPr lang="en-US" altLang="en-US" dirty="0"/>
          </a:p>
          <a:p>
            <a:pPr>
              <a:spcAft>
                <a:spcPts val="0"/>
              </a:spcAft>
            </a:pPr>
            <a:r>
              <a:rPr lang="en-US" dirty="0"/>
              <a:t>Joint agency efforts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MOU </a:t>
            </a:r>
            <a:r>
              <a:rPr lang="en-US" dirty="0"/>
              <a:t>between USGS and NOAA</a:t>
            </a: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dirty="0"/>
              <a:t>Requirements Capabilities and Analysis for Earth Observations</a:t>
            </a:r>
          </a:p>
          <a:p>
            <a:pPr lvl="1">
              <a:lnSpc>
                <a:spcPts val="2400"/>
              </a:lnSpc>
              <a:spcBef>
                <a:spcPts val="3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http</a:t>
            </a:r>
            <a:r>
              <a:rPr lang="en-US" altLang="en-US" dirty="0">
                <a:solidFill>
                  <a:srgbClr val="000000"/>
                </a:solidFill>
              </a:rPr>
              <a:t>://remotesensing.usgs.gov/rca-eo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altLang="en-US" dirty="0" smtClean="0"/>
              <a:t>Land Product Characterization System</a:t>
            </a:r>
          </a:p>
          <a:p>
            <a:pPr lvl="1">
              <a:spcAft>
                <a:spcPts val="600"/>
              </a:spcAft>
            </a:pPr>
            <a:r>
              <a:rPr lang="en-US" altLang="en-US" b="0" dirty="0" smtClean="0"/>
              <a:t>http://landsat.usgs.gov/lpcs.php</a:t>
            </a:r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2612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6400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1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Landsat Mission Status</a:t>
            </a:r>
          </a:p>
          <a:p>
            <a:pPr lvl="1"/>
            <a:r>
              <a:rPr lang="en-US" dirty="0" smtClean="0"/>
              <a:t>Spacecraft status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dirty="0"/>
              <a:t>Instrument performance and </a:t>
            </a:r>
            <a:r>
              <a:rPr lang="en-US" dirty="0" smtClean="0"/>
              <a:t>anomalies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Landsat 7 end-of-mission considerations</a:t>
            </a:r>
            <a:endParaRPr lang="en-US" dirty="0"/>
          </a:p>
          <a:p>
            <a:r>
              <a:rPr lang="en-US" dirty="0" smtClean="0"/>
              <a:t>GSICS-related Actions and Activities</a:t>
            </a:r>
            <a:endParaRPr lang="en-US" dirty="0"/>
          </a:p>
          <a:p>
            <a:pPr lvl="1"/>
            <a:r>
              <a:rPr lang="en-US" dirty="0" smtClean="0"/>
              <a:t>CGMS Working Paper on requirements for absolute lunar </a:t>
            </a:r>
            <a:r>
              <a:rPr lang="en-US" dirty="0"/>
              <a:t>c</a:t>
            </a:r>
            <a:r>
              <a:rPr lang="en-US" dirty="0" smtClean="0"/>
              <a:t>alibration</a:t>
            </a:r>
            <a:endParaRPr lang="en-US" dirty="0"/>
          </a:p>
          <a:p>
            <a:pPr lvl="1"/>
            <a:r>
              <a:rPr lang="en-US" dirty="0" smtClean="0"/>
              <a:t>Radiometric comparison of Landsat-8 OLI and Sentinel-2A MSI</a:t>
            </a:r>
            <a:endParaRPr lang="en-US" dirty="0"/>
          </a:p>
          <a:p>
            <a:pPr lvl="1"/>
            <a:r>
              <a:rPr lang="en-US" dirty="0" smtClean="0"/>
              <a:t>Cal/Val Center of Excellence</a:t>
            </a:r>
            <a:endParaRPr lang="en-US" dirty="0"/>
          </a:p>
          <a:p>
            <a:pPr lvl="1"/>
            <a:r>
              <a:rPr lang="en-US" dirty="0" smtClean="0"/>
              <a:t>JACIE</a:t>
            </a:r>
            <a:endParaRPr lang="en-US" dirty="0"/>
          </a:p>
          <a:p>
            <a:r>
              <a:rPr lang="en-US" dirty="0" smtClean="0"/>
              <a:t>Other Activities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188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388" y="1782763"/>
            <a:ext cx="3979862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1368425" y="1597025"/>
            <a:ext cx="1803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03BC4"/>
                </a:solidFill>
                <a:latin typeface="Geneva" pitchFamily="-102" charset="0"/>
              </a:rPr>
              <a:t>Attitude Control System</a:t>
            </a:r>
            <a:endParaRPr lang="en-US" altLang="en-US" sz="1200">
              <a:solidFill>
                <a:srgbClr val="203BC4"/>
              </a:solidFill>
            </a:endParaRPr>
          </a:p>
        </p:txBody>
      </p:sp>
      <p:sp>
        <p:nvSpPr>
          <p:cNvPr id="7" name="Rectangle 38"/>
          <p:cNvSpPr>
            <a:spLocks noChangeArrowheads="1"/>
          </p:cNvSpPr>
          <p:nvPr/>
        </p:nvSpPr>
        <p:spPr bwMode="auto">
          <a:xfrm>
            <a:off x="3797300" y="132556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-102" charset="0"/>
              </a:rPr>
              <a:t> </a:t>
            </a:r>
            <a:endParaRPr lang="en-US" altLang="en-US" sz="1800"/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1482725" y="5122863"/>
            <a:ext cx="1303338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03BC4"/>
                </a:solidFill>
                <a:latin typeface="Geneva" pitchFamily="-102" charset="0"/>
              </a:rPr>
              <a:t>X-band System</a:t>
            </a:r>
            <a:endParaRPr lang="en-US" altLang="en-US" sz="1200">
              <a:solidFill>
                <a:srgbClr val="203BC4"/>
              </a:solidFill>
            </a:endParaRPr>
          </a:p>
        </p:txBody>
      </p:sp>
      <p:sp>
        <p:nvSpPr>
          <p:cNvPr id="9" name="Rectangle 40"/>
          <p:cNvSpPr>
            <a:spLocks noChangeArrowheads="1"/>
          </p:cNvSpPr>
          <p:nvPr/>
        </p:nvSpPr>
        <p:spPr bwMode="auto">
          <a:xfrm>
            <a:off x="3276600" y="5316538"/>
            <a:ext cx="11588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03BC4"/>
                </a:solidFill>
                <a:latin typeface="Geneva" pitchFamily="-102" charset="0"/>
              </a:rPr>
              <a:t>S-band System </a:t>
            </a:r>
            <a:endParaRPr lang="en-US" altLang="en-US" sz="1200">
              <a:solidFill>
                <a:srgbClr val="203BC4"/>
              </a:solidFill>
            </a:endParaRP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3365500" y="5492750"/>
            <a:ext cx="129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</a:rPr>
              <a:t>Performance nominal</a:t>
            </a:r>
            <a:endParaRPr lang="en-US" altLang="en-US" sz="1000" b="1"/>
          </a:p>
        </p:txBody>
      </p:sp>
      <p:sp>
        <p:nvSpPr>
          <p:cNvPr id="11" name="Rectangle 48"/>
          <p:cNvSpPr>
            <a:spLocks noChangeArrowheads="1"/>
          </p:cNvSpPr>
          <p:nvPr/>
        </p:nvSpPr>
        <p:spPr bwMode="auto">
          <a:xfrm>
            <a:off x="536575" y="2351088"/>
            <a:ext cx="21717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03BC4"/>
                </a:solidFill>
                <a:latin typeface="Geneva" pitchFamily="-102" charset="0"/>
              </a:rPr>
              <a:t>Enhanced Thematic Mapper +</a:t>
            </a:r>
            <a:endParaRPr lang="en-US" altLang="en-US" sz="1200">
              <a:solidFill>
                <a:srgbClr val="203BC4"/>
              </a:solidFill>
            </a:endParaRPr>
          </a:p>
        </p:txBody>
      </p:sp>
      <p:sp>
        <p:nvSpPr>
          <p:cNvPr id="12" name="Rectangle 49"/>
          <p:cNvSpPr>
            <a:spLocks noChangeArrowheads="1"/>
          </p:cNvSpPr>
          <p:nvPr/>
        </p:nvSpPr>
        <p:spPr bwMode="auto">
          <a:xfrm>
            <a:off x="3081338" y="1201738"/>
            <a:ext cx="587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-102" charset="0"/>
              </a:rPr>
              <a:t> </a:t>
            </a:r>
            <a:endParaRPr lang="en-US" altLang="en-US" sz="1800"/>
          </a:p>
        </p:txBody>
      </p:sp>
      <p:sp>
        <p:nvSpPr>
          <p:cNvPr id="13" name="Rectangle 50"/>
          <p:cNvSpPr>
            <a:spLocks noChangeArrowheads="1"/>
          </p:cNvSpPr>
          <p:nvPr/>
        </p:nvSpPr>
        <p:spPr bwMode="auto">
          <a:xfrm>
            <a:off x="7061200" y="1344613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-102" charset="0"/>
              </a:rPr>
              <a:t> </a:t>
            </a:r>
            <a:endParaRPr lang="en-US" altLang="en-US" sz="1800"/>
          </a:p>
        </p:txBody>
      </p:sp>
      <p:sp>
        <p:nvSpPr>
          <p:cNvPr id="14" name="Rectangle 51"/>
          <p:cNvSpPr>
            <a:spLocks noChangeArrowheads="1"/>
          </p:cNvSpPr>
          <p:nvPr/>
        </p:nvSpPr>
        <p:spPr bwMode="auto">
          <a:xfrm>
            <a:off x="3833813" y="1381125"/>
            <a:ext cx="1271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03BC4"/>
                </a:solidFill>
                <a:latin typeface="Geneva" pitchFamily="-102" charset="0"/>
              </a:rPr>
              <a:t>Electrical System</a:t>
            </a:r>
            <a:endParaRPr lang="en-US" altLang="en-US" sz="1200" b="1">
              <a:solidFill>
                <a:srgbClr val="203BC4"/>
              </a:solidFill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V="1">
            <a:off x="2100263" y="3771900"/>
            <a:ext cx="900112" cy="13668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V="1">
            <a:off x="5981700" y="1963738"/>
            <a:ext cx="579438" cy="298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3638550" y="3976688"/>
            <a:ext cx="163513" cy="13319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3660775" y="3830638"/>
            <a:ext cx="1477963" cy="444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57"/>
          <p:cNvSpPr>
            <a:spLocks noChangeArrowheads="1"/>
          </p:cNvSpPr>
          <p:nvPr/>
        </p:nvSpPr>
        <p:spPr bwMode="auto">
          <a:xfrm>
            <a:off x="5183188" y="4173538"/>
            <a:ext cx="150177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03BC4"/>
                </a:solidFill>
                <a:latin typeface="Geneva" pitchFamily="-102" charset="0"/>
              </a:rPr>
              <a:t>Solid State Recorder</a:t>
            </a:r>
            <a:endParaRPr lang="en-US" altLang="en-US" sz="1200">
              <a:solidFill>
                <a:srgbClr val="203BC4"/>
              </a:solidFill>
            </a:endParaRPr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7016750" y="4275138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-102" charset="0"/>
              </a:rPr>
              <a:t> </a:t>
            </a:r>
            <a:endParaRPr lang="en-US" altLang="en-US" sz="1800"/>
          </a:p>
        </p:txBody>
      </p:sp>
      <p:sp>
        <p:nvSpPr>
          <p:cNvPr id="21" name="Rectangle 59"/>
          <p:cNvSpPr>
            <a:spLocks noChangeArrowheads="1"/>
          </p:cNvSpPr>
          <p:nvPr/>
        </p:nvSpPr>
        <p:spPr bwMode="auto">
          <a:xfrm>
            <a:off x="5373688" y="3149600"/>
            <a:ext cx="1817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03BC4"/>
                </a:solidFill>
                <a:latin typeface="Geneva" pitchFamily="-102" charset="0"/>
              </a:rPr>
              <a:t>Reaction Control System</a:t>
            </a:r>
            <a:endParaRPr lang="en-US" altLang="en-US" sz="1200">
              <a:solidFill>
                <a:srgbClr val="203BC4"/>
              </a:solidFill>
            </a:endParaRPr>
          </a:p>
        </p:txBody>
      </p:sp>
      <p:sp>
        <p:nvSpPr>
          <p:cNvPr id="22" name="Rectangle 60"/>
          <p:cNvSpPr>
            <a:spLocks noChangeArrowheads="1"/>
          </p:cNvSpPr>
          <p:nvPr/>
        </p:nvSpPr>
        <p:spPr bwMode="auto">
          <a:xfrm>
            <a:off x="7327900" y="3190875"/>
            <a:ext cx="587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Geneva" pitchFamily="-102" charset="0"/>
              </a:rPr>
              <a:t> </a:t>
            </a:r>
            <a:endParaRPr lang="en-US" altLang="en-US" sz="1800"/>
          </a:p>
        </p:txBody>
      </p:sp>
      <p:sp>
        <p:nvSpPr>
          <p:cNvPr id="23" name="Rectangle 61"/>
          <p:cNvSpPr>
            <a:spLocks noChangeArrowheads="1"/>
          </p:cNvSpPr>
          <p:nvPr/>
        </p:nvSpPr>
        <p:spPr bwMode="auto">
          <a:xfrm>
            <a:off x="5505450" y="3302000"/>
            <a:ext cx="27574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000" b="1"/>
              <a:t>1/07/04 Fuel line #4 thermostat #1a failure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2/24/05 Fuel line #4 thermostat failure; </a:t>
            </a:r>
          </a:p>
          <a:p>
            <a:pPr eaLnBrk="1" hangingPunct="1"/>
            <a:r>
              <a:rPr lang="en-US" altLang="en-US" sz="1000" b="1"/>
              <a:t>               Primary heater circuit disabled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4/25/13 Fuel line #2 thermostat failure; </a:t>
            </a:r>
          </a:p>
          <a:p>
            <a:pPr eaLnBrk="1" hangingPunct="1"/>
            <a:r>
              <a:rPr lang="en-US" altLang="en-US" sz="1000" b="1"/>
              <a:t>               Redundant heater circuit disabled</a:t>
            </a:r>
          </a:p>
        </p:txBody>
      </p:sp>
      <p:sp>
        <p:nvSpPr>
          <p:cNvPr id="24" name="Line 32"/>
          <p:cNvSpPr>
            <a:spLocks noChangeShapeType="1"/>
          </p:cNvSpPr>
          <p:nvPr/>
        </p:nvSpPr>
        <p:spPr bwMode="auto">
          <a:xfrm flipV="1">
            <a:off x="3951288" y="3268663"/>
            <a:ext cx="1408112" cy="3587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 flipV="1">
            <a:off x="3394075" y="1938338"/>
            <a:ext cx="738188" cy="917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Rectangle 64"/>
          <p:cNvSpPr>
            <a:spLocks noChangeArrowheads="1"/>
          </p:cNvSpPr>
          <p:nvPr/>
        </p:nvSpPr>
        <p:spPr bwMode="auto">
          <a:xfrm>
            <a:off x="6600825" y="1863725"/>
            <a:ext cx="8223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03BC4"/>
                </a:solidFill>
                <a:latin typeface="Geneva" pitchFamily="-102" charset="0"/>
              </a:rPr>
              <a:t>Solar Array</a:t>
            </a:r>
            <a:endParaRPr lang="en-US" altLang="en-US" sz="1200" b="1">
              <a:solidFill>
                <a:srgbClr val="203BC4"/>
              </a:solidFill>
            </a:endParaRPr>
          </a:p>
        </p:txBody>
      </p:sp>
      <p:sp>
        <p:nvSpPr>
          <p:cNvPr id="27" name="Rectangle 65"/>
          <p:cNvSpPr>
            <a:spLocks noChangeArrowheads="1"/>
          </p:cNvSpPr>
          <p:nvPr/>
        </p:nvSpPr>
        <p:spPr bwMode="auto">
          <a:xfrm>
            <a:off x="6551613" y="2039938"/>
            <a:ext cx="1949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000" b="1"/>
              <a:t>5/14/2002 Circuit #14 Failure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5/16/2005 Circuit # 6 Failure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8/13/2008 Circuit #14 recovery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14 circuits remain operating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no impact to ops</a:t>
            </a:r>
            <a:endParaRPr lang="en-US" altLang="en-US" sz="1000" b="1">
              <a:solidFill>
                <a:srgbClr val="000000"/>
              </a:solidFill>
              <a:latin typeface="Geneva" pitchFamily="-102" charset="0"/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5260975" y="4327525"/>
            <a:ext cx="27654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1000" b="1"/>
              <a:t>11/15/1999 SSR PWA #23 Loss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02/11/2001 SSR PWA #12 Loss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12/07/2005 SSR PWA #02 Loss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08/02/2006 SSR PWA #13 Loss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03/28/2008 SSR PWA #22 Loss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09/03/2008 SSR PWA #23 Recovered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10/12/2013 SSR PWA #11 Loss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Each PWA is 4% loss of launch capacity</a:t>
            </a:r>
          </a:p>
          <a:p>
            <a:pPr eaLnBrk="1" hangingPunct="1">
              <a:buFontTx/>
              <a:buChar char="•"/>
            </a:pPr>
            <a:r>
              <a:rPr lang="en-US" altLang="en-US" sz="1000" b="1"/>
              <a:t>Boards are likely recoverable</a:t>
            </a:r>
          </a:p>
        </p:txBody>
      </p:sp>
      <p:sp>
        <p:nvSpPr>
          <p:cNvPr id="29" name="Rectangle 67"/>
          <p:cNvSpPr>
            <a:spLocks noChangeArrowheads="1"/>
          </p:cNvSpPr>
          <p:nvPr/>
        </p:nvSpPr>
        <p:spPr bwMode="auto">
          <a:xfrm>
            <a:off x="1576388" y="5303838"/>
            <a:ext cx="12985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</a:rPr>
              <a:t>Performance nominal</a:t>
            </a:r>
            <a:endParaRPr lang="en-US" altLang="en-US" sz="1000" b="1"/>
          </a:p>
        </p:txBody>
      </p:sp>
      <p:sp>
        <p:nvSpPr>
          <p:cNvPr id="30" name="Rectangle 68"/>
          <p:cNvSpPr>
            <a:spLocks noChangeArrowheads="1"/>
          </p:cNvSpPr>
          <p:nvPr/>
        </p:nvSpPr>
        <p:spPr bwMode="auto">
          <a:xfrm>
            <a:off x="1431925" y="1770063"/>
            <a:ext cx="2397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cs typeface="Arial" charset="0"/>
              </a:rPr>
              <a:t>•</a:t>
            </a:r>
            <a:r>
              <a:rPr lang="en-US" altLang="en-US" sz="1000" b="1">
                <a:cs typeface="Arial" charset="0"/>
              </a:rPr>
              <a:t>05/05/2004 Gyro 3 Shut Off</a:t>
            </a:r>
            <a:r>
              <a:rPr lang="en-US" altLang="en-US" sz="1000" b="1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/>
            <a:r>
              <a:rPr lang="en-US" altLang="en-US" sz="1000" b="1">
                <a:solidFill>
                  <a:srgbClr val="000000"/>
                </a:solidFill>
                <a:cs typeface="Arial" charset="0"/>
              </a:rPr>
              <a:t>•1-gyro control system in development</a:t>
            </a:r>
          </a:p>
        </p:txBody>
      </p:sp>
      <p:sp>
        <p:nvSpPr>
          <p:cNvPr id="32" name="Rectangle 70"/>
          <p:cNvSpPr>
            <a:spLocks noChangeArrowheads="1"/>
          </p:cNvSpPr>
          <p:nvPr/>
        </p:nvSpPr>
        <p:spPr bwMode="auto">
          <a:xfrm>
            <a:off x="665163" y="2546350"/>
            <a:ext cx="1574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</a:rPr>
              <a:t>•5/31/2003 SLC Failure</a:t>
            </a:r>
          </a:p>
          <a:p>
            <a:pPr eaLnBrk="1" hangingPunct="1"/>
            <a:r>
              <a:rPr lang="en-US" altLang="en-US" sz="1000" b="1">
                <a:solidFill>
                  <a:srgbClr val="000000"/>
                </a:solidFill>
              </a:rPr>
              <a:t>•4/01/2007 Bumper mode</a:t>
            </a:r>
          </a:p>
          <a:p>
            <a:pPr eaLnBrk="1" hangingPunct="1"/>
            <a:r>
              <a:rPr lang="en-US" altLang="en-US" sz="1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" name="Rectangle 71"/>
          <p:cNvSpPr>
            <a:spLocks noChangeArrowheads="1"/>
          </p:cNvSpPr>
          <p:nvPr/>
        </p:nvSpPr>
        <p:spPr bwMode="auto">
          <a:xfrm>
            <a:off x="542925" y="3867150"/>
            <a:ext cx="21034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203BC4"/>
                </a:solidFill>
                <a:latin typeface="Geneva" pitchFamily="-102" charset="0"/>
              </a:rPr>
              <a:t>Remote Tlm Cmd (RTC) Box</a:t>
            </a:r>
            <a:endParaRPr lang="en-US" altLang="en-US" sz="1200">
              <a:solidFill>
                <a:srgbClr val="203BC4"/>
              </a:solidFill>
            </a:endParaRPr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 flipV="1">
            <a:off x="2239963" y="3255963"/>
            <a:ext cx="611187" cy="6048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Rectangle 73"/>
          <p:cNvSpPr>
            <a:spLocks noChangeArrowheads="1"/>
          </p:cNvSpPr>
          <p:nvPr/>
        </p:nvSpPr>
        <p:spPr bwMode="auto">
          <a:xfrm>
            <a:off x="687388" y="4070350"/>
            <a:ext cx="17780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</a:rPr>
              <a:t>•</a:t>
            </a:r>
            <a:r>
              <a:rPr lang="en-US" altLang="en-US" sz="1000" b="1"/>
              <a:t>09/27/2014 RTC A Failover</a:t>
            </a:r>
            <a:endParaRPr lang="en-US" altLang="en-US" sz="1000" b="1">
              <a:solidFill>
                <a:srgbClr val="000000"/>
              </a:solidFill>
            </a:endParaRPr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>
            <a:off x="2133600" y="2597150"/>
            <a:ext cx="377825" cy="277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9"/>
          <p:cNvSpPr>
            <a:spLocks noChangeShapeType="1"/>
          </p:cNvSpPr>
          <p:nvPr/>
        </p:nvSpPr>
        <p:spPr bwMode="auto">
          <a:xfrm>
            <a:off x="3130550" y="2078038"/>
            <a:ext cx="93663" cy="777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68"/>
          <p:cNvSpPr>
            <a:spLocks noChangeArrowheads="1"/>
          </p:cNvSpPr>
          <p:nvPr/>
        </p:nvSpPr>
        <p:spPr bwMode="auto">
          <a:xfrm>
            <a:off x="3938588" y="1566863"/>
            <a:ext cx="2606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2" charset="-128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rgbClr val="000000"/>
                </a:solidFill>
                <a:cs typeface="Arial" charset="0"/>
              </a:rPr>
              <a:t>•</a:t>
            </a:r>
            <a:r>
              <a:rPr lang="en-US" altLang="en-US" sz="1000" b="1">
                <a:cs typeface="Arial" charset="0"/>
              </a:rPr>
              <a:t>10/18/2014 Clock Generator Circuit failure</a:t>
            </a:r>
            <a:endParaRPr lang="en-US" altLang="en-US" sz="1000" b="1">
              <a:solidFill>
                <a:srgbClr val="000000"/>
              </a:solidFill>
              <a:cs typeface="Arial" charset="0"/>
            </a:endParaRPr>
          </a:p>
          <a:p>
            <a:pPr eaLnBrk="1" hangingPunct="1"/>
            <a:r>
              <a:rPr lang="en-US" altLang="en-US" sz="1000" b="1">
                <a:solidFill>
                  <a:srgbClr val="000000"/>
                </a:solidFill>
                <a:cs typeface="Arial" charset="0"/>
              </a:rPr>
              <a:t>•Battery performance nominal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381000" y="177800"/>
            <a:ext cx="8382000" cy="663575"/>
          </a:xfrm>
        </p:spPr>
        <p:txBody>
          <a:bodyPr/>
          <a:lstStyle/>
          <a:p>
            <a:r>
              <a:rPr lang="en-US" dirty="0" smtClean="0"/>
              <a:t>Landsat 7 Observatory Status</a:t>
            </a:r>
            <a:endParaRPr lang="en-US" dirty="0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07848" y="731322"/>
            <a:ext cx="18088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u="sng" dirty="0" smtClean="0">
                <a:solidFill>
                  <a:srgbClr val="0070C0"/>
                </a:solidFill>
                <a:latin typeface="+mj-lt"/>
                <a:ea typeface="MS PGothic" panose="020B0600070205080204" pitchFamily="34" charset="-128"/>
              </a:rPr>
              <a:t>On orbit since </a:t>
            </a:r>
            <a:r>
              <a:rPr lang="en-US" altLang="en-US" sz="1200" u="sng" dirty="0" smtClean="0">
                <a:solidFill>
                  <a:srgbClr val="0070C0"/>
                </a:solidFill>
                <a:latin typeface="+mj-lt"/>
                <a:ea typeface="MS PGothic" panose="020B0600070205080204" pitchFamily="34" charset="-128"/>
              </a:rPr>
              <a:t>April</a:t>
            </a:r>
            <a:r>
              <a:rPr lang="en-US" altLang="en-US" sz="1200" u="sng" dirty="0" smtClean="0">
                <a:solidFill>
                  <a:srgbClr val="0070C0"/>
                </a:solidFill>
                <a:latin typeface="+mj-lt"/>
                <a:ea typeface="MS PGothic" panose="020B0600070205080204" pitchFamily="34" charset="-128"/>
              </a:rPr>
              <a:t> 1999</a:t>
            </a:r>
            <a:endParaRPr lang="en-US" altLang="en-US" sz="1200" u="sng" dirty="0">
              <a:solidFill>
                <a:srgbClr val="0070C0"/>
              </a:solidFill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82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Landsat 7 — Mission-Limiting </a:t>
            </a:r>
            <a:r>
              <a:rPr lang="en-US" dirty="0"/>
              <a:t>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2400"/>
              </a:lnSpc>
            </a:pPr>
            <a:r>
              <a:rPr lang="en-US" altLang="en-US" dirty="0" smtClean="0"/>
              <a:t>Final delta–inclination maneuver executed on 07 February 2017</a:t>
            </a:r>
          </a:p>
          <a:p>
            <a:pPr lvl="1">
              <a:lnSpc>
                <a:spcPts val="2200"/>
              </a:lnSpc>
              <a:spcAft>
                <a:spcPts val="600"/>
              </a:spcAft>
            </a:pPr>
            <a:r>
              <a:rPr lang="en-US" altLang="en-US" dirty="0" smtClean="0"/>
              <a:t>crossin</a:t>
            </a:r>
            <a:r>
              <a:rPr lang="en-US" altLang="en-US" dirty="0"/>
              <a:t>g</a:t>
            </a:r>
            <a:r>
              <a:rPr lang="en-US" altLang="en-US" dirty="0" smtClean="0"/>
              <a:t> time expected to drift to 09:45 (nom. 10:00) by early 2020</a:t>
            </a:r>
          </a:p>
          <a:p>
            <a:pPr>
              <a:lnSpc>
                <a:spcPts val="2400"/>
              </a:lnSpc>
            </a:pPr>
            <a:r>
              <a:rPr lang="en-US" altLang="en-US" dirty="0" smtClean="0"/>
              <a:t>Component </a:t>
            </a:r>
            <a:r>
              <a:rPr lang="en-US" altLang="en-US" dirty="0"/>
              <a:t>Anomalies: Mission status </a:t>
            </a:r>
            <a:r>
              <a:rPr lang="en-US" altLang="en-US" dirty="0" smtClean="0"/>
              <a:t>that prompts </a:t>
            </a:r>
            <a:r>
              <a:rPr lang="en-US" altLang="en-US" dirty="0"/>
              <a:t>consideration of decommissioning</a:t>
            </a:r>
          </a:p>
          <a:p>
            <a:pPr lvl="1"/>
            <a:r>
              <a:rPr lang="en-US" altLang="en-US" dirty="0"/>
              <a:t>End of </a:t>
            </a:r>
            <a:r>
              <a:rPr lang="en-US" altLang="en-US" dirty="0" smtClean="0"/>
              <a:t>science mission</a:t>
            </a:r>
            <a:r>
              <a:rPr lang="en-US" altLang="en-US" dirty="0"/>
              <a:t>: A critical failure of either the ETM+ or supporting bus subsystem</a:t>
            </a:r>
          </a:p>
          <a:p>
            <a:pPr lvl="1"/>
            <a:r>
              <a:rPr lang="en-US" altLang="en-US" dirty="0"/>
              <a:t>Imminent failure of critical sub-system component capability </a:t>
            </a:r>
            <a:r>
              <a:rPr lang="en-US" altLang="en-US" dirty="0" smtClean="0"/>
              <a:t>that is considered </a:t>
            </a:r>
            <a:r>
              <a:rPr lang="en-US" altLang="en-US" dirty="0"/>
              <a:t>necessary to execute the decommission plan</a:t>
            </a:r>
          </a:p>
          <a:p>
            <a:pPr lvl="2"/>
            <a:r>
              <a:rPr lang="en-US" altLang="en-US" dirty="0"/>
              <a:t>Loss of critical subsystem redundancy may not be an exit trigger and would be evaluated on a case-by-case basis</a:t>
            </a:r>
          </a:p>
          <a:p>
            <a:pPr lvl="2">
              <a:spcAft>
                <a:spcPts val="600"/>
              </a:spcAft>
            </a:pPr>
            <a:r>
              <a:rPr lang="en-US" altLang="en-US" dirty="0"/>
              <a:t>Examples include ACS gyro or C&amp;DH S-band transponder</a:t>
            </a:r>
          </a:p>
          <a:p>
            <a:r>
              <a:rPr lang="en-US" altLang="en-US" dirty="0"/>
              <a:t>Fuel Reserves</a:t>
            </a:r>
          </a:p>
          <a:p>
            <a:pPr lvl="1"/>
            <a:r>
              <a:rPr lang="en-US" altLang="en-US" dirty="0"/>
              <a:t>Sufficient fuel must be maintained to meet mission decommissioning </a:t>
            </a:r>
            <a:r>
              <a:rPr lang="en-US" altLang="en-US" dirty="0" smtClean="0"/>
              <a:t>requirements</a:t>
            </a:r>
            <a:endParaRPr lang="en-US" alt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39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Landsat 7 — </a:t>
            </a:r>
            <a:r>
              <a:rPr lang="en-US" dirty="0" smtClean="0"/>
              <a:t>Mission Extension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</a:pPr>
            <a:r>
              <a:rPr lang="en-US" dirty="0" smtClean="0"/>
              <a:t>Place </a:t>
            </a:r>
            <a:r>
              <a:rPr lang="en-US" dirty="0"/>
              <a:t>Landsat 7 in a disposable orbit </a:t>
            </a:r>
            <a:r>
              <a:rPr lang="en-US" dirty="0" smtClean="0"/>
              <a:t>appx </a:t>
            </a:r>
            <a:r>
              <a:rPr lang="en-US" dirty="0"/>
              <a:t>8 km below 705 km </a:t>
            </a:r>
          </a:p>
          <a:p>
            <a:pPr lvl="1">
              <a:lnSpc>
                <a:spcPct val="83000"/>
              </a:lnSpc>
            </a:pPr>
            <a:r>
              <a:rPr lang="en-US" dirty="0"/>
              <a:t>EOM estimate late 2020 — coincides with L9 launch</a:t>
            </a:r>
          </a:p>
          <a:p>
            <a:pPr lvl="1">
              <a:lnSpc>
                <a:spcPct val="83000"/>
              </a:lnSpc>
              <a:spcAft>
                <a:spcPts val="1200"/>
              </a:spcAft>
            </a:pPr>
            <a:r>
              <a:rPr lang="en-US" dirty="0"/>
              <a:t>May be extended to mid 2021 if L9 is delayed</a:t>
            </a:r>
          </a:p>
          <a:p>
            <a:pPr>
              <a:lnSpc>
                <a:spcPct val="80000"/>
              </a:lnSpc>
            </a:pPr>
            <a:r>
              <a:rPr lang="en-US" dirty="0"/>
              <a:t>Participating with NASA’s Satellite Servicing Projects Division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https://sspd.gsfc.nasa.gov/restore-L.html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L7 </a:t>
            </a:r>
            <a:r>
              <a:rPr lang="en-US" sz="1800" dirty="0"/>
              <a:t>identified as client to be captured and refueled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Would </a:t>
            </a:r>
            <a:r>
              <a:rPr lang="en-US" sz="1600" dirty="0"/>
              <a:t>commence after the end of the science </a:t>
            </a:r>
            <a:r>
              <a:rPr lang="en-US" sz="1600" dirty="0" smtClean="0"/>
              <a:t>mission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Several </a:t>
            </a:r>
            <a:r>
              <a:rPr lang="en-US" sz="1800" dirty="0"/>
              <a:t>options for fuel </a:t>
            </a:r>
            <a:r>
              <a:rPr lang="en-US" sz="1800" dirty="0" smtClean="0"/>
              <a:t>use (dependent </a:t>
            </a:r>
            <a:r>
              <a:rPr lang="en-US" sz="1800" dirty="0"/>
              <a:t>upon health of the </a:t>
            </a:r>
            <a:r>
              <a:rPr lang="en-US" sz="1800" dirty="0" smtClean="0"/>
              <a:t>spacecraft)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Must meet 25 year </a:t>
            </a:r>
            <a:r>
              <a:rPr lang="en-US" sz="1600" dirty="0" smtClean="0"/>
              <a:t>re-entry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600" dirty="0"/>
              <a:t>Could be used to raise the inclination (MLT) if desired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Potential for </a:t>
            </a:r>
            <a:r>
              <a:rPr lang="en-US" sz="1600" dirty="0" err="1"/>
              <a:t>underflights</a:t>
            </a:r>
            <a:r>
              <a:rPr lang="en-US" sz="1600" dirty="0"/>
              <a:t> of L8 and L9 for calibration purposes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Could </a:t>
            </a:r>
            <a:r>
              <a:rPr lang="en-US" sz="1600" dirty="0"/>
              <a:t>return to 705 </a:t>
            </a:r>
            <a:r>
              <a:rPr lang="en-US" sz="1600" dirty="0" smtClean="0"/>
              <a:t>km </a:t>
            </a:r>
            <a:r>
              <a:rPr lang="en-US" sz="1600" dirty="0"/>
              <a:t>if L9 fails to reach orbit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Could potentially perform science off of </a:t>
            </a:r>
            <a:r>
              <a:rPr lang="en-US" sz="1600" dirty="0" smtClean="0"/>
              <a:t>WRS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45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900" y="4237038"/>
            <a:ext cx="2071080" cy="21544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127376" y="1178999"/>
            <a:ext cx="8763000" cy="482520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b="0" dirty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177800"/>
            <a:ext cx="8382000" cy="663575"/>
          </a:xfrm>
        </p:spPr>
        <p:txBody>
          <a:bodyPr/>
          <a:lstStyle/>
          <a:p>
            <a:r>
              <a:rPr lang="en-US" altLang="en-US" dirty="0" smtClean="0"/>
              <a:t>Landsat 8 Observatory Status</a:t>
            </a:r>
          </a:p>
        </p:txBody>
      </p:sp>
      <p:pic>
        <p:nvPicPr>
          <p:cNvPr id="7" name="Picture 2" descr="D:\Documents\7 LDCM\Spacecraf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76" y="2329252"/>
            <a:ext cx="79502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5"/>
          <p:cNvCxnSpPr>
            <a:cxnSpLocks noChangeShapeType="1"/>
          </p:cNvCxnSpPr>
          <p:nvPr/>
        </p:nvCxnSpPr>
        <p:spPr bwMode="auto">
          <a:xfrm>
            <a:off x="1330325" y="2054225"/>
            <a:ext cx="488950" cy="3714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26999" y="1535415"/>
            <a:ext cx="21576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MS PGothic" panose="020B0600070205080204" pitchFamily="34" charset="-128"/>
              </a:rPr>
              <a:t>Operational Land </a:t>
            </a:r>
            <a:r>
              <a:rPr lang="en-US" altLang="en-US" sz="1400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MS PGothic" panose="020B0600070205080204" pitchFamily="34" charset="-128"/>
              </a:rPr>
              <a:t>Imager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5900" y="4237038"/>
            <a:ext cx="2071080" cy="215444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rgbClr val="FFFF00"/>
                </a:solidFill>
                <a:latin typeface="+mj-lt"/>
                <a:ea typeface="MS PGothic" panose="020B0600070205080204" pitchFamily="34" charset="-128"/>
              </a:rPr>
              <a:t>Thermal Infrared Sensor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847202" y="2121592"/>
            <a:ext cx="193963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MS PGothic" panose="020B0600070205080204" pitchFamily="34" charset="-128"/>
              </a:rPr>
              <a:t>Propulsion Subsystem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399088" y="1970088"/>
            <a:ext cx="24333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MS PGothic" panose="020B0600070205080204" pitchFamily="34" charset="-128"/>
              </a:rPr>
              <a:t>Thermal Control </a:t>
            </a:r>
            <a:r>
              <a:rPr lang="en-US" altLang="en-US" sz="1400" u="sng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MS PGothic" panose="020B0600070205080204" pitchFamily="34" charset="-128"/>
              </a:rPr>
              <a:t>System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u="sng" dirty="0" smtClean="0">
                <a:solidFill>
                  <a:srgbClr val="FF0000"/>
                </a:solidFill>
                <a:latin typeface="+mj-lt"/>
                <a:ea typeface="MS PGothic" panose="020B0600070205080204" pitchFamily="34" charset="-128"/>
              </a:rPr>
              <a:t>-Reaction Wheel 4 Heater erratic cycling</a:t>
            </a:r>
            <a:endParaRPr lang="en-US" altLang="en-US" sz="1000" u="sng" dirty="0">
              <a:solidFill>
                <a:srgbClr val="FF0000"/>
              </a:solidFill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43450" y="3609043"/>
            <a:ext cx="20726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MS PGothic" panose="020B0600070205080204" pitchFamily="34" charset="-128"/>
              </a:rPr>
              <a:t>Electrical Power System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193479" y="2572448"/>
            <a:ext cx="20790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MS PGothic" panose="020B0600070205080204" pitchFamily="34" charset="-128"/>
              </a:rPr>
              <a:t>Attitude Control </a:t>
            </a:r>
            <a:r>
              <a:rPr lang="en-US" altLang="en-US" sz="1400" u="sng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MS PGothic" panose="020B0600070205080204" pitchFamily="34" charset="-128"/>
              </a:rPr>
              <a:t>System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u="sng" dirty="0" smtClean="0">
                <a:solidFill>
                  <a:srgbClr val="FF0000"/>
                </a:solidFill>
                <a:latin typeface="+mj-lt"/>
                <a:ea typeface="MS PGothic" panose="020B0600070205080204" pitchFamily="34" charset="-128"/>
              </a:rPr>
              <a:t>- CSS-9 current spikes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352800" y="1447800"/>
            <a:ext cx="17408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MS PGothic" panose="020B0600070205080204" pitchFamily="34" charset="-128"/>
              </a:rPr>
              <a:t>RF Communications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203450" y="5141913"/>
            <a:ext cx="29960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sng" dirty="0">
                <a:solidFill>
                  <a:schemeClr val="accent6">
                    <a:lumMod val="75000"/>
                  </a:schemeClr>
                </a:solidFill>
                <a:latin typeface="+mj-lt"/>
                <a:ea typeface="MS PGothic" panose="020B0600070205080204" pitchFamily="34" charset="-128"/>
              </a:rPr>
              <a:t>Command &amp; Data Handling System</a:t>
            </a:r>
          </a:p>
        </p:txBody>
      </p:sp>
      <p:cxnSp>
        <p:nvCxnSpPr>
          <p:cNvPr id="17" name="Straight Arrow Connector 26"/>
          <p:cNvCxnSpPr>
            <a:cxnSpLocks noChangeShapeType="1"/>
          </p:cNvCxnSpPr>
          <p:nvPr/>
        </p:nvCxnSpPr>
        <p:spPr bwMode="auto">
          <a:xfrm flipV="1">
            <a:off x="1173163" y="3775075"/>
            <a:ext cx="423862" cy="46196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707848" y="731322"/>
            <a:ext cx="17809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u="sng" dirty="0" smtClean="0">
                <a:solidFill>
                  <a:srgbClr val="0070C0"/>
                </a:solidFill>
                <a:latin typeface="+mj-lt"/>
                <a:ea typeface="MS PGothic" panose="020B0600070205080204" pitchFamily="34" charset="-128"/>
              </a:rPr>
              <a:t>On orbit since Feb. 2013</a:t>
            </a:r>
            <a:endParaRPr lang="en-US" altLang="en-US" sz="1200" u="sng" dirty="0">
              <a:solidFill>
                <a:srgbClr val="0070C0"/>
              </a:solidFill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126999" y="4551363"/>
            <a:ext cx="49666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85000"/>
              </a:lnSpc>
              <a:spcBef>
                <a:spcPct val="30000"/>
              </a:spcBef>
              <a:buClr>
                <a:srgbClr val="678090"/>
              </a:buClr>
              <a:buSzPct val="70000"/>
              <a:buFont typeface="Wingdings" panose="05000000000000000000" pitchFamily="2" charset="2"/>
              <a:buChar char="u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rgbClr val="FF0000"/>
                </a:solidFill>
                <a:ea typeface="MS PGothic" panose="020B0600070205080204" pitchFamily="34" charset="-128"/>
              </a:rPr>
              <a:t>- </a:t>
            </a:r>
            <a:r>
              <a:rPr lang="en-US" altLang="en-US" sz="1000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TIRS Alt Con Ops</a:t>
            </a:r>
            <a:r>
              <a:rPr lang="en-US" altLang="en-US" sz="1000" dirty="0" smtClean="0">
                <a:solidFill>
                  <a:srgbClr val="FF0000"/>
                </a:solidFill>
                <a:latin typeface="+mj-lt"/>
                <a:ea typeface="MS PGothic" panose="020B0600070205080204" pitchFamily="34" charset="-128"/>
              </a:rPr>
              <a:t> developed and has been used since Nov. 2015</a:t>
            </a:r>
            <a:endParaRPr lang="en-US" altLang="en-US" sz="1000" dirty="0">
              <a:solidFill>
                <a:srgbClr val="FF0000"/>
              </a:solidFill>
              <a:latin typeface="+mj-lt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2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Landsat 8 </a:t>
            </a:r>
            <a:r>
              <a:rPr lang="en-US" altLang="en-US" dirty="0" smtClean="0"/>
              <a:t>Satellite </a:t>
            </a:r>
            <a:r>
              <a:rPr lang="en-US" altLang="en-US" dirty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All spacecraft subsystems are </a:t>
            </a:r>
            <a:r>
              <a:rPr lang="en-US" dirty="0" smtClean="0"/>
              <a:t>nominal</a:t>
            </a:r>
            <a:endParaRPr lang="en-US" dirty="0"/>
          </a:p>
          <a:p>
            <a:pPr marL="341313" indent="-342900">
              <a:defRPr/>
            </a:pPr>
            <a:r>
              <a:rPr lang="en-US" dirty="0"/>
              <a:t>Instrument special ops</a:t>
            </a:r>
            <a:r>
              <a:rPr lang="en-US" dirty="0" smtClean="0"/>
              <a:t>:</a:t>
            </a:r>
            <a:endParaRPr lang="en-US" dirty="0"/>
          </a:p>
          <a:p>
            <a:pPr lvl="1">
              <a:defRPr/>
            </a:pPr>
            <a:r>
              <a:rPr lang="en-US" dirty="0"/>
              <a:t>One TIRS DS/BB calibration, in addition to those bracketing other TIRS </a:t>
            </a:r>
            <a:r>
              <a:rPr lang="en-US" dirty="0" err="1"/>
              <a:t>cals</a:t>
            </a:r>
            <a:r>
              <a:rPr lang="en-US" dirty="0"/>
              <a:t> per TIRS Modified Con Ops Calendar, was performed on Dec. 30 to maintain the two week interval for TIRS </a:t>
            </a:r>
            <a:r>
              <a:rPr lang="en-US" dirty="0" err="1"/>
              <a:t>cals</a:t>
            </a:r>
            <a:r>
              <a:rPr lang="en-US" dirty="0"/>
              <a:t>. This was the first instance of just a TIRS DS/BB being scheduled</a:t>
            </a:r>
            <a:r>
              <a:rPr lang="en-US" dirty="0" smtClean="0"/>
              <a:t>.</a:t>
            </a:r>
            <a:endParaRPr lang="en-US" dirty="0"/>
          </a:p>
          <a:p>
            <a:pPr lvl="1">
              <a:spcAft>
                <a:spcPts val="1200"/>
              </a:spcAft>
              <a:defRPr/>
            </a:pPr>
            <a:r>
              <a:rPr lang="en-US" dirty="0"/>
              <a:t>TIRS Alternative Con Ops. developed and has been in use since Nov 2015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Landsat </a:t>
            </a:r>
            <a:r>
              <a:rPr lang="en-US" altLang="en-US" dirty="0" smtClean="0"/>
              <a:t>7 ETM+ Radiometric Trending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" r="7691"/>
          <a:stretch/>
        </p:blipFill>
        <p:spPr>
          <a:xfrm>
            <a:off x="2667000" y="1093385"/>
            <a:ext cx="3291840" cy="248801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8737"/>
          <a:stretch/>
        </p:blipFill>
        <p:spPr>
          <a:xfrm>
            <a:off x="5943600" y="1066801"/>
            <a:ext cx="3200400" cy="2449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6249"/>
          <a:stretch/>
        </p:blipFill>
        <p:spPr>
          <a:xfrm>
            <a:off x="2727960" y="3570059"/>
            <a:ext cx="3291840" cy="2449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r="8056"/>
          <a:stretch/>
        </p:blipFill>
        <p:spPr>
          <a:xfrm>
            <a:off x="5867400" y="3581400"/>
            <a:ext cx="3291840" cy="24432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360" y="1409680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  <a:effectLst/>
              </a:rPr>
              <a:t>ETM+ stability primarily monitored using PICS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On-board calibrators (2- lamps and a diffuser) were deemed unreliable  after few years since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launch</a:t>
            </a:r>
            <a:endParaRPr lang="en-US" sz="18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467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Landsat </a:t>
            </a:r>
            <a:r>
              <a:rPr lang="en-US" altLang="en-US" dirty="0" smtClean="0"/>
              <a:t>8 OLI </a:t>
            </a:r>
            <a:r>
              <a:rPr lang="en-US" altLang="en-US" dirty="0"/>
              <a:t>Radiometric Trending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4419600"/>
            <a:ext cx="872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/>
              </a:rPr>
              <a:t>On-board calibrators and lunar observations are much more precise than 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/>
              </a:rPr>
              <a:t>PICS tend to indicate larger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drift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than on-board calibrators and moon across all the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bands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OLI and ETM+ show similar behavior across </a:t>
            </a:r>
            <a:r>
              <a:rPr lang="en-US" dirty="0" smtClean="0"/>
              <a:t>PICS, indicating </a:t>
            </a:r>
            <a:r>
              <a:rPr lang="en-US" dirty="0"/>
              <a:t>more changes in site behavior than the </a:t>
            </a:r>
            <a:r>
              <a:rPr lang="en-US" dirty="0" smtClean="0"/>
              <a:t>sensors</a:t>
            </a:r>
            <a:endParaRPr lang="en-US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168" t="1515" r="9375"/>
          <a:stretch/>
        </p:blipFill>
        <p:spPr>
          <a:xfrm>
            <a:off x="381000" y="1047401"/>
            <a:ext cx="4114800" cy="32224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167" t="1515" r="9375"/>
          <a:stretch/>
        </p:blipFill>
        <p:spPr>
          <a:xfrm>
            <a:off x="4800600" y="1047401"/>
            <a:ext cx="4114800" cy="322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0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17313</TotalTime>
  <Words>1286</Words>
  <Application>Microsoft Office PowerPoint</Application>
  <PresentationFormat>On-screen Show (4:3)</PresentationFormat>
  <Paragraphs>223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Geneva</vt:lpstr>
      <vt:lpstr>Wingdings</vt:lpstr>
      <vt:lpstr>Microsoft Office 98</vt:lpstr>
      <vt:lpstr>USGS Agency Report to GSICS March 20, 2017</vt:lpstr>
      <vt:lpstr>Overview</vt:lpstr>
      <vt:lpstr>Landsat 7 Observatory Status</vt:lpstr>
      <vt:lpstr>Landsat 7 — Mission-Limiting Factors</vt:lpstr>
      <vt:lpstr>Landsat 7 — Mission Extension Options</vt:lpstr>
      <vt:lpstr>Landsat 8 Observatory Status</vt:lpstr>
      <vt:lpstr>Landsat 8 Satellite Status</vt:lpstr>
      <vt:lpstr>Landsat 7 ETM+ Radiometric Trending</vt:lpstr>
      <vt:lpstr>Landsat 8 OLI Radiometric Trending</vt:lpstr>
      <vt:lpstr>GSICS-related Activities</vt:lpstr>
      <vt:lpstr>GSICS-related Activities</vt:lpstr>
      <vt:lpstr>Radiometric comparison of Landsat-8 OLI and Sentinel-2A MSI</vt:lpstr>
      <vt:lpstr>Radiometric comparison of Landsat-8 OLI and Sentinel-2A MSI</vt:lpstr>
      <vt:lpstr>GSICS-related Activities</vt:lpstr>
      <vt:lpstr>GSICS-related Activities</vt:lpstr>
      <vt:lpstr>Other Activities</vt:lpstr>
      <vt:lpstr>PowerPoint Presentation</vt:lpstr>
    </vt:vector>
  </TitlesOfParts>
  <Company>USGS/EROS Data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DocuShare</dc:title>
  <dc:creator>Autumn Olson</dc:creator>
  <cp:lastModifiedBy>Stone, Thomas C.</cp:lastModifiedBy>
  <cp:revision>1233</cp:revision>
  <cp:lastPrinted>2016-02-25T17:49:11Z</cp:lastPrinted>
  <dcterms:created xsi:type="dcterms:W3CDTF">2005-05-17T19:07:47Z</dcterms:created>
  <dcterms:modified xsi:type="dcterms:W3CDTF">2017-03-14T02:11:14Z</dcterms:modified>
</cp:coreProperties>
</file>