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714" r:id="rId2"/>
    <p:sldId id="736" r:id="rId3"/>
    <p:sldId id="737" r:id="rId4"/>
    <p:sldId id="722" r:id="rId5"/>
    <p:sldId id="733" r:id="rId6"/>
    <p:sldId id="740" r:id="rId7"/>
    <p:sldId id="724" r:id="rId8"/>
    <p:sldId id="741" r:id="rId9"/>
    <p:sldId id="742" r:id="rId10"/>
    <p:sldId id="732" r:id="rId11"/>
    <p:sldId id="739" r:id="rId12"/>
    <p:sldId id="738" r:id="rId13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8000"/>
    <a:srgbClr val="5F5F5F"/>
    <a:srgbClr val="333333"/>
    <a:srgbClr val="FF3300"/>
    <a:srgbClr val="CC3300"/>
    <a:srgbClr val="8000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129" autoAdjust="0"/>
    <p:restoredTop sz="91694" autoAdjust="0"/>
  </p:normalViewPr>
  <p:slideViewPr>
    <p:cSldViewPr snapToGrid="0">
      <p:cViewPr varScale="1">
        <p:scale>
          <a:sx n="90" d="100"/>
          <a:sy n="90" d="100"/>
        </p:scale>
        <p:origin x="-21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2957"/>
        <p:guide pos="2238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513" cy="46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304" y="0"/>
            <a:ext cx="3078513" cy="46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25"/>
            <a:ext cx="3078513" cy="46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304" y="8918525"/>
            <a:ext cx="3078513" cy="46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513" cy="46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04" y="0"/>
            <a:ext cx="3078513" cy="46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6438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17" y="4460764"/>
            <a:ext cx="5682643" cy="422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525"/>
            <a:ext cx="3078513" cy="46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04" y="8918525"/>
            <a:ext cx="3078513" cy="46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9078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7037-F5AB-4234-8B75-84F7F4C5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CA05-B660-4EEB-890E-A679DF02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3AD7-A00B-4A91-9B8B-0BA01B14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3E82-9912-4669-9E99-52402885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47E33C82-C2A6-478E-8FB2-E20C8DB4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400800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sz="1000" b="1" dirty="0"/>
              <a:t>GSICS </a:t>
            </a:r>
            <a:r>
              <a:rPr lang="en-GB" sz="1000" b="1" dirty="0" smtClean="0"/>
              <a:t>Agency</a:t>
            </a:r>
            <a:r>
              <a:rPr lang="en-GB" sz="1000" b="1" baseline="0" dirty="0" smtClean="0"/>
              <a:t> Report</a:t>
            </a:r>
            <a:endParaRPr lang="en-US" sz="1000" b="1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2" name="Picture 18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971413" y="8540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9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23813" y="10064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0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66638" y="8159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sics.nesdis.noaa.gov/wiki/Development/GppaWorkflo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66A421-960F-40DF-BDE6-CED4FB09D90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68338" y="1727200"/>
            <a:ext cx="7772400" cy="1659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GRWG Microwave Sub-Group Briefing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14650"/>
            <a:ext cx="7315200" cy="2876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0"/>
              </a:spcBef>
              <a:spcAft>
                <a:spcPct val="100000"/>
              </a:spcAft>
            </a:pPr>
            <a:endParaRPr lang="en-US" sz="28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i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Ralph Ferraro (and entire MW Subgroup)</a:t>
            </a:r>
            <a:endParaRPr lang="en-US" altLang="zh-CN" sz="2000" b="1" dirty="0" smtClean="0"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 smtClean="0"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b="1" dirty="0" smtClean="0">
                <a:latin typeface="Times New Roman" pitchFamily="18" charset="0"/>
                <a:ea typeface="宋体" pitchFamily="2" charset="-122"/>
              </a:rPr>
              <a:t>NOAA/NESDIS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032" y="148856"/>
            <a:ext cx="5720316" cy="754911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Highlights from Aug 2016 GUW – Microwave Session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53" y="1121734"/>
            <a:ext cx="8793126" cy="4756150"/>
          </a:xfrm>
        </p:spPr>
        <p:txBody>
          <a:bodyPr/>
          <a:lstStyle/>
          <a:p>
            <a:pPr marL="228600" indent="-228600">
              <a:buClrTx/>
              <a:buFont typeface="+mj-lt"/>
              <a:buAutoNum type="arabicPeriod"/>
            </a:pPr>
            <a:r>
              <a:rPr lang="en-US" sz="1600" b="1" dirty="0" smtClean="0"/>
              <a:t>Wes </a:t>
            </a:r>
            <a:r>
              <a:rPr lang="en-US" sz="1600" b="1" dirty="0"/>
              <a:t>Berg </a:t>
            </a:r>
            <a:r>
              <a:rPr lang="en-US" sz="1600" dirty="0">
                <a:solidFill>
                  <a:srgbClr val="002060"/>
                </a:solidFill>
              </a:rPr>
              <a:t>- </a:t>
            </a:r>
            <a:r>
              <a:rPr lang="en-US" sz="1600" dirty="0"/>
              <a:t>Better RTM components needed to close loop on MW sensor calibration.  Water vapor absorption and ocean surface emissivity highest priority.  Use of high quality in-situ like ocean buoys and GRUAN </a:t>
            </a:r>
            <a:r>
              <a:rPr lang="en-US" sz="1600" dirty="0" err="1"/>
              <a:t>raobs</a:t>
            </a:r>
            <a:r>
              <a:rPr lang="en-US" sz="1600" dirty="0"/>
              <a:t> should be preferred over NWP model fields.  From the GPM X-Cal perspective, GMI and MHS could be good reference instruments.  </a:t>
            </a:r>
            <a:endParaRPr lang="en-US" sz="1600" dirty="0" smtClean="0"/>
          </a:p>
          <a:p>
            <a:pPr marL="0" indent="0">
              <a:buClrTx/>
              <a:buNone/>
            </a:pPr>
            <a:endParaRPr lang="en-US" sz="1600" dirty="0" smtClean="0">
              <a:solidFill>
                <a:srgbClr val="002060"/>
              </a:solidFill>
            </a:endParaRPr>
          </a:p>
          <a:p>
            <a:pPr marL="228600" indent="-228600">
              <a:buClrTx/>
              <a:buFont typeface="+mj-lt"/>
              <a:buAutoNum type="arabicPeriod" startAt="2"/>
            </a:pPr>
            <a:r>
              <a:rPr lang="en-US" sz="1600" b="1" dirty="0" smtClean="0"/>
              <a:t>John </a:t>
            </a:r>
            <a:r>
              <a:rPr lang="en-US" sz="1600" b="1" dirty="0"/>
              <a:t>Forsythe </a:t>
            </a:r>
            <a:r>
              <a:rPr lang="en-US" sz="1600" dirty="0"/>
              <a:t>- Blended water vapor (TPW and layered WV) </a:t>
            </a:r>
            <a:r>
              <a:rPr lang="en-US" sz="1600" dirty="0" smtClean="0"/>
              <a:t>require </a:t>
            </a:r>
            <a:r>
              <a:rPr lang="en-US" sz="1600" dirty="0"/>
              <a:t>good sensor calibration on both weather and climate scales.  A L1C CDR would be useful for developing a better TPW climatology; dating back to SSM/T2 would be even better.  He also stressed the importance of "image validation" where several LEO MW TPW products are put together and would demonstrate success/failure of </a:t>
            </a:r>
            <a:r>
              <a:rPr lang="en-US" sz="1600" dirty="0" smtClean="0"/>
              <a:t>calibrations/</a:t>
            </a:r>
            <a:r>
              <a:rPr lang="en-US" sz="1600" dirty="0" err="1" smtClean="0"/>
              <a:t>intercalibrations</a:t>
            </a:r>
            <a:r>
              <a:rPr lang="en-US" sz="1600" dirty="0" smtClean="0"/>
              <a:t>.</a:t>
            </a:r>
          </a:p>
          <a:p>
            <a:pPr marL="228600" indent="-228600">
              <a:buClrTx/>
              <a:buFont typeface="+mj-lt"/>
              <a:buAutoNum type="arabicPeriod" startAt="2"/>
            </a:pPr>
            <a:endParaRPr lang="en-US" sz="1600" dirty="0"/>
          </a:p>
          <a:p>
            <a:pPr marL="228600" indent="-228600">
              <a:buClrTx/>
              <a:buFont typeface="+mj-lt"/>
              <a:buAutoNum type="arabicPeriod" startAt="2"/>
            </a:pPr>
            <a:r>
              <a:rPr lang="en-US" sz="1600" b="1" dirty="0" smtClean="0"/>
              <a:t>George </a:t>
            </a:r>
            <a:r>
              <a:rPr lang="en-US" sz="1600" b="1" dirty="0"/>
              <a:t>Huffman </a:t>
            </a:r>
            <a:r>
              <a:rPr lang="en-US" sz="1600" dirty="0"/>
              <a:t>- Global precipitation products use both GEO IR and LEO MW; both require a variety of calibrations and other GSICS tools (like a unified parallax correction).  Going back to the SMMR era would enhance the global precipitation climatology.  MW accuracy of 1 K or less needed</a:t>
            </a:r>
            <a:r>
              <a:rPr lang="en-US" sz="1600" dirty="0" smtClean="0"/>
              <a:t>.  </a:t>
            </a:r>
          </a:p>
          <a:p>
            <a:pPr marL="228600" indent="-228600">
              <a:buClrTx/>
              <a:buFont typeface="+mj-lt"/>
              <a:buAutoNum type="arabicPeriod" startAt="2"/>
            </a:pPr>
            <a:endParaRPr lang="en-US" sz="1600" dirty="0"/>
          </a:p>
          <a:p>
            <a:pPr marL="228600" indent="-228600">
              <a:buClrTx/>
              <a:buFont typeface="+mj-lt"/>
              <a:buAutoNum type="arabicPeriod" startAt="2"/>
            </a:pPr>
            <a:r>
              <a:rPr lang="en-US" sz="1600" b="1" dirty="0" smtClean="0"/>
              <a:t>Cheng-</a:t>
            </a:r>
            <a:r>
              <a:rPr lang="en-US" sz="1600" b="1" dirty="0" err="1" smtClean="0"/>
              <a:t>Zhi</a:t>
            </a:r>
            <a:r>
              <a:rPr lang="en-US" sz="1600" b="1" dirty="0" smtClean="0"/>
              <a:t> </a:t>
            </a:r>
            <a:r>
              <a:rPr lang="en-US" sz="1600" b="1" dirty="0"/>
              <a:t>Zou </a:t>
            </a:r>
            <a:r>
              <a:rPr lang="en-US" sz="1600" dirty="0"/>
              <a:t>- Much work done to develop the longest microwave time series for temperature monitoring - SSU/MSU to AMSU.  Calibration and intersatellite calibration requires various methods to get at full dynamic </a:t>
            </a:r>
            <a:r>
              <a:rPr lang="en-US" sz="1600" dirty="0" smtClean="0"/>
              <a:t>range</a:t>
            </a:r>
            <a:r>
              <a:rPr lang="en-US" sz="1600" dirty="0"/>
              <a:t>.  Will continue forward with ATMS and MWS</a:t>
            </a:r>
            <a:r>
              <a:rPr lang="en-US" sz="16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C3BED8E1-D1FE-4068-BEE1-928EBDA11364}" type="slidenum">
              <a:rPr lang="en-US" altLang="en-US" sz="1200" smtClean="0"/>
              <a:pPr algn="r"/>
              <a:t>10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524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298" y="274638"/>
            <a:ext cx="5720316" cy="831148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CEOS/Joint Session Summary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</a:rPr>
              <a:t>July 6-7, 2016 – Beijing, China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275908"/>
            <a:ext cx="8830850" cy="4850256"/>
          </a:xfrm>
        </p:spPr>
        <p:txBody>
          <a:bodyPr/>
          <a:lstStyle/>
          <a:p>
            <a:r>
              <a:rPr lang="en-US" dirty="0" smtClean="0"/>
              <a:t>Session co-chaired by C-Z. Zou (NOAA) and </a:t>
            </a:r>
            <a:r>
              <a:rPr lang="en-US" dirty="0" err="1" smtClean="0"/>
              <a:t>Xialong</a:t>
            </a:r>
            <a:r>
              <a:rPr lang="en-US" dirty="0" smtClean="0"/>
              <a:t> Dong (NSSC/CAS); 15 participants</a:t>
            </a:r>
          </a:p>
          <a:p>
            <a:r>
              <a:rPr lang="en-US" dirty="0" smtClean="0"/>
              <a:t>C</a:t>
            </a:r>
            <a:r>
              <a:rPr lang="en-US" altLang="zh-CN" dirty="0" smtClean="0">
                <a:ea typeface="宋体" pitchFamily="2" charset="-122"/>
              </a:rPr>
              <a:t>ollaboration </a:t>
            </a:r>
            <a:r>
              <a:rPr lang="en-US" altLang="zh-CN" dirty="0">
                <a:ea typeface="宋体" pitchFamily="2" charset="-122"/>
              </a:rPr>
              <a:t>between CEOS and GSICS MW subgroups; not to overlap </a:t>
            </a:r>
            <a:r>
              <a:rPr lang="en-US" altLang="zh-CN" dirty="0" smtClean="0">
                <a:ea typeface="宋体" pitchFamily="2" charset="-122"/>
              </a:rPr>
              <a:t>effort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C</a:t>
            </a:r>
            <a:r>
              <a:rPr lang="en-US" altLang="zh-CN" sz="2000" dirty="0" smtClean="0">
                <a:ea typeface="宋体" pitchFamily="2" charset="-122"/>
              </a:rPr>
              <a:t>EOS/WGCV </a:t>
            </a:r>
            <a:r>
              <a:rPr lang="en-US" altLang="zh-CN" sz="2000" dirty="0">
                <a:ea typeface="宋体" pitchFamily="2" charset="-122"/>
              </a:rPr>
              <a:t>microwave subgroups is focusing on </a:t>
            </a:r>
          </a:p>
          <a:p>
            <a:pPr lvl="2"/>
            <a:r>
              <a:rPr kumimoji="1" lang="en-US" altLang="zh-CN" sz="1600" dirty="0">
                <a:ea typeface="宋体" pitchFamily="2" charset="-122"/>
              </a:rPr>
              <a:t>Guidelines for prelaunch calibration of microwave radiometer</a:t>
            </a:r>
          </a:p>
          <a:p>
            <a:pPr lvl="2"/>
            <a:r>
              <a:rPr kumimoji="1" lang="en-US" altLang="zh-CN" sz="1600" dirty="0">
                <a:ea typeface="宋体" pitchFamily="2" charset="-122"/>
              </a:rPr>
              <a:t>Guidelines for </a:t>
            </a:r>
            <a:r>
              <a:rPr kumimoji="1" lang="en-US" altLang="zh-CN" sz="1600" dirty="0" err="1">
                <a:ea typeface="宋体" pitchFamily="2" charset="-122"/>
              </a:rPr>
              <a:t>scatterometer</a:t>
            </a:r>
            <a:r>
              <a:rPr kumimoji="1" lang="en-US" altLang="zh-CN" sz="1600" dirty="0">
                <a:ea typeface="宋体" pitchFamily="2" charset="-122"/>
              </a:rPr>
              <a:t> calibration and data quality </a:t>
            </a:r>
            <a:r>
              <a:rPr kumimoji="1" lang="en-US" altLang="zh-CN" sz="1600" dirty="0" smtClean="0">
                <a:ea typeface="宋体" pitchFamily="2" charset="-122"/>
              </a:rPr>
              <a:t>control</a:t>
            </a: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  <a:cs typeface="Tahoma" pitchFamily="34" charset="0"/>
                <a:sym typeface="Symbol" pitchFamily="18" charset="2"/>
              </a:rPr>
              <a:t>GSICS </a:t>
            </a:r>
            <a:r>
              <a:rPr lang="en-US" altLang="en-US" sz="2000" dirty="0">
                <a:solidFill>
                  <a:srgbClr val="000000"/>
                </a:solidFill>
                <a:cs typeface="Tahoma" pitchFamily="34" charset="0"/>
                <a:sym typeface="Symbol" pitchFamily="18" charset="2"/>
              </a:rPr>
              <a:t>is focusing on defining reference </a:t>
            </a:r>
            <a:r>
              <a:rPr lang="en-US" altLang="en-US" sz="2000" dirty="0" smtClean="0">
                <a:solidFill>
                  <a:srgbClr val="000000"/>
                </a:solidFill>
                <a:cs typeface="Tahoma" pitchFamily="34" charset="0"/>
                <a:sym typeface="Symbol" pitchFamily="18" charset="2"/>
              </a:rPr>
              <a:t>instrument</a:t>
            </a:r>
          </a:p>
          <a:p>
            <a:pPr lvl="2"/>
            <a:r>
              <a:rPr lang="en-US" altLang="en-US" sz="1600" dirty="0" smtClean="0">
                <a:solidFill>
                  <a:srgbClr val="000000"/>
                </a:solidFill>
                <a:cs typeface="Tahoma" pitchFamily="34" charset="0"/>
                <a:sym typeface="Symbol" pitchFamily="18" charset="2"/>
              </a:rPr>
              <a:t>Observations from instrument are widely used in operations and research</a:t>
            </a:r>
          </a:p>
          <a:p>
            <a:pPr lvl="2"/>
            <a:r>
              <a:rPr lang="en-US" altLang="en-US" sz="1600" dirty="0" smtClean="0">
                <a:solidFill>
                  <a:srgbClr val="000000"/>
                </a:solidFill>
                <a:cs typeface="Tahoma" pitchFamily="34" charset="0"/>
                <a:sym typeface="Symbol" pitchFamily="18" charset="2"/>
              </a:rPr>
              <a:t>Calibration theory should be well established and documented</a:t>
            </a:r>
          </a:p>
          <a:p>
            <a:pPr lvl="2"/>
            <a:r>
              <a:rPr lang="en-US" altLang="en-US" sz="1600" dirty="0" smtClean="0">
                <a:solidFill>
                  <a:srgbClr val="000000"/>
                </a:solidFill>
                <a:cs typeface="Tahoma" pitchFamily="34" charset="0"/>
                <a:sym typeface="Symbol" pitchFamily="18" charset="2"/>
              </a:rPr>
              <a:t>Pre-launch calibration meets specifications</a:t>
            </a:r>
          </a:p>
          <a:p>
            <a:pPr lvl="2"/>
            <a:r>
              <a:rPr lang="en-US" altLang="en-US" sz="1600" dirty="0" smtClean="0">
                <a:solidFill>
                  <a:srgbClr val="000000"/>
                </a:solidFill>
                <a:cs typeface="Tahoma" pitchFamily="34" charset="0"/>
                <a:sym typeface="Symbol" pitchFamily="18" charset="2"/>
              </a:rPr>
              <a:t>Once in space, performance is well characterized and meets specifications</a:t>
            </a:r>
            <a:endParaRPr lang="en-US" altLang="en-US" sz="1600" dirty="0">
              <a:solidFill>
                <a:srgbClr val="000000"/>
              </a:solidFill>
              <a:cs typeface="Tahoma" pitchFamily="34" charset="0"/>
              <a:sym typeface="Symbol" pitchFamily="18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297" y="189578"/>
            <a:ext cx="5911703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Past year accomplishments and ongoing endeavors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0712"/>
            <a:ext cx="9144000" cy="4641112"/>
          </a:xfrm>
        </p:spPr>
        <p:txBody>
          <a:bodyPr/>
          <a:lstStyle/>
          <a:p>
            <a:r>
              <a:rPr lang="en-US" sz="2000" dirty="0" smtClean="0"/>
              <a:t>Continued expansion of group</a:t>
            </a:r>
          </a:p>
          <a:p>
            <a:pPr lvl="1"/>
            <a:r>
              <a:rPr lang="en-US" sz="1600" dirty="0" smtClean="0"/>
              <a:t>More ideas and new collaborations</a:t>
            </a:r>
            <a:endParaRPr lang="en-US" sz="1600" dirty="0"/>
          </a:p>
          <a:p>
            <a:r>
              <a:rPr lang="en-US" sz="2000" dirty="0" smtClean="0"/>
              <a:t>Sub-topical leads/formation</a:t>
            </a:r>
          </a:p>
          <a:p>
            <a:pPr lvl="1"/>
            <a:r>
              <a:rPr lang="en-US" sz="1600" dirty="0" smtClean="0"/>
              <a:t>Develop tasks, move forward with them</a:t>
            </a:r>
          </a:p>
          <a:p>
            <a:pPr lvl="2"/>
            <a:r>
              <a:rPr lang="en-US" sz="1400" dirty="0" smtClean="0"/>
              <a:t>References, Methods, Correction Tables….</a:t>
            </a:r>
          </a:p>
          <a:p>
            <a:r>
              <a:rPr lang="en-US" sz="2000" dirty="0" smtClean="0"/>
              <a:t>Wiki collaboration pages</a:t>
            </a:r>
          </a:p>
          <a:p>
            <a:pPr lvl="1"/>
            <a:r>
              <a:rPr lang="en-US" sz="1600" dirty="0" smtClean="0"/>
              <a:t>Still a work in progress….</a:t>
            </a:r>
          </a:p>
          <a:p>
            <a:r>
              <a:rPr lang="en-US" sz="2000" dirty="0" smtClean="0"/>
              <a:t>GUW MW Session</a:t>
            </a:r>
          </a:p>
          <a:p>
            <a:pPr lvl="1"/>
            <a:r>
              <a:rPr lang="en-US" sz="1600" dirty="0" smtClean="0"/>
              <a:t>Ideas from users leading to some new directions</a:t>
            </a:r>
            <a:r>
              <a:rPr lang="en-US" sz="1600" dirty="0" smtClean="0"/>
              <a:t>…</a:t>
            </a:r>
          </a:p>
          <a:p>
            <a:r>
              <a:rPr lang="en-US" sz="2000" dirty="0" smtClean="0"/>
              <a:t>Joint CEOS/GSICS meeting</a:t>
            </a:r>
          </a:p>
          <a:p>
            <a:pPr lvl="1"/>
            <a:r>
              <a:rPr lang="en-US" sz="1600" dirty="0" smtClean="0"/>
              <a:t>Building blocks for future collaborations</a:t>
            </a:r>
            <a:endParaRPr lang="en-US" sz="1600" dirty="0" smtClean="0"/>
          </a:p>
          <a:p>
            <a:r>
              <a:rPr lang="en-US" sz="2000" dirty="0" smtClean="0"/>
              <a:t>Annual issue of Newsletter/MW Focus</a:t>
            </a:r>
          </a:p>
          <a:p>
            <a:r>
              <a:rPr lang="en-US" sz="2000" dirty="0" smtClean="0"/>
              <a:t>First dedicated MW parallel session here…</a:t>
            </a:r>
          </a:p>
          <a:p>
            <a:r>
              <a:rPr lang="en-US" sz="2000" dirty="0" smtClean="0"/>
              <a:t>Hope to report </a:t>
            </a:r>
            <a:r>
              <a:rPr lang="en-US" sz="2000" smtClean="0"/>
              <a:t>on </a:t>
            </a:r>
            <a:r>
              <a:rPr lang="en-US" sz="2000" smtClean="0"/>
              <a:t>“true” </a:t>
            </a:r>
            <a:r>
              <a:rPr lang="en-US" sz="2000" dirty="0" smtClean="0"/>
              <a:t>accomplishments in 1-year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0" y="274638"/>
            <a:ext cx="5435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Outline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8577" cy="4525963"/>
          </a:xfrm>
        </p:spPr>
        <p:txBody>
          <a:bodyPr/>
          <a:lstStyle/>
          <a:p>
            <a:r>
              <a:rPr lang="en-US" dirty="0" smtClean="0"/>
              <a:t>Scope of MW Subgroup</a:t>
            </a:r>
          </a:p>
          <a:p>
            <a:r>
              <a:rPr lang="en-US" dirty="0" smtClean="0"/>
              <a:t>Membership</a:t>
            </a:r>
          </a:p>
          <a:p>
            <a:r>
              <a:rPr lang="en-US" dirty="0" smtClean="0"/>
              <a:t>Focus for past/upcoming year</a:t>
            </a:r>
          </a:p>
          <a:p>
            <a:r>
              <a:rPr lang="en-US" dirty="0" smtClean="0"/>
              <a:t>Quarterly Meetings/Highlights</a:t>
            </a:r>
          </a:p>
          <a:p>
            <a:r>
              <a:rPr lang="en-US" dirty="0" smtClean="0"/>
              <a:t>Contributions to 2016 GUW</a:t>
            </a:r>
          </a:p>
          <a:p>
            <a:r>
              <a:rPr lang="en-US" dirty="0" smtClean="0"/>
              <a:t>Outcome of joint CEOS/GSICS joint session</a:t>
            </a:r>
          </a:p>
          <a:p>
            <a:r>
              <a:rPr lang="en-US" dirty="0" smtClean="0"/>
              <a:t>Summary of Accomplishments &amp; Ongoing Endeavors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2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381152" y="4474"/>
            <a:ext cx="5635955" cy="1143000"/>
          </a:xfrm>
        </p:spPr>
        <p:txBody>
          <a:bodyPr/>
          <a:lstStyle/>
          <a:p>
            <a:r>
              <a:rPr lang="en-GB" altLang="en-US" sz="3600" dirty="0" smtClean="0">
                <a:solidFill>
                  <a:srgbClr val="0000FF"/>
                </a:solidFill>
                <a:latin typeface="Arial" charset="0"/>
              </a:rPr>
              <a:t>Scope of Microwave </a:t>
            </a:r>
            <a:br>
              <a:rPr lang="en-GB" altLang="en-US" sz="3600" dirty="0" smtClean="0">
                <a:solidFill>
                  <a:srgbClr val="0000FF"/>
                </a:solidFill>
                <a:latin typeface="Arial" charset="0"/>
              </a:rPr>
            </a:br>
            <a:r>
              <a:rPr lang="en-GB" altLang="en-US" sz="3600" dirty="0" smtClean="0">
                <a:solidFill>
                  <a:srgbClr val="0000FF"/>
                </a:solidFill>
                <a:latin typeface="Arial" charset="0"/>
              </a:rPr>
              <a:t>Sub-Group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68434" y="1223756"/>
            <a:ext cx="8848675" cy="5206717"/>
          </a:xfrm>
        </p:spPr>
        <p:txBody>
          <a:bodyPr/>
          <a:lstStyle/>
          <a:p>
            <a:r>
              <a:rPr lang="en-GB" altLang="en-US" sz="1800" dirty="0" smtClean="0">
                <a:latin typeface="Arial" charset="0"/>
              </a:rPr>
              <a:t>Understanding the users’ requirements for inter-calibration products for microwave instruments </a:t>
            </a:r>
          </a:p>
          <a:p>
            <a:pPr lvl="1"/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Imagers + sounders – passive only (initially, but eventually consider active if there is a need…)</a:t>
            </a:r>
          </a:p>
          <a:p>
            <a:pPr lvl="1"/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Retrospective calibration (CDR’s and their components like geolocation, scan biases, inter-satellite)</a:t>
            </a:r>
          </a:p>
          <a:p>
            <a:pPr lvl="1"/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Forward looking calibration (near-real time uses)</a:t>
            </a:r>
          </a:p>
          <a:p>
            <a:r>
              <a:rPr lang="en-GB" altLang="en-US" sz="1800" dirty="0" smtClean="0">
                <a:latin typeface="Arial" charset="0"/>
              </a:rPr>
              <a:t>Identifying existing products that could meet those requirements, but first….</a:t>
            </a:r>
          </a:p>
          <a:p>
            <a:pPr lvl="1"/>
            <a:r>
              <a:rPr lang="en-GB" altLang="en-US" sz="1400" dirty="0">
                <a:solidFill>
                  <a:srgbClr val="0070C0"/>
                </a:solidFill>
                <a:latin typeface="Arial" charset="0"/>
              </a:rPr>
              <a:t>N</a:t>
            </a:r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eed to define criteria…Reference standards (sensor(s), models, calibration methodologies….)</a:t>
            </a:r>
          </a:p>
          <a:p>
            <a:pPr lvl="1"/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And then a process that adheres to GSICS principles</a:t>
            </a:r>
          </a:p>
          <a:p>
            <a:r>
              <a:rPr lang="en-GB" altLang="en-US" sz="1800" dirty="0" smtClean="0">
                <a:latin typeface="Arial" charset="0"/>
              </a:rPr>
              <a:t>We should also focus on tools/algorithms like SNO, Double Difference, RTM, etc.</a:t>
            </a:r>
          </a:p>
          <a:p>
            <a:pPr lvl="1"/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Might be something more feasible in near term?</a:t>
            </a:r>
          </a:p>
          <a:p>
            <a:r>
              <a:rPr lang="en-GB" altLang="en-US" sz="1800" dirty="0" smtClean="0">
                <a:latin typeface="Arial" charset="0"/>
              </a:rPr>
              <a:t>Define data standards (jointly with GDWG)</a:t>
            </a:r>
          </a:p>
          <a:p>
            <a:r>
              <a:rPr lang="en-GB" altLang="en-US" sz="1800" dirty="0" smtClean="0">
                <a:latin typeface="Arial" charset="0"/>
              </a:rPr>
              <a:t>Encourage the creators of those products to submit them to the GSICS Procedure for Product Acceptance (</a:t>
            </a:r>
            <a:r>
              <a:rPr lang="en-GB" altLang="en-US" sz="1800" dirty="0" smtClean="0">
                <a:latin typeface="Arial" charset="0"/>
                <a:hlinkClick r:id="rId2"/>
              </a:rPr>
              <a:t>GPPA</a:t>
            </a:r>
            <a:r>
              <a:rPr lang="en-GB" altLang="en-US" sz="1800" dirty="0" smtClean="0">
                <a:latin typeface="Arial" charset="0"/>
              </a:rPr>
              <a:t>), once its defined for MW</a:t>
            </a:r>
          </a:p>
          <a:p>
            <a:pPr lvl="1"/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Candidates include Cheng-</a:t>
            </a:r>
            <a:r>
              <a:rPr lang="en-GB" altLang="en-US" sz="1400" dirty="0" err="1" smtClean="0">
                <a:solidFill>
                  <a:srgbClr val="0070C0"/>
                </a:solidFill>
                <a:latin typeface="Arial" charset="0"/>
              </a:rPr>
              <a:t>Zhi</a:t>
            </a:r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 Zou (MSU-AMSU), </a:t>
            </a:r>
            <a:r>
              <a:rPr lang="en-GB" altLang="en-US" sz="1400" dirty="0" err="1" smtClean="0">
                <a:solidFill>
                  <a:srgbClr val="0070C0"/>
                </a:solidFill>
                <a:latin typeface="Arial" charset="0"/>
              </a:rPr>
              <a:t>Karsten</a:t>
            </a:r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400" dirty="0" err="1" smtClean="0">
                <a:solidFill>
                  <a:srgbClr val="0070C0"/>
                </a:solidFill>
                <a:latin typeface="Arial" charset="0"/>
              </a:rPr>
              <a:t>Fennig</a:t>
            </a:r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 (SSMI), GPM X-Cal LUT’s</a:t>
            </a:r>
          </a:p>
          <a:p>
            <a:r>
              <a:rPr lang="en-GB" altLang="en-US" sz="1800" dirty="0" smtClean="0">
                <a:latin typeface="Arial" charset="0"/>
              </a:rPr>
              <a:t>Coordination with other groups (e.g., CEOS WGCV MW, GPM X-Cal) would also be required to generate standards and best practices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3BED8E1-D1FE-4068-BEE1-928EBDA1136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3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91542" y="0"/>
            <a:ext cx="6052458" cy="1143000"/>
          </a:xfrm>
        </p:spPr>
        <p:txBody>
          <a:bodyPr/>
          <a:lstStyle/>
          <a:p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Membership</a:t>
            </a:r>
            <a:r>
              <a:rPr lang="en-GB" altLang="en-US" dirty="0" smtClean="0">
                <a:latin typeface="Arial" charset="0"/>
              </a:rPr>
              <a:t/>
            </a:r>
            <a:br>
              <a:rPr lang="en-GB" altLang="en-US" dirty="0" smtClean="0">
                <a:latin typeface="Arial" charset="0"/>
              </a:rPr>
            </a:br>
            <a:r>
              <a:rPr lang="en-GB" altLang="en-US" sz="1800" dirty="0" smtClean="0">
                <a:latin typeface="Arial" charset="0"/>
              </a:rPr>
              <a:t>Signed up as of January 2017 – We continue to grow!</a:t>
            </a:r>
            <a:endParaRPr lang="en-GB" altLang="en-US" dirty="0" smtClean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C3BED8E1-D1FE-4068-BEE1-928EBDA11364}" type="slidenum">
              <a:rPr lang="en-US" altLang="en-US" sz="1200" smtClean="0"/>
              <a:pPr algn="r"/>
              <a:t>4</a:t>
            </a:fld>
            <a:endParaRPr lang="en-US" altLang="en-US" sz="12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270454"/>
            <a:ext cx="9142814" cy="5362574"/>
          </a:xfrm>
        </p:spPr>
        <p:txBody>
          <a:bodyPr/>
          <a:lstStyle/>
          <a:p>
            <a:r>
              <a:rPr lang="en-GB" altLang="en-US" sz="1700" dirty="0" smtClean="0">
                <a:latin typeface="Arial" charset="0"/>
              </a:rPr>
              <a:t>NOAA (and affiliates) - 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Ralph Ferraro (Chair),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Huan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Meng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, Cheng-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Zhi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 Zou, Tony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Reale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Manik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 Bali (Univ. Maryland), Isaac Moradi (Univ. Maryland), Hu (“Tiger) Yang (Univ. Maryland),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Wenze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 Yang (Univ. Maryland), Johnny Luo (City College New York)</a:t>
            </a:r>
          </a:p>
          <a:p>
            <a:r>
              <a:rPr lang="en-GB" altLang="en-US" sz="1700" dirty="0" smtClean="0">
                <a:latin typeface="Arial" charset="0"/>
              </a:rPr>
              <a:t>EUMETSAT (and affiliates)  – 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Tim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Hewison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Karsten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Fennig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Viju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 John</a:t>
            </a:r>
            <a:r>
              <a:rPr lang="en-GB" altLang="en-US" sz="1700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700" dirty="0" err="1">
                <a:solidFill>
                  <a:srgbClr val="0070C0"/>
                </a:solidFill>
                <a:latin typeface="Arial" charset="0"/>
              </a:rPr>
              <a:t>Jörg</a:t>
            </a:r>
            <a:r>
              <a:rPr lang="en-GB" altLang="en-US" sz="17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Ackermann,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Sabatino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DiMichele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Sante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Laviola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Vinia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Mattoli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Sreerekha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Thonipparambil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, Christophe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Accadia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, Martin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Burgdorf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 (Hamburg Univ.),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Imke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 Hans (Hamburg Univ.)</a:t>
            </a:r>
            <a:r>
              <a:rPr lang="en-GB" altLang="en-US" sz="1700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Ralf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Bennartz</a:t>
            </a:r>
            <a:endParaRPr lang="en-GB" altLang="en-US" sz="1700" dirty="0" smtClean="0">
              <a:solidFill>
                <a:srgbClr val="0070C0"/>
              </a:solidFill>
              <a:latin typeface="Arial" charset="0"/>
            </a:endParaRPr>
          </a:p>
          <a:p>
            <a:r>
              <a:rPr lang="en-GB" altLang="en-US" sz="1700" dirty="0" smtClean="0">
                <a:latin typeface="Arial" charset="0"/>
              </a:rPr>
              <a:t>NASA (and affiliates) 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– Ed Kim (GSFC),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Tanvir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 Islam (JPL), Linwood Jones (Univ. of Central Florida), Rachael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Kroodsma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 (Univ. of Maryland), Wes Berg (Colorado State Univ.), Thomas Holmes</a:t>
            </a:r>
          </a:p>
          <a:p>
            <a:r>
              <a:rPr lang="en-GB" altLang="en-US" sz="1700" dirty="0" smtClean="0">
                <a:latin typeface="Arial" charset="0"/>
              </a:rPr>
              <a:t>NIST – 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Derek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Houtz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, David Walker</a:t>
            </a:r>
          </a:p>
          <a:p>
            <a:r>
              <a:rPr lang="en-GB" altLang="en-US" sz="1700" dirty="0" smtClean="0">
                <a:latin typeface="Arial" charset="0"/>
              </a:rPr>
              <a:t>CMA (and affiliates) –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Songyan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Gu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, 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Qifeng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 Lu, Lin Chen, Hu Yang,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Xiaolong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 Dong,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Shengli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 Wu</a:t>
            </a:r>
          </a:p>
          <a:p>
            <a:r>
              <a:rPr lang="en-GB" altLang="en-US" sz="1700" dirty="0" smtClean="0">
                <a:latin typeface="Arial" charset="0"/>
              </a:rPr>
              <a:t>KMA (and affiliates) – 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Jun Park, Dong-Bin Shin (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Yonsei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 University, South Korea), </a:t>
            </a:r>
            <a:r>
              <a:rPr lang="en-GB" altLang="en-US" sz="1700" dirty="0" err="1">
                <a:solidFill>
                  <a:srgbClr val="0070C0"/>
                </a:solidFill>
                <a:latin typeface="Arial" charset="0"/>
              </a:rPr>
              <a:t>D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ohyeong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 Kim,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Minju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Gu</a:t>
            </a:r>
            <a:endParaRPr lang="en-GB" altLang="en-US" sz="1700" dirty="0" smtClean="0">
              <a:solidFill>
                <a:srgbClr val="0070C0"/>
              </a:solidFill>
              <a:latin typeface="Arial" charset="0"/>
            </a:endParaRPr>
          </a:p>
          <a:p>
            <a:r>
              <a:rPr lang="en-GB" altLang="en-US" sz="1700" dirty="0" smtClean="0">
                <a:latin typeface="Arial" charset="0"/>
              </a:rPr>
              <a:t>JAXA (and affiliates) - 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Misako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Kachi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, Takashi Maeda</a:t>
            </a:r>
          </a:p>
          <a:p>
            <a:r>
              <a:rPr lang="en-GB" altLang="en-US" sz="1700" dirty="0" smtClean="0">
                <a:latin typeface="Arial" charset="0"/>
              </a:rPr>
              <a:t>IISC – </a:t>
            </a:r>
            <a:r>
              <a:rPr lang="en-GB" altLang="en-US" sz="1700" dirty="0" smtClean="0">
                <a:solidFill>
                  <a:srgbClr val="0070C0"/>
                </a:solidFill>
                <a:latin typeface="Arial" charset="0"/>
              </a:rPr>
              <a:t>Ram </a:t>
            </a:r>
            <a:r>
              <a:rPr lang="en-GB" altLang="en-US" sz="1700" dirty="0" err="1" smtClean="0">
                <a:solidFill>
                  <a:srgbClr val="0070C0"/>
                </a:solidFill>
                <a:latin typeface="Arial" charset="0"/>
              </a:rPr>
              <a:t>Ratan</a:t>
            </a:r>
            <a:endParaRPr lang="en-GB" altLang="en-US" sz="1700" dirty="0" smtClean="0">
              <a:solidFill>
                <a:srgbClr val="0070C0"/>
              </a:solidFill>
              <a:latin typeface="Arial" charset="0"/>
            </a:endParaRPr>
          </a:p>
          <a:p>
            <a:pPr marL="0" indent="0">
              <a:buNone/>
            </a:pPr>
            <a:endParaRPr lang="en-GB" altLang="en-US" sz="1700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264195" y="308344"/>
            <a:ext cx="5879805" cy="839130"/>
          </a:xfrm>
        </p:spPr>
        <p:txBody>
          <a:bodyPr/>
          <a:lstStyle/>
          <a:p>
            <a:r>
              <a:rPr lang="en-GB" altLang="en-US" sz="3600" dirty="0" smtClean="0">
                <a:solidFill>
                  <a:srgbClr val="0000FF"/>
                </a:solidFill>
                <a:latin typeface="Arial" charset="0"/>
              </a:rPr>
              <a:t>Focus Topics for 2016-2017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3999" cy="5265585"/>
          </a:xfrm>
        </p:spPr>
        <p:txBody>
          <a:bodyPr/>
          <a:lstStyle/>
          <a:p>
            <a:r>
              <a:rPr lang="en-US" sz="2000" dirty="0"/>
              <a:t> </a:t>
            </a:r>
            <a:r>
              <a:rPr lang="en-US" sz="2000" dirty="0" smtClean="0"/>
              <a:t>Defining CLEAR PATH for</a:t>
            </a:r>
            <a:r>
              <a:rPr lang="en-US" sz="2000" b="1" dirty="0" smtClean="0"/>
              <a:t> </a:t>
            </a:r>
            <a:r>
              <a:rPr lang="en-US" sz="2000" b="1" dirty="0"/>
              <a:t>GSICS MW </a:t>
            </a:r>
            <a:r>
              <a:rPr lang="en-US" sz="2000" b="1" dirty="0" smtClean="0"/>
              <a:t>products and algorithms </a:t>
            </a:r>
            <a:r>
              <a:rPr lang="en-US" sz="2000" i="1" dirty="0" smtClean="0"/>
              <a:t>(formed sub-topical leaders; just getting started)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Methodologies </a:t>
            </a:r>
            <a:r>
              <a:rPr lang="en-US" sz="1600" i="1" dirty="0" smtClean="0">
                <a:solidFill>
                  <a:srgbClr val="00B5EF"/>
                </a:solidFill>
              </a:rPr>
              <a:t>(Jun Park, Rachel </a:t>
            </a:r>
            <a:r>
              <a:rPr lang="en-US" sz="1600" i="1" dirty="0" err="1" smtClean="0">
                <a:solidFill>
                  <a:srgbClr val="00B5EF"/>
                </a:solidFill>
              </a:rPr>
              <a:t>Kroodsma</a:t>
            </a:r>
            <a:r>
              <a:rPr lang="en-US" sz="1600" i="1" dirty="0" smtClean="0">
                <a:solidFill>
                  <a:srgbClr val="00B5EF"/>
                </a:solidFill>
              </a:rPr>
              <a:t>)</a:t>
            </a:r>
          </a:p>
          <a:p>
            <a:pPr lvl="2"/>
            <a:r>
              <a:rPr lang="en-US" sz="1200" dirty="0" smtClean="0"/>
              <a:t>SNO, Double difference, etc.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Reference Standards </a:t>
            </a:r>
            <a:r>
              <a:rPr lang="en-US" sz="1600" i="1" dirty="0" smtClean="0">
                <a:solidFill>
                  <a:srgbClr val="00B5EF"/>
                </a:solidFill>
              </a:rPr>
              <a:t>(</a:t>
            </a:r>
            <a:r>
              <a:rPr lang="en-US" sz="1600" i="1" dirty="0" err="1" smtClean="0">
                <a:solidFill>
                  <a:srgbClr val="00B5EF"/>
                </a:solidFill>
              </a:rPr>
              <a:t>Manik</a:t>
            </a:r>
            <a:r>
              <a:rPr lang="en-US" sz="1600" i="1" dirty="0" smtClean="0">
                <a:solidFill>
                  <a:srgbClr val="00B5EF"/>
                </a:solidFill>
              </a:rPr>
              <a:t> Bali, Isaac Moradi, </a:t>
            </a:r>
            <a:r>
              <a:rPr lang="en-US" sz="1600" i="1" strike="sngStrike" dirty="0" smtClean="0">
                <a:solidFill>
                  <a:srgbClr val="00B5EF"/>
                </a:solidFill>
              </a:rPr>
              <a:t>David Walker</a:t>
            </a:r>
            <a:r>
              <a:rPr lang="en-US" sz="1600" i="1" dirty="0" smtClean="0">
                <a:solidFill>
                  <a:srgbClr val="00B5EF"/>
                </a:solidFill>
              </a:rPr>
              <a:t>)</a:t>
            </a:r>
          </a:p>
          <a:p>
            <a:pPr lvl="2"/>
            <a:r>
              <a:rPr lang="en-US" sz="1200" dirty="0" smtClean="0"/>
              <a:t>A particular sensor?  Likely to be wavelength dependent (e.g., window, 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, 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0); A RTM?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LUT/Correction Tables </a:t>
            </a:r>
            <a:r>
              <a:rPr lang="en-US" sz="1600" i="1" dirty="0" smtClean="0">
                <a:solidFill>
                  <a:srgbClr val="00B5EF"/>
                </a:solidFill>
              </a:rPr>
              <a:t>(</a:t>
            </a:r>
            <a:r>
              <a:rPr lang="en-US" sz="1600" i="1" dirty="0" err="1" smtClean="0">
                <a:solidFill>
                  <a:srgbClr val="00B5EF"/>
                </a:solidFill>
              </a:rPr>
              <a:t>Karsten</a:t>
            </a:r>
            <a:r>
              <a:rPr lang="en-US" sz="1600" i="1" dirty="0" smtClean="0">
                <a:solidFill>
                  <a:srgbClr val="00B5EF"/>
                </a:solidFill>
              </a:rPr>
              <a:t> </a:t>
            </a:r>
            <a:r>
              <a:rPr lang="en-US" sz="1600" i="1" dirty="0" err="1" smtClean="0">
                <a:solidFill>
                  <a:srgbClr val="00B5EF"/>
                </a:solidFill>
              </a:rPr>
              <a:t>Fennig</a:t>
            </a:r>
            <a:r>
              <a:rPr lang="en-US" sz="1600" i="1" dirty="0" smtClean="0">
                <a:solidFill>
                  <a:srgbClr val="00B5EF"/>
                </a:solidFill>
              </a:rPr>
              <a:t>, Cheng-</a:t>
            </a:r>
            <a:r>
              <a:rPr lang="en-US" sz="1600" i="1" dirty="0" err="1" smtClean="0">
                <a:solidFill>
                  <a:srgbClr val="00B5EF"/>
                </a:solidFill>
              </a:rPr>
              <a:t>Zhi</a:t>
            </a:r>
            <a:r>
              <a:rPr lang="en-US" sz="1600" i="1" dirty="0" smtClean="0">
                <a:solidFill>
                  <a:srgbClr val="00B5EF"/>
                </a:solidFill>
              </a:rPr>
              <a:t> Zou, </a:t>
            </a:r>
            <a:r>
              <a:rPr lang="en-US" sz="1600" i="1" dirty="0" err="1" smtClean="0">
                <a:solidFill>
                  <a:srgbClr val="00B5EF"/>
                </a:solidFill>
              </a:rPr>
              <a:t>Viju</a:t>
            </a:r>
            <a:r>
              <a:rPr lang="en-US" sz="1600" i="1" dirty="0" smtClean="0">
                <a:solidFill>
                  <a:srgbClr val="00B5EF"/>
                </a:solidFill>
              </a:rPr>
              <a:t> John)</a:t>
            </a:r>
          </a:p>
          <a:p>
            <a:pPr lvl="2"/>
            <a:r>
              <a:rPr lang="en-US" sz="1200" dirty="0" smtClean="0"/>
              <a:t>Near real-time and climate; they will be different</a:t>
            </a:r>
          </a:p>
          <a:p>
            <a:r>
              <a:rPr lang="en-US" sz="2000" dirty="0" smtClean="0"/>
              <a:t> Tying </a:t>
            </a:r>
            <a:r>
              <a:rPr lang="en-US" sz="2000" dirty="0"/>
              <a:t>together other groups/opportunities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Engaging </a:t>
            </a:r>
            <a:r>
              <a:rPr lang="en-US" sz="1600" dirty="0">
                <a:solidFill>
                  <a:srgbClr val="0070C0"/>
                </a:solidFill>
              </a:rPr>
              <a:t>more closely GPM X-Cal </a:t>
            </a:r>
            <a:r>
              <a:rPr lang="en-US" sz="1600" i="1" dirty="0" smtClean="0">
                <a:solidFill>
                  <a:srgbClr val="00B5EF"/>
                </a:solidFill>
              </a:rPr>
              <a:t>(Wes, Rachel)</a:t>
            </a:r>
          </a:p>
          <a:p>
            <a:pPr lvl="2"/>
            <a:r>
              <a:rPr lang="en-US" sz="1200" i="1" dirty="0" smtClean="0"/>
              <a:t>Participation our 2016 GUW; Participation at this meeting!</a:t>
            </a:r>
            <a:endParaRPr lang="en-US" sz="1200" i="1" dirty="0"/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Formalizing linkages </a:t>
            </a:r>
            <a:r>
              <a:rPr lang="en-US" sz="1600" dirty="0">
                <a:solidFill>
                  <a:srgbClr val="0070C0"/>
                </a:solidFill>
              </a:rPr>
              <a:t>to CEOS MW subgroup </a:t>
            </a:r>
            <a:r>
              <a:rPr lang="en-US" sz="1600" i="1" dirty="0" smtClean="0">
                <a:solidFill>
                  <a:srgbClr val="00B5EF"/>
                </a:solidFill>
              </a:rPr>
              <a:t>(Cheng-</a:t>
            </a:r>
            <a:r>
              <a:rPr lang="en-US" sz="1600" i="1" dirty="0" err="1" smtClean="0">
                <a:solidFill>
                  <a:srgbClr val="00B5EF"/>
                </a:solidFill>
              </a:rPr>
              <a:t>Zhi</a:t>
            </a:r>
            <a:r>
              <a:rPr lang="en-US" sz="1600" i="1" dirty="0" smtClean="0">
                <a:solidFill>
                  <a:srgbClr val="00B5EF"/>
                </a:solidFill>
              </a:rPr>
              <a:t>, </a:t>
            </a:r>
            <a:r>
              <a:rPr lang="en-GB" altLang="en-US" sz="1600" i="1" dirty="0" err="1">
                <a:solidFill>
                  <a:srgbClr val="00B5EF"/>
                </a:solidFill>
                <a:latin typeface="Arial" charset="0"/>
              </a:rPr>
              <a:t>Xiaolong</a:t>
            </a:r>
            <a:r>
              <a:rPr lang="en-GB" altLang="en-US" sz="1600" i="1" dirty="0">
                <a:solidFill>
                  <a:srgbClr val="00B5EF"/>
                </a:solidFill>
                <a:latin typeface="Arial" charset="0"/>
              </a:rPr>
              <a:t> </a:t>
            </a:r>
            <a:r>
              <a:rPr lang="en-GB" altLang="en-US" sz="1600" i="1" dirty="0" smtClean="0">
                <a:solidFill>
                  <a:srgbClr val="00B5EF"/>
                </a:solidFill>
                <a:latin typeface="Arial" charset="0"/>
              </a:rPr>
              <a:t>Dong)</a:t>
            </a:r>
          </a:p>
          <a:p>
            <a:pPr lvl="2"/>
            <a:r>
              <a:rPr lang="en-GB" altLang="en-US" sz="1200" i="1" dirty="0" smtClean="0">
                <a:latin typeface="Arial" charset="0"/>
              </a:rPr>
              <a:t>CEOS-GSICS Microwave Coordination Meeting – 2016 July 5-6, Beijing, China </a:t>
            </a:r>
            <a:endParaRPr lang="en-GB" altLang="en-US" sz="1200" i="1" dirty="0" smtClean="0">
              <a:solidFill>
                <a:srgbClr val="00B050"/>
              </a:solidFill>
              <a:latin typeface="Arial" charset="0"/>
            </a:endParaRP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Expanding active participation </a:t>
            </a:r>
            <a:r>
              <a:rPr lang="en-US" sz="1600" i="1" dirty="0" smtClean="0">
                <a:solidFill>
                  <a:srgbClr val="00B5EF"/>
                </a:solidFill>
              </a:rPr>
              <a:t>(</a:t>
            </a:r>
            <a:r>
              <a:rPr lang="en-US" sz="1600" i="1" dirty="0" err="1" smtClean="0">
                <a:solidFill>
                  <a:srgbClr val="00B5EF"/>
                </a:solidFill>
              </a:rPr>
              <a:t>Manik</a:t>
            </a:r>
            <a:r>
              <a:rPr lang="en-US" sz="1600" i="1" dirty="0" smtClean="0">
                <a:solidFill>
                  <a:srgbClr val="00B5EF"/>
                </a:solidFill>
              </a:rPr>
              <a:t>, Ralph)</a:t>
            </a:r>
            <a:endParaRPr lang="en-US" sz="1200" i="1" dirty="0" smtClean="0">
              <a:solidFill>
                <a:srgbClr val="00B5EF"/>
              </a:solidFill>
            </a:endParaRPr>
          </a:p>
          <a:p>
            <a:r>
              <a:rPr lang="en-US" sz="2000" dirty="0" smtClean="0"/>
              <a:t>Continued participation </a:t>
            </a:r>
            <a:r>
              <a:rPr lang="en-US" sz="2000" dirty="0" smtClean="0">
                <a:solidFill>
                  <a:srgbClr val="FF0000"/>
                </a:solidFill>
              </a:rPr>
              <a:t>by subgroup </a:t>
            </a:r>
            <a:r>
              <a:rPr lang="en-US" sz="2000" dirty="0" smtClean="0"/>
              <a:t>at meetings of relevance: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GSICS; </a:t>
            </a:r>
            <a:r>
              <a:rPr lang="en-US" altLang="en-US" sz="1600" dirty="0" smtClean="0">
                <a:solidFill>
                  <a:srgbClr val="0070C0"/>
                </a:solidFill>
                <a:latin typeface="Arial" charset="0"/>
              </a:rPr>
              <a:t>CEOS;CALCON, </a:t>
            </a:r>
            <a:r>
              <a:rPr lang="en-US" altLang="en-US" sz="1600" dirty="0" err="1" smtClean="0">
                <a:solidFill>
                  <a:srgbClr val="0070C0"/>
                </a:solidFill>
                <a:latin typeface="Arial" charset="0"/>
              </a:rPr>
              <a:t>Microrad</a:t>
            </a:r>
            <a:r>
              <a:rPr lang="en-US" altLang="en-US" sz="1600" dirty="0" smtClean="0">
                <a:solidFill>
                  <a:srgbClr val="0070C0"/>
                </a:solidFill>
                <a:latin typeface="Arial" charset="0"/>
              </a:rPr>
              <a:t> 2017, AMS Sat. Met, EUMESAT Satellite, etc.</a:t>
            </a:r>
            <a:endParaRPr lang="en-GB" altLang="en-US" sz="1600" dirty="0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C3BED8E1-D1FE-4068-BEE1-928EBDA11364}" type="slidenum">
              <a:rPr lang="en-US" altLang="en-US" sz="1100" smtClean="0"/>
              <a:pPr algn="r"/>
              <a:t>5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6964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236" y="274638"/>
            <a:ext cx="5539563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MW Workspace</a:t>
            </a:r>
            <a:r>
              <a:rPr lang="en-US" dirty="0"/>
              <a:t/>
            </a:r>
            <a:br>
              <a:rPr lang="en-US" dirty="0"/>
            </a:br>
            <a:r>
              <a:rPr lang="en-US" sz="1200" b="1" dirty="0">
                <a:solidFill>
                  <a:schemeClr val="tx1"/>
                </a:solidFill>
              </a:rPr>
              <a:t>http://gsics.atmos.umd.edu/bin/view/Development/MicrowaveSubGroup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3" r="40865" b="6037"/>
          <a:stretch/>
        </p:blipFill>
        <p:spPr bwMode="auto">
          <a:xfrm>
            <a:off x="255182" y="1446028"/>
            <a:ext cx="4231758" cy="4635795"/>
          </a:xfrm>
          <a:prstGeom prst="rect">
            <a:avLst/>
          </a:prstGeom>
          <a:noFill/>
          <a:ln w="254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9" r="30954" b="5534"/>
          <a:stretch/>
        </p:blipFill>
        <p:spPr bwMode="auto">
          <a:xfrm>
            <a:off x="4582633" y="1360967"/>
            <a:ext cx="4338084" cy="4720856"/>
          </a:xfrm>
          <a:prstGeom prst="rect">
            <a:avLst/>
          </a:prstGeom>
          <a:noFill/>
          <a:ln w="254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2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294742" y="144012"/>
            <a:ext cx="5392057" cy="1143000"/>
          </a:xfrm>
        </p:spPr>
        <p:txBody>
          <a:bodyPr/>
          <a:lstStyle/>
          <a:p>
            <a:r>
              <a:rPr lang="en-GB" altLang="en-US" sz="3600" dirty="0" smtClean="0">
                <a:solidFill>
                  <a:srgbClr val="0000FF"/>
                </a:solidFill>
                <a:latin typeface="Arial" charset="0"/>
              </a:rPr>
              <a:t>Recent Meetings of Microwave Sub-Group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253862"/>
            <a:ext cx="8927743" cy="4525963"/>
          </a:xfrm>
        </p:spPr>
        <p:txBody>
          <a:bodyPr/>
          <a:lstStyle/>
          <a:p>
            <a:r>
              <a:rPr lang="en-GB" altLang="en-US" sz="2800" dirty="0" smtClean="0">
                <a:latin typeface="Arial" charset="0"/>
              </a:rPr>
              <a:t>Mostly web meetings </a:t>
            </a:r>
          </a:p>
          <a:p>
            <a:pPr lvl="1"/>
            <a:r>
              <a:rPr lang="en-GB" altLang="en-US" sz="2000" dirty="0" smtClean="0">
                <a:latin typeface="Arial" charset="0"/>
              </a:rPr>
              <a:t>Max 2.5hr; try to hold in the 1100 – 1400 UTC timeframe</a:t>
            </a:r>
          </a:p>
          <a:p>
            <a:pPr lvl="1"/>
            <a:r>
              <a:rPr lang="en-GB" altLang="en-US" sz="2000" dirty="0" smtClean="0">
                <a:latin typeface="Arial" charset="0"/>
              </a:rPr>
              <a:t>Materials and minutes always posted on Wiki </a:t>
            </a:r>
          </a:p>
          <a:p>
            <a:r>
              <a:rPr lang="en-GB" altLang="en-US" sz="2800" dirty="0" smtClean="0">
                <a:latin typeface="Arial" charset="0"/>
              </a:rPr>
              <a:t>21 April 2016</a:t>
            </a:r>
          </a:p>
          <a:p>
            <a:r>
              <a:rPr lang="en-GB" altLang="en-US" sz="2800" dirty="0" smtClean="0">
                <a:latin typeface="Arial" charset="0"/>
              </a:rPr>
              <a:t>26 July 2016</a:t>
            </a:r>
          </a:p>
          <a:p>
            <a:r>
              <a:rPr lang="en-GB" altLang="en-US" sz="2800" dirty="0" smtClean="0">
                <a:latin typeface="Arial" charset="0"/>
              </a:rPr>
              <a:t>25 October 2016</a:t>
            </a:r>
          </a:p>
          <a:p>
            <a:r>
              <a:rPr lang="en-GB" altLang="en-US" sz="2800" dirty="0" smtClean="0">
                <a:latin typeface="Arial" charset="0"/>
              </a:rPr>
              <a:t>11 January 2017</a:t>
            </a:r>
          </a:p>
          <a:p>
            <a:r>
              <a:rPr lang="en-GB" altLang="en-US" sz="2800" dirty="0" smtClean="0">
                <a:latin typeface="Arial" charset="0"/>
              </a:rPr>
              <a:t>Some side-bar meetings:</a:t>
            </a:r>
          </a:p>
          <a:p>
            <a:pPr lvl="1"/>
            <a:r>
              <a:rPr lang="en-GB" altLang="en-US" sz="2400" dirty="0" smtClean="0">
                <a:latin typeface="Arial" charset="0"/>
              </a:rPr>
              <a:t>GRUAN</a:t>
            </a:r>
          </a:p>
          <a:p>
            <a:pPr lvl="1"/>
            <a:r>
              <a:rPr lang="en-GB" altLang="en-US" sz="2400" dirty="0" smtClean="0">
                <a:latin typeface="Arial" charset="0"/>
              </a:rPr>
              <a:t>GPM X-Cal</a:t>
            </a:r>
          </a:p>
          <a:p>
            <a:pPr lvl="1"/>
            <a:r>
              <a:rPr lang="en-GB" altLang="en-US" sz="2400" dirty="0" smtClean="0">
                <a:latin typeface="Arial" charset="0"/>
              </a:rPr>
              <a:t>In orbit reference standards</a:t>
            </a:r>
          </a:p>
          <a:p>
            <a:pPr marL="0" indent="0">
              <a:buNone/>
            </a:pPr>
            <a:endParaRPr lang="en-GB" altLang="en-US" sz="2800" dirty="0" smtClean="0">
              <a:latin typeface="Arial" charset="0"/>
            </a:endParaRPr>
          </a:p>
          <a:p>
            <a:pPr marL="914400" lvl="2" indent="0">
              <a:buNone/>
            </a:pPr>
            <a:endParaRPr lang="en-GB" altLang="en-US" sz="2000" dirty="0" smtClean="0">
              <a:latin typeface="Arial" charset="0"/>
            </a:endParaRPr>
          </a:p>
          <a:p>
            <a:endParaRPr lang="en-GB" alt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C3BED8E1-D1FE-4068-BEE1-928EBDA11364}" type="slidenum">
              <a:rPr lang="en-US" altLang="en-US" sz="1200" smtClean="0"/>
              <a:pPr algn="r"/>
              <a:t>7</a:t>
            </a:fld>
            <a:endParaRPr lang="en-US" alt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2" t="14222" r="20572" b="4677"/>
          <a:stretch/>
        </p:blipFill>
        <p:spPr bwMode="auto">
          <a:xfrm>
            <a:off x="4640814" y="2496457"/>
            <a:ext cx="4182779" cy="3367313"/>
          </a:xfrm>
          <a:prstGeom prst="rect">
            <a:avLst/>
          </a:prstGeom>
          <a:noFill/>
          <a:ln w="254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6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828" y="83252"/>
            <a:ext cx="5869172" cy="799250"/>
          </a:xfrm>
        </p:spPr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Sample Presentations (1/2)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66AD1-022E-4E0E-AE7E-C7A6C4DD8D0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67613" y="1094606"/>
            <a:ext cx="2184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Tony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Reale</a:t>
            </a:r>
            <a:r>
              <a:rPr lang="en-US" sz="1400" b="1" i="1" dirty="0" smtClean="0">
                <a:solidFill>
                  <a:srgbClr val="FF0000"/>
                </a:solidFill>
              </a:rPr>
              <a:t>, 26 Jul 2016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7260" y="1113803"/>
            <a:ext cx="2303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FF0000"/>
                </a:solidFill>
              </a:rPr>
              <a:t>Shengli</a:t>
            </a:r>
            <a:r>
              <a:rPr lang="en-US" sz="1400" b="1" i="1" dirty="0" smtClean="0">
                <a:solidFill>
                  <a:srgbClr val="FF0000"/>
                </a:solidFill>
              </a:rPr>
              <a:t> Wu, 21 Apr 2016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pic>
        <p:nvPicPr>
          <p:cNvPr id="2055" name="Picture 7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9" t="33314" r="21920" b="11508"/>
          <a:stretch/>
        </p:blipFill>
        <p:spPr bwMode="auto">
          <a:xfrm>
            <a:off x="422600" y="1531084"/>
            <a:ext cx="4192836" cy="233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16697" r="27317" b="60525"/>
          <a:stretch/>
        </p:blipFill>
        <p:spPr bwMode="auto">
          <a:xfrm>
            <a:off x="152525" y="4029741"/>
            <a:ext cx="4802245" cy="211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70295" y="3875852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23 H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05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15" y="1922639"/>
            <a:ext cx="4038600" cy="226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848448" y="1421580"/>
            <a:ext cx="416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GRUAN  collocations with high quality satellite derived  </a:t>
            </a:r>
          </a:p>
          <a:p>
            <a:pPr algn="ctr"/>
            <a:r>
              <a:rPr lang="en-US" sz="1200" b="1" dirty="0" smtClean="0"/>
              <a:t>Sounding (NUCAPS, AIRS and ECMWF)</a:t>
            </a:r>
            <a:endParaRPr lang="en-US" sz="1200" b="1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54" y="4348717"/>
            <a:ext cx="3282950" cy="237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0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828" y="83252"/>
            <a:ext cx="5752214" cy="799250"/>
          </a:xfrm>
        </p:spPr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Sample Presentations (2/2)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66AD1-022E-4E0E-AE7E-C7A6C4DD8D0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6124" y="1115324"/>
            <a:ext cx="239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David Walker, 25 Oct 2016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1" t="20357" r="25494" b="22008"/>
          <a:stretch/>
        </p:blipFill>
        <p:spPr bwMode="auto">
          <a:xfrm>
            <a:off x="297711" y="1423102"/>
            <a:ext cx="4076044" cy="262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7" y="4427870"/>
            <a:ext cx="1740294" cy="129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75" y="4300278"/>
            <a:ext cx="2604975" cy="187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86635" y="1061274"/>
            <a:ext cx="3500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Johnny Luo and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Viju</a:t>
            </a:r>
            <a:r>
              <a:rPr lang="en-US" sz="1400" b="1" i="1" dirty="0" smtClean="0">
                <a:solidFill>
                  <a:srgbClr val="FF0000"/>
                </a:solidFill>
              </a:rPr>
              <a:t> John, 11 Jan 2017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9884" y="4058538"/>
            <a:ext cx="197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18 GHz </a:t>
            </a:r>
            <a:r>
              <a:rPr lang="el-GR" b="1" i="1" dirty="0" smtClean="0">
                <a:solidFill>
                  <a:srgbClr val="FF0000"/>
                </a:solidFill>
              </a:rPr>
              <a:t>ε</a:t>
            </a:r>
            <a:r>
              <a:rPr lang="en-US" sz="1400" b="1" i="1" dirty="0" smtClean="0">
                <a:solidFill>
                  <a:srgbClr val="FF0000"/>
                </a:solidFill>
              </a:rPr>
              <a:t> Verification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996" y="1423101"/>
            <a:ext cx="4038600" cy="216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96236" y="2294156"/>
            <a:ext cx="2504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2060"/>
                </a:solidFill>
              </a:rPr>
              <a:t>SSMT/2 Geolocation Errors</a:t>
            </a:r>
            <a:endParaRPr lang="en-US" sz="1400" b="1" i="1" dirty="0">
              <a:solidFill>
                <a:srgbClr val="00206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9"/>
          <a:stretch/>
        </p:blipFill>
        <p:spPr bwMode="auto">
          <a:xfrm>
            <a:off x="4627146" y="3676888"/>
            <a:ext cx="4242391" cy="250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2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32214</TotalTime>
  <Words>773</Words>
  <Application>Microsoft Office PowerPoint</Application>
  <PresentationFormat>On-screen Show (4:3)</PresentationFormat>
  <Paragraphs>124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GRWG Microwave Sub-Group Briefing</vt:lpstr>
      <vt:lpstr>Outline</vt:lpstr>
      <vt:lpstr>Scope of Microwave  Sub-Group</vt:lpstr>
      <vt:lpstr>Membership Signed up as of January 2017 – We continue to grow!</vt:lpstr>
      <vt:lpstr>Focus Topics for 2016-2017</vt:lpstr>
      <vt:lpstr>MW Workspace http://gsics.atmos.umd.edu/bin/view/Development/MicrowaveSubGroup</vt:lpstr>
      <vt:lpstr>Recent Meetings of Microwave Sub-Group</vt:lpstr>
      <vt:lpstr>Sample Presentations (1/2)</vt:lpstr>
      <vt:lpstr>Sample Presentations (2/2)</vt:lpstr>
      <vt:lpstr>Highlights from Aug 2016 GUW – Microwave Session</vt:lpstr>
      <vt:lpstr>CEOS/Joint Session Summary July 6-7, 2016 – Beijing, China</vt:lpstr>
      <vt:lpstr>Past year accomplishments and ongoing endeavors</vt:lpstr>
    </vt:vector>
  </TitlesOfParts>
  <Company>NOAA / NESDIS / ORA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Ralph Ferraro</cp:lastModifiedBy>
  <cp:revision>895</cp:revision>
  <cp:lastPrinted>2017-03-14T21:13:22Z</cp:lastPrinted>
  <dcterms:created xsi:type="dcterms:W3CDTF">2004-06-10T15:46:18Z</dcterms:created>
  <dcterms:modified xsi:type="dcterms:W3CDTF">2017-03-14T22:08:56Z</dcterms:modified>
</cp:coreProperties>
</file>