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96" r:id="rId2"/>
    <p:sldId id="402" r:id="rId3"/>
    <p:sldId id="398" r:id="rId4"/>
    <p:sldId id="401" r:id="rId5"/>
    <p:sldId id="412" r:id="rId6"/>
    <p:sldId id="413" r:id="rId7"/>
    <p:sldId id="403" r:id="rId8"/>
    <p:sldId id="405" r:id="rId9"/>
    <p:sldId id="399" r:id="rId10"/>
    <p:sldId id="444" r:id="rId11"/>
    <p:sldId id="445" r:id="rId12"/>
    <p:sldId id="504" r:id="rId13"/>
    <p:sldId id="505" r:id="rId14"/>
    <p:sldId id="411" r:id="rId15"/>
    <p:sldId id="448" r:id="rId16"/>
    <p:sldId id="263" r:id="rId17"/>
    <p:sldId id="392" r:id="rId18"/>
    <p:sldId id="360" r:id="rId19"/>
    <p:sldId id="361" r:id="rId20"/>
    <p:sldId id="362" r:id="rId21"/>
    <p:sldId id="363" r:id="rId22"/>
    <p:sldId id="353" r:id="rId23"/>
    <p:sldId id="354" r:id="rId24"/>
    <p:sldId id="355" r:id="rId25"/>
    <p:sldId id="503"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26A8"/>
    <a:srgbClr val="1952A7"/>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5851" autoAdjust="0"/>
  </p:normalViewPr>
  <p:slideViewPr>
    <p:cSldViewPr>
      <p:cViewPr varScale="1">
        <p:scale>
          <a:sx n="63" d="100"/>
          <a:sy n="63" d="100"/>
        </p:scale>
        <p:origin x="72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482CCCE-02F7-40FD-9D98-643D3BFFF20A}" type="datetimeFigureOut">
              <a:rPr lang="en-US" smtClean="0"/>
              <a:pPr/>
              <a:t>3/21/2017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942B71-98E2-42BD-84F6-76CC3AF0F0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esdis.noaa.gov/news_archives/dscovr.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ience.nasa.gov/media/medialibrary/2012/03/01/Nguyen-DSCOVR-Mission-Briefing-HPS-v01b.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dirty="0" smtClean="0"/>
              <a:t>H. J. </a:t>
            </a:r>
            <a:r>
              <a:rPr lang="en-US" dirty="0" err="1" smtClean="0"/>
              <a:t>Eskes</a:t>
            </a:r>
            <a:r>
              <a:rPr lang="en-US" dirty="0" smtClean="0"/>
              <a:t> and K. F. </a:t>
            </a:r>
            <a:r>
              <a:rPr lang="en-US" dirty="0" err="1" smtClean="0"/>
              <a:t>Boersma</a:t>
            </a:r>
            <a:r>
              <a:rPr lang="en-US" dirty="0" smtClean="0"/>
              <a:t>, (2003) Averaging kernels for DOAS total-column satellite retrievals, Atmos. Chem. Phys., 3, 1285–1291, 2003, www.atmos-chem-phys.org/acp/3/1285/.</a:t>
            </a:r>
          </a:p>
          <a:p>
            <a:r>
              <a:rPr lang="en-US" dirty="0" smtClean="0"/>
              <a:t>X. Liu et al., (2009) Ozone profile retrievals from the Ozone Monitoring Instrument, Atmos. Chem. Phys. Discuss., 9, 22693–22738, 2009, www.atmos-chem-phys-discuss.net/9/22693/2009/.</a:t>
            </a:r>
          </a:p>
        </p:txBody>
      </p:sp>
      <p:sp>
        <p:nvSpPr>
          <p:cNvPr id="122884" name="Slide Number Placeholder 3"/>
          <p:cNvSpPr>
            <a:spLocks noGrp="1"/>
          </p:cNvSpPr>
          <p:nvPr>
            <p:ph type="sldNum" sz="quarter" idx="5"/>
          </p:nvPr>
        </p:nvSpPr>
        <p:spPr>
          <a:noFill/>
        </p:spPr>
        <p:txBody>
          <a:bodyPr/>
          <a:lstStyle/>
          <a:p>
            <a:fld id="{F5B6903A-83F2-4043-8ED5-209FB1312163}" type="slidenum">
              <a:rPr lang="en-US" smtClean="0"/>
              <a:pPr/>
              <a:t>12</a:t>
            </a:fld>
            <a:endParaRPr lang="en-US" smtClean="0"/>
          </a:p>
        </p:txBody>
      </p:sp>
    </p:spTree>
    <p:extLst>
      <p:ext uri="{BB962C8B-B14F-4D97-AF65-F5344CB8AC3E}">
        <p14:creationId xmlns:p14="http://schemas.microsoft.com/office/powerpoint/2010/main" val="297072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83F33-9BD0-4427-9219-DEEF4E648BEB}" type="slidenum">
              <a:rPr lang="en-US"/>
              <a:pPr/>
              <a:t>13</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dirty="0"/>
              <a:t>Close up of minimum values.</a:t>
            </a:r>
          </a:p>
          <a:p>
            <a:r>
              <a:rPr lang="en-US" dirty="0"/>
              <a:t>Note Narrow swath data confirms that this is scan angle dependent, not scan timing dependence, that is the narrow swath has 8% minimums for all scan </a:t>
            </a:r>
            <a:r>
              <a:rPr lang="en-US" dirty="0" smtClean="0"/>
              <a:t>positions</a:t>
            </a:r>
            <a:r>
              <a:rPr lang="en-US" dirty="0"/>
              <a:t>.</a:t>
            </a:r>
          </a:p>
        </p:txBody>
      </p:sp>
    </p:spTree>
    <p:extLst>
      <p:ext uri="{BB962C8B-B14F-4D97-AF65-F5344CB8AC3E}">
        <p14:creationId xmlns:p14="http://schemas.microsoft.com/office/powerpoint/2010/main" val="131432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the Comparisons of Effective Reflectivity and Aerosol Indices project, we have continued to use the Equatorial Pacific box as a region to generate our soft calibration adjustments. We are using minimum land </a:t>
            </a:r>
            <a:r>
              <a:rPr lang="en-US" sz="1200" b="0" i="0" kern="1200" dirty="0" err="1" smtClean="0">
                <a:solidFill>
                  <a:schemeClr val="tx1"/>
                </a:solidFill>
                <a:effectLst/>
                <a:latin typeface="+mn-lt"/>
                <a:ea typeface="+mn-ea"/>
                <a:cs typeface="+mn-cs"/>
              </a:rPr>
              <a:t>reflectivities</a:t>
            </a:r>
            <a:r>
              <a:rPr lang="en-US" sz="1200" b="0" i="0" kern="1200" dirty="0" smtClean="0">
                <a:solidFill>
                  <a:schemeClr val="tx1"/>
                </a:solidFill>
                <a:effectLst/>
                <a:latin typeface="+mn-lt"/>
                <a:ea typeface="+mn-ea"/>
                <a:cs typeface="+mn-cs"/>
              </a:rPr>
              <a:t> and comparisons to other products to check these adjustments especially for sun glint contaminated FOVs. We will be reprocessing all of the OMPS Nadir Mapper Version 8 Total Column Ozone products for the first five years and we will use the Pacific region to check the stability of the products. Talk 4.b in this meeting will cover these topics.</a:t>
            </a:r>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14</a:t>
            </a:fld>
            <a:endParaRPr lang="en-US"/>
          </a:p>
        </p:txBody>
      </p:sp>
    </p:spTree>
    <p:extLst>
      <p:ext uri="{BB962C8B-B14F-4D97-AF65-F5344CB8AC3E}">
        <p14:creationId xmlns:p14="http://schemas.microsoft.com/office/powerpoint/2010/main" val="3017819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MLS results</a:t>
            </a:r>
            <a:r>
              <a:rPr lang="en-US" baseline="0" dirty="0" smtClean="0"/>
              <a:t> from C. </a:t>
            </a:r>
            <a:r>
              <a:rPr lang="en-US" baseline="0" dirty="0" err="1" smtClean="0"/>
              <a:t>Seftor</a:t>
            </a:r>
            <a:r>
              <a:rPr lang="en-US" baseline="0" dirty="0" smtClean="0"/>
              <a:t>, SSAI for NASA GSFC</a:t>
            </a:r>
          </a:p>
          <a:p>
            <a:r>
              <a:rPr lang="en-US" baseline="0" dirty="0" smtClean="0"/>
              <a:t>Some comments altered by L. Flynn.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MLS results</a:t>
            </a:r>
            <a:r>
              <a:rPr lang="en-US" baseline="0" dirty="0" smtClean="0"/>
              <a:t> from C. </a:t>
            </a:r>
            <a:r>
              <a:rPr lang="en-US" baseline="0" dirty="0" err="1" smtClean="0"/>
              <a:t>Seftor</a:t>
            </a:r>
            <a:r>
              <a:rPr lang="en-US" baseline="0" dirty="0" smtClean="0"/>
              <a:t>, SSAI for NASA GSFC</a:t>
            </a:r>
          </a:p>
          <a:p>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MLS results</a:t>
            </a:r>
            <a:r>
              <a:rPr lang="en-US" baseline="0" dirty="0" smtClean="0"/>
              <a:t> from C. </a:t>
            </a:r>
            <a:r>
              <a:rPr lang="en-US" baseline="0" dirty="0" err="1" smtClean="0"/>
              <a:t>Seftor</a:t>
            </a:r>
            <a:r>
              <a:rPr lang="en-US" baseline="0" dirty="0" smtClean="0"/>
              <a:t>, SSAI for </a:t>
            </a:r>
            <a:r>
              <a:rPr lang="en-US" baseline="0" smtClean="0"/>
              <a:t>NASA GSFC </a:t>
            </a:r>
            <a:endParaRPr lang="en-US" baseline="0" dirty="0" smtClean="0"/>
          </a:p>
          <a:p>
            <a:r>
              <a:rPr lang="en-US" baseline="0" dirty="0" smtClean="0"/>
              <a:t>Some comments and conclusions altered by L. Flynn.</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 from http://www.star.nesdis.noaa.gov/smcd/spb/OMPSDemo/proOMPSbeta.TOZ_V8.php </a:t>
            </a:r>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http://www.nesdis.noaa.gov/news_archives/dscovr.html</a:t>
            </a:r>
            <a:endParaRPr lang="en-US" dirty="0" smtClean="0"/>
          </a:p>
          <a:p>
            <a:r>
              <a:rPr lang="en-US" dirty="0" smtClean="0">
                <a:hlinkClick r:id="rId4"/>
              </a:rPr>
              <a:t>http://science.nasa.gov/media/medialibrary/2012/03/01/Nguyen-DSCOVR-Mission-Briefing-HPS-v01b.pdf</a:t>
            </a:r>
            <a:endParaRPr lang="en-US" dirty="0" smtClean="0"/>
          </a:p>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25</a:t>
            </a:fld>
            <a:endParaRPr lang="en-US"/>
          </a:p>
        </p:txBody>
      </p:sp>
    </p:spTree>
    <p:extLst>
      <p:ext uri="{BB962C8B-B14F-4D97-AF65-F5344CB8AC3E}">
        <p14:creationId xmlns:p14="http://schemas.microsoft.com/office/powerpoint/2010/main" val="215572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9A4748-410E-4DE8-AECD-1A203E6ECD41}"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9A4748-410E-4DE8-AECD-1A203E6ECD41}" type="datetimeFigureOut">
              <a:rPr lang="en-US" smtClean="0"/>
              <a:pPr/>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9A4748-410E-4DE8-AECD-1A203E6ECD41}" type="datetimeFigureOut">
              <a:rPr lang="en-US" smtClean="0"/>
              <a:pPr/>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A4748-410E-4DE8-AECD-1A203E6ECD41}" type="datetimeFigureOut">
              <a:rPr lang="en-US" smtClean="0"/>
              <a:pPr/>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A4748-410E-4DE8-AECD-1A203E6ECD41}"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A4748-410E-4DE8-AECD-1A203E6ECD41}"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A4748-410E-4DE8-AECD-1A203E6ECD41}" type="datetimeFigureOut">
              <a:rPr lang="en-US" smtClean="0"/>
              <a:pPr/>
              <a:t>3/21/2017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1D69D-861D-4010-9769-E0F02C4DD1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4191000"/>
          </a:xfrm>
        </p:spPr>
        <p:txBody>
          <a:bodyPr>
            <a:normAutofit/>
          </a:bodyPr>
          <a:lstStyle/>
          <a:p>
            <a:r>
              <a:rPr lang="en-US" dirty="0" smtClean="0"/>
              <a:t>4.b. </a:t>
            </a:r>
            <a:r>
              <a:rPr lang="en-US" dirty="0"/>
              <a:t>Vicarious calibration by using statistical properties for ozone, reflectivity and aerosol index products in a latitude/longitude box over the equatorial </a:t>
            </a:r>
            <a:r>
              <a:rPr lang="en-US" dirty="0" smtClean="0"/>
              <a:t>Pacific</a:t>
            </a:r>
            <a:endParaRPr lang="en-US" dirty="0"/>
          </a:p>
        </p:txBody>
      </p:sp>
      <p:sp>
        <p:nvSpPr>
          <p:cNvPr id="3" name="Subtitle 2"/>
          <p:cNvSpPr>
            <a:spLocks noGrp="1"/>
          </p:cNvSpPr>
          <p:nvPr>
            <p:ph type="subTitle" idx="1"/>
          </p:nvPr>
        </p:nvSpPr>
        <p:spPr>
          <a:xfrm>
            <a:off x="1371600" y="4648200"/>
            <a:ext cx="6400800" cy="1752600"/>
          </a:xfrm>
        </p:spPr>
        <p:txBody>
          <a:bodyPr/>
          <a:lstStyle/>
          <a:p>
            <a:r>
              <a:rPr lang="en-US" dirty="0" smtClean="0"/>
              <a:t>By L. </a:t>
            </a:r>
            <a:r>
              <a:rPr lang="en-US" dirty="0"/>
              <a:t>Flynn, Z. Zhang, E. Beach, Y. </a:t>
            </a:r>
            <a:r>
              <a:rPr lang="en-US" dirty="0" err="1" smtClean="0"/>
              <a:t>Pachepsky</a:t>
            </a:r>
            <a:r>
              <a:rPr lang="en-US" dirty="0" smtClean="0"/>
              <a:t> </a:t>
            </a:r>
            <a:endParaRPr lang="en-US" dirty="0"/>
          </a:p>
        </p:txBody>
      </p:sp>
    </p:spTree>
    <p:extLst>
      <p:ext uri="{BB962C8B-B14F-4D97-AF65-F5344CB8AC3E}">
        <p14:creationId xmlns:p14="http://schemas.microsoft.com/office/powerpoint/2010/main" val="4053335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1_pers_ref_positions_22_25.JPG"/>
          <p:cNvPicPr>
            <a:picLocks noChangeAspect="1"/>
          </p:cNvPicPr>
          <p:nvPr/>
        </p:nvPicPr>
        <p:blipFill>
          <a:blip r:embed="rId2" cstate="print"/>
          <a:stretch>
            <a:fillRect/>
          </a:stretch>
        </p:blipFill>
        <p:spPr>
          <a:xfrm>
            <a:off x="5867400" y="1600200"/>
            <a:ext cx="3235452" cy="4748784"/>
          </a:xfrm>
          <a:prstGeom prst="rect">
            <a:avLst/>
          </a:prstGeom>
        </p:spPr>
      </p:pic>
      <p:pic>
        <p:nvPicPr>
          <p:cNvPr id="7" name="Picture 6" descr="1_pers_ref_positions_14_17.JPG"/>
          <p:cNvPicPr>
            <a:picLocks noChangeAspect="1"/>
          </p:cNvPicPr>
          <p:nvPr/>
        </p:nvPicPr>
        <p:blipFill>
          <a:blip r:embed="rId3" cstate="print"/>
          <a:stretch>
            <a:fillRect/>
          </a:stretch>
        </p:blipFill>
        <p:spPr>
          <a:xfrm>
            <a:off x="2936748" y="1600200"/>
            <a:ext cx="3235452" cy="4748784"/>
          </a:xfrm>
          <a:prstGeom prst="rect">
            <a:avLst/>
          </a:prstGeom>
        </p:spPr>
      </p:pic>
      <p:sp>
        <p:nvSpPr>
          <p:cNvPr id="2" name="Title 1"/>
          <p:cNvSpPr>
            <a:spLocks noGrp="1"/>
          </p:cNvSpPr>
          <p:nvPr>
            <p:ph type="title"/>
          </p:nvPr>
        </p:nvSpPr>
        <p:spPr>
          <a:xfrm>
            <a:off x="457200" y="427038"/>
            <a:ext cx="8229600" cy="639762"/>
          </a:xfrm>
        </p:spPr>
        <p:txBody>
          <a:bodyPr>
            <a:noAutofit/>
          </a:bodyPr>
          <a:lstStyle/>
          <a:p>
            <a:r>
              <a:rPr lang="en-US" sz="3600" dirty="0" smtClean="0"/>
              <a:t>Time Series of GOME-2 </a:t>
            </a:r>
            <a:br>
              <a:rPr lang="en-US" sz="3600" dirty="0" smtClean="0"/>
            </a:br>
            <a:r>
              <a:rPr lang="en-US" sz="3600" dirty="0" smtClean="0"/>
              <a:t>1-percentile Reflectivity</a:t>
            </a:r>
            <a:br>
              <a:rPr lang="en-US" sz="3600" dirty="0" smtClean="0"/>
            </a:br>
            <a:r>
              <a:rPr lang="en-US" sz="3600" dirty="0" smtClean="0"/>
              <a:t>Equatorial Pacific</a:t>
            </a:r>
            <a:endParaRPr lang="en-US" sz="3600" dirty="0"/>
          </a:p>
        </p:txBody>
      </p:sp>
      <p:pic>
        <p:nvPicPr>
          <p:cNvPr id="5" name="Content Placeholder 4" descr="1_pers_ref_positions_2_5.JPG"/>
          <p:cNvPicPr>
            <a:picLocks noGrp="1" noChangeAspect="1"/>
          </p:cNvPicPr>
          <p:nvPr>
            <p:ph idx="1"/>
          </p:nvPr>
        </p:nvPicPr>
        <p:blipFill>
          <a:blip r:embed="rId4" cstate="print"/>
          <a:stretch>
            <a:fillRect/>
          </a:stretch>
        </p:blipFill>
        <p:spPr>
          <a:xfrm>
            <a:off x="0" y="1600199"/>
            <a:ext cx="3235452" cy="4748784"/>
          </a:xfrm>
        </p:spPr>
      </p:pic>
      <p:pic>
        <p:nvPicPr>
          <p:cNvPr id="6" name="Picture 5" descr="1_pers_ref_positions_22_25.JPG"/>
          <p:cNvPicPr>
            <a:picLocks noChangeAspect="1"/>
          </p:cNvPicPr>
          <p:nvPr/>
        </p:nvPicPr>
        <p:blipFill>
          <a:blip r:embed="rId5" cstate="print"/>
          <a:stretch>
            <a:fillRect/>
          </a:stretch>
        </p:blipFill>
        <p:spPr>
          <a:xfrm>
            <a:off x="2235747" y="0"/>
            <a:ext cx="64709" cy="94976"/>
          </a:xfrm>
          <a:prstGeom prst="rect">
            <a:avLst/>
          </a:prstGeom>
        </p:spPr>
      </p:pic>
    </p:spTree>
    <p:extLst>
      <p:ext uri="{BB962C8B-B14F-4D97-AF65-F5344CB8AC3E}">
        <p14:creationId xmlns:p14="http://schemas.microsoft.com/office/powerpoint/2010/main" val="2821218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457200" y="427038"/>
            <a:ext cx="8229600" cy="6397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Time Series of GOME-2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r>
              <a:rPr kumimoji="0" lang="en-US" sz="3600" b="0" i="0" u="none" strike="noStrike" kern="1200" cap="none" spc="0" normalizeH="0" baseline="0" noProof="0" dirty="0" smtClean="0">
                <a:ln>
                  <a:noFill/>
                </a:ln>
                <a:solidFill>
                  <a:schemeClr val="tx1"/>
                </a:solidFill>
                <a:effectLst/>
                <a:uLnTx/>
                <a:uFillTx/>
                <a:latin typeface="+mj-lt"/>
                <a:ea typeface="+mj-ea"/>
                <a:cs typeface="+mj-cs"/>
              </a:rPr>
              <a:t>Aerosol</a:t>
            </a:r>
            <a:r>
              <a:rPr kumimoji="0" lang="en-US" sz="3600" b="0" i="0" u="none" strike="noStrike" kern="1200" cap="none" spc="0" normalizeH="0" noProof="0" dirty="0" smtClean="0">
                <a:ln>
                  <a:noFill/>
                </a:ln>
                <a:solidFill>
                  <a:schemeClr val="tx1"/>
                </a:solidFill>
                <a:effectLst/>
                <a:uLnTx/>
                <a:uFillTx/>
                <a:latin typeface="+mj-lt"/>
                <a:ea typeface="+mj-ea"/>
                <a:cs typeface="+mj-cs"/>
              </a:rPr>
              <a:t> Index (360 nm </a:t>
            </a:r>
            <a:r>
              <a:rPr kumimoji="0" lang="en-US" sz="3600" b="0" i="0" u="none" strike="noStrike" kern="1200" cap="none" spc="0" normalizeH="0" noProof="0" dirty="0" err="1" smtClean="0">
                <a:ln>
                  <a:noFill/>
                </a:ln>
                <a:solidFill>
                  <a:schemeClr val="tx1"/>
                </a:solidFill>
                <a:effectLst/>
                <a:uLnTx/>
                <a:uFillTx/>
                <a:latin typeface="+mj-lt"/>
                <a:ea typeface="+mj-ea"/>
                <a:cs typeface="+mj-cs"/>
              </a:rPr>
              <a:t>vs</a:t>
            </a:r>
            <a:r>
              <a:rPr kumimoji="0" lang="en-US" sz="3600" b="0" i="0" u="none" strike="noStrike" kern="1200" cap="none" spc="0" normalizeH="0" noProof="0" dirty="0" smtClean="0">
                <a:ln>
                  <a:noFill/>
                </a:ln>
                <a:solidFill>
                  <a:schemeClr val="tx1"/>
                </a:solidFill>
                <a:effectLst/>
                <a:uLnTx/>
                <a:uFillTx/>
                <a:latin typeface="+mj-lt"/>
                <a:ea typeface="+mj-ea"/>
                <a:cs typeface="+mj-cs"/>
              </a:rPr>
              <a:t> 331 nm)</a:t>
            </a:r>
          </a:p>
          <a:p>
            <a:pPr lvl="0" algn="ctr">
              <a:spcBef>
                <a:spcPct val="0"/>
              </a:spcBef>
            </a:pPr>
            <a:r>
              <a:rPr lang="en-US" sz="3600" dirty="0" smtClean="0"/>
              <a:t>Equatorial Pacific</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AI_ref_positons_22_25.jpg"/>
          <p:cNvPicPr>
            <a:picLocks noChangeAspect="1"/>
          </p:cNvPicPr>
          <p:nvPr/>
        </p:nvPicPr>
        <p:blipFill>
          <a:blip r:embed="rId2" cstate="print"/>
          <a:stretch>
            <a:fillRect/>
          </a:stretch>
        </p:blipFill>
        <p:spPr>
          <a:xfrm>
            <a:off x="5735002" y="1575435"/>
            <a:ext cx="3180398" cy="4577715"/>
          </a:xfrm>
          <a:prstGeom prst="rect">
            <a:avLst/>
          </a:prstGeom>
        </p:spPr>
      </p:pic>
      <p:pic>
        <p:nvPicPr>
          <p:cNvPr id="7" name="Picture 6" descr="AI_ref_positions_14_17.jpg"/>
          <p:cNvPicPr>
            <a:picLocks noChangeAspect="1"/>
          </p:cNvPicPr>
          <p:nvPr/>
        </p:nvPicPr>
        <p:blipFill>
          <a:blip r:embed="rId3" cstate="print"/>
          <a:stretch>
            <a:fillRect/>
          </a:stretch>
        </p:blipFill>
        <p:spPr>
          <a:xfrm>
            <a:off x="2915602" y="1583599"/>
            <a:ext cx="3180398" cy="4577715"/>
          </a:xfrm>
          <a:prstGeom prst="rect">
            <a:avLst/>
          </a:prstGeom>
        </p:spPr>
      </p:pic>
      <p:pic>
        <p:nvPicPr>
          <p:cNvPr id="8" name="Picture 7" descr="AI_ref_position_2_5.jpg"/>
          <p:cNvPicPr>
            <a:picLocks noChangeAspect="1"/>
          </p:cNvPicPr>
          <p:nvPr/>
        </p:nvPicPr>
        <p:blipFill>
          <a:blip r:embed="rId4" cstate="print"/>
          <a:stretch>
            <a:fillRect/>
          </a:stretch>
        </p:blipFill>
        <p:spPr>
          <a:xfrm>
            <a:off x="96202" y="1594485"/>
            <a:ext cx="3180398" cy="4577715"/>
          </a:xfrm>
          <a:prstGeom prst="rect">
            <a:avLst/>
          </a:prstGeom>
        </p:spPr>
      </p:pic>
      <p:sp>
        <p:nvSpPr>
          <p:cNvPr id="17410" name="AutoShape 2" descr="Displaying ref1perc_METOPA_pos_14-1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00738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76200"/>
            <a:ext cx="9144000" cy="914400"/>
          </a:xfrm>
        </p:spPr>
        <p:txBody>
          <a:bodyPr>
            <a:normAutofit fontScale="90000"/>
          </a:bodyPr>
          <a:lstStyle/>
          <a:p>
            <a:pPr eaLnBrk="1" hangingPunct="1"/>
            <a:r>
              <a:rPr lang="en-US" sz="2800" dirty="0" smtClean="0"/>
              <a:t>Adjustments and Layer Efficiencies </a:t>
            </a:r>
            <a:br>
              <a:rPr lang="en-US" sz="2800" dirty="0" smtClean="0"/>
            </a:br>
            <a:r>
              <a:rPr lang="en-US" sz="2800" dirty="0" smtClean="0"/>
              <a:t>using V8TOz </a:t>
            </a:r>
            <a:r>
              <a:rPr lang="en-US" sz="2800" dirty="0" err="1" smtClean="0"/>
              <a:t>dN</a:t>
            </a:r>
            <a:r>
              <a:rPr lang="en-US" sz="2800" dirty="0" smtClean="0"/>
              <a:t>/</a:t>
            </a:r>
            <a:r>
              <a:rPr lang="en-US" sz="2800" dirty="0" err="1" smtClean="0"/>
              <a:t>dR</a:t>
            </a:r>
            <a:r>
              <a:rPr lang="en-US" sz="2800" dirty="0" smtClean="0"/>
              <a:t>, </a:t>
            </a:r>
            <a:r>
              <a:rPr lang="en-US" sz="2800" dirty="0" err="1" smtClean="0"/>
              <a:t>dN</a:t>
            </a:r>
            <a:r>
              <a:rPr lang="en-US" sz="2800" dirty="0" smtClean="0"/>
              <a:t>/dxi and </a:t>
            </a:r>
            <a:r>
              <a:rPr lang="en-US" sz="2800" dirty="0" err="1" smtClean="0"/>
              <a:t>dN</a:t>
            </a:r>
            <a:r>
              <a:rPr lang="en-US" sz="2800" dirty="0" smtClean="0"/>
              <a:t>/d</a:t>
            </a:r>
            <a:r>
              <a:rPr lang="el-GR" sz="2800" dirty="0" smtClean="0">
                <a:cs typeface="Arial" charset="0"/>
              </a:rPr>
              <a:t>Ω</a:t>
            </a:r>
            <a:endParaRPr lang="el-GR" sz="3600" dirty="0" smtClean="0">
              <a:cs typeface="Arial" charset="0"/>
            </a:endParaRPr>
          </a:p>
        </p:txBody>
      </p:sp>
      <p:sp>
        <p:nvSpPr>
          <p:cNvPr id="78851" name="Text Box 4"/>
          <p:cNvSpPr txBox="1">
            <a:spLocks noChangeArrowheads="1"/>
          </p:cNvSpPr>
          <p:nvPr/>
        </p:nvSpPr>
        <p:spPr bwMode="auto">
          <a:xfrm>
            <a:off x="228600" y="914400"/>
            <a:ext cx="8382000" cy="6001643"/>
          </a:xfrm>
          <a:prstGeom prst="rect">
            <a:avLst/>
          </a:prstGeom>
          <a:noFill/>
          <a:ln w="9525">
            <a:noFill/>
            <a:miter lim="800000"/>
            <a:headEnd/>
            <a:tailEnd/>
          </a:ln>
        </p:spPr>
        <p:txBody>
          <a:bodyPr>
            <a:spAutoFit/>
          </a:bodyPr>
          <a:lstStyle/>
          <a:p>
            <a:r>
              <a:rPr lang="en-US" dirty="0"/>
              <a:t>If  you want to increase R and </a:t>
            </a:r>
            <a:r>
              <a:rPr lang="el-GR" dirty="0"/>
              <a:t>Ω</a:t>
            </a:r>
            <a:r>
              <a:rPr lang="en-US" dirty="0"/>
              <a:t> by </a:t>
            </a:r>
            <a:r>
              <a:rPr lang="el-GR" dirty="0"/>
              <a:t>Δ</a:t>
            </a:r>
            <a:r>
              <a:rPr lang="en-US" dirty="0"/>
              <a:t>R and </a:t>
            </a:r>
            <a:r>
              <a:rPr lang="el-GR" dirty="0"/>
              <a:t>ΔΩ</a:t>
            </a:r>
            <a:r>
              <a:rPr lang="en-US" dirty="0"/>
              <a:t> then increase the N-values by</a:t>
            </a:r>
          </a:p>
          <a:p>
            <a:r>
              <a:rPr lang="en-US" dirty="0"/>
              <a:t>	</a:t>
            </a:r>
            <a:r>
              <a:rPr lang="el-GR" dirty="0"/>
              <a:t>Δ</a:t>
            </a:r>
            <a:r>
              <a:rPr lang="en-US" dirty="0"/>
              <a:t>N318 = </a:t>
            </a:r>
            <a:r>
              <a:rPr lang="el-GR" dirty="0"/>
              <a:t>Δ</a:t>
            </a:r>
            <a:r>
              <a:rPr lang="en-US" dirty="0"/>
              <a:t>R dN318/</a:t>
            </a:r>
            <a:r>
              <a:rPr lang="en-US" dirty="0" err="1"/>
              <a:t>dR</a:t>
            </a:r>
            <a:r>
              <a:rPr lang="en-US" dirty="0"/>
              <a:t> + </a:t>
            </a:r>
            <a:r>
              <a:rPr lang="el-GR" dirty="0"/>
              <a:t>ΔΩ</a:t>
            </a:r>
            <a:r>
              <a:rPr lang="en-US" dirty="0"/>
              <a:t> dN318/d</a:t>
            </a:r>
            <a:r>
              <a:rPr lang="el-GR" dirty="0"/>
              <a:t>Ω</a:t>
            </a:r>
            <a:r>
              <a:rPr lang="en-US" dirty="0"/>
              <a:t> = </a:t>
            </a:r>
            <a:r>
              <a:rPr lang="el-GR" dirty="0"/>
              <a:t>Δ</a:t>
            </a:r>
            <a:r>
              <a:rPr lang="en-US" dirty="0"/>
              <a:t>R A1 + </a:t>
            </a:r>
            <a:r>
              <a:rPr lang="el-GR" dirty="0"/>
              <a:t>ΔΩ</a:t>
            </a:r>
            <a:r>
              <a:rPr lang="en-US" dirty="0"/>
              <a:t> B1</a:t>
            </a:r>
          </a:p>
          <a:p>
            <a:r>
              <a:rPr lang="en-US" dirty="0"/>
              <a:t>	</a:t>
            </a:r>
            <a:r>
              <a:rPr lang="el-GR" dirty="0"/>
              <a:t>Δ</a:t>
            </a:r>
            <a:r>
              <a:rPr lang="en-US" dirty="0"/>
              <a:t>N331 = </a:t>
            </a:r>
            <a:r>
              <a:rPr lang="el-GR" dirty="0"/>
              <a:t>Δ</a:t>
            </a:r>
            <a:r>
              <a:rPr lang="en-US" dirty="0"/>
              <a:t>R dN331/</a:t>
            </a:r>
            <a:r>
              <a:rPr lang="en-US" dirty="0" err="1"/>
              <a:t>dR</a:t>
            </a:r>
            <a:r>
              <a:rPr lang="en-US" dirty="0"/>
              <a:t> + </a:t>
            </a:r>
            <a:r>
              <a:rPr lang="el-GR" dirty="0"/>
              <a:t>ΔΩ</a:t>
            </a:r>
            <a:r>
              <a:rPr lang="en-US" dirty="0"/>
              <a:t> dN331/d</a:t>
            </a:r>
            <a:r>
              <a:rPr lang="el-GR" dirty="0"/>
              <a:t>Ω</a:t>
            </a:r>
            <a:r>
              <a:rPr lang="en-US" dirty="0"/>
              <a:t> = </a:t>
            </a:r>
            <a:r>
              <a:rPr lang="el-GR" dirty="0"/>
              <a:t>Δ</a:t>
            </a:r>
            <a:r>
              <a:rPr lang="en-US" dirty="0"/>
              <a:t>R A2 + </a:t>
            </a:r>
            <a:r>
              <a:rPr lang="el-GR" dirty="0"/>
              <a:t>ΔΩ</a:t>
            </a:r>
            <a:r>
              <a:rPr lang="en-US" dirty="0"/>
              <a:t> B2</a:t>
            </a:r>
          </a:p>
          <a:p>
            <a:r>
              <a:rPr lang="en-US" sz="800" dirty="0"/>
              <a:t> </a:t>
            </a:r>
          </a:p>
          <a:p>
            <a:r>
              <a:rPr lang="en-US" dirty="0"/>
              <a:t>If you increase the N values by </a:t>
            </a:r>
            <a:r>
              <a:rPr lang="el-GR" dirty="0"/>
              <a:t>Δ</a:t>
            </a:r>
            <a:r>
              <a:rPr lang="en-US" dirty="0"/>
              <a:t>N318 and </a:t>
            </a:r>
            <a:r>
              <a:rPr lang="el-GR" dirty="0"/>
              <a:t>Δ</a:t>
            </a:r>
            <a:r>
              <a:rPr lang="en-US" dirty="0"/>
              <a:t>N331, then the R and </a:t>
            </a:r>
            <a:r>
              <a:rPr lang="el-GR" dirty="0"/>
              <a:t>Ω</a:t>
            </a:r>
            <a:r>
              <a:rPr lang="en-US" dirty="0"/>
              <a:t> increase by </a:t>
            </a:r>
          </a:p>
          <a:p>
            <a:r>
              <a:rPr lang="en-US" dirty="0"/>
              <a:t>	</a:t>
            </a:r>
            <a:r>
              <a:rPr lang="el-GR" dirty="0"/>
              <a:t>Δ</a:t>
            </a:r>
            <a:r>
              <a:rPr lang="en-US" dirty="0"/>
              <a:t>R = [C1 * B2 – C2 * B1] / [A1 * B2 – A2 * B1]</a:t>
            </a:r>
          </a:p>
          <a:p>
            <a:r>
              <a:rPr lang="en-US" dirty="0"/>
              <a:t>	</a:t>
            </a:r>
            <a:r>
              <a:rPr lang="el-GR" dirty="0"/>
              <a:t>ΔΩ</a:t>
            </a:r>
            <a:r>
              <a:rPr lang="en-US" dirty="0"/>
              <a:t> = [C1 * A2 – C2 * A1] / [A2 * B1 – A1 * B2]</a:t>
            </a:r>
          </a:p>
          <a:p>
            <a:r>
              <a:rPr lang="en-US" sz="800" dirty="0"/>
              <a:t> </a:t>
            </a:r>
          </a:p>
          <a:p>
            <a:pPr lvl="1"/>
            <a:r>
              <a:rPr lang="en-US" dirty="0"/>
              <a:t>A1 = dN318/</a:t>
            </a:r>
            <a:r>
              <a:rPr lang="en-US" dirty="0" err="1"/>
              <a:t>dR</a:t>
            </a:r>
            <a:r>
              <a:rPr lang="en-US" dirty="0"/>
              <a:t>,     B1 = dN318/d</a:t>
            </a:r>
            <a:r>
              <a:rPr lang="el-GR" dirty="0"/>
              <a:t>Ω</a:t>
            </a:r>
            <a:r>
              <a:rPr lang="en-US" dirty="0"/>
              <a:t>,     C1 = </a:t>
            </a:r>
            <a:r>
              <a:rPr lang="el-GR" dirty="0"/>
              <a:t>Δ</a:t>
            </a:r>
            <a:r>
              <a:rPr lang="en-US" dirty="0"/>
              <a:t>N318</a:t>
            </a:r>
          </a:p>
          <a:p>
            <a:pPr lvl="1"/>
            <a:r>
              <a:rPr lang="en-US" dirty="0"/>
              <a:t>A2 = dN331/</a:t>
            </a:r>
            <a:r>
              <a:rPr lang="en-US" dirty="0" err="1"/>
              <a:t>dR</a:t>
            </a:r>
            <a:r>
              <a:rPr lang="en-US" dirty="0"/>
              <a:t>,     B2 = dN331/d</a:t>
            </a:r>
            <a:r>
              <a:rPr lang="el-GR" dirty="0"/>
              <a:t>Ω</a:t>
            </a:r>
            <a:r>
              <a:rPr lang="en-US" dirty="0"/>
              <a:t>,     C2 = </a:t>
            </a:r>
            <a:r>
              <a:rPr lang="el-GR" dirty="0"/>
              <a:t>Δ</a:t>
            </a:r>
            <a:r>
              <a:rPr lang="en-US" dirty="0"/>
              <a:t>N331</a:t>
            </a:r>
          </a:p>
          <a:p>
            <a:pPr lvl="1"/>
            <a:r>
              <a:rPr lang="en-US" dirty="0"/>
              <a:t>D = [A1 * B2 – A2 * B1]      –D = [A2 * B1 – A1 * B2]</a:t>
            </a:r>
          </a:p>
          <a:p>
            <a:r>
              <a:rPr lang="en-US" sz="800" dirty="0"/>
              <a:t> </a:t>
            </a:r>
          </a:p>
          <a:p>
            <a:r>
              <a:rPr lang="en-US" dirty="0"/>
              <a:t>Given an ozone profile X = {xi} (</a:t>
            </a:r>
            <a:r>
              <a:rPr lang="en-US" dirty="0" err="1"/>
              <a:t>i</a:t>
            </a:r>
            <a:r>
              <a:rPr lang="en-US" dirty="0"/>
              <a:t>=1,N), and sensitivities dN318/</a:t>
            </a:r>
            <a:r>
              <a:rPr lang="en-US" dirty="0" err="1"/>
              <a:t>dxi</a:t>
            </a:r>
            <a:r>
              <a:rPr lang="en-US" dirty="0"/>
              <a:t> and dN331/</a:t>
            </a:r>
            <a:r>
              <a:rPr lang="en-US" dirty="0" err="1"/>
              <a:t>dxi</a:t>
            </a:r>
            <a:r>
              <a:rPr lang="en-US" dirty="0"/>
              <a:t>, the relative layer efficiencies, </a:t>
            </a:r>
            <a:r>
              <a:rPr lang="en-US" dirty="0" err="1"/>
              <a:t>Ei</a:t>
            </a:r>
            <a:r>
              <a:rPr lang="en-US" dirty="0"/>
              <a:t>, for B-pair are computed as follows: </a:t>
            </a:r>
          </a:p>
          <a:p>
            <a:r>
              <a:rPr lang="en-US" dirty="0"/>
              <a:t>	C1i = </a:t>
            </a:r>
            <a:r>
              <a:rPr lang="el-GR" dirty="0"/>
              <a:t>Δ</a:t>
            </a:r>
            <a:r>
              <a:rPr lang="en-US" dirty="0"/>
              <a:t>N318i = dN318/</a:t>
            </a:r>
            <a:r>
              <a:rPr lang="en-US" dirty="0" err="1"/>
              <a:t>dxi</a:t>
            </a:r>
            <a:r>
              <a:rPr lang="en-US" dirty="0"/>
              <a:t>     C2i = </a:t>
            </a:r>
            <a:r>
              <a:rPr lang="el-GR" dirty="0"/>
              <a:t>Δ</a:t>
            </a:r>
            <a:r>
              <a:rPr lang="en-US" dirty="0"/>
              <a:t>N331i = dN331/</a:t>
            </a:r>
            <a:r>
              <a:rPr lang="en-US" dirty="0" err="1"/>
              <a:t>dxi</a:t>
            </a:r>
            <a:r>
              <a:rPr lang="en-US" dirty="0"/>
              <a:t> </a:t>
            </a:r>
          </a:p>
          <a:p>
            <a:r>
              <a:rPr lang="en-US" dirty="0"/>
              <a:t>	</a:t>
            </a:r>
            <a:r>
              <a:rPr lang="el-GR" dirty="0"/>
              <a:t>ΔΩ</a:t>
            </a:r>
            <a:r>
              <a:rPr lang="en-US" dirty="0" err="1"/>
              <a:t>i</a:t>
            </a:r>
            <a:r>
              <a:rPr lang="en-US" dirty="0"/>
              <a:t> = [A2 * C1i – A1 * C2i ] / [A2 * B1 – A1 * B2]</a:t>
            </a:r>
          </a:p>
          <a:p>
            <a:r>
              <a:rPr lang="en-US" dirty="0"/>
              <a:t>	</a:t>
            </a:r>
            <a:r>
              <a:rPr lang="en-US" dirty="0" err="1"/>
              <a:t>Ei</a:t>
            </a:r>
            <a:r>
              <a:rPr lang="en-US" dirty="0"/>
              <a:t> = </a:t>
            </a:r>
            <a:r>
              <a:rPr lang="el-GR" dirty="0"/>
              <a:t>ΔΩ</a:t>
            </a:r>
            <a:r>
              <a:rPr lang="en-US" dirty="0" err="1"/>
              <a:t>i</a:t>
            </a:r>
            <a:r>
              <a:rPr lang="en-US" dirty="0"/>
              <a:t> / [SUM(</a:t>
            </a:r>
            <a:r>
              <a:rPr lang="el-GR" dirty="0"/>
              <a:t>ΔΩ</a:t>
            </a:r>
            <a:r>
              <a:rPr lang="en-US" dirty="0" err="1"/>
              <a:t>i</a:t>
            </a:r>
            <a:r>
              <a:rPr lang="en-US" dirty="0"/>
              <a:t>) / N]</a:t>
            </a:r>
          </a:p>
          <a:p>
            <a:r>
              <a:rPr lang="en-US" dirty="0"/>
              <a:t>This assumes all ozone changes are absolute (e.g., in DU).</a:t>
            </a:r>
            <a:r>
              <a:rPr lang="en-US" dirty="0">
                <a:solidFill>
                  <a:srgbClr val="3333FF"/>
                </a:solidFill>
              </a:rPr>
              <a:t> </a:t>
            </a:r>
            <a:r>
              <a:rPr lang="en-US" dirty="0" smtClean="0">
                <a:solidFill>
                  <a:srgbClr val="3333FF"/>
                </a:solidFill>
              </a:rPr>
              <a:t>These values should blend the clear and cloudy results appropriately by using the radiative fractions.</a:t>
            </a:r>
            <a:endParaRPr lang="en-US" dirty="0">
              <a:solidFill>
                <a:srgbClr val="3333FF"/>
              </a:solidFill>
            </a:endParaRPr>
          </a:p>
          <a:p>
            <a:r>
              <a:rPr lang="en-US" dirty="0"/>
              <a:t>One can check the consistency of alternative profile, </a:t>
            </a:r>
            <a:r>
              <a:rPr lang="en-US" dirty="0" err="1"/>
              <a:t>Xf</a:t>
            </a:r>
            <a:r>
              <a:rPr lang="en-US" dirty="0"/>
              <a:t> = {</a:t>
            </a:r>
            <a:r>
              <a:rPr lang="en-US" dirty="0" err="1"/>
              <a:t>xfi</a:t>
            </a:r>
            <a:r>
              <a:rPr lang="en-US" dirty="0"/>
              <a:t>}, by computing</a:t>
            </a:r>
          </a:p>
          <a:p>
            <a:r>
              <a:rPr lang="en-US" dirty="0"/>
              <a:t>	SUM[</a:t>
            </a:r>
            <a:r>
              <a:rPr lang="en-US" dirty="0" err="1"/>
              <a:t>Ei</a:t>
            </a:r>
            <a:r>
              <a:rPr lang="en-US" dirty="0"/>
              <a:t> * (xi – </a:t>
            </a:r>
            <a:r>
              <a:rPr lang="en-US" dirty="0" err="1"/>
              <a:t>xfi</a:t>
            </a:r>
            <a:r>
              <a:rPr lang="en-US" dirty="0" smtClean="0"/>
              <a:t>)]</a:t>
            </a:r>
          </a:p>
          <a:p>
            <a:r>
              <a:rPr lang="en-US" dirty="0"/>
              <a:t> </a:t>
            </a:r>
            <a:r>
              <a:rPr lang="en-US" dirty="0" smtClean="0"/>
              <a:t>  </a:t>
            </a:r>
          </a:p>
          <a:p>
            <a:r>
              <a:rPr lang="el-GR" dirty="0" smtClean="0"/>
              <a:t>Ω</a:t>
            </a:r>
            <a:r>
              <a:rPr lang="en-US" dirty="0" smtClean="0"/>
              <a:t> is total ozone in DU, R is effective reflectivity, and N is -100*log10(I/F)</a:t>
            </a:r>
            <a:endParaRPr lang="en-US" dirty="0"/>
          </a:p>
        </p:txBody>
      </p:sp>
    </p:spTree>
    <p:extLst>
      <p:ext uri="{BB962C8B-B14F-4D97-AF65-F5344CB8AC3E}">
        <p14:creationId xmlns:p14="http://schemas.microsoft.com/office/powerpoint/2010/main" val="378941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p:cNvPicPr>
            <a:picLocks noGrp="1" noChangeArrowheads="1"/>
          </p:cNvPicPr>
          <p:nvPr>
            <p:ph sz="half" idx="1"/>
          </p:nvPr>
        </p:nvPicPr>
        <p:blipFill>
          <a:blip r:embed="rId3" cstate="print">
            <a:lum bright="-60000" contrast="80000"/>
          </a:blip>
          <a:srcRect/>
          <a:stretch>
            <a:fillRect/>
          </a:stretch>
        </p:blipFill>
        <p:spPr>
          <a:xfrm>
            <a:off x="228600" y="174625"/>
            <a:ext cx="5091113" cy="3025775"/>
          </a:xfrm>
          <a:noFill/>
          <a:ln/>
        </p:spPr>
      </p:pic>
      <p:sp>
        <p:nvSpPr>
          <p:cNvPr id="342019" name="Text Box 3"/>
          <p:cNvSpPr txBox="1">
            <a:spLocks noChangeArrowheads="1"/>
          </p:cNvSpPr>
          <p:nvPr/>
        </p:nvSpPr>
        <p:spPr bwMode="auto">
          <a:xfrm>
            <a:off x="742950" y="6262688"/>
            <a:ext cx="781050" cy="366712"/>
          </a:xfrm>
          <a:prstGeom prst="rect">
            <a:avLst/>
          </a:prstGeom>
          <a:noFill/>
          <a:ln w="9525">
            <a:noFill/>
            <a:miter lim="800000"/>
            <a:headEnd/>
            <a:tailEnd/>
          </a:ln>
          <a:effectLst/>
        </p:spPr>
        <p:txBody>
          <a:bodyPr wrap="none">
            <a:spAutoFit/>
          </a:bodyPr>
          <a:lstStyle/>
          <a:p>
            <a:r>
              <a:rPr lang="en-US"/>
              <a:t>EAST</a:t>
            </a:r>
          </a:p>
        </p:txBody>
      </p:sp>
      <p:sp>
        <p:nvSpPr>
          <p:cNvPr id="342020" name="Text Box 4"/>
          <p:cNvSpPr txBox="1">
            <a:spLocks noChangeArrowheads="1"/>
          </p:cNvSpPr>
          <p:nvPr/>
        </p:nvSpPr>
        <p:spPr bwMode="auto">
          <a:xfrm>
            <a:off x="4343400" y="6262688"/>
            <a:ext cx="844550" cy="366712"/>
          </a:xfrm>
          <a:prstGeom prst="rect">
            <a:avLst/>
          </a:prstGeom>
          <a:noFill/>
          <a:ln w="9525">
            <a:noFill/>
            <a:miter lim="800000"/>
            <a:headEnd/>
            <a:tailEnd/>
          </a:ln>
          <a:effectLst/>
        </p:spPr>
        <p:txBody>
          <a:bodyPr wrap="none">
            <a:spAutoFit/>
          </a:bodyPr>
          <a:lstStyle/>
          <a:p>
            <a:r>
              <a:rPr lang="en-US"/>
              <a:t>WEST</a:t>
            </a:r>
          </a:p>
        </p:txBody>
      </p:sp>
      <p:sp>
        <p:nvSpPr>
          <p:cNvPr id="342021" name="Text Box 5"/>
          <p:cNvSpPr txBox="1">
            <a:spLocks noChangeArrowheads="1"/>
          </p:cNvSpPr>
          <p:nvPr/>
        </p:nvSpPr>
        <p:spPr bwMode="auto">
          <a:xfrm>
            <a:off x="5791200" y="533400"/>
            <a:ext cx="2819400" cy="5909310"/>
          </a:xfrm>
          <a:prstGeom prst="rect">
            <a:avLst/>
          </a:prstGeom>
          <a:noFill/>
          <a:ln w="9525">
            <a:noFill/>
            <a:miter lim="800000"/>
            <a:headEnd/>
            <a:tailEnd/>
          </a:ln>
          <a:effectLst/>
        </p:spPr>
        <p:txBody>
          <a:bodyPr>
            <a:spAutoFit/>
          </a:bodyPr>
          <a:lstStyle/>
          <a:p>
            <a:r>
              <a:rPr lang="en-US" dirty="0"/>
              <a:t>Version 8 331-nm Reflectivity for a box in the Equatorial Pacific.</a:t>
            </a:r>
          </a:p>
          <a:p>
            <a:endParaRPr lang="en-US" dirty="0"/>
          </a:p>
          <a:p>
            <a:r>
              <a:rPr lang="en-US" dirty="0"/>
              <a:t>The unadjusted values in the top plot reach a minimum of 8% (higher than expected for the open ocean) for the Nadir scan position. </a:t>
            </a:r>
          </a:p>
          <a:p>
            <a:endParaRPr lang="en-US" dirty="0"/>
          </a:p>
          <a:p>
            <a:r>
              <a:rPr lang="en-US" dirty="0"/>
              <a:t>A single calibration adjustment lowers this value to 4% and also flattens out the scan dependence for West-viewing positions. The East-viewing results are not as </a:t>
            </a:r>
            <a:r>
              <a:rPr lang="en-US" dirty="0" smtClean="0"/>
              <a:t>good but there could be sun glint contamination for those angles.</a:t>
            </a:r>
            <a:endParaRPr lang="en-US" dirty="0"/>
          </a:p>
        </p:txBody>
      </p:sp>
      <p:pic>
        <p:nvPicPr>
          <p:cNvPr id="342022" name="Picture 6"/>
          <p:cNvPicPr>
            <a:picLocks noGrp="1" noChangeArrowheads="1"/>
          </p:cNvPicPr>
          <p:nvPr>
            <p:ph sz="half" idx="2"/>
          </p:nvPr>
        </p:nvPicPr>
        <p:blipFill>
          <a:blip r:embed="rId4" cstate="print">
            <a:lum bright="-60000" contrast="80000"/>
          </a:blip>
          <a:srcRect/>
          <a:stretch>
            <a:fillRect/>
          </a:stretch>
        </p:blipFill>
        <p:spPr>
          <a:xfrm>
            <a:off x="228600" y="3281363"/>
            <a:ext cx="5091113" cy="3043237"/>
          </a:xfrm>
          <a:noFill/>
          <a:ln/>
        </p:spPr>
      </p:pic>
      <p:sp>
        <p:nvSpPr>
          <p:cNvPr id="342025" name="Text Box 9"/>
          <p:cNvSpPr txBox="1">
            <a:spLocks noChangeArrowheads="1"/>
          </p:cNvSpPr>
          <p:nvPr/>
        </p:nvSpPr>
        <p:spPr bwMode="auto">
          <a:xfrm>
            <a:off x="3886200" y="1905000"/>
            <a:ext cx="1155700" cy="641350"/>
          </a:xfrm>
          <a:prstGeom prst="rect">
            <a:avLst/>
          </a:prstGeom>
          <a:noFill/>
          <a:ln w="9525">
            <a:noFill/>
            <a:miter lim="800000"/>
            <a:headEnd/>
            <a:tailEnd/>
          </a:ln>
          <a:effectLst/>
        </p:spPr>
        <p:txBody>
          <a:bodyPr wrap="none">
            <a:spAutoFit/>
          </a:bodyPr>
          <a:lstStyle/>
          <a:p>
            <a:r>
              <a:rPr lang="en-US"/>
              <a:t>|Lat|&lt;5</a:t>
            </a:r>
          </a:p>
          <a:p>
            <a:r>
              <a:rPr lang="en-US"/>
              <a:t>Lon&lt;-100</a:t>
            </a:r>
          </a:p>
        </p:txBody>
      </p:sp>
    </p:spTree>
    <p:extLst>
      <p:ext uri="{BB962C8B-B14F-4D97-AF65-F5344CB8AC3E}">
        <p14:creationId xmlns:p14="http://schemas.microsoft.com/office/powerpoint/2010/main" val="1479924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Summary, Questions &amp; Future</a:t>
            </a:r>
            <a:endParaRPr lang="en-US" dirty="0"/>
          </a:p>
        </p:txBody>
      </p:sp>
      <p:sp>
        <p:nvSpPr>
          <p:cNvPr id="3" name="Content Placeholder 2"/>
          <p:cNvSpPr>
            <a:spLocks noGrp="1"/>
          </p:cNvSpPr>
          <p:nvPr>
            <p:ph idx="1"/>
          </p:nvPr>
        </p:nvSpPr>
        <p:spPr>
          <a:xfrm>
            <a:off x="304800" y="1066800"/>
            <a:ext cx="8610600" cy="5486400"/>
          </a:xfrm>
        </p:spPr>
        <p:txBody>
          <a:bodyPr>
            <a:normAutofit fontScale="92500"/>
          </a:bodyPr>
          <a:lstStyle/>
          <a:p>
            <a:r>
              <a:rPr lang="en-US" dirty="0" smtClean="0"/>
              <a:t>How </a:t>
            </a:r>
            <a:r>
              <a:rPr lang="en-US" dirty="0"/>
              <a:t>stable are the values year-to-year</a:t>
            </a:r>
            <a:r>
              <a:rPr lang="en-US" dirty="0" smtClean="0"/>
              <a:t>? What factors produce the most instability?</a:t>
            </a:r>
            <a:endParaRPr lang="en-US" dirty="0"/>
          </a:p>
          <a:p>
            <a:r>
              <a:rPr lang="en-US" dirty="0" smtClean="0"/>
              <a:t>What should the 1-percentile values be? Can the method be used for absolute calibration?</a:t>
            </a:r>
          </a:p>
          <a:p>
            <a:r>
              <a:rPr lang="en-US" dirty="0"/>
              <a:t>Can minimum </a:t>
            </a:r>
            <a:r>
              <a:rPr lang="en-US" dirty="0" err="1"/>
              <a:t>reflectivities</a:t>
            </a:r>
            <a:r>
              <a:rPr lang="en-US" dirty="0"/>
              <a:t> over land be used for </a:t>
            </a:r>
            <a:r>
              <a:rPr lang="en-US" dirty="0" err="1"/>
              <a:t>sunglint</a:t>
            </a:r>
            <a:r>
              <a:rPr lang="en-US" dirty="0"/>
              <a:t> FOVs? Do we need to screen for aerosols?</a:t>
            </a:r>
          </a:p>
          <a:p>
            <a:r>
              <a:rPr lang="en-US" dirty="0" smtClean="0"/>
              <a:t>We plan </a:t>
            </a:r>
            <a:r>
              <a:rPr lang="en-US" dirty="0"/>
              <a:t>to generate </a:t>
            </a:r>
            <a:r>
              <a:rPr lang="en-US" dirty="0" smtClean="0"/>
              <a:t>and compare Equatorial Box time </a:t>
            </a:r>
            <a:r>
              <a:rPr lang="en-US" dirty="0"/>
              <a:t>series for OMI, OMPS and GOME-2.</a:t>
            </a:r>
          </a:p>
          <a:p>
            <a:r>
              <a:rPr lang="en-US" dirty="0" smtClean="0"/>
              <a:t>Can we develop a V8TOz tool to allow similar computations for other instruments’ measurements?</a:t>
            </a:r>
          </a:p>
        </p:txBody>
      </p:sp>
    </p:spTree>
    <p:extLst>
      <p:ext uri="{BB962C8B-B14F-4D97-AF65-F5344CB8AC3E}">
        <p14:creationId xmlns:p14="http://schemas.microsoft.com/office/powerpoint/2010/main" val="2232300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22972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639762"/>
          </a:xfrm>
        </p:spPr>
        <p:txBody>
          <a:bodyPr>
            <a:normAutofit fontScale="90000"/>
          </a:bodyPr>
          <a:lstStyle/>
          <a:p>
            <a:r>
              <a:rPr lang="en-US" dirty="0" smtClean="0"/>
              <a:t>IV. Match-Up Comparisons</a:t>
            </a:r>
            <a:endParaRPr lang="en-US" dirty="0"/>
          </a:p>
        </p:txBody>
      </p:sp>
      <p:sp>
        <p:nvSpPr>
          <p:cNvPr id="3" name="Content Placeholder 2"/>
          <p:cNvSpPr>
            <a:spLocks noGrp="1"/>
          </p:cNvSpPr>
          <p:nvPr>
            <p:ph idx="1"/>
          </p:nvPr>
        </p:nvSpPr>
        <p:spPr>
          <a:xfrm>
            <a:off x="457200" y="914400"/>
            <a:ext cx="8229600" cy="5638800"/>
          </a:xfrm>
        </p:spPr>
        <p:txBody>
          <a:bodyPr>
            <a:normAutofit fontScale="77500" lnSpcReduction="20000"/>
          </a:bodyPr>
          <a:lstStyle/>
          <a:p>
            <a:pPr>
              <a:buNone/>
            </a:pPr>
            <a:r>
              <a:rPr lang="en-US" dirty="0" smtClean="0"/>
              <a:t>We would also like to expand the use of matchup comparisons for UV instruments. Current approaches include:</a:t>
            </a:r>
          </a:p>
          <a:p>
            <a:r>
              <a:rPr lang="en-US" dirty="0" smtClean="0"/>
              <a:t>Chasing Orbits (Opportunistic Formation Flying)</a:t>
            </a:r>
          </a:p>
          <a:p>
            <a:pPr lvl="1"/>
            <a:r>
              <a:rPr lang="en-US" dirty="0" smtClean="0"/>
              <a:t>S-NPP and EOS-Aura have 16-day repeat cycles but one makes 227 orbits and the other 233 so every 64 hours they are flying with orbital tracks within (360/14)*110*3/(14*8*2) ~ 40 km of each other, 15 minutes apart.</a:t>
            </a:r>
          </a:p>
          <a:p>
            <a:pPr lvl="1"/>
            <a:r>
              <a:rPr lang="en-US" dirty="0" smtClean="0"/>
              <a:t>For NOAA-19 and S-NPP, the matchups are every 12 days – (360/14)*110/(14*12*2) ~ 9 km.</a:t>
            </a:r>
          </a:p>
          <a:p>
            <a:r>
              <a:rPr lang="en-US" dirty="0" smtClean="0"/>
              <a:t>LEO </a:t>
            </a:r>
            <a:r>
              <a:rPr lang="en-US" dirty="0" err="1" smtClean="0"/>
              <a:t>vs</a:t>
            </a:r>
            <a:r>
              <a:rPr lang="en-US" dirty="0" smtClean="0"/>
              <a:t> LEO Simultaneous Nadir Overpass (and its non-simultaneous No-Local-Time-Difference zonal means)</a:t>
            </a:r>
          </a:p>
          <a:p>
            <a:r>
              <a:rPr lang="en-US" dirty="0" smtClean="0"/>
              <a:t>LEO </a:t>
            </a:r>
            <a:r>
              <a:rPr lang="en-US" dirty="0" err="1" smtClean="0"/>
              <a:t>underflights</a:t>
            </a:r>
            <a:r>
              <a:rPr lang="en-US" dirty="0" smtClean="0"/>
              <a:t> of GEO and L-1 instruments – Coincident Line-of-Sight Observations. (GOME-2 vs. SEVIRI, OMPS vs. TEMPO)</a:t>
            </a:r>
          </a:p>
          <a:p>
            <a:r>
              <a:rPr lang="en-US" dirty="0" smtClean="0"/>
              <a:t>Zonal Means (including ascending/descending repeat coverage – S1*</a:t>
            </a:r>
            <a:r>
              <a:rPr lang="el-GR" dirty="0" smtClean="0"/>
              <a:t>α</a:t>
            </a:r>
            <a:r>
              <a:rPr lang="en-US" dirty="0" smtClean="0"/>
              <a:t>1 = S2*</a:t>
            </a:r>
            <a:r>
              <a:rPr lang="el-GR" dirty="0" smtClean="0"/>
              <a:t> α</a:t>
            </a:r>
            <a:r>
              <a:rPr lang="en-US" dirty="0" smtClean="0"/>
              <a:t>2)</a:t>
            </a:r>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6200" y="76200"/>
            <a:ext cx="4953000" cy="533400"/>
          </a:xfrm>
        </p:spPr>
        <p:txBody>
          <a:bodyPr>
            <a:noAutofit/>
          </a:bodyPr>
          <a:lstStyle/>
          <a:p>
            <a:r>
              <a:rPr lang="en-US" sz="2400" dirty="0" smtClean="0"/>
              <a:t>Well-matched Orbits for 6/15/2013</a:t>
            </a:r>
            <a:endParaRPr lang="en-US" sz="2400" dirty="0"/>
          </a:p>
        </p:txBody>
      </p:sp>
      <p:pic>
        <p:nvPicPr>
          <p:cNvPr id="143362" name="Picture 2" descr="http://www.star.nesdis.noaa.gov/smcd/spb/wyu/OMPS/comparison/chasing/np/ChasingOrbit_OMPS_N19_20130615.png"/>
          <p:cNvPicPr>
            <a:picLocks noChangeAspect="1" noChangeArrowheads="1"/>
          </p:cNvPicPr>
          <p:nvPr/>
        </p:nvPicPr>
        <p:blipFill>
          <a:blip r:embed="rId2" cstate="print"/>
          <a:srcRect/>
          <a:stretch>
            <a:fillRect/>
          </a:stretch>
        </p:blipFill>
        <p:spPr bwMode="auto">
          <a:xfrm>
            <a:off x="152400" y="685800"/>
            <a:ext cx="3947160" cy="2819400"/>
          </a:xfrm>
          <a:prstGeom prst="rect">
            <a:avLst/>
          </a:prstGeom>
          <a:noFill/>
        </p:spPr>
      </p:pic>
      <p:sp>
        <p:nvSpPr>
          <p:cNvPr id="8" name="Slide Number Placeholder 7"/>
          <p:cNvSpPr>
            <a:spLocks noGrp="1"/>
          </p:cNvSpPr>
          <p:nvPr>
            <p:ph type="sldNum" sz="quarter" idx="12"/>
          </p:nvPr>
        </p:nvSpPr>
        <p:spPr/>
        <p:txBody>
          <a:bodyPr/>
          <a:lstStyle/>
          <a:p>
            <a:fld id="{DF5EA597-D671-40E4-B0A9-DB87D029A054}" type="slidenum">
              <a:rPr lang="en-US" smtClean="0"/>
              <a:pPr/>
              <a:t>17</a:t>
            </a:fld>
            <a:endParaRPr lang="en-US"/>
          </a:p>
        </p:txBody>
      </p:sp>
      <p:sp>
        <p:nvSpPr>
          <p:cNvPr id="7" name="Rectangle 6"/>
          <p:cNvSpPr/>
          <p:nvPr/>
        </p:nvSpPr>
        <p:spPr>
          <a:xfrm>
            <a:off x="990600" y="3352800"/>
            <a:ext cx="2514600" cy="276999"/>
          </a:xfrm>
          <a:prstGeom prst="rect">
            <a:avLst/>
          </a:prstGeom>
          <a:solidFill>
            <a:schemeClr val="bg1"/>
          </a:solidFill>
        </p:spPr>
        <p:txBody>
          <a:bodyPr wrap="square" lIns="0" tIns="0" rIns="0" bIns="0">
            <a:spAutoFit/>
          </a:bodyPr>
          <a:lstStyle/>
          <a:p>
            <a:r>
              <a:rPr lang="en-US" dirty="0" smtClean="0"/>
              <a:t>Longitude, Degrees East</a:t>
            </a:r>
            <a:endParaRPr lang="en-US" dirty="0"/>
          </a:p>
        </p:txBody>
      </p:sp>
      <p:sp>
        <p:nvSpPr>
          <p:cNvPr id="9" name="Rectangle 8"/>
          <p:cNvSpPr/>
          <p:nvPr/>
        </p:nvSpPr>
        <p:spPr>
          <a:xfrm rot="16200000">
            <a:off x="-931650" y="1735350"/>
            <a:ext cx="2348300" cy="276999"/>
          </a:xfrm>
          <a:prstGeom prst="rect">
            <a:avLst/>
          </a:prstGeom>
          <a:solidFill>
            <a:schemeClr val="bg1"/>
          </a:solidFill>
        </p:spPr>
        <p:txBody>
          <a:bodyPr wrap="square" lIns="0" tIns="0" rIns="0" bIns="0">
            <a:spAutoFit/>
          </a:bodyPr>
          <a:lstStyle/>
          <a:p>
            <a:r>
              <a:rPr lang="en-US" dirty="0" smtClean="0"/>
              <a:t>Latitude, Degrees North</a:t>
            </a:r>
            <a:endParaRPr lang="en-US" dirty="0"/>
          </a:p>
        </p:txBody>
      </p:sp>
      <p:pic>
        <p:nvPicPr>
          <p:cNvPr id="10" name="Picture 2" descr="http://www.star.nesdis.noaa.gov/smcd/spb/wyu/OMPS/comparison/chasing/ir/chasing_IR_20130615_sbuv.v6pro_vs_imopo.png"/>
          <p:cNvPicPr>
            <a:picLocks noChangeAspect="1" noChangeArrowheads="1"/>
          </p:cNvPicPr>
          <p:nvPr/>
        </p:nvPicPr>
        <p:blipFill>
          <a:blip r:embed="rId3" cstate="print">
            <a:clrChange>
              <a:clrFrom>
                <a:srgbClr val="FFFFFF"/>
              </a:clrFrom>
              <a:clrTo>
                <a:srgbClr val="FFFFFF">
                  <a:alpha val="0"/>
                </a:srgbClr>
              </a:clrTo>
            </a:clrChange>
            <a:lum bright="-20000" contrast="40000"/>
          </a:blip>
          <a:srcRect l="33696" t="22322" r="32608" b="50503"/>
          <a:stretch>
            <a:fillRect/>
          </a:stretch>
        </p:blipFill>
        <p:spPr bwMode="auto">
          <a:xfrm>
            <a:off x="3962400" y="990600"/>
            <a:ext cx="5181600" cy="3627120"/>
          </a:xfrm>
          <a:prstGeom prst="rect">
            <a:avLst/>
          </a:prstGeom>
          <a:noFill/>
        </p:spPr>
      </p:pic>
      <p:sp>
        <p:nvSpPr>
          <p:cNvPr id="11" name="Title 1"/>
          <p:cNvSpPr txBox="1">
            <a:spLocks/>
          </p:cNvSpPr>
          <p:nvPr/>
        </p:nvSpPr>
        <p:spPr>
          <a:xfrm>
            <a:off x="3886200" y="304800"/>
            <a:ext cx="5410200" cy="9445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mj-cs"/>
              </a:rPr>
              <a:t>Comparison of Initial V6 Measurement Residuals </a:t>
            </a:r>
            <a:br>
              <a:rPr kumimoji="0" lang="en-US" b="1"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mj-cs"/>
              </a:rPr>
            </a:br>
            <a:r>
              <a:rPr kumimoji="0" lang="en-US" b="1"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mj-cs"/>
              </a:rPr>
              <a:t>for S-NPP OMPS NP and NOAA-19 SBUV/2</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2"/>
          <p:cNvPicPr>
            <a:picLocks noChangeAspect="1" noChangeArrowheads="1"/>
          </p:cNvPicPr>
          <p:nvPr/>
        </p:nvPicPr>
        <p:blipFill>
          <a:blip r:embed="rId4" cstate="print"/>
          <a:srcRect b="33918"/>
          <a:stretch>
            <a:fillRect/>
          </a:stretch>
        </p:blipFill>
        <p:spPr bwMode="auto">
          <a:xfrm>
            <a:off x="76200" y="4327692"/>
            <a:ext cx="5105400" cy="2530308"/>
          </a:xfrm>
          <a:prstGeom prst="rect">
            <a:avLst/>
          </a:prstGeom>
          <a:noFill/>
          <a:ln w="9525">
            <a:noFill/>
            <a:miter lim="800000"/>
            <a:headEnd/>
            <a:tailEnd/>
          </a:ln>
        </p:spPr>
      </p:pic>
      <p:sp>
        <p:nvSpPr>
          <p:cNvPr id="13" name="Rectangle 12"/>
          <p:cNvSpPr/>
          <p:nvPr/>
        </p:nvSpPr>
        <p:spPr>
          <a:xfrm>
            <a:off x="615058" y="4038600"/>
            <a:ext cx="3880742" cy="369332"/>
          </a:xfrm>
          <a:prstGeom prst="rect">
            <a:avLst/>
          </a:prstGeom>
        </p:spPr>
        <p:txBody>
          <a:bodyPr wrap="none">
            <a:spAutoFit/>
          </a:bodyPr>
          <a:lstStyle/>
          <a:p>
            <a:r>
              <a:rPr lang="en-US" dirty="0" smtClean="0"/>
              <a:t>Operational Initial Residuals for SBUV/2</a:t>
            </a:r>
            <a:endParaRPr lang="en-US" dirty="0"/>
          </a:p>
        </p:txBody>
      </p:sp>
      <p:sp>
        <p:nvSpPr>
          <p:cNvPr id="14" name="TextBox 13"/>
          <p:cNvSpPr txBox="1"/>
          <p:nvPr/>
        </p:nvSpPr>
        <p:spPr>
          <a:xfrm>
            <a:off x="5181600" y="5105400"/>
            <a:ext cx="2644635" cy="1200329"/>
          </a:xfrm>
          <a:prstGeom prst="rect">
            <a:avLst/>
          </a:prstGeom>
          <a:noFill/>
        </p:spPr>
        <p:txBody>
          <a:bodyPr wrap="none" rtlCol="0">
            <a:spAutoFit/>
          </a:bodyPr>
          <a:lstStyle/>
          <a:p>
            <a:r>
              <a:rPr lang="en-US" dirty="0" smtClean="0"/>
              <a:t>Daily Means</a:t>
            </a:r>
          </a:p>
          <a:p>
            <a:r>
              <a:rPr lang="en-US" dirty="0" smtClean="0"/>
              <a:t>Equatorial Pacific Box</a:t>
            </a:r>
          </a:p>
          <a:p>
            <a:r>
              <a:rPr lang="en-US" dirty="0" smtClean="0"/>
              <a:t>20S – 20N Latitude</a:t>
            </a:r>
          </a:p>
          <a:p>
            <a:r>
              <a:rPr lang="en-US" dirty="0" smtClean="0"/>
              <a:t>100W to 180W  Longitude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a:xfrm>
            <a:off x="0" y="-167874"/>
            <a:ext cx="9067800" cy="8321274"/>
            <a:chOff x="-397473" y="-76200"/>
            <a:chExt cx="9312875" cy="8610600"/>
          </a:xfrm>
        </p:grpSpPr>
        <p:sp>
          <p:nvSpPr>
            <p:cNvPr id="35" name="Rectangle 34"/>
            <p:cNvSpPr/>
            <p:nvPr/>
          </p:nvSpPr>
          <p:spPr>
            <a:xfrm>
              <a:off x="4815256" y="3048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Rectangle 43"/>
            <p:cNvSpPr/>
            <p:nvPr/>
          </p:nvSpPr>
          <p:spPr>
            <a:xfrm>
              <a:off x="1447800" y="3581400"/>
              <a:ext cx="25908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3" name="Group 47"/>
            <p:cNvGrpSpPr/>
            <p:nvPr/>
          </p:nvGrpSpPr>
          <p:grpSpPr>
            <a:xfrm>
              <a:off x="1371600" y="3581400"/>
              <a:ext cx="5105400" cy="4953000"/>
              <a:chOff x="1371600" y="3581400"/>
              <a:chExt cx="5105400" cy="4953000"/>
            </a:xfrm>
          </p:grpSpPr>
          <p:sp>
            <p:nvSpPr>
              <p:cNvPr id="37" name="Oval 36"/>
              <p:cNvSpPr/>
              <p:nvPr/>
            </p:nvSpPr>
            <p:spPr>
              <a:xfrm>
                <a:off x="1447800" y="3657600"/>
                <a:ext cx="4953000" cy="4876800"/>
              </a:xfrm>
              <a:prstGeom prst="ellipse">
                <a:avLst/>
              </a:prstGeom>
              <a:noFill/>
              <a:ln w="254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5" name="Rectangle 44"/>
              <p:cNvSpPr/>
              <p:nvPr/>
            </p:nvSpPr>
            <p:spPr>
              <a:xfrm>
                <a:off x="1371600" y="3581400"/>
                <a:ext cx="25908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6" name="Rectangle 45"/>
              <p:cNvSpPr/>
              <p:nvPr/>
            </p:nvSpPr>
            <p:spPr>
              <a:xfrm>
                <a:off x="3886200" y="4114800"/>
                <a:ext cx="25908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4" name="Oval 3"/>
            <p:cNvSpPr/>
            <p:nvPr/>
          </p:nvSpPr>
          <p:spPr>
            <a:xfrm>
              <a:off x="1447800" y="3657600"/>
              <a:ext cx="4953000" cy="4876800"/>
            </a:xfrm>
            <a:prstGeom prst="ellipse">
              <a:avLst/>
            </a:prstGeom>
            <a:no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8" name="Straight Connector 7"/>
            <p:cNvCxnSpPr/>
            <p:nvPr/>
          </p:nvCxnSpPr>
          <p:spPr>
            <a:xfrm>
              <a:off x="3962400" y="0"/>
              <a:ext cx="76200" cy="6172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048127" y="3209925"/>
              <a:ext cx="838198" cy="2971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0" y="-76200"/>
              <a:ext cx="390525" cy="3943350"/>
            </a:xfrm>
            <a:prstGeom prst="line">
              <a:avLst/>
            </a:prstGeom>
            <a:ln/>
          </p:spPr>
          <p:style>
            <a:lnRef idx="1">
              <a:schemeClr val="accent2"/>
            </a:lnRef>
            <a:fillRef idx="0">
              <a:schemeClr val="accent2"/>
            </a:fillRef>
            <a:effectRef idx="0">
              <a:schemeClr val="accent2"/>
            </a:effectRef>
            <a:fontRef idx="minor">
              <a:schemeClr val="tx1"/>
            </a:fontRef>
          </p:style>
        </p:cxnSp>
        <p:sp>
          <p:nvSpPr>
            <p:cNvPr id="16" name="Oval 15"/>
            <p:cNvSpPr/>
            <p:nvPr/>
          </p:nvSpPr>
          <p:spPr>
            <a:xfrm>
              <a:off x="6096000" y="1524000"/>
              <a:ext cx="2819400" cy="28956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or</a:t>
              </a:r>
              <a:endParaRPr lang="en-US" sz="2000" dirty="0"/>
            </a:p>
          </p:txBody>
        </p:sp>
        <p:cxnSp>
          <p:nvCxnSpPr>
            <p:cNvPr id="17" name="Straight Connector 16"/>
            <p:cNvCxnSpPr>
              <a:stCxn id="16" idx="6"/>
              <a:endCxn id="16" idx="2"/>
            </p:cNvCxnSpPr>
            <p:nvPr/>
          </p:nvCxnSpPr>
          <p:spPr>
            <a:xfrm flipH="1">
              <a:off x="6096000" y="2971800"/>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 name="Group 39"/>
            <p:cNvGrpSpPr/>
            <p:nvPr/>
          </p:nvGrpSpPr>
          <p:grpSpPr>
            <a:xfrm>
              <a:off x="7620335" y="2489889"/>
              <a:ext cx="914065" cy="939112"/>
              <a:chOff x="7719153" y="2514601"/>
              <a:chExt cx="815247" cy="914399"/>
            </a:xfrm>
          </p:grpSpPr>
          <p:cxnSp>
            <p:nvCxnSpPr>
              <p:cNvPr id="20" name="Straight Connector 19"/>
              <p:cNvCxnSpPr/>
              <p:nvPr/>
            </p:nvCxnSpPr>
            <p:spPr>
              <a:xfrm flipH="1" flipV="1">
                <a:off x="8077201" y="2514601"/>
                <a:ext cx="152399" cy="914399"/>
              </a:xfrm>
              <a:prstGeom prst="line">
                <a:avLst/>
              </a:prstGeom>
              <a:ln w="19050">
                <a:solidFill>
                  <a:srgbClr val="7030A0"/>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719153" y="2819400"/>
                <a:ext cx="815247" cy="184532"/>
              </a:xfrm>
              <a:prstGeom prst="line">
                <a:avLst/>
              </a:prstGeom>
              <a:ln w="19050"/>
            </p:spPr>
            <p:style>
              <a:lnRef idx="1">
                <a:schemeClr val="accent2"/>
              </a:lnRef>
              <a:fillRef idx="0">
                <a:schemeClr val="accent2"/>
              </a:fillRef>
              <a:effectRef idx="0">
                <a:schemeClr val="accent2"/>
              </a:effectRef>
              <a:fontRef idx="minor">
                <a:schemeClr val="tx1"/>
              </a:fontRef>
            </p:style>
          </p:cxnSp>
        </p:grpSp>
        <p:cxnSp>
          <p:nvCxnSpPr>
            <p:cNvPr id="47" name="Straight Connector 46"/>
            <p:cNvCxnSpPr/>
            <p:nvPr/>
          </p:nvCxnSpPr>
          <p:spPr>
            <a:xfrm flipV="1">
              <a:off x="6096000" y="2732184"/>
              <a:ext cx="2765234" cy="544416"/>
            </a:xfrm>
            <a:prstGeom prst="line">
              <a:avLst/>
            </a:prstGeom>
            <a:ln>
              <a:solidFill>
                <a:srgbClr val="00B050"/>
              </a:solidFill>
              <a:prstDash val="sysDot"/>
            </a:ln>
          </p:spPr>
          <p:style>
            <a:lnRef idx="1">
              <a:schemeClr val="dk1"/>
            </a:lnRef>
            <a:fillRef idx="0">
              <a:schemeClr val="dk1"/>
            </a:fillRef>
            <a:effectRef idx="0">
              <a:schemeClr val="dk1"/>
            </a:effectRef>
            <a:fontRef idx="minor">
              <a:schemeClr val="tx1"/>
            </a:fontRef>
          </p:style>
        </p:cxnSp>
        <p:sp>
          <p:nvSpPr>
            <p:cNvPr id="50" name="Oval 49"/>
            <p:cNvSpPr/>
            <p:nvPr/>
          </p:nvSpPr>
          <p:spPr>
            <a:xfrm>
              <a:off x="8220364" y="2818833"/>
              <a:ext cx="85436" cy="782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1" name="Oval 50"/>
            <p:cNvSpPr/>
            <p:nvPr/>
          </p:nvSpPr>
          <p:spPr>
            <a:xfrm>
              <a:off x="4924425" y="38481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2" name="TextBox 51"/>
            <p:cNvSpPr txBox="1"/>
            <p:nvPr/>
          </p:nvSpPr>
          <p:spPr>
            <a:xfrm>
              <a:off x="7315201" y="1905000"/>
              <a:ext cx="1385160" cy="707886"/>
            </a:xfrm>
            <a:prstGeom prst="rect">
              <a:avLst/>
            </a:prstGeom>
            <a:noFill/>
          </p:spPr>
          <p:txBody>
            <a:bodyPr wrap="square" rtlCol="0">
              <a:spAutoFit/>
            </a:bodyPr>
            <a:lstStyle/>
            <a:p>
              <a:r>
                <a:rPr lang="en-US" sz="2000" dirty="0" smtClean="0">
                  <a:solidFill>
                    <a:srgbClr val="7030A0"/>
                  </a:solidFill>
                </a:rPr>
                <a:t>LEO Orbital</a:t>
              </a:r>
            </a:p>
            <a:p>
              <a:r>
                <a:rPr lang="en-US" sz="2000" dirty="0" smtClean="0">
                  <a:solidFill>
                    <a:srgbClr val="7030A0"/>
                  </a:solidFill>
                </a:rPr>
                <a:t>Track</a:t>
              </a:r>
              <a:endParaRPr lang="en-US" sz="2000" dirty="0">
                <a:solidFill>
                  <a:srgbClr val="7030A0"/>
                </a:solidFill>
              </a:endParaRPr>
            </a:p>
          </p:txBody>
        </p:sp>
        <p:cxnSp>
          <p:nvCxnSpPr>
            <p:cNvPr id="55" name="Straight Connector 54"/>
            <p:cNvCxnSpPr>
              <a:stCxn id="51" idx="4"/>
            </p:cNvCxnSpPr>
            <p:nvPr/>
          </p:nvCxnSpPr>
          <p:spPr>
            <a:xfrm flipH="1">
              <a:off x="4038600" y="3924300"/>
              <a:ext cx="923925" cy="2295525"/>
            </a:xfrm>
            <a:prstGeom prst="line">
              <a:avLst/>
            </a:prstGeom>
            <a:ln w="254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58" name="Straight Connector 57"/>
            <p:cNvCxnSpPr/>
            <p:nvPr/>
          </p:nvCxnSpPr>
          <p:spPr>
            <a:xfrm flipV="1">
              <a:off x="3962400" y="3133725"/>
              <a:ext cx="1000125" cy="523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4832443" y="3079843"/>
              <a:ext cx="577758" cy="1034958"/>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62000" y="4419600"/>
              <a:ext cx="2350002" cy="707886"/>
            </a:xfrm>
            <a:prstGeom prst="rect">
              <a:avLst/>
            </a:prstGeom>
            <a:noFill/>
          </p:spPr>
          <p:txBody>
            <a:bodyPr wrap="none" rtlCol="0">
              <a:spAutoFit/>
            </a:bodyPr>
            <a:lstStyle/>
            <a:p>
              <a:r>
                <a:rPr lang="en-US" sz="2000" dirty="0" smtClean="0">
                  <a:solidFill>
                    <a:srgbClr val="00B050"/>
                  </a:solidFill>
                </a:rPr>
                <a:t>Great Circle aligned </a:t>
              </a:r>
            </a:p>
            <a:p>
              <a:r>
                <a:rPr lang="en-US" sz="2000" dirty="0" smtClean="0">
                  <a:solidFill>
                    <a:srgbClr val="00B050"/>
                  </a:solidFill>
                </a:rPr>
                <a:t>with Cross-track FOV</a:t>
              </a:r>
              <a:endParaRPr lang="en-US" sz="2000" dirty="0">
                <a:solidFill>
                  <a:srgbClr val="00B050"/>
                </a:solidFill>
              </a:endParaRPr>
            </a:p>
          </p:txBody>
        </p:sp>
        <p:sp>
          <p:nvSpPr>
            <p:cNvPr id="66" name="TextBox 65"/>
            <p:cNvSpPr txBox="1"/>
            <p:nvPr/>
          </p:nvSpPr>
          <p:spPr>
            <a:xfrm>
              <a:off x="3962400" y="552271"/>
              <a:ext cx="735909" cy="1369454"/>
            </a:xfrm>
            <a:prstGeom prst="rect">
              <a:avLst/>
            </a:prstGeom>
            <a:noFill/>
          </p:spPr>
          <p:txBody>
            <a:bodyPr wrap="none" rtlCol="0">
              <a:spAutoFit/>
            </a:bodyPr>
            <a:lstStyle/>
            <a:p>
              <a:r>
                <a:rPr lang="en-US" sz="2000" dirty="0" smtClean="0"/>
                <a:t>To L1</a:t>
              </a:r>
            </a:p>
            <a:p>
              <a:r>
                <a:rPr lang="en-US" sz="2000" dirty="0" smtClean="0"/>
                <a:t>and </a:t>
              </a:r>
            </a:p>
            <a:p>
              <a:r>
                <a:rPr lang="en-US" sz="2000" dirty="0" smtClean="0"/>
                <a:t>the </a:t>
              </a:r>
            </a:p>
            <a:p>
              <a:r>
                <a:rPr lang="en-US" sz="2000" dirty="0" smtClean="0"/>
                <a:t>Sun</a:t>
              </a:r>
            </a:p>
          </p:txBody>
        </p:sp>
        <p:sp>
          <p:nvSpPr>
            <p:cNvPr id="73" name="Oval 72"/>
            <p:cNvSpPr/>
            <p:nvPr/>
          </p:nvSpPr>
          <p:spPr>
            <a:xfrm>
              <a:off x="7382164" y="759941"/>
              <a:ext cx="85436" cy="782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4" name="TextBox 73"/>
            <p:cNvSpPr txBox="1"/>
            <p:nvPr/>
          </p:nvSpPr>
          <p:spPr>
            <a:xfrm>
              <a:off x="5867400" y="304800"/>
              <a:ext cx="2121735" cy="707886"/>
            </a:xfrm>
            <a:prstGeom prst="rect">
              <a:avLst/>
            </a:prstGeom>
            <a:noFill/>
          </p:spPr>
          <p:txBody>
            <a:bodyPr wrap="none" rtlCol="0">
              <a:spAutoFit/>
            </a:bodyPr>
            <a:lstStyle/>
            <a:p>
              <a:r>
                <a:rPr lang="en-US" sz="2000" dirty="0" smtClean="0"/>
                <a:t>Match for viewing </a:t>
              </a:r>
            </a:p>
            <a:p>
              <a:r>
                <a:rPr lang="en-US" sz="2000" dirty="0" smtClean="0"/>
                <a:t>geometry</a:t>
              </a:r>
              <a:endParaRPr lang="en-US" sz="2000" dirty="0"/>
            </a:p>
          </p:txBody>
        </p:sp>
        <p:sp>
          <p:nvSpPr>
            <p:cNvPr id="76" name="TextBox 75"/>
            <p:cNvSpPr txBox="1"/>
            <p:nvPr/>
          </p:nvSpPr>
          <p:spPr>
            <a:xfrm>
              <a:off x="6248400" y="2590800"/>
              <a:ext cx="1004762" cy="400110"/>
            </a:xfrm>
            <a:prstGeom prst="rect">
              <a:avLst/>
            </a:prstGeom>
            <a:noFill/>
          </p:spPr>
          <p:txBody>
            <a:bodyPr wrap="none" rtlCol="0">
              <a:spAutoFit/>
            </a:bodyPr>
            <a:lstStyle/>
            <a:p>
              <a:r>
                <a:rPr lang="en-US" sz="2000" dirty="0" smtClean="0"/>
                <a:t>Equator</a:t>
              </a:r>
              <a:endParaRPr lang="en-US" sz="2000" dirty="0"/>
            </a:p>
          </p:txBody>
        </p:sp>
        <p:sp>
          <p:nvSpPr>
            <p:cNvPr id="78" name="TextBox 77"/>
            <p:cNvSpPr txBox="1"/>
            <p:nvPr/>
          </p:nvSpPr>
          <p:spPr>
            <a:xfrm>
              <a:off x="7086600" y="4495800"/>
              <a:ext cx="1529586" cy="707886"/>
            </a:xfrm>
            <a:prstGeom prst="rect">
              <a:avLst/>
            </a:prstGeom>
            <a:noFill/>
          </p:spPr>
          <p:txBody>
            <a:bodyPr wrap="none" rtlCol="0">
              <a:spAutoFit/>
            </a:bodyPr>
            <a:lstStyle/>
            <a:p>
              <a:r>
                <a:rPr lang="en-US" sz="2000" dirty="0" smtClean="0"/>
                <a:t>Sunlit side of</a:t>
              </a:r>
            </a:p>
            <a:p>
              <a:r>
                <a:rPr lang="en-US" sz="2000" dirty="0" smtClean="0"/>
                <a:t>the Earth</a:t>
              </a:r>
              <a:endParaRPr lang="en-US" sz="2000" dirty="0"/>
            </a:p>
          </p:txBody>
        </p:sp>
        <p:sp>
          <p:nvSpPr>
            <p:cNvPr id="90" name="TextBox 89"/>
            <p:cNvSpPr txBox="1"/>
            <p:nvPr/>
          </p:nvSpPr>
          <p:spPr>
            <a:xfrm>
              <a:off x="533400" y="609600"/>
              <a:ext cx="3124200" cy="1631216"/>
            </a:xfrm>
            <a:prstGeom prst="rect">
              <a:avLst/>
            </a:prstGeom>
            <a:noFill/>
          </p:spPr>
          <p:txBody>
            <a:bodyPr wrap="square" rtlCol="0">
              <a:spAutoFit/>
            </a:bodyPr>
            <a:lstStyle/>
            <a:p>
              <a:r>
                <a:rPr lang="en-US" sz="2000" dirty="0" smtClean="0"/>
                <a:t>Schematic for L-1 &amp; LEO matched viewing conditions at Equinox.  Matches shift north or south seasonally “following” the sun. </a:t>
              </a:r>
              <a:endParaRPr lang="en-US" sz="2000" dirty="0"/>
            </a:p>
          </p:txBody>
        </p:sp>
        <p:sp>
          <p:nvSpPr>
            <p:cNvPr id="91" name="TextBox 90"/>
            <p:cNvSpPr txBox="1"/>
            <p:nvPr/>
          </p:nvSpPr>
          <p:spPr>
            <a:xfrm>
              <a:off x="3284868" y="2413337"/>
              <a:ext cx="753732" cy="1015663"/>
            </a:xfrm>
            <a:prstGeom prst="rect">
              <a:avLst/>
            </a:prstGeom>
            <a:noFill/>
          </p:spPr>
          <p:txBody>
            <a:bodyPr wrap="none" rtlCol="0">
              <a:spAutoFit/>
            </a:bodyPr>
            <a:lstStyle/>
            <a:p>
              <a:r>
                <a:rPr lang="en-US" sz="2000" dirty="0" smtClean="0"/>
                <a:t>Local</a:t>
              </a:r>
            </a:p>
            <a:p>
              <a:r>
                <a:rPr lang="en-US" sz="2000" dirty="0" smtClean="0"/>
                <a:t>Solar</a:t>
              </a:r>
            </a:p>
            <a:p>
              <a:r>
                <a:rPr lang="en-US" sz="2000" dirty="0" smtClean="0"/>
                <a:t>Noon</a:t>
              </a:r>
              <a:endParaRPr lang="en-US" sz="2000" dirty="0"/>
            </a:p>
          </p:txBody>
        </p:sp>
        <p:cxnSp>
          <p:nvCxnSpPr>
            <p:cNvPr id="93" name="Straight Arrow Connector 92"/>
            <p:cNvCxnSpPr/>
            <p:nvPr/>
          </p:nvCxnSpPr>
          <p:spPr>
            <a:xfrm flipV="1">
              <a:off x="4267200" y="2286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25" name="Rectangle 1"/>
            <p:cNvSpPr>
              <a:spLocks noChangeArrowheads="1"/>
            </p:cNvSpPr>
            <p:nvPr/>
          </p:nvSpPr>
          <p:spPr bwMode="auto">
            <a:xfrm>
              <a:off x="-397473" y="6191436"/>
              <a:ext cx="9312875" cy="95543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Simultaneous View Path (SVP) match</a:t>
              </a:r>
              <a:r>
                <a:rPr kumimoji="0" lang="en-US" altLang="zh-CN"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 up </a:t>
              </a: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between</a:t>
              </a:r>
              <a:r>
                <a:rPr lang="en-US" altLang="zh-CN" dirty="0" smtClean="0">
                  <a:latin typeface="Times New Roman" pitchFamily="18" charset="0"/>
                  <a:ea typeface="SimSun" pitchFamily="2" charset="-122"/>
                  <a:cs typeface="Times New Roman" pitchFamily="18" charset="0"/>
                </a:rPr>
                <a:t> </a:t>
              </a: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DSCOVR</a:t>
              </a:r>
              <a:r>
                <a:rPr kumimoji="0" lang="en-US" altLang="zh-CN"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EPIC at </a:t>
              </a:r>
              <a:r>
                <a:rPr lang="en-US" altLang="zh-CN" dirty="0" smtClean="0">
                  <a:latin typeface="Times New Roman" pitchFamily="18" charset="0"/>
                  <a:ea typeface="SimSun" pitchFamily="2" charset="-122"/>
                  <a:cs typeface="Times New Roman" pitchFamily="18" charset="0"/>
                </a:rPr>
                <a:t>0º offset with the Earth/Sun line </a:t>
              </a: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and S-NPP OMPS. </a:t>
              </a:r>
              <a:r>
                <a:rPr lang="en-US" altLang="zh-CN" dirty="0" smtClean="0">
                  <a:latin typeface="Times New Roman" pitchFamily="18" charset="0"/>
                  <a:ea typeface="SimSun" pitchFamily="2" charset="-122"/>
                  <a:cs typeface="Times New Roman" pitchFamily="18" charset="0"/>
                </a:rPr>
                <a:t>M</a:t>
              </a: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atches</a:t>
              </a:r>
              <a:r>
                <a:rPr kumimoji="0" lang="en-US" altLang="zh-CN"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 will be present for any </a:t>
              </a:r>
              <a:r>
                <a:rPr lang="en-US" altLang="zh-CN" dirty="0" smtClean="0">
                  <a:latin typeface="Times New Roman" pitchFamily="18" charset="0"/>
                  <a:ea typeface="SimSun" pitchFamily="2" charset="-122"/>
                  <a:cs typeface="Times New Roman" pitchFamily="18" charset="0"/>
                </a:rPr>
                <a:t>BUV instrument on a GEO platform with one in a LEO orbit as the LEO orbital tracks pass near the GEO sub-satellite point. </a:t>
              </a:r>
              <a:endParaRPr kumimoji="0" lang="en-US" altLang="zh-CN"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TextBox 35"/>
            <p:cNvSpPr txBox="1"/>
            <p:nvPr/>
          </p:nvSpPr>
          <p:spPr>
            <a:xfrm>
              <a:off x="6781800" y="3276600"/>
              <a:ext cx="1385160" cy="707886"/>
            </a:xfrm>
            <a:prstGeom prst="rect">
              <a:avLst/>
            </a:prstGeom>
            <a:noFill/>
          </p:spPr>
          <p:txBody>
            <a:bodyPr wrap="square" rtlCol="0">
              <a:spAutoFit/>
            </a:bodyPr>
            <a:lstStyle/>
            <a:p>
              <a:r>
                <a:rPr lang="en-US" sz="2000" dirty="0" smtClean="0">
                  <a:solidFill>
                    <a:schemeClr val="accent6">
                      <a:lumMod val="75000"/>
                    </a:schemeClr>
                  </a:solidFill>
                </a:rPr>
                <a:t>LEO Cross</a:t>
              </a:r>
            </a:p>
            <a:p>
              <a:r>
                <a:rPr lang="en-US" sz="2000" dirty="0" smtClean="0">
                  <a:solidFill>
                    <a:schemeClr val="accent6">
                      <a:lumMod val="75000"/>
                    </a:schemeClr>
                  </a:solidFill>
                </a:rPr>
                <a:t>Track FOV</a:t>
              </a:r>
              <a:endParaRPr lang="en-US" sz="2000" dirty="0">
                <a:solidFill>
                  <a:schemeClr val="accent6">
                    <a:lumMod val="75000"/>
                  </a:schemeClr>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0" y="1477926"/>
            <a:ext cx="5063067" cy="5058342"/>
          </a:xfrm>
        </p:spPr>
        <p:txBody>
          <a:bodyPr/>
          <a:lstStyle/>
          <a:p>
            <a:r>
              <a:rPr lang="en-US" sz="1800" dirty="0" smtClean="0"/>
              <a:t>Co-locate MLS temperature and ozone profiles to OMPS TC measurements</a:t>
            </a:r>
          </a:p>
          <a:p>
            <a:pPr lvl="1"/>
            <a:r>
              <a:rPr lang="en-US" sz="1600" dirty="0" smtClean="0"/>
              <a:t>Reflectivity &lt; 0.10</a:t>
            </a:r>
          </a:p>
          <a:p>
            <a:pPr lvl="1"/>
            <a:r>
              <a:rPr lang="en-US" sz="1600" dirty="0" smtClean="0"/>
              <a:t>-20 &lt; latitude &lt; 20 degrees</a:t>
            </a:r>
          </a:p>
          <a:p>
            <a:pPr lvl="1"/>
            <a:r>
              <a:rPr lang="en-US" sz="1600" dirty="0" smtClean="0"/>
              <a:t>June 2012</a:t>
            </a:r>
          </a:p>
          <a:p>
            <a:r>
              <a:rPr lang="en-US" sz="1800" dirty="0" smtClean="0"/>
              <a:t>Calculate TOA </a:t>
            </a:r>
            <a:r>
              <a:rPr lang="en-US" sz="1800" dirty="0" err="1" smtClean="0"/>
              <a:t>reflectances</a:t>
            </a:r>
            <a:r>
              <a:rPr lang="en-US" sz="1800" dirty="0" smtClean="0"/>
              <a:t> (radiance / solar flux) from TC viewing conditions, MLS profiles using </a:t>
            </a:r>
            <a:r>
              <a:rPr lang="en-US" sz="1800" dirty="0" err="1" smtClean="0"/>
              <a:t>radiative</a:t>
            </a:r>
            <a:r>
              <a:rPr lang="en-US" sz="1800" dirty="0" smtClean="0"/>
              <a:t> transfer code (TOMRAD)</a:t>
            </a:r>
          </a:p>
          <a:p>
            <a:r>
              <a:rPr lang="en-US" sz="1800" dirty="0" smtClean="0"/>
              <a:t>Compare measured OMPS TC reflectance with calculated reflectance</a:t>
            </a:r>
          </a:p>
          <a:p>
            <a:pPr lvl="1"/>
            <a:r>
              <a:rPr lang="en-US" sz="1400" dirty="0" smtClean="0"/>
              <a:t>Agreement seen to within 1% for wavelengths &gt; 312 nm</a:t>
            </a:r>
          </a:p>
          <a:p>
            <a:r>
              <a:rPr lang="en-US" sz="1800" dirty="0" smtClean="0"/>
              <a:t>Stray light seen for wavelengths &lt; 312 nm</a:t>
            </a:r>
          </a:p>
          <a:p>
            <a:pPr lvl="1"/>
            <a:r>
              <a:rPr lang="en-US" sz="1600" dirty="0" smtClean="0"/>
              <a:t>Consistent with pre-launch sensor characterization</a:t>
            </a:r>
          </a:p>
          <a:p>
            <a:pPr>
              <a:buNone/>
            </a:pPr>
            <a:endParaRPr lang="en-US" sz="1600" dirty="0"/>
          </a:p>
        </p:txBody>
      </p:sp>
      <p:grpSp>
        <p:nvGrpSpPr>
          <p:cNvPr id="2" name="Group 16"/>
          <p:cNvGrpSpPr/>
          <p:nvPr/>
        </p:nvGrpSpPr>
        <p:grpSpPr>
          <a:xfrm>
            <a:off x="4984511" y="1228642"/>
            <a:ext cx="3805798" cy="5537025"/>
            <a:chOff x="4984511" y="1228642"/>
            <a:chExt cx="3805798" cy="5537025"/>
          </a:xfrm>
        </p:grpSpPr>
        <p:pic>
          <p:nvPicPr>
            <p:cNvPr id="15" name="Picture 14" descr="MLS_OMPS_TC_rdif_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2261" y="1228642"/>
              <a:ext cx="3598048" cy="2698536"/>
            </a:xfrm>
            <a:prstGeom prst="rect">
              <a:avLst/>
            </a:prstGeom>
          </p:spPr>
        </p:pic>
        <p:pic>
          <p:nvPicPr>
            <p:cNvPr id="16" name="Picture 15" descr="MLS_OMPS_TC_rdifram_1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2261" y="3877471"/>
              <a:ext cx="3598048" cy="2698536"/>
            </a:xfrm>
            <a:prstGeom prst="rect">
              <a:avLst/>
            </a:prstGeom>
          </p:spPr>
        </p:pic>
        <p:cxnSp>
          <p:nvCxnSpPr>
            <p:cNvPr id="22" name="Straight Arrow Connector 21"/>
            <p:cNvCxnSpPr/>
            <p:nvPr/>
          </p:nvCxnSpPr>
          <p:spPr>
            <a:xfrm flipH="1">
              <a:off x="5905500" y="1829889"/>
              <a:ext cx="641350" cy="311150"/>
            </a:xfrm>
            <a:prstGeom prst="straightConnector1">
              <a:avLst/>
            </a:prstGeom>
            <a:ln w="9525" cmpd="sng">
              <a:solidFill>
                <a:srgbClr val="008000"/>
              </a:solidFill>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6521450" y="1677489"/>
              <a:ext cx="868898" cy="276999"/>
            </a:xfrm>
            <a:prstGeom prst="rect">
              <a:avLst/>
            </a:prstGeom>
            <a:noFill/>
          </p:spPr>
          <p:txBody>
            <a:bodyPr wrap="none" rtlCol="0">
              <a:spAutoFit/>
            </a:bodyPr>
            <a:lstStyle/>
            <a:p>
              <a:r>
                <a:rPr lang="en-US" sz="1200" dirty="0" smtClean="0">
                  <a:solidFill>
                    <a:srgbClr val="008000"/>
                  </a:solidFill>
                </a:rPr>
                <a:t>Stray light</a:t>
              </a:r>
              <a:endParaRPr lang="en-US" sz="1200" dirty="0">
                <a:solidFill>
                  <a:srgbClr val="008000"/>
                </a:solidFill>
              </a:endParaRPr>
            </a:p>
          </p:txBody>
        </p:sp>
        <p:cxnSp>
          <p:nvCxnSpPr>
            <p:cNvPr id="27" name="Straight Arrow Connector 26"/>
            <p:cNvCxnSpPr/>
            <p:nvPr/>
          </p:nvCxnSpPr>
          <p:spPr>
            <a:xfrm flipV="1">
              <a:off x="7340600" y="3284039"/>
              <a:ext cx="742950" cy="1022350"/>
            </a:xfrm>
            <a:prstGeom prst="straightConnector1">
              <a:avLst/>
            </a:prstGeom>
            <a:ln w="9525" cmpd="sng">
              <a:solidFill>
                <a:srgbClr val="008000"/>
              </a:solidFill>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a:off x="7334250" y="4306389"/>
              <a:ext cx="660400" cy="958850"/>
            </a:xfrm>
            <a:prstGeom prst="straightConnector1">
              <a:avLst/>
            </a:prstGeom>
            <a:ln w="9525" cmpd="sng">
              <a:solidFill>
                <a:srgbClr val="008000"/>
              </a:solidFill>
              <a:tailEnd type="arrow"/>
            </a:ln>
          </p:spPr>
          <p:style>
            <a:lnRef idx="2">
              <a:schemeClr val="dk1"/>
            </a:lnRef>
            <a:fillRef idx="0">
              <a:schemeClr val="dk1"/>
            </a:fillRef>
            <a:effectRef idx="1">
              <a:schemeClr val="dk1"/>
            </a:effectRef>
            <a:fontRef idx="minor">
              <a:schemeClr val="tx1"/>
            </a:fontRef>
          </p:style>
        </p:cxnSp>
        <p:sp>
          <p:nvSpPr>
            <p:cNvPr id="63488" name="TextBox 63487"/>
            <p:cNvSpPr txBox="1"/>
            <p:nvPr/>
          </p:nvSpPr>
          <p:spPr>
            <a:xfrm>
              <a:off x="5524501" y="4003706"/>
              <a:ext cx="2019299" cy="861774"/>
            </a:xfrm>
            <a:prstGeom prst="rect">
              <a:avLst/>
            </a:prstGeom>
            <a:noFill/>
          </p:spPr>
          <p:txBody>
            <a:bodyPr wrap="square" rtlCol="0">
              <a:spAutoFit/>
            </a:bodyPr>
            <a:lstStyle/>
            <a:p>
              <a:r>
                <a:rPr lang="en-US" sz="1000" dirty="0" smtClean="0">
                  <a:solidFill>
                    <a:srgbClr val="008000"/>
                  </a:solidFill>
                </a:rPr>
                <a:t>Some structure seen in spectrum</a:t>
              </a:r>
            </a:p>
            <a:p>
              <a:r>
                <a:rPr lang="en-US" sz="1000" dirty="0">
                  <a:solidFill>
                    <a:srgbClr val="008000"/>
                  </a:solidFill>
                </a:rPr>
                <a:t>r</a:t>
              </a:r>
              <a:r>
                <a:rPr lang="en-US" sz="1000" dirty="0" smtClean="0">
                  <a:solidFill>
                    <a:srgbClr val="008000"/>
                  </a:solidFill>
                </a:rPr>
                <a:t>epeats in all swath positions,</a:t>
              </a:r>
            </a:p>
            <a:p>
              <a:r>
                <a:rPr lang="en-US" sz="1000" dirty="0">
                  <a:solidFill>
                    <a:srgbClr val="008000"/>
                  </a:solidFill>
                </a:rPr>
                <a:t>t</a:t>
              </a:r>
              <a:r>
                <a:rPr lang="en-US" sz="1000" dirty="0" smtClean="0">
                  <a:solidFill>
                    <a:srgbClr val="008000"/>
                  </a:solidFill>
                </a:rPr>
                <a:t>aken out through dividing by</a:t>
              </a:r>
            </a:p>
            <a:p>
              <a:r>
                <a:rPr lang="en-US" sz="1000" dirty="0" smtClean="0">
                  <a:solidFill>
                    <a:srgbClr val="008000"/>
                  </a:solidFill>
                </a:rPr>
                <a:t>position 18 combination of wavelength shift and Ring Effect.</a:t>
              </a:r>
              <a:endParaRPr lang="en-US" sz="1000" dirty="0">
                <a:solidFill>
                  <a:srgbClr val="008000"/>
                </a:solidFill>
              </a:endParaRPr>
            </a:p>
          </p:txBody>
        </p:sp>
        <p:sp>
          <p:nvSpPr>
            <p:cNvPr id="63489" name="TextBox 63488"/>
            <p:cNvSpPr txBox="1"/>
            <p:nvPr/>
          </p:nvSpPr>
          <p:spPr>
            <a:xfrm>
              <a:off x="5556250" y="3415272"/>
              <a:ext cx="1963924" cy="276999"/>
            </a:xfrm>
            <a:prstGeom prst="rect">
              <a:avLst/>
            </a:prstGeom>
            <a:noFill/>
          </p:spPr>
          <p:txBody>
            <a:bodyPr wrap="none" rtlCol="0">
              <a:spAutoFit/>
            </a:bodyPr>
            <a:lstStyle/>
            <a:p>
              <a:r>
                <a:rPr lang="en-US" sz="1200" dirty="0" smtClean="0"/>
                <a:t>Position 19 (nadir looking)</a:t>
              </a:r>
              <a:endParaRPr lang="en-US" sz="1200" dirty="0"/>
            </a:p>
          </p:txBody>
        </p:sp>
        <p:sp>
          <p:nvSpPr>
            <p:cNvPr id="35" name="TextBox 34"/>
            <p:cNvSpPr txBox="1"/>
            <p:nvPr/>
          </p:nvSpPr>
          <p:spPr>
            <a:xfrm>
              <a:off x="5568950" y="6044172"/>
              <a:ext cx="1835734" cy="276999"/>
            </a:xfrm>
            <a:prstGeom prst="rect">
              <a:avLst/>
            </a:prstGeom>
            <a:noFill/>
          </p:spPr>
          <p:txBody>
            <a:bodyPr wrap="none" rtlCol="0">
              <a:spAutoFit/>
            </a:bodyPr>
            <a:lstStyle/>
            <a:p>
              <a:r>
                <a:rPr lang="en-US" sz="1200" dirty="0" smtClean="0"/>
                <a:t>Position 19 / Position 18</a:t>
              </a:r>
              <a:endParaRPr lang="en-US" sz="1200" dirty="0"/>
            </a:p>
          </p:txBody>
        </p:sp>
        <p:sp>
          <p:nvSpPr>
            <p:cNvPr id="13" name="TextBox 12"/>
            <p:cNvSpPr txBox="1"/>
            <p:nvPr/>
          </p:nvSpPr>
          <p:spPr>
            <a:xfrm rot="16200000">
              <a:off x="3297222" y="3742437"/>
              <a:ext cx="3682355" cy="307777"/>
            </a:xfrm>
            <a:prstGeom prst="rect">
              <a:avLst/>
            </a:prstGeom>
            <a:noFill/>
          </p:spPr>
          <p:txBody>
            <a:bodyPr wrap="none" rtlCol="0">
              <a:spAutoFit/>
            </a:bodyPr>
            <a:lstStyle/>
            <a:p>
              <a:r>
                <a:rPr lang="en-US" sz="1400" dirty="0" smtClean="0"/>
                <a:t>Percent reflectance difference (</a:t>
              </a:r>
              <a:r>
                <a:rPr lang="en-US" sz="1400" dirty="0" err="1" smtClean="0"/>
                <a:t>meas</a:t>
              </a:r>
              <a:r>
                <a:rPr lang="en-US" sz="1400" dirty="0" smtClean="0"/>
                <a:t> – calc)</a:t>
              </a:r>
              <a:endParaRPr lang="en-US" sz="1400" dirty="0"/>
            </a:p>
          </p:txBody>
        </p:sp>
        <p:sp>
          <p:nvSpPr>
            <p:cNvPr id="8" name="TextBox 7"/>
            <p:cNvSpPr txBox="1"/>
            <p:nvPr/>
          </p:nvSpPr>
          <p:spPr>
            <a:xfrm>
              <a:off x="6396825" y="6488668"/>
              <a:ext cx="1347548" cy="276999"/>
            </a:xfrm>
            <a:prstGeom prst="rect">
              <a:avLst/>
            </a:prstGeom>
            <a:noFill/>
          </p:spPr>
          <p:txBody>
            <a:bodyPr wrap="none" rtlCol="0">
              <a:spAutoFit/>
            </a:bodyPr>
            <a:lstStyle/>
            <a:p>
              <a:r>
                <a:rPr lang="en-US" sz="1200" dirty="0" smtClean="0"/>
                <a:t>Wavelength (nm)</a:t>
              </a:r>
              <a:endParaRPr lang="en-US" sz="1200" dirty="0"/>
            </a:p>
          </p:txBody>
        </p:sp>
      </p:grpSp>
      <p:sp>
        <p:nvSpPr>
          <p:cNvPr id="20" name="Rectangle 2"/>
          <p:cNvSpPr txBox="1">
            <a:spLocks noChangeArrowheads="1"/>
          </p:cNvSpPr>
          <p:nvPr/>
        </p:nvSpPr>
        <p:spPr bwMode="auto">
          <a:xfrm>
            <a:off x="457200" y="228600"/>
            <a:ext cx="81534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OMPS TC comparisons with modeled Top-of</a:t>
            </a:r>
            <a:r>
              <a:rPr lang="en-US" sz="2400" b="1" i="1" kern="0" dirty="0" smtClean="0">
                <a:solidFill>
                  <a:schemeClr val="tx2"/>
                </a:solidFill>
                <a:latin typeface="+mj-lt"/>
                <a:ea typeface="+mj-ea"/>
                <a:cs typeface="+mj-cs"/>
              </a:rPr>
              <a:t>-atmosphere</a:t>
            </a:r>
            <a:r>
              <a:rPr kumimoji="0" lang="en-US" sz="2400" b="1" i="1" u="none" strike="noStrike" kern="0" cap="none" spc="0" normalizeH="0" baseline="0" noProof="0" dirty="0" smtClean="0">
                <a:ln>
                  <a:noFill/>
                </a:ln>
                <a:solidFill>
                  <a:schemeClr val="tx2"/>
                </a:solidFill>
                <a:effectLst/>
                <a:uLnTx/>
                <a:uFillTx/>
                <a:latin typeface="+mj-lt"/>
                <a:ea typeface="+mj-ea"/>
                <a:cs typeface="+mj-cs"/>
              </a:rPr>
              <a:t> </a:t>
            </a:r>
            <a:r>
              <a:rPr kumimoji="0" lang="en-US" sz="2400" b="1" i="1" u="none" strike="noStrike" kern="0" cap="none" spc="0" normalizeH="0" baseline="0" noProof="0" dirty="0" err="1" smtClean="0">
                <a:ln>
                  <a:noFill/>
                </a:ln>
                <a:solidFill>
                  <a:schemeClr val="tx2"/>
                </a:solidFill>
                <a:effectLst/>
                <a:uLnTx/>
                <a:uFillTx/>
                <a:latin typeface="+mj-lt"/>
                <a:ea typeface="+mj-ea"/>
                <a:cs typeface="+mj-cs"/>
              </a:rPr>
              <a:t>reflectances</a:t>
            </a:r>
            <a:r>
              <a:rPr kumimoji="0" lang="en-US" sz="2400" b="1" i="1" u="none" strike="noStrike" kern="0" cap="none" spc="0" normalizeH="0" baseline="0" noProof="0" dirty="0" smtClean="0">
                <a:ln>
                  <a:noFill/>
                </a:ln>
                <a:solidFill>
                  <a:schemeClr val="tx2"/>
                </a:solidFill>
                <a:effectLst/>
                <a:uLnTx/>
                <a:uFillTx/>
                <a:latin typeface="+mj-lt"/>
                <a:ea typeface="+mj-ea"/>
                <a:cs typeface="+mj-cs"/>
              </a:rPr>
              <a:t> using MLS ozone retrievals as truth are quite good</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19" name="Slide Number Placeholder 18"/>
          <p:cNvSpPr>
            <a:spLocks noGrp="1"/>
          </p:cNvSpPr>
          <p:nvPr>
            <p:ph type="sldNum" sz="quarter" idx="12"/>
          </p:nvPr>
        </p:nvSpPr>
        <p:spPr/>
        <p:txBody>
          <a:bodyPr/>
          <a:lstStyle/>
          <a:p>
            <a:fld id="{DF5EA597-D671-40E4-B0A9-DB87D029A054}" type="slidenum">
              <a:rPr lang="en-US" smtClean="0"/>
              <a:pPr/>
              <a:t>19</a:t>
            </a:fld>
            <a:endParaRPr lang="en-US"/>
          </a:p>
        </p:txBody>
      </p:sp>
      <p:cxnSp>
        <p:nvCxnSpPr>
          <p:cNvPr id="25" name="Straight Arrow Connector 24"/>
          <p:cNvCxnSpPr/>
          <p:nvPr/>
        </p:nvCxnSpPr>
        <p:spPr>
          <a:xfrm flipV="1">
            <a:off x="7772400" y="1981200"/>
            <a:ext cx="0" cy="338328"/>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 Box 11"/>
          <p:cNvSpPr txBox="1">
            <a:spLocks noChangeArrowheads="1"/>
          </p:cNvSpPr>
          <p:nvPr/>
        </p:nvSpPr>
        <p:spPr bwMode="auto">
          <a:xfrm>
            <a:off x="7543800" y="1752600"/>
            <a:ext cx="1295400" cy="831871"/>
          </a:xfrm>
          <a:prstGeom prst="rect">
            <a:avLst/>
          </a:prstGeom>
          <a:noFill/>
          <a:ln w="9525">
            <a:noFill/>
            <a:miter lim="800000"/>
            <a:headEnd/>
            <a:tailEnd/>
          </a:ln>
        </p:spPr>
        <p:txBody>
          <a:bodyPr wrap="square" lIns="397106" tIns="198553" rIns="397106" bIns="198553">
            <a:spAutoFit/>
          </a:bodyPr>
          <a:lstStyle/>
          <a:p>
            <a:r>
              <a:rPr lang="en-US" sz="2800" dirty="0" smtClean="0">
                <a:solidFill>
                  <a:srgbClr val="00B050"/>
                </a:solidFill>
              </a:rPr>
              <a:t>2%</a:t>
            </a:r>
            <a:endParaRPr lang="en-US" sz="2800" dirty="0">
              <a:solidFill>
                <a:srgbClr val="00B050"/>
              </a:solidFill>
            </a:endParaRPr>
          </a:p>
        </p:txBody>
      </p:sp>
      <p:sp>
        <p:nvSpPr>
          <p:cNvPr id="31" name="Text Box 11"/>
          <p:cNvSpPr txBox="1">
            <a:spLocks noChangeArrowheads="1"/>
          </p:cNvSpPr>
          <p:nvPr/>
        </p:nvSpPr>
        <p:spPr bwMode="auto">
          <a:xfrm>
            <a:off x="7543800" y="4197329"/>
            <a:ext cx="1295400" cy="831871"/>
          </a:xfrm>
          <a:prstGeom prst="rect">
            <a:avLst/>
          </a:prstGeom>
          <a:noFill/>
          <a:ln w="9525">
            <a:noFill/>
            <a:miter lim="800000"/>
            <a:headEnd/>
            <a:tailEnd/>
          </a:ln>
        </p:spPr>
        <p:txBody>
          <a:bodyPr wrap="square" lIns="397106" tIns="198553" rIns="397106" bIns="198553">
            <a:spAutoFit/>
          </a:bodyPr>
          <a:lstStyle/>
          <a:p>
            <a:r>
              <a:rPr lang="en-US" sz="2800" dirty="0" smtClean="0">
                <a:solidFill>
                  <a:srgbClr val="00B050"/>
                </a:solidFill>
              </a:rPr>
              <a:t>2%</a:t>
            </a:r>
            <a:endParaRPr lang="en-US" sz="2800" dirty="0">
              <a:solidFill>
                <a:srgbClr val="00B050"/>
              </a:solidFill>
            </a:endParaRPr>
          </a:p>
        </p:txBody>
      </p:sp>
      <p:cxnSp>
        <p:nvCxnSpPr>
          <p:cNvPr id="21" name="Straight Arrow Connector 20"/>
          <p:cNvCxnSpPr/>
          <p:nvPr/>
        </p:nvCxnSpPr>
        <p:spPr>
          <a:xfrm flipV="1">
            <a:off x="7848600" y="4462272"/>
            <a:ext cx="0" cy="338328"/>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81000" y="6183868"/>
            <a:ext cx="4537396" cy="369332"/>
          </a:xfrm>
          <a:prstGeom prst="rect">
            <a:avLst/>
          </a:prstGeom>
        </p:spPr>
        <p:txBody>
          <a:bodyPr wrap="none">
            <a:spAutoFit/>
          </a:bodyPr>
          <a:lstStyle/>
          <a:p>
            <a:r>
              <a:rPr lang="en-US" dirty="0" smtClean="0"/>
              <a:t>MLS results from C. </a:t>
            </a:r>
            <a:r>
              <a:rPr lang="en-US" dirty="0" err="1" smtClean="0"/>
              <a:t>Seftor</a:t>
            </a:r>
            <a:r>
              <a:rPr lang="en-US" dirty="0" smtClean="0"/>
              <a:t>, SSAI for NASA GSFC</a:t>
            </a:r>
          </a:p>
        </p:txBody>
      </p:sp>
    </p:spTree>
    <p:extLst>
      <p:ext uri="{BB962C8B-B14F-4D97-AF65-F5344CB8AC3E}">
        <p14:creationId xmlns:p14="http://schemas.microsoft.com/office/powerpoint/2010/main" val="862252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Project Background</a:t>
            </a:r>
          </a:p>
          <a:p>
            <a:r>
              <a:rPr lang="en-US" dirty="0" smtClean="0"/>
              <a:t>Version 8 Total Ozone Algorithm Description</a:t>
            </a:r>
          </a:p>
          <a:p>
            <a:r>
              <a:rPr lang="en-US" dirty="0" smtClean="0"/>
              <a:t>Target area, cross-track segregation, weekly</a:t>
            </a:r>
          </a:p>
          <a:p>
            <a:r>
              <a:rPr lang="en-US" dirty="0" smtClean="0"/>
              <a:t>Reflectivity Results (1-percentile)</a:t>
            </a:r>
          </a:p>
          <a:p>
            <a:r>
              <a:rPr lang="en-US" dirty="0" smtClean="0"/>
              <a:t>Aerosol Index Results (average)</a:t>
            </a:r>
          </a:p>
          <a:p>
            <a:r>
              <a:rPr lang="en-US" dirty="0" smtClean="0"/>
              <a:t>Total Column Ozone (average)</a:t>
            </a:r>
          </a:p>
          <a:p>
            <a:endParaRPr lang="en-US" dirty="0"/>
          </a:p>
        </p:txBody>
      </p:sp>
    </p:spTree>
    <p:extLst>
      <p:ext uri="{BB962C8B-B14F-4D97-AF65-F5344CB8AC3E}">
        <p14:creationId xmlns:p14="http://schemas.microsoft.com/office/powerpoint/2010/main" val="961126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9ACADC3-C9E3-4686-91B5-E7A1D7E458D8}" type="slidenum">
              <a:rPr lang="en-US" smtClean="0"/>
              <a:pPr/>
              <a:t>20</a:t>
            </a:fld>
            <a:endParaRPr lang="en-US"/>
          </a:p>
        </p:txBody>
      </p:sp>
      <p:pic>
        <p:nvPicPr>
          <p:cNvPr id="117762" name="Picture 2"/>
          <p:cNvPicPr>
            <a:picLocks noChangeAspect="1" noChangeArrowheads="1"/>
          </p:cNvPicPr>
          <p:nvPr/>
        </p:nvPicPr>
        <p:blipFill>
          <a:blip r:embed="rId3" cstate="print"/>
          <a:srcRect/>
          <a:stretch>
            <a:fillRect/>
          </a:stretch>
        </p:blipFill>
        <p:spPr bwMode="auto">
          <a:xfrm>
            <a:off x="0" y="381000"/>
            <a:ext cx="8946672" cy="4648200"/>
          </a:xfrm>
          <a:prstGeom prst="rect">
            <a:avLst/>
          </a:prstGeom>
          <a:noFill/>
          <a:ln w="9525">
            <a:noFill/>
            <a:miter lim="800000"/>
            <a:headEnd/>
            <a:tailEnd/>
          </a:ln>
        </p:spPr>
      </p:pic>
      <p:sp>
        <p:nvSpPr>
          <p:cNvPr id="4" name="Rectangle 3"/>
          <p:cNvSpPr/>
          <p:nvPr/>
        </p:nvSpPr>
        <p:spPr>
          <a:xfrm>
            <a:off x="1524000" y="6183868"/>
            <a:ext cx="4127605" cy="369332"/>
          </a:xfrm>
          <a:prstGeom prst="rect">
            <a:avLst/>
          </a:prstGeom>
        </p:spPr>
        <p:txBody>
          <a:bodyPr wrap="none">
            <a:spAutoFit/>
          </a:bodyPr>
          <a:lstStyle/>
          <a:p>
            <a:r>
              <a:rPr lang="en-US" dirty="0" smtClean="0"/>
              <a:t>Results from C. </a:t>
            </a:r>
            <a:r>
              <a:rPr lang="en-US" dirty="0" err="1" smtClean="0"/>
              <a:t>Seftor</a:t>
            </a:r>
            <a:r>
              <a:rPr lang="en-US" dirty="0" smtClean="0"/>
              <a:t>, SSAI for NASA GSFC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5126336" y="6467790"/>
            <a:ext cx="1347548" cy="276999"/>
          </a:xfrm>
          <a:prstGeom prst="rect">
            <a:avLst/>
          </a:prstGeom>
          <a:noFill/>
        </p:spPr>
        <p:txBody>
          <a:bodyPr wrap="none" rtlCol="0">
            <a:spAutoFit/>
          </a:bodyPr>
          <a:lstStyle/>
          <a:p>
            <a:r>
              <a:rPr lang="en-US" sz="1200" dirty="0" smtClean="0"/>
              <a:t>Wavelength (nm)</a:t>
            </a:r>
            <a:endParaRPr lang="en-US" sz="1200" dirty="0"/>
          </a:p>
        </p:txBody>
      </p:sp>
      <p:grpSp>
        <p:nvGrpSpPr>
          <p:cNvPr id="2" name="Group 2"/>
          <p:cNvGrpSpPr/>
          <p:nvPr/>
        </p:nvGrpSpPr>
        <p:grpSpPr>
          <a:xfrm>
            <a:off x="2274594" y="1404985"/>
            <a:ext cx="6740460" cy="5048249"/>
            <a:chOff x="2239760" y="1117602"/>
            <a:chExt cx="6740460" cy="5048249"/>
          </a:xfrm>
        </p:grpSpPr>
        <p:pic>
          <p:nvPicPr>
            <p:cNvPr id="12" name="Picture 11" descr="MLS_OMPS_TC_rdifram_3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3135" y="3657607"/>
              <a:ext cx="3341512" cy="2506134"/>
            </a:xfrm>
            <a:prstGeom prst="rect">
              <a:avLst/>
            </a:prstGeom>
          </p:spPr>
        </p:pic>
        <p:sp>
          <p:nvSpPr>
            <p:cNvPr id="19" name="TextBox 18"/>
            <p:cNvSpPr txBox="1"/>
            <p:nvPr/>
          </p:nvSpPr>
          <p:spPr>
            <a:xfrm>
              <a:off x="6991289" y="3786762"/>
              <a:ext cx="1835734" cy="276999"/>
            </a:xfrm>
            <a:prstGeom prst="rect">
              <a:avLst/>
            </a:prstGeom>
            <a:noFill/>
          </p:spPr>
          <p:txBody>
            <a:bodyPr wrap="none" rtlCol="0">
              <a:spAutoFit/>
            </a:bodyPr>
            <a:lstStyle/>
            <a:p>
              <a:r>
                <a:rPr lang="en-US" sz="1200" dirty="0" smtClean="0"/>
                <a:t>Position 36 / Position 18</a:t>
              </a:r>
              <a:endParaRPr lang="en-US" sz="1200" dirty="0"/>
            </a:p>
          </p:txBody>
        </p:sp>
        <p:pic>
          <p:nvPicPr>
            <p:cNvPr id="14" name="Picture 13" descr="MLS_OMPS_TC_rdifram_0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708" y="1117602"/>
              <a:ext cx="3341512" cy="2506134"/>
            </a:xfrm>
            <a:prstGeom prst="rect">
              <a:avLst/>
            </a:prstGeom>
          </p:spPr>
        </p:pic>
        <p:pic>
          <p:nvPicPr>
            <p:cNvPr id="61" name="Picture 60" descr="MLS_OMPS_TC_rdifram_3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9936" y="3657601"/>
              <a:ext cx="3344332" cy="2508250"/>
            </a:xfrm>
            <a:prstGeom prst="rect">
              <a:avLst/>
            </a:prstGeom>
          </p:spPr>
        </p:pic>
        <p:cxnSp>
          <p:nvCxnSpPr>
            <p:cNvPr id="53" name="Straight Connector 52"/>
            <p:cNvCxnSpPr/>
            <p:nvPr/>
          </p:nvCxnSpPr>
          <p:spPr>
            <a:xfrm>
              <a:off x="2705100" y="5251450"/>
              <a:ext cx="2990850" cy="6350"/>
            </a:xfrm>
            <a:prstGeom prst="line">
              <a:avLst/>
            </a:prstGeom>
            <a:ln w="9525" cmpd="sng">
              <a:prstDash val="dash"/>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3807887" y="3803692"/>
              <a:ext cx="1835734" cy="276999"/>
            </a:xfrm>
            <a:prstGeom prst="rect">
              <a:avLst/>
            </a:prstGeom>
            <a:noFill/>
          </p:spPr>
          <p:txBody>
            <a:bodyPr wrap="none" rtlCol="0">
              <a:spAutoFit/>
            </a:bodyPr>
            <a:lstStyle/>
            <a:p>
              <a:r>
                <a:rPr lang="en-US" sz="1200" dirty="0" smtClean="0"/>
                <a:t>Position 33 / Position 18</a:t>
              </a:r>
              <a:endParaRPr lang="en-US" sz="1200" dirty="0"/>
            </a:p>
          </p:txBody>
        </p:sp>
        <p:cxnSp>
          <p:nvCxnSpPr>
            <p:cNvPr id="55" name="Straight Connector 54"/>
            <p:cNvCxnSpPr/>
            <p:nvPr/>
          </p:nvCxnSpPr>
          <p:spPr>
            <a:xfrm>
              <a:off x="5892800" y="5251450"/>
              <a:ext cx="2990850" cy="6350"/>
            </a:xfrm>
            <a:prstGeom prst="line">
              <a:avLst/>
            </a:prstGeom>
            <a:ln w="9525" cmpd="sng">
              <a:prstDash val="dash"/>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a:off x="5899150" y="2711450"/>
              <a:ext cx="2990850" cy="6350"/>
            </a:xfrm>
            <a:prstGeom prst="line">
              <a:avLst/>
            </a:prstGeom>
            <a:ln w="9525" cmpd="sng">
              <a:prstDash val="dash"/>
            </a:ln>
          </p:spPr>
          <p:style>
            <a:lnRef idx="2">
              <a:schemeClr val="dk1"/>
            </a:lnRef>
            <a:fillRef idx="0">
              <a:schemeClr val="dk1"/>
            </a:fillRef>
            <a:effectRef idx="1">
              <a:schemeClr val="dk1"/>
            </a:effectRef>
            <a:fontRef idx="minor">
              <a:schemeClr val="tx1"/>
            </a:fontRef>
          </p:style>
        </p:cxnSp>
        <p:pic>
          <p:nvPicPr>
            <p:cNvPr id="15" name="Picture 14" descr="MLS_OMPS_TC_rdifram_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2798" y="1117602"/>
              <a:ext cx="3341512" cy="2506134"/>
            </a:xfrm>
            <a:prstGeom prst="rect">
              <a:avLst/>
            </a:prstGeom>
          </p:spPr>
        </p:pic>
        <p:cxnSp>
          <p:nvCxnSpPr>
            <p:cNvPr id="52" name="Straight Connector 51"/>
            <p:cNvCxnSpPr/>
            <p:nvPr/>
          </p:nvCxnSpPr>
          <p:spPr>
            <a:xfrm>
              <a:off x="2705100" y="2711450"/>
              <a:ext cx="2990850" cy="6350"/>
            </a:xfrm>
            <a:prstGeom prst="line">
              <a:avLst/>
            </a:prstGeom>
            <a:ln w="9525" cmpd="sng">
              <a:prstDash val="dash"/>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48" idx="0"/>
            </p:cNvCxnSpPr>
            <p:nvPr/>
          </p:nvCxnSpPr>
          <p:spPr>
            <a:xfrm flipV="1">
              <a:off x="5073887" y="2556933"/>
              <a:ext cx="209313" cy="406400"/>
            </a:xfrm>
            <a:prstGeom prst="straightConnector1">
              <a:avLst/>
            </a:prstGeom>
            <a:ln w="9525"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419595" y="2963333"/>
              <a:ext cx="1308584" cy="400110"/>
            </a:xfrm>
            <a:prstGeom prst="rect">
              <a:avLst/>
            </a:prstGeom>
            <a:noFill/>
          </p:spPr>
          <p:txBody>
            <a:bodyPr wrap="none" rtlCol="0">
              <a:spAutoFit/>
            </a:bodyPr>
            <a:lstStyle/>
            <a:p>
              <a:r>
                <a:rPr lang="en-US" sz="1000" dirty="0">
                  <a:solidFill>
                    <a:srgbClr val="008000"/>
                  </a:solidFill>
                </a:rPr>
                <a:t>Difference </a:t>
              </a:r>
              <a:r>
                <a:rPr lang="en-US" sz="1000" dirty="0" smtClean="0">
                  <a:solidFill>
                    <a:srgbClr val="008000"/>
                  </a:solidFill>
                </a:rPr>
                <a:t>indicates</a:t>
              </a:r>
            </a:p>
            <a:p>
              <a:r>
                <a:rPr lang="en-US" sz="1000" dirty="0" smtClean="0">
                  <a:solidFill>
                    <a:srgbClr val="008000"/>
                  </a:solidFill>
                </a:rPr>
                <a:t>calibration issue</a:t>
              </a:r>
              <a:endParaRPr lang="en-US" sz="1000" dirty="0"/>
            </a:p>
          </p:txBody>
        </p:sp>
        <p:sp>
          <p:nvSpPr>
            <p:cNvPr id="18" name="TextBox 17"/>
            <p:cNvSpPr txBox="1"/>
            <p:nvPr/>
          </p:nvSpPr>
          <p:spPr>
            <a:xfrm>
              <a:off x="7046323" y="1259423"/>
              <a:ext cx="1750149" cy="276999"/>
            </a:xfrm>
            <a:prstGeom prst="rect">
              <a:avLst/>
            </a:prstGeom>
            <a:noFill/>
          </p:spPr>
          <p:txBody>
            <a:bodyPr wrap="none" rtlCol="0">
              <a:spAutoFit/>
            </a:bodyPr>
            <a:lstStyle/>
            <a:p>
              <a:r>
                <a:rPr lang="en-US" sz="1200" dirty="0" smtClean="0"/>
                <a:t>Position 4 / Position 18</a:t>
              </a:r>
              <a:endParaRPr lang="en-US" sz="1200" dirty="0"/>
            </a:p>
          </p:txBody>
        </p:sp>
        <p:sp>
          <p:nvSpPr>
            <p:cNvPr id="16" name="TextBox 15"/>
            <p:cNvSpPr txBox="1"/>
            <p:nvPr/>
          </p:nvSpPr>
          <p:spPr>
            <a:xfrm>
              <a:off x="3829054" y="1259420"/>
              <a:ext cx="1750149" cy="276999"/>
            </a:xfrm>
            <a:prstGeom prst="rect">
              <a:avLst/>
            </a:prstGeom>
            <a:noFill/>
          </p:spPr>
          <p:txBody>
            <a:bodyPr wrap="none" rtlCol="0">
              <a:spAutoFit/>
            </a:bodyPr>
            <a:lstStyle/>
            <a:p>
              <a:r>
                <a:rPr lang="en-US" sz="1200" dirty="0" smtClean="0"/>
                <a:t>Position 1 / Position 18</a:t>
              </a:r>
              <a:endParaRPr lang="en-US" sz="1200" dirty="0"/>
            </a:p>
          </p:txBody>
        </p:sp>
        <p:sp>
          <p:nvSpPr>
            <p:cNvPr id="38" name="TextBox 37"/>
            <p:cNvSpPr txBox="1"/>
            <p:nvPr/>
          </p:nvSpPr>
          <p:spPr>
            <a:xfrm rot="16200000">
              <a:off x="1049787" y="3464644"/>
              <a:ext cx="2656946" cy="276999"/>
            </a:xfrm>
            <a:prstGeom prst="rect">
              <a:avLst/>
            </a:prstGeom>
            <a:noFill/>
          </p:spPr>
          <p:txBody>
            <a:bodyPr wrap="none" rtlCol="0">
              <a:spAutoFit/>
            </a:bodyPr>
            <a:lstStyle/>
            <a:p>
              <a:r>
                <a:rPr lang="en-US" sz="1200" dirty="0" smtClean="0"/>
                <a:t>Percent NR difference (</a:t>
              </a:r>
              <a:r>
                <a:rPr lang="en-US" sz="1200" dirty="0" err="1" smtClean="0"/>
                <a:t>meas</a:t>
              </a:r>
              <a:r>
                <a:rPr lang="en-US" sz="1200" dirty="0" smtClean="0"/>
                <a:t> – </a:t>
              </a:r>
              <a:r>
                <a:rPr lang="en-US" sz="1200" dirty="0" err="1" smtClean="0"/>
                <a:t>calc</a:t>
              </a:r>
              <a:r>
                <a:rPr lang="en-US" sz="1200" dirty="0" smtClean="0"/>
                <a:t>)</a:t>
              </a:r>
              <a:endParaRPr lang="en-US" sz="1200" dirty="0"/>
            </a:p>
          </p:txBody>
        </p:sp>
        <p:cxnSp>
          <p:nvCxnSpPr>
            <p:cNvPr id="24" name="Straight Arrow Connector 23"/>
            <p:cNvCxnSpPr/>
            <p:nvPr/>
          </p:nvCxnSpPr>
          <p:spPr>
            <a:xfrm flipH="1">
              <a:off x="3098798" y="2235208"/>
              <a:ext cx="237066" cy="406402"/>
            </a:xfrm>
            <a:prstGeom prst="straightConnector1">
              <a:avLst/>
            </a:prstGeom>
            <a:ln w="9525" cmpd="sng">
              <a:solidFill>
                <a:srgbClr val="008000"/>
              </a:solidFill>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810930" y="1642544"/>
              <a:ext cx="2403222" cy="553998"/>
            </a:xfrm>
            <a:prstGeom prst="rect">
              <a:avLst/>
            </a:prstGeom>
            <a:noFill/>
          </p:spPr>
          <p:txBody>
            <a:bodyPr wrap="none" rtlCol="0">
              <a:spAutoFit/>
            </a:bodyPr>
            <a:lstStyle/>
            <a:p>
              <a:r>
                <a:rPr lang="en-US" sz="1000" dirty="0" smtClean="0">
                  <a:solidFill>
                    <a:srgbClr val="008000"/>
                  </a:solidFill>
                </a:rPr>
                <a:t>Difference indicates possible inconsistency</a:t>
              </a:r>
            </a:p>
            <a:p>
              <a:r>
                <a:rPr lang="en-US" sz="1000" dirty="0">
                  <a:solidFill>
                    <a:srgbClr val="008000"/>
                  </a:solidFill>
                </a:rPr>
                <a:t>w</a:t>
              </a:r>
              <a:r>
                <a:rPr lang="en-US" sz="1000" dirty="0" smtClean="0">
                  <a:solidFill>
                    <a:srgbClr val="008000"/>
                  </a:solidFill>
                </a:rPr>
                <a:t>ith MLS ozone profile, will lead to </a:t>
              </a:r>
            </a:p>
            <a:p>
              <a:r>
                <a:rPr lang="en-US" sz="1000" dirty="0">
                  <a:solidFill>
                    <a:srgbClr val="008000"/>
                  </a:solidFill>
                </a:rPr>
                <a:t>d</a:t>
              </a:r>
              <a:r>
                <a:rPr lang="en-US" sz="1000" dirty="0" smtClean="0">
                  <a:solidFill>
                    <a:srgbClr val="008000"/>
                  </a:solidFill>
                </a:rPr>
                <a:t>ifferent total column ozone amounts</a:t>
              </a:r>
            </a:p>
          </p:txBody>
        </p:sp>
        <p:cxnSp>
          <p:nvCxnSpPr>
            <p:cNvPr id="27" name="Straight Arrow Connector 26"/>
            <p:cNvCxnSpPr>
              <a:stCxn id="28" idx="0"/>
            </p:cNvCxnSpPr>
            <p:nvPr/>
          </p:nvCxnSpPr>
          <p:spPr>
            <a:xfrm flipV="1">
              <a:off x="8181585" y="5021217"/>
              <a:ext cx="114787" cy="406400"/>
            </a:xfrm>
            <a:prstGeom prst="straightConnector1">
              <a:avLst/>
            </a:prstGeom>
            <a:ln w="9525"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432766" y="5427617"/>
              <a:ext cx="1497638" cy="707886"/>
            </a:xfrm>
            <a:prstGeom prst="rect">
              <a:avLst/>
            </a:prstGeom>
            <a:noFill/>
          </p:spPr>
          <p:txBody>
            <a:bodyPr wrap="square" rtlCol="0">
              <a:spAutoFit/>
            </a:bodyPr>
            <a:lstStyle/>
            <a:p>
              <a:r>
                <a:rPr lang="en-US" sz="1000" dirty="0" smtClean="0">
                  <a:solidFill>
                    <a:srgbClr val="008000"/>
                  </a:solidFill>
                </a:rPr>
                <a:t>Differences indicates</a:t>
              </a:r>
            </a:p>
            <a:p>
              <a:r>
                <a:rPr lang="en-US" sz="1000" dirty="0" smtClean="0">
                  <a:solidFill>
                    <a:srgbClr val="008000"/>
                  </a:solidFill>
                </a:rPr>
                <a:t>calibration and wavelength scales issues </a:t>
              </a:r>
            </a:p>
            <a:p>
              <a:endParaRPr lang="en-US" sz="1000" dirty="0"/>
            </a:p>
          </p:txBody>
        </p:sp>
        <p:cxnSp>
          <p:nvCxnSpPr>
            <p:cNvPr id="29" name="Straight Arrow Connector 28"/>
            <p:cNvCxnSpPr/>
            <p:nvPr/>
          </p:nvCxnSpPr>
          <p:spPr>
            <a:xfrm flipH="1">
              <a:off x="6214531" y="4622809"/>
              <a:ext cx="237066" cy="406402"/>
            </a:xfrm>
            <a:prstGeom prst="straightConnector1">
              <a:avLst/>
            </a:prstGeom>
            <a:ln w="9525" cmpd="sng">
              <a:solidFill>
                <a:srgbClr val="008000"/>
              </a:solidFill>
              <a:tailEnd type="arrow"/>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926663" y="4064011"/>
              <a:ext cx="2285289" cy="553998"/>
            </a:xfrm>
            <a:prstGeom prst="rect">
              <a:avLst/>
            </a:prstGeom>
            <a:noFill/>
          </p:spPr>
          <p:txBody>
            <a:bodyPr wrap="none" rtlCol="0">
              <a:spAutoFit/>
            </a:bodyPr>
            <a:lstStyle/>
            <a:p>
              <a:r>
                <a:rPr lang="en-US" sz="1000" dirty="0" smtClean="0">
                  <a:solidFill>
                    <a:srgbClr val="008000"/>
                  </a:solidFill>
                </a:rPr>
                <a:t>Difference indicates inconsistency</a:t>
              </a:r>
            </a:p>
            <a:p>
              <a:r>
                <a:rPr lang="en-US" sz="1000" dirty="0">
                  <a:solidFill>
                    <a:srgbClr val="008000"/>
                  </a:solidFill>
                </a:rPr>
                <a:t>w</a:t>
              </a:r>
              <a:r>
                <a:rPr lang="en-US" sz="1000" dirty="0" smtClean="0">
                  <a:solidFill>
                    <a:srgbClr val="008000"/>
                  </a:solidFill>
                </a:rPr>
                <a:t>ith MLS ozone profile, will lead to </a:t>
              </a:r>
            </a:p>
            <a:p>
              <a:r>
                <a:rPr lang="en-US" sz="1000" dirty="0">
                  <a:solidFill>
                    <a:srgbClr val="008000"/>
                  </a:solidFill>
                </a:rPr>
                <a:t>d</a:t>
              </a:r>
              <a:r>
                <a:rPr lang="en-US" sz="1000" dirty="0" smtClean="0">
                  <a:solidFill>
                    <a:srgbClr val="008000"/>
                  </a:solidFill>
                </a:rPr>
                <a:t>ifferent total column ozone amounts</a:t>
              </a:r>
            </a:p>
          </p:txBody>
        </p:sp>
      </p:grpSp>
      <p:sp>
        <p:nvSpPr>
          <p:cNvPr id="32" name="Rectangle 2"/>
          <p:cNvSpPr txBox="1">
            <a:spLocks noChangeArrowheads="1"/>
          </p:cNvSpPr>
          <p:nvPr/>
        </p:nvSpPr>
        <p:spPr bwMode="auto">
          <a:xfrm>
            <a:off x="1654628" y="465908"/>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OMPS TC cross-track</a:t>
            </a:r>
            <a:r>
              <a:rPr kumimoji="0" lang="en-US" sz="2400" b="1" i="1" u="none" strike="noStrike" kern="0" cap="none" spc="0" normalizeH="0" noProof="0" dirty="0" smtClean="0">
                <a:ln>
                  <a:noFill/>
                </a:ln>
                <a:solidFill>
                  <a:schemeClr val="tx2"/>
                </a:solidFill>
                <a:effectLst/>
                <a:uLnTx/>
                <a:uFillTx/>
                <a:latin typeface="+mj-lt"/>
                <a:ea typeface="+mj-ea"/>
                <a:cs typeface="+mj-cs"/>
              </a:rPr>
              <a:t> calibration is typical;</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400" b="1" i="1" kern="0" baseline="0" dirty="0" smtClean="0">
                <a:solidFill>
                  <a:srgbClr val="00B050"/>
                </a:solidFill>
                <a:latin typeface="+mj-lt"/>
                <a:ea typeface="+mj-ea"/>
                <a:cs typeface="+mj-cs"/>
              </a:rPr>
              <a:t>Will</a:t>
            </a:r>
            <a:r>
              <a:rPr lang="en-US" sz="2400" b="1" i="1" kern="0" dirty="0" smtClean="0">
                <a:solidFill>
                  <a:srgbClr val="00B050"/>
                </a:solidFill>
                <a:latin typeface="+mj-lt"/>
                <a:ea typeface="+mj-ea"/>
                <a:cs typeface="+mj-cs"/>
              </a:rPr>
              <a:t> require soft calibration adjustments.</a:t>
            </a:r>
            <a:endParaRPr kumimoji="0" lang="en-US" sz="2400" b="1" i="0" u="none" strike="noStrike" kern="0" cap="none" spc="0" normalizeH="0" baseline="0" noProof="0" dirty="0" smtClean="0">
              <a:ln>
                <a:noFill/>
              </a:ln>
              <a:solidFill>
                <a:srgbClr val="00B050"/>
              </a:solidFill>
              <a:effectLst/>
              <a:uLnTx/>
              <a:uFillTx/>
              <a:latin typeface="+mj-lt"/>
              <a:ea typeface="+mj-ea"/>
              <a:cs typeface="+mj-cs"/>
            </a:endParaRPr>
          </a:p>
        </p:txBody>
      </p:sp>
      <p:sp>
        <p:nvSpPr>
          <p:cNvPr id="33" name="TextBox 32"/>
          <p:cNvSpPr txBox="1"/>
          <p:nvPr/>
        </p:nvSpPr>
        <p:spPr>
          <a:xfrm>
            <a:off x="304800" y="2971800"/>
            <a:ext cx="1711234" cy="1815882"/>
          </a:xfrm>
          <a:prstGeom prst="rect">
            <a:avLst/>
          </a:prstGeom>
          <a:solidFill>
            <a:srgbClr val="FFFF00"/>
          </a:solidFill>
        </p:spPr>
        <p:txBody>
          <a:bodyPr wrap="square" rtlCol="0">
            <a:spAutoFit/>
          </a:bodyPr>
          <a:lstStyle/>
          <a:p>
            <a:r>
              <a:rPr lang="en-US" sz="1400" b="1" dirty="0" smtClean="0"/>
              <a:t>Problems at the far off-nadir positions lead to swath dependent ozone effects</a:t>
            </a:r>
          </a:p>
          <a:p>
            <a:endParaRPr lang="en-US" sz="1400" b="1" dirty="0" smtClean="0"/>
          </a:p>
          <a:p>
            <a:r>
              <a:rPr lang="en-US" sz="1400" b="1" dirty="0" smtClean="0"/>
              <a:t>Not unusual but should be corrected.</a:t>
            </a:r>
            <a:endParaRPr lang="en-US" sz="1400" b="1" dirty="0"/>
          </a:p>
        </p:txBody>
      </p:sp>
      <p:sp>
        <p:nvSpPr>
          <p:cNvPr id="31" name="Slide Number Placeholder 30"/>
          <p:cNvSpPr>
            <a:spLocks noGrp="1"/>
          </p:cNvSpPr>
          <p:nvPr>
            <p:ph type="sldNum" sz="quarter" idx="12"/>
          </p:nvPr>
        </p:nvSpPr>
        <p:spPr/>
        <p:txBody>
          <a:bodyPr/>
          <a:lstStyle/>
          <a:p>
            <a:fld id="{DF5EA597-D671-40E4-B0A9-DB87D029A054}" type="slidenum">
              <a:rPr lang="en-US" smtClean="0"/>
              <a:pPr/>
              <a:t>21</a:t>
            </a:fld>
            <a:endParaRPr lang="en-US"/>
          </a:p>
        </p:txBody>
      </p:sp>
      <p:cxnSp>
        <p:nvCxnSpPr>
          <p:cNvPr id="36" name="Straight Arrow Connector 35"/>
          <p:cNvCxnSpPr/>
          <p:nvPr/>
        </p:nvCxnSpPr>
        <p:spPr>
          <a:xfrm flipV="1">
            <a:off x="4495800" y="4572000"/>
            <a:ext cx="0" cy="338328"/>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 Box 11"/>
          <p:cNvSpPr txBox="1">
            <a:spLocks noChangeArrowheads="1"/>
          </p:cNvSpPr>
          <p:nvPr/>
        </p:nvSpPr>
        <p:spPr bwMode="auto">
          <a:xfrm>
            <a:off x="4267200" y="4343400"/>
            <a:ext cx="1295400" cy="831871"/>
          </a:xfrm>
          <a:prstGeom prst="rect">
            <a:avLst/>
          </a:prstGeom>
          <a:noFill/>
          <a:ln w="9525">
            <a:noFill/>
            <a:miter lim="800000"/>
            <a:headEnd/>
            <a:tailEnd/>
          </a:ln>
        </p:spPr>
        <p:txBody>
          <a:bodyPr wrap="square" lIns="397106" tIns="198553" rIns="397106" bIns="198553">
            <a:spAutoFit/>
          </a:bodyPr>
          <a:lstStyle/>
          <a:p>
            <a:r>
              <a:rPr lang="en-US" sz="2800" dirty="0" smtClean="0">
                <a:solidFill>
                  <a:srgbClr val="00B050"/>
                </a:solidFill>
              </a:rPr>
              <a:t>2%</a:t>
            </a:r>
            <a:endParaRPr lang="en-US" sz="2800" dirty="0">
              <a:solidFill>
                <a:srgbClr val="00B050"/>
              </a:solidFill>
            </a:endParaRPr>
          </a:p>
        </p:txBody>
      </p:sp>
      <p:sp>
        <p:nvSpPr>
          <p:cNvPr id="41" name="Text Box 11"/>
          <p:cNvSpPr txBox="1">
            <a:spLocks noChangeArrowheads="1"/>
          </p:cNvSpPr>
          <p:nvPr/>
        </p:nvSpPr>
        <p:spPr bwMode="auto">
          <a:xfrm>
            <a:off x="7543800" y="1752600"/>
            <a:ext cx="1295400" cy="831871"/>
          </a:xfrm>
          <a:prstGeom prst="rect">
            <a:avLst/>
          </a:prstGeom>
          <a:noFill/>
          <a:ln w="9525">
            <a:noFill/>
            <a:miter lim="800000"/>
            <a:headEnd/>
            <a:tailEnd/>
          </a:ln>
        </p:spPr>
        <p:txBody>
          <a:bodyPr wrap="square" lIns="397106" tIns="198553" rIns="397106" bIns="198553">
            <a:spAutoFit/>
          </a:bodyPr>
          <a:lstStyle/>
          <a:p>
            <a:r>
              <a:rPr lang="en-US" sz="2800" dirty="0" smtClean="0">
                <a:solidFill>
                  <a:srgbClr val="00B050"/>
                </a:solidFill>
              </a:rPr>
              <a:t>2%</a:t>
            </a:r>
            <a:endParaRPr lang="en-US" sz="2800" dirty="0">
              <a:solidFill>
                <a:srgbClr val="00B050"/>
              </a:solidFill>
            </a:endParaRPr>
          </a:p>
        </p:txBody>
      </p:sp>
      <p:cxnSp>
        <p:nvCxnSpPr>
          <p:cNvPr id="34" name="Straight Arrow Connector 33"/>
          <p:cNvCxnSpPr/>
          <p:nvPr/>
        </p:nvCxnSpPr>
        <p:spPr>
          <a:xfrm flipV="1">
            <a:off x="7848600" y="2023872"/>
            <a:ext cx="0" cy="338328"/>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52400" y="6488668"/>
            <a:ext cx="4537396" cy="369332"/>
          </a:xfrm>
          <a:prstGeom prst="rect">
            <a:avLst/>
          </a:prstGeom>
        </p:spPr>
        <p:txBody>
          <a:bodyPr wrap="none">
            <a:spAutoFit/>
          </a:bodyPr>
          <a:lstStyle/>
          <a:p>
            <a:r>
              <a:rPr lang="en-US" dirty="0" smtClean="0"/>
              <a:t>MLS results from C. </a:t>
            </a:r>
            <a:r>
              <a:rPr lang="en-US" dirty="0" err="1" smtClean="0"/>
              <a:t>Seftor</a:t>
            </a:r>
            <a:r>
              <a:rPr lang="en-US" dirty="0" smtClean="0"/>
              <a:t>, SSAI for NASA GSFC</a:t>
            </a:r>
          </a:p>
        </p:txBody>
      </p:sp>
    </p:spTree>
    <p:extLst>
      <p:ext uri="{BB962C8B-B14F-4D97-AF65-F5344CB8AC3E}">
        <p14:creationId xmlns:p14="http://schemas.microsoft.com/office/powerpoint/2010/main" val="3307024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ACADC3-C9E3-4686-91B5-E7A1D7E458D8}" type="slidenum">
              <a:rPr lang="en-US" smtClean="0"/>
              <a:pPr/>
              <a:t>22</a:t>
            </a:fld>
            <a:endParaRPr lang="en-US"/>
          </a:p>
        </p:txBody>
      </p:sp>
      <p:pic>
        <p:nvPicPr>
          <p:cNvPr id="27650" name="Picture 2" descr="http://www.star.nesdis.noaa.gov/smcd/spb/wyu/OMPS/TOZ/V8/4wkMean/1ptile/4wklymean.tropics.Percentile_11.2013.png"/>
          <p:cNvPicPr>
            <a:picLocks noChangeAspect="1" noChangeArrowheads="1"/>
          </p:cNvPicPr>
          <p:nvPr/>
        </p:nvPicPr>
        <p:blipFill>
          <a:blip r:embed="rId3" cstate="print">
            <a:lum bright="-10000" contrast="40000"/>
          </a:blip>
          <a:srcRect/>
          <a:stretch>
            <a:fillRect/>
          </a:stretch>
        </p:blipFill>
        <p:spPr bwMode="auto">
          <a:xfrm>
            <a:off x="0" y="0"/>
            <a:ext cx="9144000" cy="4495800"/>
          </a:xfrm>
          <a:prstGeom prst="rect">
            <a:avLst/>
          </a:prstGeom>
          <a:noFill/>
        </p:spPr>
      </p:pic>
      <p:sp>
        <p:nvSpPr>
          <p:cNvPr id="6" name="Rectangle 5"/>
          <p:cNvSpPr/>
          <p:nvPr/>
        </p:nvSpPr>
        <p:spPr>
          <a:xfrm>
            <a:off x="0" y="4343401"/>
            <a:ext cx="9067800" cy="2529923"/>
          </a:xfrm>
          <a:prstGeom prst="rect">
            <a:avLst/>
          </a:prstGeom>
        </p:spPr>
        <p:txBody>
          <a:bodyPr wrap="square">
            <a:spAutoFit/>
          </a:bodyPr>
          <a:lstStyle/>
          <a:p>
            <a:pPr>
              <a:lnSpc>
                <a:spcPct val="110000"/>
              </a:lnSpc>
            </a:pPr>
            <a:r>
              <a:rPr lang="en-US" dirty="0" smtClean="0"/>
              <a:t>The lines show the S-NPP OMPS weekly, one-percentile effective reflectivity values for the Version 8 algorithm (331-nm channels) for November 2013 for all the data in a latitude/ longitude box in the Equatorial Pacific versus cross-track view position. (17 is the nadir position and 0 and 34 are the extreme viewing angles.) We expect the one-percentile effective reflectivity values to be approximately 4% for this region of the globe from </a:t>
            </a:r>
            <a:r>
              <a:rPr lang="en-US" dirty="0" err="1" smtClean="0"/>
              <a:t>climatological</a:t>
            </a:r>
            <a:r>
              <a:rPr lang="en-US" dirty="0" smtClean="0"/>
              <a:t> measurements made by other instruments. The cross-track variations for positions 5 to 15 are related to sun glint effects. Consistent deviations by position are from imperfections in calibration coefficients across the CCD array and intra-orbit wavelength scale shifts.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ACADC3-C9E3-4686-91B5-E7A1D7E458D8}" type="slidenum">
              <a:rPr lang="en-US" smtClean="0"/>
              <a:pPr/>
              <a:t>23</a:t>
            </a:fld>
            <a:endParaRPr lang="en-US"/>
          </a:p>
        </p:txBody>
      </p:sp>
      <p:pic>
        <p:nvPicPr>
          <p:cNvPr id="95234" name="Picture 2" descr="http://www.star.nesdis.noaa.gov/smcd/spb/wyu/Gome2/4wkMean/4wklymean.tropics.1Percentile_9.2010.png"/>
          <p:cNvPicPr>
            <a:picLocks noChangeAspect="1" noChangeArrowheads="1"/>
          </p:cNvPicPr>
          <p:nvPr/>
        </p:nvPicPr>
        <p:blipFill>
          <a:blip r:embed="rId2" cstate="print"/>
          <a:srcRect/>
          <a:stretch>
            <a:fillRect/>
          </a:stretch>
        </p:blipFill>
        <p:spPr bwMode="auto">
          <a:xfrm>
            <a:off x="533400" y="609600"/>
            <a:ext cx="7620000" cy="5715000"/>
          </a:xfrm>
          <a:prstGeom prst="rect">
            <a:avLst/>
          </a:prstGeom>
          <a:noFill/>
        </p:spPr>
      </p:pic>
      <p:sp>
        <p:nvSpPr>
          <p:cNvPr id="5" name="TextBox 4"/>
          <p:cNvSpPr txBox="1"/>
          <p:nvPr/>
        </p:nvSpPr>
        <p:spPr>
          <a:xfrm>
            <a:off x="1676400" y="304800"/>
            <a:ext cx="3721147" cy="369332"/>
          </a:xfrm>
          <a:prstGeom prst="rect">
            <a:avLst/>
          </a:prstGeom>
          <a:noFill/>
        </p:spPr>
        <p:txBody>
          <a:bodyPr wrap="none" rtlCol="0">
            <a:spAutoFit/>
          </a:bodyPr>
          <a:lstStyle/>
          <a:p>
            <a:r>
              <a:rPr lang="en-US" dirty="0" smtClean="0"/>
              <a:t>Reflectivity for GOME-2 on METOP-A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ACADC3-C9E3-4686-91B5-E7A1D7E458D8}" type="slidenum">
              <a:rPr lang="en-US" smtClean="0"/>
              <a:pPr/>
              <a:t>24</a:t>
            </a:fld>
            <a:endParaRPr lang="en-US"/>
          </a:p>
        </p:txBody>
      </p:sp>
      <p:sp>
        <p:nvSpPr>
          <p:cNvPr id="6" name="Rectangle 5"/>
          <p:cNvSpPr/>
          <p:nvPr/>
        </p:nvSpPr>
        <p:spPr>
          <a:xfrm>
            <a:off x="0" y="4343401"/>
            <a:ext cx="9067800" cy="2529923"/>
          </a:xfrm>
          <a:prstGeom prst="rect">
            <a:avLst/>
          </a:prstGeom>
        </p:spPr>
        <p:txBody>
          <a:bodyPr wrap="square">
            <a:spAutoFit/>
          </a:bodyPr>
          <a:lstStyle/>
          <a:p>
            <a:pPr>
              <a:lnSpc>
                <a:spcPct val="110000"/>
              </a:lnSpc>
            </a:pPr>
            <a:r>
              <a:rPr lang="en-US" dirty="0" smtClean="0"/>
              <a:t>The lines show the </a:t>
            </a:r>
            <a:r>
              <a:rPr lang="en-US" dirty="0" err="1" smtClean="0"/>
              <a:t>MetOP</a:t>
            </a:r>
            <a:r>
              <a:rPr lang="en-US" dirty="0" smtClean="0"/>
              <a:t>-B GOME-2 weekly aerosol index values for the V8 algorithm (measurement residuals for wavelengths in the 360-nm range using effective reflectivity calculated for the 331-nm range) for November 2013 for all the data in a latitude/ longitude box in the Equatorial Pacific versus cross-track view position. (12/13 are the nadir position and 2 and 25 are the extreme viewing angles.) We expect the aerosol index values to be approximately zero N-values for this region of the globe. The cross-track variations for positions 4 to 10 are related to sun glint effects. Consistent deviations by position are probably from calibration imperfections but are surprising given the scanning nature of GOME-2.</a:t>
            </a:r>
            <a:endParaRPr lang="en-US" dirty="0"/>
          </a:p>
        </p:txBody>
      </p:sp>
      <p:pic>
        <p:nvPicPr>
          <p:cNvPr id="8" name="Picture 6" descr="http://www.star.nesdis.noaa.gov/smcd/spb/wyu/Gome2/met_b/4wkMean/4wklymean.tropics.AI_11.2013.png"/>
          <p:cNvPicPr>
            <a:picLocks noChangeAspect="1" noChangeArrowheads="1"/>
          </p:cNvPicPr>
          <p:nvPr/>
        </p:nvPicPr>
        <p:blipFill>
          <a:blip r:embed="rId2" cstate="print">
            <a:lum bright="-10000" contrast="40000"/>
          </a:blip>
          <a:srcRect/>
          <a:stretch>
            <a:fillRect/>
          </a:stretch>
        </p:blipFill>
        <p:spPr bwMode="auto">
          <a:xfrm>
            <a:off x="0" y="0"/>
            <a:ext cx="9144000" cy="4419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p:spPr>
        <p:txBody>
          <a:bodyPr>
            <a:normAutofit fontScale="90000"/>
          </a:bodyPr>
          <a:lstStyle/>
          <a:p>
            <a:r>
              <a:rPr lang="en-US" dirty="0" smtClean="0"/>
              <a:t>Possible Goals/Topics for the UV Subgrou</a:t>
            </a:r>
            <a:r>
              <a:rPr lang="en-US" dirty="0"/>
              <a:t>p</a:t>
            </a:r>
          </a:p>
        </p:txBody>
      </p:sp>
      <p:sp>
        <p:nvSpPr>
          <p:cNvPr id="3" name="Content Placeholder 2"/>
          <p:cNvSpPr>
            <a:spLocks noGrp="1"/>
          </p:cNvSpPr>
          <p:nvPr>
            <p:ph idx="1"/>
          </p:nvPr>
        </p:nvSpPr>
        <p:spPr>
          <a:xfrm>
            <a:off x="0" y="533400"/>
            <a:ext cx="4572000" cy="6324600"/>
          </a:xfrm>
        </p:spPr>
        <p:txBody>
          <a:bodyPr>
            <a:normAutofit fontScale="40000" lnSpcReduction="20000"/>
          </a:bodyPr>
          <a:lstStyle/>
          <a:p>
            <a:pPr>
              <a:buNone/>
            </a:pPr>
            <a:r>
              <a:rPr lang="en-US" dirty="0"/>
              <a:t>1. Exchanges and traceability of standards</a:t>
            </a:r>
          </a:p>
          <a:p>
            <a:pPr lvl="1"/>
            <a:r>
              <a:rPr lang="en-US" dirty="0" smtClean="0"/>
              <a:t>NIST </a:t>
            </a:r>
            <a:r>
              <a:rPr lang="en-US" dirty="0"/>
              <a:t>and </a:t>
            </a:r>
            <a:r>
              <a:rPr lang="en-US" dirty="0" smtClean="0"/>
              <a:t>SIRCUS</a:t>
            </a:r>
          </a:p>
          <a:p>
            <a:pPr lvl="1"/>
            <a:r>
              <a:rPr lang="en-US" dirty="0" smtClean="0"/>
              <a:t>Integrating </a:t>
            </a:r>
            <a:r>
              <a:rPr lang="en-US" dirty="0"/>
              <a:t>Spheres, </a:t>
            </a:r>
            <a:r>
              <a:rPr lang="en-US" dirty="0" smtClean="0"/>
              <a:t>diffusers, lamps</a:t>
            </a:r>
            <a:r>
              <a:rPr lang="en-US" dirty="0"/>
              <a:t>, </a:t>
            </a:r>
            <a:r>
              <a:rPr lang="en-US" dirty="0" smtClean="0"/>
              <a:t>lasers</a:t>
            </a:r>
            <a:r>
              <a:rPr lang="en-US" dirty="0"/>
              <a:t>, etc</a:t>
            </a:r>
            <a:r>
              <a:rPr lang="en-US" dirty="0" smtClean="0"/>
              <a:t>.</a:t>
            </a:r>
            <a:endParaRPr lang="en-US" dirty="0"/>
          </a:p>
          <a:p>
            <a:pPr>
              <a:buNone/>
            </a:pPr>
            <a:r>
              <a:rPr lang="en-US" dirty="0" smtClean="0"/>
              <a:t>2. Establish a library of solar measurements</a:t>
            </a:r>
          </a:p>
          <a:p>
            <a:pPr lvl="1"/>
            <a:r>
              <a:rPr lang="en-US" dirty="0" smtClean="0">
                <a:solidFill>
                  <a:srgbClr val="0000FF"/>
                </a:solidFill>
              </a:rPr>
              <a:t>Reference high resolution solar (SOLSTICE, SIM, </a:t>
            </a:r>
            <a:r>
              <a:rPr lang="en-US" dirty="0" err="1" smtClean="0">
                <a:solidFill>
                  <a:srgbClr val="0000FF"/>
                </a:solidFill>
              </a:rPr>
              <a:t>Kitt</a:t>
            </a:r>
            <a:r>
              <a:rPr lang="en-US" dirty="0" smtClean="0">
                <a:solidFill>
                  <a:srgbClr val="0000FF"/>
                </a:solidFill>
              </a:rPr>
              <a:t> Peak, etc.)</a:t>
            </a:r>
          </a:p>
          <a:p>
            <a:pPr lvl="1"/>
            <a:r>
              <a:rPr lang="en-US" dirty="0" smtClean="0">
                <a:solidFill>
                  <a:srgbClr val="0000FF"/>
                </a:solidFill>
              </a:rPr>
              <a:t>Mg II Index time series, Scale factors at resolution (new OMI)</a:t>
            </a:r>
          </a:p>
          <a:p>
            <a:pPr>
              <a:buNone/>
            </a:pPr>
            <a:r>
              <a:rPr lang="en-US" dirty="0" smtClean="0"/>
              <a:t>3. Establish a library of instrument data bases</a:t>
            </a:r>
          </a:p>
          <a:p>
            <a:pPr lvl="1"/>
            <a:r>
              <a:rPr lang="en-US" dirty="0" err="1" smtClean="0">
                <a:solidFill>
                  <a:srgbClr val="0000FF"/>
                </a:solidFill>
              </a:rPr>
              <a:t>Bandpasses</a:t>
            </a:r>
            <a:r>
              <a:rPr lang="en-US" dirty="0">
                <a:solidFill>
                  <a:srgbClr val="0000FF"/>
                </a:solidFill>
              </a:rPr>
              <a:t>, calibration constants, wavelength </a:t>
            </a:r>
            <a:r>
              <a:rPr lang="en-US" dirty="0" smtClean="0">
                <a:solidFill>
                  <a:srgbClr val="0000FF"/>
                </a:solidFill>
              </a:rPr>
              <a:t>scales</a:t>
            </a:r>
          </a:p>
          <a:p>
            <a:pPr lvl="1"/>
            <a:r>
              <a:rPr lang="en-US" dirty="0" smtClean="0">
                <a:solidFill>
                  <a:srgbClr val="0000FF"/>
                </a:solidFill>
              </a:rPr>
              <a:t>Day 1 solar, time series with error bars</a:t>
            </a:r>
          </a:p>
          <a:p>
            <a:pPr lvl="1"/>
            <a:r>
              <a:rPr lang="en-US" dirty="0" smtClean="0">
                <a:solidFill>
                  <a:srgbClr val="0000FF"/>
                </a:solidFill>
              </a:rPr>
              <a:t>Mg II Indices and scale factors</a:t>
            </a:r>
          </a:p>
          <a:p>
            <a:pPr lvl="1"/>
            <a:r>
              <a:rPr lang="en-US" dirty="0" smtClean="0"/>
              <a:t>FOVs, Polarization sensitivity, </a:t>
            </a:r>
          </a:p>
          <a:p>
            <a:pPr lvl="1"/>
            <a:r>
              <a:rPr lang="en-US" dirty="0" smtClean="0"/>
              <a:t>Reference papers, ATBDs, validation</a:t>
            </a:r>
            <a:r>
              <a:rPr lang="en-US" dirty="0" smtClean="0">
                <a:solidFill>
                  <a:srgbClr val="0000FF"/>
                </a:solidFill>
              </a:rPr>
              <a:t>, Shift &amp; Squeeze</a:t>
            </a:r>
            <a:r>
              <a:rPr lang="en-US" dirty="0" smtClean="0"/>
              <a:t>, </a:t>
            </a:r>
            <a:endParaRPr lang="en-US" dirty="0"/>
          </a:p>
          <a:p>
            <a:pPr>
              <a:buNone/>
            </a:pPr>
            <a:r>
              <a:rPr lang="en-US" dirty="0" smtClean="0"/>
              <a:t>4</a:t>
            </a:r>
            <a:r>
              <a:rPr lang="en-US" dirty="0"/>
              <a:t>. </a:t>
            </a:r>
            <a:r>
              <a:rPr lang="en-US" dirty="0" smtClean="0"/>
              <a:t>Establish a library Absorption </a:t>
            </a:r>
            <a:r>
              <a:rPr lang="en-US" dirty="0"/>
              <a:t>data bases</a:t>
            </a:r>
          </a:p>
          <a:p>
            <a:pPr lvl="1"/>
            <a:r>
              <a:rPr lang="en-US" dirty="0" smtClean="0"/>
              <a:t>O3 </a:t>
            </a:r>
            <a:r>
              <a:rPr lang="en-US" dirty="0"/>
              <a:t>in the UV with wavelength and temperature </a:t>
            </a:r>
            <a:r>
              <a:rPr lang="en-US" dirty="0" smtClean="0"/>
              <a:t>dependence</a:t>
            </a:r>
          </a:p>
          <a:p>
            <a:pPr lvl="2"/>
            <a:r>
              <a:rPr lang="en-US" dirty="0" smtClean="0"/>
              <a:t>at </a:t>
            </a:r>
            <a:r>
              <a:rPr lang="en-US" dirty="0"/>
              <a:t>instrument resolution </a:t>
            </a:r>
            <a:r>
              <a:rPr lang="en-US" dirty="0" smtClean="0"/>
              <a:t>– </a:t>
            </a:r>
            <a:r>
              <a:rPr lang="en-US" dirty="0"/>
              <a:t>from DOAS</a:t>
            </a:r>
            <a:r>
              <a:rPr lang="en-US" dirty="0" smtClean="0"/>
              <a:t>?</a:t>
            </a:r>
          </a:p>
          <a:p>
            <a:pPr lvl="1"/>
            <a:r>
              <a:rPr lang="en-US" dirty="0" smtClean="0"/>
              <a:t>UV </a:t>
            </a:r>
            <a:r>
              <a:rPr lang="en-US" dirty="0"/>
              <a:t>compared to Visible and </a:t>
            </a:r>
            <a:r>
              <a:rPr lang="en-US" dirty="0" smtClean="0"/>
              <a:t>IR</a:t>
            </a:r>
          </a:p>
          <a:p>
            <a:pPr lvl="1"/>
            <a:r>
              <a:rPr lang="en-US" dirty="0" smtClean="0"/>
              <a:t>other </a:t>
            </a:r>
            <a:r>
              <a:rPr lang="en-US" dirty="0"/>
              <a:t>species -- SO2, NO2, </a:t>
            </a:r>
            <a:r>
              <a:rPr lang="en-US" dirty="0" smtClean="0"/>
              <a:t>etc.</a:t>
            </a:r>
            <a:endParaRPr lang="en-US" dirty="0"/>
          </a:p>
          <a:p>
            <a:pPr>
              <a:buNone/>
            </a:pPr>
            <a:r>
              <a:rPr lang="en-US" dirty="0"/>
              <a:t>5. Standard </a:t>
            </a:r>
            <a:r>
              <a:rPr lang="en-US" dirty="0" err="1" smtClean="0"/>
              <a:t>climatologies</a:t>
            </a:r>
            <a:r>
              <a:rPr lang="en-US" dirty="0"/>
              <a:t>;</a:t>
            </a:r>
            <a:r>
              <a:rPr lang="en-US" dirty="0" smtClean="0"/>
              <a:t> </a:t>
            </a:r>
            <a:r>
              <a:rPr lang="en-US" dirty="0"/>
              <a:t>vicarious calibration </a:t>
            </a:r>
            <a:r>
              <a:rPr lang="en-US" dirty="0" smtClean="0"/>
              <a:t>&amp; residual </a:t>
            </a:r>
            <a:r>
              <a:rPr lang="en-US" dirty="0"/>
              <a:t>studies</a:t>
            </a:r>
          </a:p>
          <a:p>
            <a:pPr lvl="1"/>
            <a:r>
              <a:rPr lang="en-US" dirty="0" smtClean="0"/>
              <a:t>Ozone </a:t>
            </a:r>
            <a:r>
              <a:rPr lang="en-US" dirty="0"/>
              <a:t>and temperature profiles, </a:t>
            </a:r>
            <a:r>
              <a:rPr lang="en-US" dirty="0" err="1" smtClean="0"/>
              <a:t>covariances</a:t>
            </a:r>
            <a:endParaRPr lang="en-US" dirty="0" smtClean="0"/>
          </a:p>
          <a:p>
            <a:pPr lvl="1"/>
            <a:r>
              <a:rPr lang="en-US" dirty="0" smtClean="0"/>
              <a:t>Neural </a:t>
            </a:r>
            <a:r>
              <a:rPr lang="en-US" dirty="0"/>
              <a:t>net, with </a:t>
            </a:r>
            <a:r>
              <a:rPr lang="en-US" dirty="0" err="1"/>
              <a:t>tropopause</a:t>
            </a:r>
            <a:r>
              <a:rPr lang="en-US" dirty="0"/>
              <a:t> </a:t>
            </a:r>
            <a:r>
              <a:rPr lang="en-US" dirty="0" smtClean="0"/>
              <a:t>information</a:t>
            </a:r>
            <a:endParaRPr lang="en-US" dirty="0"/>
          </a:p>
          <a:p>
            <a:pPr lvl="1"/>
            <a:r>
              <a:rPr lang="en-US" dirty="0"/>
              <a:t>A</a:t>
            </a:r>
            <a:r>
              <a:rPr lang="en-US" dirty="0" smtClean="0"/>
              <a:t>veraging </a:t>
            </a:r>
            <a:r>
              <a:rPr lang="en-US" dirty="0"/>
              <a:t>kernels or efficiency factors, </a:t>
            </a:r>
            <a:r>
              <a:rPr lang="en-US" dirty="0" smtClean="0"/>
              <a:t>measurement    </a:t>
            </a:r>
            <a:r>
              <a:rPr lang="en-US" dirty="0"/>
              <a:t>contribution functions, and </a:t>
            </a:r>
            <a:r>
              <a:rPr lang="en-US" dirty="0" err="1" smtClean="0"/>
              <a:t>Jacobians</a:t>
            </a:r>
            <a:endParaRPr lang="en-US" dirty="0"/>
          </a:p>
          <a:p>
            <a:pPr>
              <a:buNone/>
            </a:pPr>
            <a:r>
              <a:rPr lang="en-US" dirty="0" smtClean="0"/>
              <a:t>6. Analysis of on-board systems</a:t>
            </a:r>
          </a:p>
          <a:p>
            <a:pPr lvl="1"/>
            <a:r>
              <a:rPr lang="en-US" dirty="0" smtClean="0"/>
              <a:t>Diffusers, stable orbits</a:t>
            </a:r>
          </a:p>
          <a:p>
            <a:pPr lvl="1"/>
            <a:r>
              <a:rPr lang="en-US" dirty="0" smtClean="0"/>
              <a:t>White lights, spectral lamps, LEDs</a:t>
            </a:r>
          </a:p>
          <a:p>
            <a:pPr lvl="1"/>
            <a:r>
              <a:rPr lang="en-US" smtClean="0"/>
              <a:t>Moon views </a:t>
            </a:r>
            <a:endParaRPr lang="en-US" dirty="0" smtClean="0"/>
          </a:p>
          <a:p>
            <a:pPr>
              <a:buNone/>
            </a:pPr>
            <a:r>
              <a:rPr lang="en-US" sz="2800" dirty="0" smtClean="0"/>
              <a:t>Stray light, linearity, gains, offsets, mirrors, </a:t>
            </a:r>
            <a:r>
              <a:rPr lang="en-US" sz="2800" dirty="0" err="1" smtClean="0"/>
              <a:t>polarisation</a:t>
            </a:r>
            <a:r>
              <a:rPr lang="en-US" sz="2800" dirty="0" smtClean="0"/>
              <a:t>, </a:t>
            </a:r>
            <a:r>
              <a:rPr lang="el-GR" sz="2800" dirty="0" smtClean="0"/>
              <a:t>λ</a:t>
            </a:r>
            <a:r>
              <a:rPr lang="en-US" sz="2800" dirty="0" smtClean="0"/>
              <a:t>-scale, </a:t>
            </a:r>
            <a:r>
              <a:rPr lang="en-US" sz="2800" dirty="0" err="1" smtClean="0"/>
              <a:t>bandpass</a:t>
            </a:r>
            <a:endParaRPr lang="en-US" sz="2800" dirty="0" smtClean="0"/>
          </a:p>
          <a:p>
            <a:pPr>
              <a:buNone/>
            </a:pPr>
            <a:r>
              <a:rPr lang="en-US" dirty="0" smtClean="0"/>
              <a:t>7. </a:t>
            </a:r>
            <a:r>
              <a:rPr lang="en-US" dirty="0"/>
              <a:t>Considerations for </a:t>
            </a:r>
            <a:r>
              <a:rPr lang="en-US" dirty="0" smtClean="0"/>
              <a:t>comparisons</a:t>
            </a:r>
            <a:endParaRPr lang="en-US" dirty="0"/>
          </a:p>
          <a:p>
            <a:pPr lvl="1"/>
            <a:r>
              <a:rPr lang="en-US" dirty="0" smtClean="0">
                <a:solidFill>
                  <a:srgbClr val="7030A0"/>
                </a:solidFill>
              </a:rPr>
              <a:t>Complications from diurnal variations, SZA, SVA, RAA</a:t>
            </a:r>
          </a:p>
          <a:p>
            <a:pPr lvl="1"/>
            <a:r>
              <a:rPr lang="en-US" dirty="0" smtClean="0">
                <a:solidFill>
                  <a:srgbClr val="00B050"/>
                </a:solidFill>
              </a:rPr>
              <a:t>Zonal means</a:t>
            </a:r>
          </a:p>
          <a:p>
            <a:pPr lvl="1"/>
            <a:r>
              <a:rPr lang="en-US" dirty="0" smtClean="0">
                <a:solidFill>
                  <a:srgbClr val="FF0000"/>
                </a:solidFill>
              </a:rPr>
              <a:t>Simultaneous nadir overpass (</a:t>
            </a:r>
            <a:r>
              <a:rPr lang="en-US" dirty="0" err="1" smtClean="0">
                <a:solidFill>
                  <a:srgbClr val="FF0000"/>
                </a:solidFill>
              </a:rPr>
              <a:t>Rad</a:t>
            </a:r>
            <a:r>
              <a:rPr lang="en-US" dirty="0" smtClean="0">
                <a:solidFill>
                  <a:srgbClr val="FF0000"/>
                </a:solidFill>
              </a:rPr>
              <a:t>/</a:t>
            </a:r>
            <a:r>
              <a:rPr lang="en-US" dirty="0" err="1" smtClean="0">
                <a:solidFill>
                  <a:srgbClr val="FF0000"/>
                </a:solidFill>
              </a:rPr>
              <a:t>Irrad</a:t>
            </a:r>
            <a:r>
              <a:rPr lang="en-US" dirty="0" smtClean="0">
                <a:solidFill>
                  <a:srgbClr val="FF0000"/>
                </a:solidFill>
              </a:rPr>
              <a:t> or products)</a:t>
            </a:r>
            <a:endParaRPr lang="en-US" dirty="0">
              <a:solidFill>
                <a:srgbClr val="FF0000"/>
              </a:solidFill>
            </a:endParaRPr>
          </a:p>
          <a:p>
            <a:pPr lvl="1"/>
            <a:r>
              <a:rPr lang="en-US" dirty="0">
                <a:solidFill>
                  <a:srgbClr val="00B050"/>
                </a:solidFill>
              </a:rPr>
              <a:t>Formation flying / Chasing </a:t>
            </a:r>
            <a:r>
              <a:rPr lang="en-US" dirty="0" smtClean="0">
                <a:solidFill>
                  <a:srgbClr val="00B050"/>
                </a:solidFill>
              </a:rPr>
              <a:t>orbits</a:t>
            </a:r>
            <a:endParaRPr lang="en-US" dirty="0">
              <a:solidFill>
                <a:srgbClr val="00B050"/>
              </a:solidFill>
            </a:endParaRPr>
          </a:p>
          <a:p>
            <a:pPr lvl="1"/>
            <a:r>
              <a:rPr lang="en-US" dirty="0">
                <a:solidFill>
                  <a:srgbClr val="00B050"/>
                </a:solidFill>
              </a:rPr>
              <a:t>No-local-time differences</a:t>
            </a:r>
          </a:p>
          <a:p>
            <a:pPr lvl="1"/>
            <a:r>
              <a:rPr lang="en-US" dirty="0" smtClean="0">
                <a:solidFill>
                  <a:srgbClr val="7030A0"/>
                </a:solidFill>
              </a:rPr>
              <a:t>Ice, </a:t>
            </a:r>
            <a:r>
              <a:rPr lang="en-US" dirty="0">
                <a:solidFill>
                  <a:srgbClr val="7030A0"/>
                </a:solidFill>
              </a:rPr>
              <a:t>desert </a:t>
            </a:r>
            <a:r>
              <a:rPr lang="en-US" dirty="0" smtClean="0">
                <a:solidFill>
                  <a:srgbClr val="7030A0"/>
                </a:solidFill>
              </a:rPr>
              <a:t>and open ocean targets</a:t>
            </a:r>
            <a:endParaRPr lang="en-US" dirty="0">
              <a:solidFill>
                <a:srgbClr val="7030A0"/>
              </a:solidFill>
            </a:endParaRPr>
          </a:p>
          <a:p>
            <a:pPr lvl="1"/>
            <a:r>
              <a:rPr lang="en-US" dirty="0" smtClean="0">
                <a:solidFill>
                  <a:srgbClr val="00B050"/>
                </a:solidFill>
              </a:rPr>
              <a:t>Pacific Box</a:t>
            </a:r>
          </a:p>
          <a:p>
            <a:pPr lvl="1"/>
            <a:r>
              <a:rPr lang="en-US" dirty="0" smtClean="0"/>
              <a:t>LEO </a:t>
            </a:r>
            <a:r>
              <a:rPr lang="en-US" dirty="0"/>
              <a:t>to GEO to </a:t>
            </a:r>
            <a:r>
              <a:rPr lang="en-US" dirty="0" smtClean="0"/>
              <a:t>L1</a:t>
            </a:r>
            <a:endParaRPr lang="en-US" dirty="0"/>
          </a:p>
        </p:txBody>
      </p:sp>
      <p:sp>
        <p:nvSpPr>
          <p:cNvPr id="4" name="Content Placeholder 2"/>
          <p:cNvSpPr txBox="1">
            <a:spLocks/>
          </p:cNvSpPr>
          <p:nvPr/>
        </p:nvSpPr>
        <p:spPr>
          <a:xfrm>
            <a:off x="4572000" y="533400"/>
            <a:ext cx="4495800" cy="6400800"/>
          </a:xfrm>
          <a:prstGeom prst="rect">
            <a:avLst/>
          </a:prstGeom>
        </p:spPr>
        <p:txBody>
          <a:bodyPr vert="horz" lIns="91440" tIns="45720" rIns="91440" bIns="45720" rtlCol="0">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8. Internal consistency techniques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7030A0"/>
                </a:solidFill>
                <a:effectLst/>
                <a:uLnTx/>
                <a:uFillTx/>
                <a:latin typeface="+mn-lt"/>
                <a:ea typeface="+mn-ea"/>
                <a:cs typeface="+mn-cs"/>
              </a:rPr>
              <a:t>Ascending/descending </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 Langley methods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Pair justification</a:t>
            </a:r>
          </a:p>
          <a:p>
            <a:pPr marL="742950" lvl="1" indent="-285750">
              <a:spcBef>
                <a:spcPct val="20000"/>
              </a:spcBef>
              <a:buFont typeface="Arial" pitchFamily="34" charset="0"/>
              <a:buChar char="–"/>
              <a:defRPr/>
            </a:pPr>
            <a:r>
              <a:rPr lang="en-US" sz="2800" dirty="0" smtClean="0"/>
              <a:t>DOAS (and EOF analysis) (Closure polynomials)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Stray light correlation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FF"/>
                </a:solidFill>
                <a:effectLst/>
                <a:uLnTx/>
                <a:uFillTx/>
                <a:latin typeface="+mn-lt"/>
                <a:ea typeface="+mn-ea"/>
                <a:cs typeface="+mn-cs"/>
              </a:rPr>
              <a:t>Wavelength scale, shift and squeeze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etc.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noProof="0" dirty="0" smtClean="0">
                <a:solidFill>
                  <a:srgbClr val="7030A0"/>
                </a:solidFill>
              </a:rPr>
              <a:t>Measurement Residuals, reflectivity range/distribution</a:t>
            </a:r>
            <a:endParaRPr kumimoji="0" lang="en-US" sz="2800" b="0" i="0" u="none" strike="noStrike" kern="1200" cap="none" spc="0" normalizeH="0" baseline="0" noProof="0" dirty="0" smtClean="0">
              <a:ln>
                <a:noFill/>
              </a:ln>
              <a:solidFill>
                <a:srgbClr val="7030A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9. Forward model and measurements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Rayleigh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Absorption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Spherical geometry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Inelastic scattering (Ring Effect), Stray light,</a:t>
            </a:r>
            <a:r>
              <a:rPr kumimoji="0" lang="en-US" sz="2800" b="0" i="0" u="none" strike="noStrike" kern="1200" cap="none" spc="0" normalizeH="0" noProof="0" dirty="0" smtClean="0">
                <a:ln>
                  <a:noFill/>
                </a:ln>
                <a:solidFill>
                  <a:schemeClr val="tx1"/>
                </a:solidFill>
                <a:effectLst/>
                <a:uLnTx/>
                <a:uFillTx/>
                <a:latin typeface="+mn-lt"/>
                <a:ea typeface="+mn-ea"/>
                <a:cs typeface="+mn-cs"/>
              </a:rPr>
              <a:t> solar activity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Aerosols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Polarization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FFC000"/>
                </a:solidFill>
              </a:rPr>
              <a:t>TOMRAD, VLIDORT, </a:t>
            </a:r>
            <a:r>
              <a:rPr lang="en-US" sz="2800" dirty="0" err="1" smtClean="0">
                <a:solidFill>
                  <a:srgbClr val="FFC000"/>
                </a:solidFill>
              </a:rPr>
              <a:t>SCIATrans</a:t>
            </a:r>
            <a:r>
              <a:rPr lang="en-US" sz="2800" dirty="0" smtClean="0">
                <a:solidFill>
                  <a:srgbClr val="FFC000"/>
                </a:solidFill>
              </a:rPr>
              <a:t>, CRTM, etc</a:t>
            </a:r>
            <a:r>
              <a:rPr lang="en-US" sz="2800" dirty="0" smtClean="0"/>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V8 SBUV/2 and</a:t>
            </a:r>
            <a:r>
              <a:rPr kumimoji="0" lang="en-US" sz="2800" b="0" i="0" u="none" strike="noStrike" kern="1200" cap="none" spc="0" normalizeH="0" noProof="0" dirty="0" smtClean="0">
                <a:ln>
                  <a:noFill/>
                </a:ln>
                <a:solidFill>
                  <a:srgbClr val="00B050"/>
                </a:solidFill>
                <a:effectLst/>
                <a:uLnTx/>
                <a:uFillTx/>
                <a:latin typeface="+mn-lt"/>
                <a:ea typeface="+mn-ea"/>
                <a:cs typeface="+mn-cs"/>
              </a:rPr>
              <a:t> </a:t>
            </a:r>
            <a:r>
              <a:rPr kumimoji="0" lang="en-US" sz="2800" b="0" i="1" u="none" strike="noStrike" kern="1200" cap="none" spc="0" normalizeH="0" noProof="0" dirty="0" smtClean="0">
                <a:ln>
                  <a:noFill/>
                </a:ln>
                <a:solidFill>
                  <a:srgbClr val="00B050"/>
                </a:solidFill>
                <a:effectLst/>
                <a:uLnTx/>
                <a:uFillTx/>
                <a:latin typeface="+mn-lt"/>
                <a:ea typeface="+mn-ea"/>
                <a:cs typeface="+mn-cs"/>
              </a:rPr>
              <a:t>A Priori </a:t>
            </a:r>
            <a:r>
              <a:rPr kumimoji="0" lang="en-US" sz="2800" b="0" i="0" u="none" strike="noStrike" kern="1200" cap="none" spc="0" normalizeH="0" noProof="0" dirty="0" smtClean="0">
                <a:ln>
                  <a:noFill/>
                </a:ln>
                <a:solidFill>
                  <a:srgbClr val="00B050"/>
                </a:solidFill>
                <a:effectLst/>
                <a:uLnTx/>
                <a:uFillTx/>
                <a:latin typeface="+mn-lt"/>
                <a:ea typeface="+mn-ea"/>
                <a:cs typeface="+mn-cs"/>
              </a:rPr>
              <a:t>as transfer for Viewing conditions</a:t>
            </a:r>
            <a:r>
              <a:rPr kumimoji="0" lang="en-US" sz="2800" b="0" i="0" u="none" strike="noStrike" kern="1200" cap="none" spc="0" normalizeH="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10. Reflectivity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Surface (database and snow/ice</a:t>
            </a:r>
            <a:r>
              <a:rPr kumimoji="0" lang="en-US" sz="2800" b="0" i="0" u="none" strike="noStrike" kern="1200" cap="none" spc="0" normalizeH="0" noProof="0" dirty="0" smtClean="0">
                <a:ln>
                  <a:noFill/>
                </a:ln>
                <a:solidFill>
                  <a:schemeClr val="tx1"/>
                </a:solidFill>
                <a:effectLst/>
                <a:uLnTx/>
                <a:uFillTx/>
                <a:latin typeface="+mn-lt"/>
                <a:ea typeface="+mn-ea"/>
                <a:cs typeface="+mn-cs"/>
              </a:rPr>
              <a:t> forecasts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800" b="0" i="0" u="none" strike="noStrike" kern="1200" cap="none" spc="0" normalizeH="0" noProof="0" dirty="0" smtClean="0">
                <a:ln>
                  <a:noFill/>
                </a:ln>
                <a:solidFill>
                  <a:schemeClr val="tx1"/>
                </a:solidFill>
                <a:effectLst/>
                <a:uLnTx/>
                <a:uFillTx/>
                <a:latin typeface="+mn-lt"/>
                <a:ea typeface="+mn-ea"/>
                <a:cs typeface="+mn-cs"/>
              </a:rPr>
              <a:t> Variations in </a:t>
            </a:r>
            <a:r>
              <a:rPr kumimoji="0" lang="en-US" sz="2800" b="0" i="0" u="none" strike="noStrike" kern="1200" cap="none" spc="0" normalizeH="0" noProof="0" dirty="0" smtClean="0">
                <a:ln>
                  <a:noFill/>
                </a:ln>
                <a:solidFill>
                  <a:srgbClr val="7030A0"/>
                </a:solidFill>
                <a:effectLst/>
                <a:uLnTx/>
                <a:uFillTx/>
                <a:latin typeface="+mn-lt"/>
                <a:ea typeface="+mn-ea"/>
                <a:cs typeface="+mn-cs"/>
              </a:rPr>
              <a:t>surface reflectivity </a:t>
            </a:r>
            <a:r>
              <a:rPr kumimoji="0" lang="en-US" sz="2800" b="0" i="0" u="none" strike="noStrike" kern="1200" cap="none" spc="0" normalizeH="0" noProof="0" dirty="0" smtClean="0">
                <a:ln>
                  <a:noFill/>
                </a:ln>
                <a:solidFill>
                  <a:schemeClr val="tx1"/>
                </a:solidFill>
                <a:effectLst/>
                <a:uLnTx/>
                <a:uFillTx/>
                <a:latin typeface="+mn-lt"/>
                <a:ea typeface="+mn-ea"/>
                <a:cs typeface="+mn-cs"/>
              </a:rPr>
              <a:t>with season, </a:t>
            </a:r>
            <a:r>
              <a:rPr kumimoji="0" lang="en-US" sz="2800" b="0" i="0" u="none" strike="noStrike" kern="1200" cap="none" spc="0" normalizeH="0" noProof="0" dirty="0" err="1" smtClean="0">
                <a:ln>
                  <a:noFill/>
                </a:ln>
                <a:solidFill>
                  <a:schemeClr val="tx1"/>
                </a:solidFill>
                <a:effectLst/>
                <a:uLnTx/>
                <a:uFillTx/>
                <a:latin typeface="+mn-lt"/>
                <a:ea typeface="+mn-ea"/>
                <a:cs typeface="+mn-cs"/>
              </a:rPr>
              <a:t>sza</a:t>
            </a:r>
            <a:r>
              <a:rPr kumimoji="0" lang="en-US" sz="2800" b="0" i="0" u="none" strike="noStrike" kern="1200" cap="none" spc="0" normalizeH="0" noProof="0" dirty="0" smtClean="0">
                <a:ln>
                  <a:noFill/>
                </a:ln>
                <a:solidFill>
                  <a:schemeClr val="tx1"/>
                </a:solidFill>
                <a:effectLst/>
                <a:uLnTx/>
                <a:uFillTx/>
                <a:latin typeface="+mn-lt"/>
                <a:ea typeface="+mn-ea"/>
                <a:cs typeface="+mn-cs"/>
              </a:rPr>
              <a:t> and </a:t>
            </a:r>
            <a:r>
              <a:rPr kumimoji="0" lang="en-US" sz="2800" b="0" i="0" u="none" strike="noStrike" kern="1200" cap="none" spc="0" normalizeH="0" noProof="0" dirty="0" err="1" smtClean="0">
                <a:ln>
                  <a:noFill/>
                </a:ln>
                <a:solidFill>
                  <a:schemeClr val="tx1"/>
                </a:solidFill>
                <a:effectLst/>
                <a:uLnTx/>
                <a:uFillTx/>
                <a:latin typeface="+mn-lt"/>
                <a:ea typeface="+mn-ea"/>
                <a:cs typeface="+mn-cs"/>
              </a:rPr>
              <a:t>sva</a:t>
            </a:r>
            <a:r>
              <a:rPr kumimoji="0" lang="en-US" sz="2800" b="0" i="0" u="none" strike="noStrike" kern="1200" cap="none" spc="0" normalizeH="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aseline="0" dirty="0" smtClean="0"/>
              <a:t>Surface</a:t>
            </a:r>
            <a:r>
              <a:rPr lang="en-US" sz="2800" dirty="0" smtClean="0"/>
              <a:t> pressure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Clouds (Cloud top pressure)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Cloud-optical-</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centroids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(Ring Effect, 02-02, O2 A band)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11. Aerosols</a:t>
            </a:r>
          </a:p>
          <a:p>
            <a:pPr marL="742950" lvl="1" indent="-285750">
              <a:spcBef>
                <a:spcPct val="20000"/>
              </a:spcBef>
              <a:buFont typeface="Arial" pitchFamily="34" charset="0"/>
              <a:buChar char="–"/>
              <a:defRPr/>
            </a:pPr>
            <a:r>
              <a:rPr lang="en-US" sz="2800" dirty="0" smtClean="0"/>
              <a:t>Climatology/Type, height</a:t>
            </a:r>
            <a:endParaRPr lang="en-US" sz="2800" dirty="0"/>
          </a:p>
          <a:p>
            <a:pPr marL="742950" lvl="1" indent="-285750">
              <a:spcBef>
                <a:spcPct val="20000"/>
              </a:spcBef>
              <a:buFont typeface="Arial" pitchFamily="34" charset="0"/>
              <a:buChar char="–"/>
              <a:defRPr/>
            </a:pPr>
            <a:r>
              <a:rPr lang="en-US" sz="2800" noProof="0" dirty="0" smtClean="0"/>
              <a:t>Wavelength or polarization dependence (</a:t>
            </a:r>
            <a:r>
              <a:rPr lang="en-US" sz="2800" noProof="0" dirty="0" smtClean="0">
                <a:solidFill>
                  <a:srgbClr val="7030A0"/>
                </a:solidFill>
              </a:rPr>
              <a:t>Aerosol Indices</a:t>
            </a:r>
            <a:r>
              <a:rPr lang="en-US" sz="2800" noProof="0" dirty="0" smtClean="0"/>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pPr>
            <a:r>
              <a:rPr lang="en-US" sz="3200" dirty="0" smtClean="0"/>
              <a:t>12. Nadir Instruments LEO</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TropOMI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GOME(-2), OMPS, TOU/SBUS, OMS,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SCIAMACHY,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OMI, TOMS, SBUV(/2)</a:t>
            </a:r>
          </a:p>
          <a:p>
            <a:pPr marL="342900" lvl="0" indent="-342900">
              <a:spcBef>
                <a:spcPct val="20000"/>
              </a:spcBef>
              <a:defRPr/>
            </a:pPr>
            <a:r>
              <a:rPr lang="en-US" sz="3200" dirty="0"/>
              <a:t>12. Nadir Instruments </a:t>
            </a:r>
            <a:r>
              <a:rPr lang="en-US" sz="3200" dirty="0" smtClean="0"/>
              <a:t>GEO or L1</a:t>
            </a:r>
            <a:endParaRPr lang="en-US" sz="3200" dirty="0"/>
          </a:p>
          <a:p>
            <a:pPr marL="342900" lvl="0" indent="-342900">
              <a:spcBef>
                <a:spcPct val="20000"/>
              </a:spcBef>
              <a:buFont typeface="Arial" pitchFamily="34" charset="0"/>
              <a:buChar char="•"/>
            </a:pPr>
            <a:r>
              <a:rPr lang="en-US" sz="3200" dirty="0" smtClean="0"/>
              <a:t>TEMPO</a:t>
            </a:r>
            <a:r>
              <a:rPr lang="en-US" sz="3200" dirty="0"/>
              <a:t>, </a:t>
            </a:r>
            <a:r>
              <a:rPr lang="en-US" sz="3200" dirty="0" smtClean="0"/>
              <a:t>GEMS, UVN and EPIC</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t>13. Limb instruments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SAGE III, ACE/MAESTRO, OSIRIS, MLS,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GOMOS, SCIAMACHY,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OMPS-LP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14. Ground-based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WOUDC, Dobson, Brewer,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Lidar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MW and</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Ozonesondes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89409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639762"/>
          </a:xfrm>
        </p:spPr>
        <p:txBody>
          <a:bodyPr>
            <a:normAutofit fontScale="90000"/>
          </a:bodyPr>
          <a:lstStyle/>
          <a:p>
            <a:r>
              <a:rPr lang="en-US" dirty="0" smtClean="0"/>
              <a:t>Background: Effective Reflectivity Project</a:t>
            </a:r>
            <a:endParaRPr lang="en-US" dirty="0"/>
          </a:p>
        </p:txBody>
      </p:sp>
      <p:sp>
        <p:nvSpPr>
          <p:cNvPr id="3" name="Content Placeholder 2"/>
          <p:cNvSpPr>
            <a:spLocks noGrp="1"/>
          </p:cNvSpPr>
          <p:nvPr>
            <p:ph idx="1"/>
          </p:nvPr>
        </p:nvSpPr>
        <p:spPr>
          <a:xfrm>
            <a:off x="457200" y="914400"/>
            <a:ext cx="8382000" cy="5715000"/>
          </a:xfrm>
        </p:spPr>
        <p:txBody>
          <a:bodyPr>
            <a:normAutofit fontScale="55000" lnSpcReduction="20000"/>
          </a:bodyPr>
          <a:lstStyle/>
          <a:p>
            <a:pPr>
              <a:buNone/>
            </a:pPr>
            <a:r>
              <a:rPr lang="en-US" dirty="0" smtClean="0"/>
              <a:t>The aim is to produce over-pass comparisons of UV/Vis sensors for specific target sites or regions in use by the community. As a first step, summaries of methods and results for target sites currently in use will be collected. We will compare measurements at reflectivity channels from 330 nm to 500 nm. </a:t>
            </a:r>
          </a:p>
          <a:p>
            <a:pPr marL="342900" lvl="1" indent="-342900">
              <a:buFont typeface="Arial" pitchFamily="34" charset="0"/>
              <a:buChar char="•"/>
            </a:pPr>
            <a:r>
              <a:rPr lang="en-US" sz="3200" dirty="0" smtClean="0"/>
              <a:t>Ice, desert and open ocean targets.</a:t>
            </a:r>
          </a:p>
          <a:p>
            <a:r>
              <a:rPr lang="en-US" dirty="0" smtClean="0"/>
              <a:t>Absolute Radiance/Irradiance check; Track variations over time.</a:t>
            </a:r>
          </a:p>
          <a:p>
            <a:r>
              <a:rPr lang="en-US" dirty="0" smtClean="0"/>
              <a:t>Reflectivity range/distribution, 1-percentile, Deep Convective Clouds (DCC) </a:t>
            </a:r>
          </a:p>
          <a:p>
            <a:r>
              <a:rPr lang="en-US" dirty="0" smtClean="0"/>
              <a:t>Wavelength Dependence – Aerosol Indices, Clean atmospheres</a:t>
            </a:r>
          </a:p>
          <a:p>
            <a:r>
              <a:rPr lang="en-US" dirty="0" smtClean="0"/>
              <a:t>Complications</a:t>
            </a:r>
          </a:p>
          <a:p>
            <a:pPr lvl="1"/>
            <a:r>
              <a:rPr lang="en-US" dirty="0" smtClean="0"/>
              <a:t>Viewing and Solar angle considerations</a:t>
            </a:r>
          </a:p>
          <a:p>
            <a:pPr lvl="1"/>
            <a:r>
              <a:rPr lang="en-US" dirty="0" smtClean="0"/>
              <a:t>Sun Glint</a:t>
            </a:r>
          </a:p>
          <a:p>
            <a:pPr lvl="1"/>
            <a:r>
              <a:rPr lang="en-US" dirty="0" smtClean="0"/>
              <a:t>Surface pressure</a:t>
            </a:r>
          </a:p>
          <a:p>
            <a:pPr lvl="1"/>
            <a:r>
              <a:rPr lang="en-US" dirty="0" smtClean="0"/>
              <a:t>Partially cloudy scenes</a:t>
            </a:r>
          </a:p>
          <a:p>
            <a:pPr lvl="1"/>
            <a:r>
              <a:rPr lang="en-US" dirty="0" err="1" smtClean="0"/>
              <a:t>Polarisation</a:t>
            </a:r>
            <a:endParaRPr lang="en-US" dirty="0" smtClean="0"/>
          </a:p>
          <a:p>
            <a:pPr lvl="1"/>
            <a:r>
              <a:rPr lang="en-US" dirty="0" smtClean="0"/>
              <a:t>Inelastic Scattering</a:t>
            </a:r>
          </a:p>
          <a:p>
            <a:pPr lvl="1"/>
            <a:r>
              <a:rPr lang="en-US" dirty="0" smtClean="0"/>
              <a:t>Turbidity, chlorophyll </a:t>
            </a:r>
          </a:p>
          <a:p>
            <a:r>
              <a:rPr lang="en-US" dirty="0" smtClean="0"/>
              <a:t>Compare Global monthly surface reflectivity data bases</a:t>
            </a:r>
          </a:p>
          <a:p>
            <a:r>
              <a:rPr lang="en-US" dirty="0" smtClean="0"/>
              <a:t>Goals</a:t>
            </a:r>
          </a:p>
          <a:p>
            <a:pPr lvl="1"/>
            <a:r>
              <a:rPr lang="en-US" dirty="0" smtClean="0"/>
              <a:t>Agreement at 1% on cloud free scene reflectivity for 340 nm. Desert, Equatorial Pacific, Polar Ice. </a:t>
            </a:r>
          </a:p>
          <a:p>
            <a:pPr lvl="1"/>
            <a:r>
              <a:rPr lang="en-US" dirty="0" smtClean="0"/>
              <a:t>Agreement at 1% on aerosol index – wavelength dependence of reflectivity.</a:t>
            </a:r>
          </a:p>
          <a:p>
            <a:pPr lvl="1"/>
            <a:r>
              <a:rPr lang="en-US" dirty="0" smtClean="0"/>
              <a:t>Long-term reflectivity channels at 0.5% stability</a:t>
            </a:r>
          </a:p>
        </p:txBody>
      </p:sp>
    </p:spTree>
    <p:extLst>
      <p:ext uri="{BB962C8B-B14F-4D97-AF65-F5344CB8AC3E}">
        <p14:creationId xmlns:p14="http://schemas.microsoft.com/office/powerpoint/2010/main" val="4261399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8 Total Ozone Algorithm</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algorithm makes two key assumptions about the nature of the BUV radiation. Firstly, we assume that the BUV radiances at wavelengths greater than 310 nm are primarily a function of total O3 amount, with only a weak dependence on O3 profile that can be accounted for using a set of standard profiles. Secondly, we assume that a relatively simple radiative transfer model that treats clouds, aerosols, and surfaces as </a:t>
            </a:r>
            <a:r>
              <a:rPr lang="en-US" dirty="0" err="1"/>
              <a:t>Lambertian</a:t>
            </a:r>
            <a:r>
              <a:rPr lang="en-US" dirty="0"/>
              <a:t> reflectors can account for most of the spectral dependence of BUV radiation, though corrections are required to handle special situations. The algorithm uses measurements at 12 channels to </a:t>
            </a:r>
            <a:r>
              <a:rPr lang="en-US" dirty="0" smtClean="0"/>
              <a:t>estimate </a:t>
            </a:r>
            <a:r>
              <a:rPr lang="en-US" dirty="0"/>
              <a:t>the effective </a:t>
            </a:r>
            <a:r>
              <a:rPr lang="en-US" dirty="0" smtClean="0"/>
              <a:t>reflectivity </a:t>
            </a:r>
            <a:r>
              <a:rPr lang="en-US" dirty="0"/>
              <a:t>and create absorbing aerosol and SO2 indices. A radiative transfer lookup table created using standard ozone </a:t>
            </a:r>
            <a:r>
              <a:rPr lang="en-US" dirty="0" smtClean="0"/>
              <a:t>profiles </a:t>
            </a:r>
            <a:r>
              <a:rPr lang="en-US" dirty="0"/>
              <a:t>is used to match the viewing conditions and an ozone absorbing channel </a:t>
            </a:r>
            <a:r>
              <a:rPr lang="en-US" dirty="0" smtClean="0"/>
              <a:t>measurement.</a:t>
            </a:r>
            <a:endParaRPr lang="en-US" dirty="0"/>
          </a:p>
        </p:txBody>
      </p:sp>
    </p:spTree>
    <p:extLst>
      <p:ext uri="{BB962C8B-B14F-4D97-AF65-F5344CB8AC3E}">
        <p14:creationId xmlns:p14="http://schemas.microsoft.com/office/powerpoint/2010/main" val="2921721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Pacific Box Statistics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lines </a:t>
            </a:r>
            <a:r>
              <a:rPr lang="en-US" dirty="0" smtClean="0"/>
              <a:t>on the next slide show weekly 1-percentile effective reflectivity, total column ozone and aerosol </a:t>
            </a:r>
            <a:r>
              <a:rPr lang="en-US" dirty="0"/>
              <a:t>index values (measurement residuals for wavelengths in the 360-nm range using effective reflectivity calculated for the 331-nm range) </a:t>
            </a:r>
            <a:r>
              <a:rPr lang="en-US" dirty="0" smtClean="0"/>
              <a:t>for </a:t>
            </a:r>
            <a:r>
              <a:rPr lang="en-US" dirty="0"/>
              <a:t>the V8 algorithm </a:t>
            </a:r>
            <a:r>
              <a:rPr lang="en-US" dirty="0" smtClean="0"/>
              <a:t>for </a:t>
            </a:r>
            <a:r>
              <a:rPr lang="en-US" dirty="0"/>
              <a:t>all the data in a latitude/ longitude box in the Equatorial Pacific versus cross-track view position. </a:t>
            </a:r>
            <a:r>
              <a:rPr lang="en-US" dirty="0" smtClean="0"/>
              <a:t>We expect the reflectivity minimum to be between 4% and 6% for open ozone, and we </a:t>
            </a:r>
            <a:r>
              <a:rPr lang="en-US" dirty="0"/>
              <a:t>expect the aerosol index values to be approximately zero N-values for this region of the globe. The cross-track variations for positions </a:t>
            </a:r>
            <a:r>
              <a:rPr lang="en-US" dirty="0" smtClean="0"/>
              <a:t>around position #10 </a:t>
            </a:r>
            <a:r>
              <a:rPr lang="en-US" dirty="0"/>
              <a:t>are related to sun glint effects. </a:t>
            </a:r>
            <a:r>
              <a:rPr lang="en-US" dirty="0" smtClean="0"/>
              <a:t>Consistent variations versus cross-track are due to calibration biases across the instrument CCD array.</a:t>
            </a:r>
            <a:endParaRPr lang="en-US" dirty="0"/>
          </a:p>
        </p:txBody>
      </p:sp>
    </p:spTree>
    <p:extLst>
      <p:ext uri="{BB962C8B-B14F-4D97-AF65-F5344CB8AC3E}">
        <p14:creationId xmlns:p14="http://schemas.microsoft.com/office/powerpoint/2010/main" val="1297281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762000"/>
          </a:xfrm>
        </p:spPr>
        <p:txBody>
          <a:bodyPr>
            <a:normAutofit fontScale="90000"/>
          </a:bodyPr>
          <a:lstStyle/>
          <a:p>
            <a:r>
              <a:rPr lang="en-US" dirty="0" smtClean="0"/>
              <a:t>Cross-Track Internal Consistency for OMPS</a:t>
            </a:r>
            <a:endParaRPr lang="en-US" dirty="0"/>
          </a:p>
        </p:txBody>
      </p:sp>
      <p:pic>
        <p:nvPicPr>
          <p:cNvPr id="74754" name="Picture 2" descr="http://www.star.nesdis.noaa.gov/smcd/spb/wyu/OMPS/TOZ/V8/4wkMean/1ptile/4wklymean.tropics.Percentile_3.2016.png"/>
          <p:cNvPicPr>
            <a:picLocks noChangeAspect="1" noChangeArrowheads="1"/>
          </p:cNvPicPr>
          <p:nvPr/>
        </p:nvPicPr>
        <p:blipFill>
          <a:blip r:embed="rId2" cstate="print">
            <a:lum bright="-20000" contrast="40000"/>
          </a:blip>
          <a:srcRect/>
          <a:stretch>
            <a:fillRect/>
          </a:stretch>
        </p:blipFill>
        <p:spPr bwMode="auto">
          <a:xfrm>
            <a:off x="0" y="609600"/>
            <a:ext cx="4572000" cy="3429000"/>
          </a:xfrm>
          <a:prstGeom prst="rect">
            <a:avLst/>
          </a:prstGeom>
          <a:noFill/>
        </p:spPr>
      </p:pic>
      <p:pic>
        <p:nvPicPr>
          <p:cNvPr id="74756" name="Picture 4" descr="http://www.star.nesdis.noaa.gov/smcd/spb/wyu/OMPS/TOZ/V8/4wkMean/ai/4wklymean.tropics.AI_3.2016.png"/>
          <p:cNvPicPr>
            <a:picLocks noChangeAspect="1" noChangeArrowheads="1"/>
          </p:cNvPicPr>
          <p:nvPr/>
        </p:nvPicPr>
        <p:blipFill>
          <a:blip r:embed="rId3" cstate="print">
            <a:lum bright="-20000" contrast="40000"/>
          </a:blip>
          <a:srcRect/>
          <a:stretch>
            <a:fillRect/>
          </a:stretch>
        </p:blipFill>
        <p:spPr bwMode="auto">
          <a:xfrm>
            <a:off x="4343400" y="3200400"/>
            <a:ext cx="4800600" cy="3657600"/>
          </a:xfrm>
          <a:prstGeom prst="rect">
            <a:avLst/>
          </a:prstGeom>
          <a:noFill/>
        </p:spPr>
      </p:pic>
      <p:sp>
        <p:nvSpPr>
          <p:cNvPr id="6" name="Rectangle 5"/>
          <p:cNvSpPr/>
          <p:nvPr/>
        </p:nvSpPr>
        <p:spPr>
          <a:xfrm>
            <a:off x="304800" y="3967877"/>
            <a:ext cx="4572000" cy="2585323"/>
          </a:xfrm>
          <a:prstGeom prst="rect">
            <a:avLst/>
          </a:prstGeom>
        </p:spPr>
        <p:txBody>
          <a:bodyPr>
            <a:spAutoFit/>
          </a:bodyPr>
          <a:lstStyle/>
          <a:p>
            <a:r>
              <a:rPr lang="en-US" dirty="0" smtClean="0"/>
              <a:t>Weekly Aerosol Index values for the V8 </a:t>
            </a:r>
            <a:r>
              <a:rPr lang="en-US" dirty="0" smtClean="0">
                <a:sym typeface="Wingdings" pitchFamily="2" charset="2"/>
              </a:rPr>
              <a:t></a:t>
            </a:r>
            <a:r>
              <a:rPr lang="en-US" dirty="0" smtClean="0"/>
              <a:t> algorithm for March 2016 for all the data in a latitude/ longitude box in the Equatorial Pacific versus cross-track view position, 17 is nadir. We expect the aerosol index values to be approximately zero N-values for this region of the globe. The cross-track variations for positions 8 to 15 are related to sun glint effects. </a:t>
            </a:r>
            <a:endParaRPr lang="en-US" dirty="0"/>
          </a:p>
        </p:txBody>
      </p:sp>
      <p:sp>
        <p:nvSpPr>
          <p:cNvPr id="7" name="Rectangle 6"/>
          <p:cNvSpPr/>
          <p:nvPr/>
        </p:nvSpPr>
        <p:spPr>
          <a:xfrm>
            <a:off x="4572000" y="739676"/>
            <a:ext cx="4572000" cy="2308324"/>
          </a:xfrm>
          <a:prstGeom prst="rect">
            <a:avLst/>
          </a:prstGeom>
        </p:spPr>
        <p:txBody>
          <a:bodyPr>
            <a:spAutoFit/>
          </a:bodyPr>
          <a:lstStyle/>
          <a:p>
            <a:r>
              <a:rPr lang="en-US" dirty="0" smtClean="0">
                <a:sym typeface="Wingdings" pitchFamily="2" charset="2"/>
              </a:rPr>
              <a:t> </a:t>
            </a:r>
            <a:r>
              <a:rPr lang="en-US" dirty="0" smtClean="0"/>
              <a:t>Weekly Effective Reflectivity values for the V8 algorithm for March2016 for all the data in a latitude/ longitude box in the Equatorial Pacific versus cross-track view position, 17 is nadir. We expect the values to be approximately 5% for this region of the globe. The cross-track variations for positions 8 to 15 are related to sun glint </a:t>
            </a:r>
            <a:r>
              <a:rPr lang="en-US" smtClean="0"/>
              <a:t>effects.  </a:t>
            </a:r>
            <a:endParaRPr lang="en-US" dirty="0"/>
          </a:p>
        </p:txBody>
      </p:sp>
    </p:spTree>
    <p:extLst>
      <p:ext uri="{BB962C8B-B14F-4D97-AF65-F5344CB8AC3E}">
        <p14:creationId xmlns:p14="http://schemas.microsoft.com/office/powerpoint/2010/main" val="41289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star.nesdis.noaa.gov/smcd/spb/wyu/OMPS/TOZ/V8/4wkMean/1ptile/4wklymean.tropics.Percentile_2.2017.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45720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star.nesdis.noaa.gov/smcd/spb/wyu/OMPS/TOZ/V8/4wkMean/o3/4wklymean.tropics.TO_2.2017.pn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4348"/>
          <a:stretch/>
        </p:blipFill>
        <p:spPr bwMode="auto">
          <a:xfrm>
            <a:off x="0" y="3657600"/>
            <a:ext cx="460057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star.nesdis.noaa.gov/smcd/spb/wyu/OMPS/TOZ/V8/4wkMean/ai/4wklymean.tropics.AI_2.2017.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95800" y="457200"/>
            <a:ext cx="4648200" cy="35414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53001" y="4419600"/>
            <a:ext cx="4038600" cy="1477328"/>
          </a:xfrm>
          <a:prstGeom prst="rect">
            <a:avLst/>
          </a:prstGeom>
          <a:noFill/>
        </p:spPr>
        <p:txBody>
          <a:bodyPr wrap="square" rtlCol="0">
            <a:spAutoFit/>
          </a:bodyPr>
          <a:lstStyle/>
          <a:p>
            <a:r>
              <a:rPr lang="en-US" dirty="0" smtClean="0"/>
              <a:t>Weekly values for February 2017 for OMPS V8 Total Ozone algorithm products fading to weekly values for February 2016. We need to use the reprocessed SDR data and redo these figures.</a:t>
            </a:r>
          </a:p>
        </p:txBody>
      </p:sp>
      <p:pic>
        <p:nvPicPr>
          <p:cNvPr id="8" name="Picture 6" descr="https://www.star.nesdis.noaa.gov/smcd/spb/wyu/OMPS/TOZ/V8/4wkMean/1ptile/4wklymean.tropics.Percentile_2.2016.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 y="457200"/>
            <a:ext cx="45656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ww.star.nesdis.noaa.gov/smcd/spb/wyu/OMPS/TOZ/V8/4wkMean/ai/4wklymean.tropics.AI_2.2016.pn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2625" y="457200"/>
            <a:ext cx="4651375" cy="35439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www.star.nesdis.noaa.gov/smcd/spb/wyu/OMPS/TOZ/V8/4wkMean/o3/4wklymean.tropics.TO_2.2016.png"/>
          <p:cNvPicPr>
            <a:picLocks noChangeAspect="1" noChangeArrowheads="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 y="3505200"/>
            <a:ext cx="4600575"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563562"/>
          </a:xfrm>
        </p:spPr>
        <p:txBody>
          <a:bodyPr>
            <a:normAutofit fontScale="90000"/>
          </a:bodyPr>
          <a:lstStyle/>
          <a:p>
            <a:r>
              <a:rPr lang="en-US" dirty="0" smtClean="0"/>
              <a:t>Weekly Averages over the Target Area</a:t>
            </a:r>
            <a:endParaRPr lang="en-US" dirty="0"/>
          </a:p>
        </p:txBody>
      </p:sp>
    </p:spTree>
    <p:extLst>
      <p:ext uri="{BB962C8B-B14F-4D97-AF65-F5344CB8AC3E}">
        <p14:creationId xmlns:p14="http://schemas.microsoft.com/office/powerpoint/2010/main" val="18292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s://www.star.nesdis.noaa.gov/smcd/spb/wyu/OMPS/TOZ/V8/4wkMean/o3/4wklymean.tropics.TO_2.2016.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 y="3429000"/>
            <a:ext cx="4560570" cy="34747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star.nesdis.noaa.gov/smcd/spb/wyu/OMPS/TOZ/V8/4wkMean/ai/4wklymean.tropics.AI_2.20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25" y="494695"/>
            <a:ext cx="4651375" cy="354390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star.nesdis.noaa.gov/smcd/spb/wyu/OMPS/TOZ/V8/4wkMean/1ptile/4wklymean.tropics.Percentile_2.20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56" y="533400"/>
            <a:ext cx="4337050" cy="325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37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868362"/>
          </a:xfrm>
        </p:spPr>
        <p:txBody>
          <a:bodyPr>
            <a:noAutofit/>
          </a:bodyPr>
          <a:lstStyle/>
          <a:p>
            <a:r>
              <a:rPr lang="en-US" sz="3200" dirty="0" smtClean="0"/>
              <a:t>We are examining the V8 TOMS algorithm reflectivity  and Aerosol Index Values for an Equatorial Pacific Region for OMPS, OMI and GOME-2</a:t>
            </a:r>
            <a:endParaRPr lang="en-US" sz="3200" dirty="0"/>
          </a:p>
        </p:txBody>
      </p:sp>
      <p:pic>
        <p:nvPicPr>
          <p:cNvPr id="4" name="Picture 3" descr="1_pers_ref_positions_14_17.JPG"/>
          <p:cNvPicPr>
            <a:picLocks noChangeAspect="1"/>
          </p:cNvPicPr>
          <p:nvPr/>
        </p:nvPicPr>
        <p:blipFill>
          <a:blip r:embed="rId2" cstate="print"/>
          <a:stretch>
            <a:fillRect/>
          </a:stretch>
        </p:blipFill>
        <p:spPr>
          <a:xfrm>
            <a:off x="5603748" y="1600200"/>
            <a:ext cx="3235452" cy="4748784"/>
          </a:xfrm>
          <a:prstGeom prst="rect">
            <a:avLst/>
          </a:prstGeom>
        </p:spPr>
      </p:pic>
      <p:sp>
        <p:nvSpPr>
          <p:cNvPr id="5" name="TextBox 4"/>
          <p:cNvSpPr txBox="1"/>
          <p:nvPr/>
        </p:nvSpPr>
        <p:spPr>
          <a:xfrm>
            <a:off x="6324600" y="2590800"/>
            <a:ext cx="1932324" cy="369332"/>
          </a:xfrm>
          <a:prstGeom prst="rect">
            <a:avLst/>
          </a:prstGeom>
          <a:noFill/>
        </p:spPr>
        <p:txBody>
          <a:bodyPr wrap="none" rtlCol="0">
            <a:spAutoFit/>
          </a:bodyPr>
          <a:lstStyle/>
          <a:p>
            <a:r>
              <a:rPr lang="en-US" dirty="0" smtClean="0"/>
              <a:t>GOME_2 </a:t>
            </a:r>
            <a:r>
              <a:rPr lang="en-US" dirty="0" err="1" smtClean="0"/>
              <a:t>MetOP</a:t>
            </a:r>
            <a:r>
              <a:rPr lang="en-US" dirty="0" smtClean="0"/>
              <a:t>-B</a:t>
            </a:r>
            <a:endParaRPr lang="en-US" dirty="0"/>
          </a:p>
        </p:txBody>
      </p:sp>
      <p:pic>
        <p:nvPicPr>
          <p:cNvPr id="6" name="Picture 5" descr="AI_ref_positions_14_17.jpg"/>
          <p:cNvPicPr>
            <a:picLocks noChangeAspect="1"/>
          </p:cNvPicPr>
          <p:nvPr/>
        </p:nvPicPr>
        <p:blipFill>
          <a:blip r:embed="rId3" cstate="print"/>
          <a:stretch>
            <a:fillRect/>
          </a:stretch>
        </p:blipFill>
        <p:spPr>
          <a:xfrm>
            <a:off x="76200" y="1676400"/>
            <a:ext cx="3180398" cy="4577715"/>
          </a:xfrm>
          <a:prstGeom prst="rect">
            <a:avLst/>
          </a:prstGeom>
        </p:spPr>
      </p:pic>
      <p:sp>
        <p:nvSpPr>
          <p:cNvPr id="7" name="Rectangle 6"/>
          <p:cNvSpPr/>
          <p:nvPr/>
        </p:nvSpPr>
        <p:spPr>
          <a:xfrm>
            <a:off x="3352800" y="1752600"/>
            <a:ext cx="2362200" cy="4524315"/>
          </a:xfrm>
          <a:prstGeom prst="rect">
            <a:avLst/>
          </a:prstGeom>
        </p:spPr>
        <p:txBody>
          <a:bodyPr wrap="square">
            <a:spAutoFit/>
          </a:bodyPr>
          <a:lstStyle/>
          <a:p>
            <a:pPr lvl="0" algn="ctr">
              <a:spcBef>
                <a:spcPct val="0"/>
              </a:spcBef>
              <a:buFont typeface="Wingdings" pitchFamily="2" charset="2"/>
              <a:buChar char="ß"/>
              <a:defRPr/>
            </a:pPr>
            <a:r>
              <a:rPr lang="en-US" dirty="0" smtClean="0"/>
              <a:t>Time Series of GOME-2 </a:t>
            </a:r>
            <a:br>
              <a:rPr lang="en-US" dirty="0" smtClean="0"/>
            </a:br>
            <a:r>
              <a:rPr lang="en-US" dirty="0" smtClean="0"/>
              <a:t>Aerosol Index </a:t>
            </a:r>
          </a:p>
          <a:p>
            <a:pPr lvl="0" algn="ctr">
              <a:spcBef>
                <a:spcPct val="0"/>
              </a:spcBef>
              <a:defRPr/>
            </a:pPr>
            <a:r>
              <a:rPr lang="en-US" dirty="0" smtClean="0"/>
              <a:t>(360 nm </a:t>
            </a:r>
            <a:r>
              <a:rPr lang="en-US" dirty="0" err="1" smtClean="0"/>
              <a:t>vs</a:t>
            </a:r>
            <a:r>
              <a:rPr lang="en-US" dirty="0" smtClean="0"/>
              <a:t> 331 nm)</a:t>
            </a:r>
          </a:p>
          <a:p>
            <a:pPr lvl="0" algn="ctr">
              <a:spcBef>
                <a:spcPct val="0"/>
              </a:spcBef>
            </a:pPr>
            <a:r>
              <a:rPr lang="en-US" dirty="0" smtClean="0"/>
              <a:t>Equatorial Pacific</a:t>
            </a:r>
          </a:p>
          <a:p>
            <a:pPr lvl="0" algn="ctr">
              <a:spcBef>
                <a:spcPct val="0"/>
              </a:spcBef>
            </a:pPr>
            <a:endParaRPr lang="en-US" dirty="0" smtClean="0"/>
          </a:p>
          <a:p>
            <a:pPr lvl="0" algn="ctr">
              <a:spcBef>
                <a:spcPct val="0"/>
              </a:spcBef>
            </a:pPr>
            <a:r>
              <a:rPr lang="en-US" dirty="0" smtClean="0"/>
              <a:t>Time Series of </a:t>
            </a:r>
            <a:r>
              <a:rPr lang="en-US" dirty="0" smtClean="0">
                <a:sym typeface="Wingdings" pitchFamily="2" charset="2"/>
              </a:rPr>
              <a:t> </a:t>
            </a:r>
            <a:r>
              <a:rPr lang="en-US" dirty="0" smtClean="0"/>
              <a:t>GOME-2 </a:t>
            </a:r>
            <a:br>
              <a:rPr lang="en-US" dirty="0" smtClean="0"/>
            </a:br>
            <a:r>
              <a:rPr lang="en-US" dirty="0" smtClean="0"/>
              <a:t>1-percentile Reflectivity</a:t>
            </a:r>
            <a:br>
              <a:rPr lang="en-US" dirty="0" smtClean="0"/>
            </a:br>
            <a:r>
              <a:rPr lang="en-US" dirty="0" smtClean="0"/>
              <a:t>Equatorial Pacific</a:t>
            </a:r>
          </a:p>
          <a:p>
            <a:pPr lvl="0" algn="ctr">
              <a:spcBef>
                <a:spcPct val="0"/>
              </a:spcBef>
            </a:pPr>
            <a:endParaRPr lang="en-US" dirty="0" smtClean="0"/>
          </a:p>
          <a:p>
            <a:pPr lvl="0" algn="ctr">
              <a:spcBef>
                <a:spcPct val="0"/>
              </a:spcBef>
            </a:pPr>
            <a:r>
              <a:rPr lang="en-US" dirty="0" smtClean="0"/>
              <a:t>Jumps are from NOAA-applied soft calibration adjustments to the operational products.</a:t>
            </a:r>
            <a:endParaRPr lang="en-US" dirty="0"/>
          </a:p>
        </p:txBody>
      </p:sp>
    </p:spTree>
    <p:extLst>
      <p:ext uri="{BB962C8B-B14F-4D97-AF65-F5344CB8AC3E}">
        <p14:creationId xmlns:p14="http://schemas.microsoft.com/office/powerpoint/2010/main" val="3579338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152240</TotalTime>
  <Words>2433</Words>
  <Application>Microsoft Office PowerPoint</Application>
  <PresentationFormat>On-screen Show (4:3)</PresentationFormat>
  <Paragraphs>273</Paragraphs>
  <Slides>25</Slides>
  <Notes>9</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宋体</vt:lpstr>
      <vt:lpstr>宋体</vt:lpstr>
      <vt:lpstr>Arial</vt:lpstr>
      <vt:lpstr>Calibri</vt:lpstr>
      <vt:lpstr>Times New Roman</vt:lpstr>
      <vt:lpstr>Wingdings</vt:lpstr>
      <vt:lpstr>Office Theme</vt:lpstr>
      <vt:lpstr>4.b. Vicarious calibration by using statistical properties for ozone, reflectivity and aerosol index products in a latitude/longitude box over the equatorial Pacific</vt:lpstr>
      <vt:lpstr>Outline</vt:lpstr>
      <vt:lpstr>Background: Effective Reflectivity Project</vt:lpstr>
      <vt:lpstr>Version 8 Total Ozone Algorithm</vt:lpstr>
      <vt:lpstr>Pacific Box Statistics</vt:lpstr>
      <vt:lpstr>Cross-Track Internal Consistency for OMPS</vt:lpstr>
      <vt:lpstr>Weekly Averages over the Target Area</vt:lpstr>
      <vt:lpstr>PowerPoint Presentation</vt:lpstr>
      <vt:lpstr>We are examining the V8 TOMS algorithm reflectivity  and Aerosol Index Values for an Equatorial Pacific Region for OMPS, OMI and GOME-2</vt:lpstr>
      <vt:lpstr>Time Series of GOME-2  1-percentile Reflectivity Equatorial Pacific</vt:lpstr>
      <vt:lpstr>PowerPoint Presentation</vt:lpstr>
      <vt:lpstr>Adjustments and Layer Efficiencies  using V8TOz dN/dR, dN/dxi and dN/dΩ</vt:lpstr>
      <vt:lpstr>PowerPoint Presentation</vt:lpstr>
      <vt:lpstr>Summary, Questions &amp; Future</vt:lpstr>
      <vt:lpstr>PowerPoint Presentation</vt:lpstr>
      <vt:lpstr>IV. Match-Up Comparisons</vt:lpstr>
      <vt:lpstr>Well-matched Orbits for 6/15/2013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Goals/Topics for the UV Subgroup</vt:lpstr>
    </vt:vector>
  </TitlesOfParts>
  <Company>NOAA / NESDIS / STAR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GSICS/CEOS UV Projects</dc:title>
  <dc:creator>lflynn</dc:creator>
  <cp:lastModifiedBy>Lawrence Flynn</cp:lastModifiedBy>
  <cp:revision>1911</cp:revision>
  <dcterms:created xsi:type="dcterms:W3CDTF">2016-01-19T14:01:45Z</dcterms:created>
  <dcterms:modified xsi:type="dcterms:W3CDTF">2017-03-21T18:55:45Z</dcterms:modified>
</cp:coreProperties>
</file>