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95" r:id="rId2"/>
    <p:sldId id="437" r:id="rId3"/>
    <p:sldId id="436" r:id="rId4"/>
    <p:sldId id="442" r:id="rId5"/>
    <p:sldId id="470" r:id="rId6"/>
    <p:sldId id="471" r:id="rId7"/>
    <p:sldId id="472" r:id="rId8"/>
    <p:sldId id="474" r:id="rId9"/>
    <p:sldId id="473" r:id="rId10"/>
    <p:sldId id="475" r:id="rId11"/>
    <p:sldId id="476" r:id="rId12"/>
    <p:sldId id="477" r:id="rId13"/>
    <p:sldId id="478" r:id="rId14"/>
    <p:sldId id="479" r:id="rId15"/>
    <p:sldId id="480" r:id="rId16"/>
    <p:sldId id="481" r:id="rId17"/>
    <p:sldId id="482" r:id="rId18"/>
    <p:sldId id="483" r:id="rId19"/>
    <p:sldId id="484" r:id="rId20"/>
    <p:sldId id="485" r:id="rId21"/>
    <p:sldId id="486" r:id="rId22"/>
    <p:sldId id="487" r:id="rId23"/>
    <p:sldId id="488" r:id="rId24"/>
    <p:sldId id="489" r:id="rId25"/>
    <p:sldId id="491" r:id="rId26"/>
    <p:sldId id="490" r:id="rId27"/>
    <p:sldId id="467" r:id="rId28"/>
    <p:sldId id="501" r:id="rId29"/>
    <p:sldId id="492" r:id="rId30"/>
    <p:sldId id="496" r:id="rId31"/>
    <p:sldId id="502" r:id="rId32"/>
    <p:sldId id="493" r:id="rId33"/>
    <p:sldId id="440" r:id="rId34"/>
    <p:sldId id="495" r:id="rId35"/>
    <p:sldId id="441" r:id="rId36"/>
    <p:sldId id="494" r:id="rId37"/>
    <p:sldId id="499" r:id="rId38"/>
    <p:sldId id="504" r:id="rId39"/>
    <p:sldId id="505" r:id="rId40"/>
    <p:sldId id="336" r:id="rId41"/>
    <p:sldId id="345" r:id="rId42"/>
    <p:sldId id="503"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2A7"/>
    <a:srgbClr val="1826A8"/>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5851" autoAdjust="0"/>
  </p:normalViewPr>
  <p:slideViewPr>
    <p:cSldViewPr>
      <p:cViewPr varScale="1">
        <p:scale>
          <a:sx n="61" d="100"/>
          <a:sy n="61" d="100"/>
        </p:scale>
        <p:origin x="84"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482CCCE-02F7-40FD-9D98-643D3BFFF20A}" type="datetimeFigureOut">
              <a:rPr lang="en-US" smtClean="0"/>
              <a:pPr/>
              <a:t>3/21/2017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942B71-98E2-42BD-84F6-76CC3AF0F0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esdis.noaa.gov/news_archives/dscovr.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cience.nasa.gov/media/medialibrary/2012/03/01/Nguyen-DSCOVR-Mission-Briefing-HPS-v01b.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the Solar Spectra project, the collaborative work is off to a very good start with participation growing to include more instruments and solar modelers. There are several talks in Session 4 at this meeting. My talk (4.e) will focus on a model to explain the OMPS NP solar measurements and an initial comparison to a synthetic spectrum. In the coming year we'll use both of these to support </a:t>
            </a:r>
            <a:r>
              <a:rPr lang="en-US" sz="1200" b="0" i="0" kern="1200" dirty="0" err="1" smtClean="0">
                <a:solidFill>
                  <a:schemeClr val="tx1"/>
                </a:solidFill>
                <a:effectLst/>
                <a:latin typeface="+mn-lt"/>
                <a:ea typeface="+mn-ea"/>
                <a:cs typeface="+mn-cs"/>
              </a:rPr>
              <a:t>intercomparisons</a:t>
            </a:r>
            <a:r>
              <a:rPr lang="en-US" sz="1200" b="0" i="0" kern="1200" dirty="0" smtClean="0">
                <a:solidFill>
                  <a:schemeClr val="tx1"/>
                </a:solidFill>
                <a:effectLst/>
                <a:latin typeface="+mn-lt"/>
                <a:ea typeface="+mn-ea"/>
                <a:cs typeface="+mn-cs"/>
              </a:rPr>
              <a:t> with other solar measurements.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1</a:t>
            </a:fld>
            <a:endParaRPr lang="en-US"/>
          </a:p>
        </p:txBody>
      </p:sp>
    </p:spTree>
    <p:extLst>
      <p:ext uri="{BB962C8B-B14F-4D97-AF65-F5344CB8AC3E}">
        <p14:creationId xmlns:p14="http://schemas.microsoft.com/office/powerpoint/2010/main" val="3954868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http://www.nesdis.noaa.gov/news_archives/dscovr.html</a:t>
            </a:r>
            <a:endParaRPr lang="en-US" dirty="0" smtClean="0"/>
          </a:p>
          <a:p>
            <a:r>
              <a:rPr lang="en-US" dirty="0" smtClean="0">
                <a:hlinkClick r:id="rId4"/>
              </a:rPr>
              <a:t>http://science.nasa.gov/media/medialibrary/2012/03/01/Nguyen-DSCOVR-Mission-Briefing-HPS-v01b.pdf</a:t>
            </a:r>
            <a:endParaRPr lang="en-US" dirty="0" smtClean="0"/>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42</a:t>
            </a:fld>
            <a:endParaRPr lang="en-US"/>
          </a:p>
        </p:txBody>
      </p:sp>
    </p:spTree>
    <p:extLst>
      <p:ext uri="{BB962C8B-B14F-4D97-AF65-F5344CB8AC3E}">
        <p14:creationId xmlns:p14="http://schemas.microsoft.com/office/powerpoint/2010/main" val="215572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UV solar spectra can be modeled well with three terms</a:t>
            </a:r>
          </a:p>
          <a:p>
            <a:pPr lvl="1"/>
            <a:r>
              <a:rPr lang="en-US" dirty="0" smtClean="0"/>
              <a:t>Solar activity (Mg II Index with Scale factors)</a:t>
            </a:r>
          </a:p>
          <a:p>
            <a:pPr lvl="1"/>
            <a:r>
              <a:rPr lang="en-US" dirty="0" smtClean="0"/>
              <a:t>Wavelength shifts (wavelength shift patterns)</a:t>
            </a:r>
          </a:p>
          <a:p>
            <a:pPr lvl="1"/>
            <a:r>
              <a:rPr lang="en-US" dirty="0" smtClean="0"/>
              <a:t>Diffuser and instrument degradation</a:t>
            </a:r>
          </a:p>
          <a:p>
            <a:r>
              <a:rPr lang="en-US" dirty="0" smtClean="0"/>
              <a:t>Linear Regression or EOF analysis can help to identify these patterns.</a:t>
            </a:r>
          </a:p>
          <a:p>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4</a:t>
            </a:fld>
            <a:endParaRPr lang="en-US"/>
          </a:p>
        </p:txBody>
      </p:sp>
    </p:spTree>
    <p:extLst>
      <p:ext uri="{BB962C8B-B14F-4D97-AF65-F5344CB8AC3E}">
        <p14:creationId xmlns:p14="http://schemas.microsoft.com/office/powerpoint/2010/main" val="127532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Proxy</a:t>
            </a:r>
            <a:r>
              <a:rPr lang="en-US" baseline="0" dirty="0" smtClean="0"/>
              <a:t> from Lang version of </a:t>
            </a:r>
            <a:r>
              <a:rPr lang="en-US" baseline="0" dirty="0" err="1" smtClean="0"/>
              <a:t>Dobber</a:t>
            </a:r>
            <a:r>
              <a:rPr lang="en-US" baseline="0" dirty="0" smtClean="0"/>
              <a:t> reference.</a:t>
            </a:r>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8</a:t>
            </a:fld>
            <a:endParaRPr lang="en-US"/>
          </a:p>
        </p:txBody>
      </p:sp>
    </p:spTree>
    <p:extLst>
      <p:ext uri="{BB962C8B-B14F-4D97-AF65-F5344CB8AC3E}">
        <p14:creationId xmlns:p14="http://schemas.microsoft.com/office/powerpoint/2010/main" val="114514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10</a:t>
            </a:fld>
            <a:endParaRPr lang="en-US"/>
          </a:p>
        </p:txBody>
      </p:sp>
    </p:spTree>
    <p:extLst>
      <p:ext uri="{BB962C8B-B14F-4D97-AF65-F5344CB8AC3E}">
        <p14:creationId xmlns:p14="http://schemas.microsoft.com/office/powerpoint/2010/main" val="34288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http://www.star.nesdis.noaa.gov/icvs/status_NPP_OMPS_NP.php</a:t>
            </a:r>
          </a:p>
          <a:p>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30</a:t>
            </a:fld>
            <a:endParaRPr lang="en-US"/>
          </a:p>
        </p:txBody>
      </p:sp>
    </p:spTree>
    <p:extLst>
      <p:ext uri="{BB962C8B-B14F-4D97-AF65-F5344CB8AC3E}">
        <p14:creationId xmlns:p14="http://schemas.microsoft.com/office/powerpoint/2010/main" val="3141178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Model for OMPS NP for 2/10/2013 vs Proxy </a:t>
            </a:r>
            <a:r>
              <a:rPr lang="en-US" dirty="0" err="1" smtClean="0"/>
              <a:t>Dobber</a:t>
            </a:r>
            <a:r>
              <a:rPr lang="en-US" dirty="0" smtClean="0"/>
              <a:t> from Lang.</a:t>
            </a:r>
          </a:p>
          <a:p>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33</a:t>
            </a:fld>
            <a:endParaRPr lang="en-US"/>
          </a:p>
        </p:txBody>
      </p:sp>
    </p:spTree>
    <p:extLst>
      <p:ext uri="{BB962C8B-B14F-4D97-AF65-F5344CB8AC3E}">
        <p14:creationId xmlns:p14="http://schemas.microsoft.com/office/powerpoint/2010/main" val="158658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35</a:t>
            </a:fld>
            <a:endParaRPr lang="en-US"/>
          </a:p>
        </p:txBody>
      </p:sp>
    </p:spTree>
    <p:extLst>
      <p:ext uri="{BB962C8B-B14F-4D97-AF65-F5344CB8AC3E}">
        <p14:creationId xmlns:p14="http://schemas.microsoft.com/office/powerpoint/2010/main" val="85374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1759" eaLnBrk="0" hangingPunct="0">
              <a:defRPr>
                <a:solidFill>
                  <a:schemeClr val="tx1"/>
                </a:solidFill>
                <a:latin typeface="Arial" charset="0"/>
              </a:defRPr>
            </a:lvl1pPr>
            <a:lvl2pPr marL="742868" indent="-285718" defTabSz="931759" eaLnBrk="0" hangingPunct="0">
              <a:defRPr>
                <a:solidFill>
                  <a:schemeClr val="tx1"/>
                </a:solidFill>
                <a:latin typeface="Arial" charset="0"/>
              </a:defRPr>
            </a:lvl2pPr>
            <a:lvl3pPr marL="1142874" indent="-228574" defTabSz="931759" eaLnBrk="0" hangingPunct="0">
              <a:defRPr>
                <a:solidFill>
                  <a:schemeClr val="tx1"/>
                </a:solidFill>
                <a:latin typeface="Arial" charset="0"/>
              </a:defRPr>
            </a:lvl3pPr>
            <a:lvl4pPr marL="1600023" indent="-228574" defTabSz="931759" eaLnBrk="0" hangingPunct="0">
              <a:defRPr>
                <a:solidFill>
                  <a:schemeClr val="tx1"/>
                </a:solidFill>
                <a:latin typeface="Arial" charset="0"/>
              </a:defRPr>
            </a:lvl4pPr>
            <a:lvl5pPr marL="2057174" indent="-228574" defTabSz="931759" eaLnBrk="0" hangingPunct="0">
              <a:defRPr>
                <a:solidFill>
                  <a:schemeClr val="tx1"/>
                </a:solidFill>
                <a:latin typeface="Arial" charset="0"/>
              </a:defRPr>
            </a:lvl5pPr>
            <a:lvl6pPr marL="2514322" indent="-228574" defTabSz="931759" eaLnBrk="0" fontAlgn="base" hangingPunct="0">
              <a:spcBef>
                <a:spcPct val="0"/>
              </a:spcBef>
              <a:spcAft>
                <a:spcPct val="0"/>
              </a:spcAft>
              <a:defRPr>
                <a:solidFill>
                  <a:schemeClr val="tx1"/>
                </a:solidFill>
                <a:latin typeface="Arial" charset="0"/>
              </a:defRPr>
            </a:lvl6pPr>
            <a:lvl7pPr marL="2971470" indent="-228574" defTabSz="931759" eaLnBrk="0" fontAlgn="base" hangingPunct="0">
              <a:spcBef>
                <a:spcPct val="0"/>
              </a:spcBef>
              <a:spcAft>
                <a:spcPct val="0"/>
              </a:spcAft>
              <a:defRPr>
                <a:solidFill>
                  <a:schemeClr val="tx1"/>
                </a:solidFill>
                <a:latin typeface="Arial" charset="0"/>
              </a:defRPr>
            </a:lvl7pPr>
            <a:lvl8pPr marL="3428621" indent="-228574" defTabSz="931759" eaLnBrk="0" fontAlgn="base" hangingPunct="0">
              <a:spcBef>
                <a:spcPct val="0"/>
              </a:spcBef>
              <a:spcAft>
                <a:spcPct val="0"/>
              </a:spcAft>
              <a:defRPr>
                <a:solidFill>
                  <a:schemeClr val="tx1"/>
                </a:solidFill>
                <a:latin typeface="Arial" charset="0"/>
              </a:defRPr>
            </a:lvl8pPr>
            <a:lvl9pPr marL="3885770" indent="-228574" defTabSz="931759" eaLnBrk="0" fontAlgn="base" hangingPunct="0">
              <a:spcBef>
                <a:spcPct val="0"/>
              </a:spcBef>
              <a:spcAft>
                <a:spcPct val="0"/>
              </a:spcAft>
              <a:defRPr>
                <a:solidFill>
                  <a:schemeClr val="tx1"/>
                </a:solidFill>
                <a:latin typeface="Arial" charset="0"/>
              </a:defRPr>
            </a:lvl9pPr>
          </a:lstStyle>
          <a:p>
            <a:pPr eaLnBrk="1" hangingPunct="1"/>
            <a:fld id="{DE9DC90B-2B0C-45E0-8F2D-7A6F29137F7A}" type="slidenum">
              <a:rPr lang="en-US" altLang="en-US"/>
              <a:pPr eaLnBrk="1" hangingPunct="1"/>
              <a:t>38</a:t>
            </a:fld>
            <a:endParaRPr lang="en-US" altLang="en-US"/>
          </a:p>
        </p:txBody>
      </p:sp>
      <p:sp>
        <p:nvSpPr>
          <p:cNvPr id="50179" name="Rectangle 7"/>
          <p:cNvSpPr txBox="1">
            <a:spLocks noGrp="1" noChangeArrowheads="1"/>
          </p:cNvSpPr>
          <p:nvPr/>
        </p:nvSpPr>
        <p:spPr bwMode="auto">
          <a:xfrm>
            <a:off x="3971927"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2" tIns="46570" rIns="93142" bIns="46570"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30188" defTabSz="931863" eaLnBrk="0" hangingPunct="0">
              <a:defRPr>
                <a:solidFill>
                  <a:schemeClr val="tx1"/>
                </a:solidFill>
                <a:latin typeface="Arial" charset="0"/>
              </a:defRPr>
            </a:lvl5pPr>
            <a:lvl6pPr marL="2514600" indent="-230188" defTabSz="931863" eaLnBrk="0" fontAlgn="base" hangingPunct="0">
              <a:spcBef>
                <a:spcPct val="0"/>
              </a:spcBef>
              <a:spcAft>
                <a:spcPct val="0"/>
              </a:spcAft>
              <a:defRPr>
                <a:solidFill>
                  <a:schemeClr val="tx1"/>
                </a:solidFill>
                <a:latin typeface="Arial" charset="0"/>
              </a:defRPr>
            </a:lvl6pPr>
            <a:lvl7pPr marL="2971800" indent="-230188" defTabSz="931863" eaLnBrk="0" fontAlgn="base" hangingPunct="0">
              <a:spcBef>
                <a:spcPct val="0"/>
              </a:spcBef>
              <a:spcAft>
                <a:spcPct val="0"/>
              </a:spcAft>
              <a:defRPr>
                <a:solidFill>
                  <a:schemeClr val="tx1"/>
                </a:solidFill>
                <a:latin typeface="Arial" charset="0"/>
              </a:defRPr>
            </a:lvl7pPr>
            <a:lvl8pPr marL="3429000" indent="-230188" defTabSz="931863" eaLnBrk="0" fontAlgn="base" hangingPunct="0">
              <a:spcBef>
                <a:spcPct val="0"/>
              </a:spcBef>
              <a:spcAft>
                <a:spcPct val="0"/>
              </a:spcAft>
              <a:defRPr>
                <a:solidFill>
                  <a:schemeClr val="tx1"/>
                </a:solidFill>
                <a:latin typeface="Arial" charset="0"/>
              </a:defRPr>
            </a:lvl8pPr>
            <a:lvl9pPr marL="3886200" indent="-230188" defTabSz="931863" eaLnBrk="0" fontAlgn="base" hangingPunct="0">
              <a:spcBef>
                <a:spcPct val="0"/>
              </a:spcBef>
              <a:spcAft>
                <a:spcPct val="0"/>
              </a:spcAft>
              <a:defRPr>
                <a:solidFill>
                  <a:schemeClr val="tx1"/>
                </a:solidFill>
                <a:latin typeface="Arial" charset="0"/>
              </a:defRPr>
            </a:lvl9pPr>
          </a:lstStyle>
          <a:p>
            <a:pPr algn="r" eaLnBrk="1" hangingPunct="1"/>
            <a:fld id="{CDBA9F3A-036B-41E1-A798-84BF9D0E9CFD}" type="slidenum">
              <a:rPr lang="en-US" altLang="en-US" sz="1200"/>
              <a:pPr algn="r" eaLnBrk="1" hangingPunct="1"/>
              <a:t>38</a:t>
            </a:fld>
            <a:endParaRPr lang="en-US" altLang="en-US" sz="1200" dirty="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xfrm>
            <a:off x="935040" y="4416425"/>
            <a:ext cx="5140325" cy="4183063"/>
          </a:xfrm>
          <a:noFill/>
        </p:spPr>
        <p:txBody>
          <a:bodyPr lIns="93142" tIns="46570" rIns="93142" bIns="46570"/>
          <a:lstStyle/>
          <a:p>
            <a:pPr defTabSz="931774">
              <a:defRPr/>
            </a:pPr>
            <a:endParaRPr lang="en-US" altLang="en-US" dirty="0" smtClean="0"/>
          </a:p>
          <a:p>
            <a:pPr eaLnBrk="1" hangingPunct="1">
              <a:buFontTx/>
              <a:buNone/>
            </a:pPr>
            <a:endParaRPr lang="en-US" altLang="en-US" dirty="0" smtClean="0"/>
          </a:p>
        </p:txBody>
      </p:sp>
    </p:spTree>
    <p:extLst>
      <p:ext uri="{BB962C8B-B14F-4D97-AF65-F5344CB8AC3E}">
        <p14:creationId xmlns:p14="http://schemas.microsoft.com/office/powerpoint/2010/main" val="3328544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b="1" dirty="0" smtClean="0"/>
              <a:t>Composite Mg II solar activity index for solar cycles 21 and 22</a:t>
            </a:r>
          </a:p>
          <a:p>
            <a:pPr fontAlgn="base"/>
            <a:r>
              <a:rPr lang="en-US" dirty="0" smtClean="0"/>
              <a:t>Matthew T. </a:t>
            </a:r>
            <a:r>
              <a:rPr lang="en-US" dirty="0" err="1" smtClean="0"/>
              <a:t>DeLand</a:t>
            </a:r>
            <a:r>
              <a:rPr lang="en-US" dirty="0" smtClean="0"/>
              <a:t>, Richard P. </a:t>
            </a:r>
            <a:r>
              <a:rPr lang="en-US" dirty="0" err="1" smtClean="0"/>
              <a:t>Cebula</a:t>
            </a:r>
            <a:endParaRPr lang="en-US" dirty="0" smtClean="0"/>
          </a:p>
          <a:p>
            <a:pPr fontAlgn="base"/>
            <a:r>
              <a:rPr lang="en-US" dirty="0" smtClean="0"/>
              <a:t>DOI: 10.1029/93JD00421</a:t>
            </a:r>
          </a:p>
          <a:p>
            <a:pPr fontAlgn="base"/>
            <a:r>
              <a:rPr lang="en-US" b="1" dirty="0" smtClean="0"/>
              <a:t>Creation of a composite solar ultraviolet irradiance data set</a:t>
            </a:r>
          </a:p>
          <a:p>
            <a:pPr fontAlgn="base"/>
            <a:r>
              <a:rPr lang="en-US" dirty="0" smtClean="0"/>
              <a:t>Matthew T. </a:t>
            </a:r>
            <a:r>
              <a:rPr lang="en-US" dirty="0" err="1" smtClean="0"/>
              <a:t>DeLand</a:t>
            </a:r>
            <a:r>
              <a:rPr lang="en-US" dirty="0" smtClean="0"/>
              <a:t>, Richard P. </a:t>
            </a:r>
            <a:r>
              <a:rPr lang="en-US" dirty="0" err="1" smtClean="0"/>
              <a:t>Cebula</a:t>
            </a:r>
            <a:endParaRPr lang="en-US" dirty="0" smtClean="0"/>
          </a:p>
          <a:p>
            <a:pPr fontAlgn="base"/>
            <a:r>
              <a:rPr lang="en-US" dirty="0" smtClean="0"/>
              <a:t>DOI: 10.1029/2008JA013401</a:t>
            </a:r>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9A4748-410E-4DE8-AECD-1A203E6ECD41}"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9A4748-410E-4DE8-AECD-1A203E6ECD41}" type="datetimeFigureOut">
              <a:rPr lang="en-US" smtClean="0"/>
              <a:pPr/>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9A4748-410E-4DE8-AECD-1A203E6ECD41}" type="datetimeFigureOut">
              <a:rPr lang="en-US" smtClean="0"/>
              <a:pPr/>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A4748-410E-4DE8-AECD-1A203E6ECD41}" type="datetimeFigureOut">
              <a:rPr lang="en-US" smtClean="0"/>
              <a:pPr/>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A4748-410E-4DE8-AECD-1A203E6ECD41}"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A4748-410E-4DE8-AECD-1A203E6ECD41}"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A4748-410E-4DE8-AECD-1A203E6ECD41}" type="datetimeFigureOut">
              <a:rPr lang="en-US" smtClean="0"/>
              <a:pPr/>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1D69D-861D-4010-9769-E0F02C4DD1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3219450"/>
          </a:xfrm>
        </p:spPr>
        <p:txBody>
          <a:bodyPr>
            <a:normAutofit/>
          </a:bodyPr>
          <a:lstStyle/>
          <a:p>
            <a:r>
              <a:rPr lang="en-US" dirty="0" smtClean="0"/>
              <a:t>4e</a:t>
            </a:r>
            <a:r>
              <a:rPr lang="en-US" dirty="0" smtClean="0"/>
              <a:t>. Modeling </a:t>
            </a:r>
            <a:r>
              <a:rPr lang="en-US" dirty="0"/>
              <a:t>OMPS Nadir Profiler solar measurements and comparisons to reference</a:t>
            </a:r>
            <a:r>
              <a:rPr lang="en-US"/>
              <a:t/>
            </a:r>
            <a:br>
              <a:rPr lang="en-US"/>
            </a:br>
            <a:r>
              <a:rPr lang="en-US" smtClean="0"/>
              <a:t>measurements </a:t>
            </a:r>
            <a:endParaRPr lang="en-US" dirty="0"/>
          </a:p>
        </p:txBody>
      </p:sp>
      <p:sp>
        <p:nvSpPr>
          <p:cNvPr id="3" name="Subtitle 2"/>
          <p:cNvSpPr>
            <a:spLocks noGrp="1"/>
          </p:cNvSpPr>
          <p:nvPr>
            <p:ph type="subTitle" idx="1"/>
          </p:nvPr>
        </p:nvSpPr>
        <p:spPr>
          <a:xfrm>
            <a:off x="1219200" y="3886200"/>
            <a:ext cx="6705600" cy="1752600"/>
          </a:xfrm>
        </p:spPr>
        <p:txBody>
          <a:bodyPr/>
          <a:lstStyle/>
          <a:p>
            <a:r>
              <a:rPr lang="en-US" dirty="0" smtClean="0"/>
              <a:t>By </a:t>
            </a:r>
            <a:r>
              <a:rPr lang="en-US" dirty="0"/>
              <a:t>L. Flynn, J. Niu, M. Bali, Y. Li, D. </a:t>
            </a:r>
            <a:r>
              <a:rPr lang="en-US" dirty="0" smtClean="0"/>
              <a:t>Liang &amp;  </a:t>
            </a:r>
            <a:r>
              <a:rPr lang="en-US" dirty="0"/>
              <a:t>C. Pan</a:t>
            </a:r>
          </a:p>
        </p:txBody>
      </p:sp>
    </p:spTree>
    <p:extLst>
      <p:ext uri="{BB962C8B-B14F-4D97-AF65-F5344CB8AC3E}">
        <p14:creationId xmlns:p14="http://schemas.microsoft.com/office/powerpoint/2010/main" val="3284299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lum bright="-20000" contrast="40000"/>
          </a:blip>
          <a:srcRect l="8282" t="10504" r="7239" b="9111"/>
          <a:stretch/>
        </p:blipFill>
        <p:spPr>
          <a:xfrm>
            <a:off x="609600" y="914400"/>
            <a:ext cx="7772400" cy="5715000"/>
          </a:xfrm>
          <a:prstGeom prst="rect">
            <a:avLst/>
          </a:prstGeom>
        </p:spPr>
      </p:pic>
      <p:sp>
        <p:nvSpPr>
          <p:cNvPr id="3" name="Title 1"/>
          <p:cNvSpPr txBox="1">
            <a:spLocks/>
          </p:cNvSpPr>
          <p:nvPr/>
        </p:nvSpPr>
        <p:spPr>
          <a:xfrm>
            <a:off x="457200" y="0"/>
            <a:ext cx="8229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Wavelength Shift from Mg II Core</a:t>
            </a:r>
          </a:p>
          <a:p>
            <a:r>
              <a:rPr lang="en-US" sz="3200" dirty="0" smtClean="0"/>
              <a:t>Vertex of Quadratic Fit</a:t>
            </a:r>
            <a:br>
              <a:rPr lang="en-US" sz="3200" dirty="0" smtClean="0"/>
            </a:br>
            <a:endParaRPr lang="en-US" sz="3200" dirty="0"/>
          </a:p>
        </p:txBody>
      </p:sp>
      <p:sp>
        <p:nvSpPr>
          <p:cNvPr id="4" name="TextBox 3"/>
          <p:cNvSpPr txBox="1"/>
          <p:nvPr/>
        </p:nvSpPr>
        <p:spPr>
          <a:xfrm>
            <a:off x="1295400" y="1295400"/>
            <a:ext cx="1776768" cy="369332"/>
          </a:xfrm>
          <a:prstGeom prst="rect">
            <a:avLst/>
          </a:prstGeom>
          <a:noFill/>
        </p:spPr>
        <p:txBody>
          <a:bodyPr wrap="none" rtlCol="0">
            <a:spAutoFit/>
          </a:bodyPr>
          <a:lstStyle/>
          <a:p>
            <a:r>
              <a:rPr lang="en-US" dirty="0" smtClean="0"/>
              <a:t>1 Pixel ~ 0.42 nm</a:t>
            </a:r>
            <a:endParaRPr lang="en-US" dirty="0"/>
          </a:p>
        </p:txBody>
      </p:sp>
    </p:spTree>
    <p:extLst>
      <p:ext uri="{BB962C8B-B14F-4D97-AF65-F5344CB8AC3E}">
        <p14:creationId xmlns:p14="http://schemas.microsoft.com/office/powerpoint/2010/main" val="3315751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7014" t="9646" r="7679" b="9968"/>
          <a:stretch/>
        </p:blipFill>
        <p:spPr>
          <a:xfrm>
            <a:off x="609600" y="1066800"/>
            <a:ext cx="7848600" cy="5715000"/>
          </a:xfrm>
          <a:prstGeom prst="rect">
            <a:avLst/>
          </a:prstGeom>
        </p:spPr>
      </p:pic>
      <p:sp>
        <p:nvSpPr>
          <p:cNvPr id="3" name="Title 1"/>
          <p:cNvSpPr txBox="1">
            <a:spLocks/>
          </p:cNvSpPr>
          <p:nvPr/>
        </p:nvSpPr>
        <p:spPr>
          <a:xfrm>
            <a:off x="457200" y="0"/>
            <a:ext cx="8229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Mg II Relative Scale </a:t>
            </a:r>
            <a:r>
              <a:rPr lang="en-US" sz="3200" dirty="0" smtClean="0"/>
              <a:t>Factors</a:t>
            </a:r>
          </a:p>
          <a:p>
            <a:r>
              <a:rPr lang="en-US" sz="3200" dirty="0" smtClean="0"/>
              <a:t>from 4-week up/down excursions</a:t>
            </a:r>
            <a:endParaRPr lang="en-US" sz="3200" dirty="0"/>
          </a:p>
        </p:txBody>
      </p:sp>
    </p:spTree>
    <p:extLst>
      <p:ext uri="{BB962C8B-B14F-4D97-AF65-F5344CB8AC3E}">
        <p14:creationId xmlns:p14="http://schemas.microsoft.com/office/powerpoint/2010/main" val="1332724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55" y="228600"/>
            <a:ext cx="9200432" cy="7109461"/>
          </a:xfrm>
          <a:prstGeom prst="rect">
            <a:avLst/>
          </a:prstGeom>
        </p:spPr>
      </p:pic>
    </p:spTree>
    <p:extLst>
      <p:ext uri="{BB962C8B-B14F-4D97-AF65-F5344CB8AC3E}">
        <p14:creationId xmlns:p14="http://schemas.microsoft.com/office/powerpoint/2010/main" val="366372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4970" t="9646" r="6411" b="9968"/>
          <a:stretch/>
        </p:blipFill>
        <p:spPr>
          <a:xfrm>
            <a:off x="533400" y="1066800"/>
            <a:ext cx="8153400" cy="5715000"/>
          </a:xfrm>
          <a:prstGeom prst="rect">
            <a:avLst/>
          </a:prstGeom>
        </p:spPr>
      </p:pic>
      <p:sp>
        <p:nvSpPr>
          <p:cNvPr id="3" name="Title 1"/>
          <p:cNvSpPr txBox="1">
            <a:spLocks/>
          </p:cNvSpPr>
          <p:nvPr/>
        </p:nvSpPr>
        <p:spPr>
          <a:xfrm>
            <a:off x="457200" y="0"/>
            <a:ext cx="8229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Change in Reference Solar over two Years</a:t>
            </a:r>
          </a:p>
          <a:p>
            <a:r>
              <a:rPr lang="en-US" sz="3200" dirty="0" smtClean="0"/>
              <a:t>after Removing Solar Activity</a:t>
            </a:r>
          </a:p>
          <a:p>
            <a:r>
              <a:rPr lang="en-US" sz="3200" dirty="0" smtClean="0"/>
              <a:t/>
            </a:r>
            <a:br>
              <a:rPr lang="en-US" sz="3200" dirty="0" smtClean="0"/>
            </a:br>
            <a:endParaRPr lang="en-US" sz="3200" dirty="0"/>
          </a:p>
        </p:txBody>
      </p:sp>
      <p:sp>
        <p:nvSpPr>
          <p:cNvPr id="4" name="TextBox 3"/>
          <p:cNvSpPr txBox="1"/>
          <p:nvPr/>
        </p:nvSpPr>
        <p:spPr>
          <a:xfrm>
            <a:off x="2743200" y="5257800"/>
            <a:ext cx="4539063" cy="461665"/>
          </a:xfrm>
          <a:prstGeom prst="rect">
            <a:avLst/>
          </a:prstGeom>
          <a:noFill/>
        </p:spPr>
        <p:txBody>
          <a:bodyPr wrap="none" rtlCol="0">
            <a:spAutoFit/>
          </a:bodyPr>
          <a:lstStyle/>
          <a:p>
            <a:r>
              <a:rPr lang="en-US" sz="2400" dirty="0" smtClean="0"/>
              <a:t>REF7/REF3 – Solar Activity changes</a:t>
            </a:r>
            <a:endParaRPr lang="en-US" dirty="0"/>
          </a:p>
        </p:txBody>
      </p:sp>
    </p:spTree>
    <p:extLst>
      <p:ext uri="{BB962C8B-B14F-4D97-AF65-F5344CB8AC3E}">
        <p14:creationId xmlns:p14="http://schemas.microsoft.com/office/powerpoint/2010/main" val="3714529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6411" t="10718" r="7453" b="8896"/>
          <a:stretch/>
        </p:blipFill>
        <p:spPr>
          <a:xfrm>
            <a:off x="533400" y="762001"/>
            <a:ext cx="7924800" cy="5715000"/>
          </a:xfrm>
          <a:prstGeom prst="rect">
            <a:avLst/>
          </a:prstGeom>
        </p:spPr>
      </p:pic>
    </p:spTree>
    <p:extLst>
      <p:ext uri="{BB962C8B-B14F-4D97-AF65-F5344CB8AC3E}">
        <p14:creationId xmlns:p14="http://schemas.microsoft.com/office/powerpoint/2010/main" val="2089935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4755" t="9646" r="7454" b="8896"/>
          <a:stretch/>
        </p:blipFill>
        <p:spPr>
          <a:xfrm>
            <a:off x="457200" y="1066800"/>
            <a:ext cx="8077200" cy="5791200"/>
          </a:xfrm>
          <a:prstGeom prst="rect">
            <a:avLst/>
          </a:prstGeom>
        </p:spPr>
      </p:pic>
      <p:sp>
        <p:nvSpPr>
          <p:cNvPr id="3" name="Title 1"/>
          <p:cNvSpPr txBox="1">
            <a:spLocks/>
          </p:cNvSpPr>
          <p:nvPr/>
        </p:nvSpPr>
        <p:spPr>
          <a:xfrm>
            <a:off x="457200" y="0"/>
            <a:ext cx="8229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Change in Reference and </a:t>
            </a:r>
            <a:r>
              <a:rPr lang="en-US" sz="3200" dirty="0"/>
              <a:t>W</a:t>
            </a:r>
            <a:r>
              <a:rPr lang="en-US" sz="3200" dirty="0" smtClean="0"/>
              <a:t>orking Solar </a:t>
            </a:r>
          </a:p>
          <a:p>
            <a:r>
              <a:rPr lang="en-US" sz="3200" dirty="0" smtClean="0"/>
              <a:t>over two Years</a:t>
            </a:r>
          </a:p>
        </p:txBody>
      </p:sp>
    </p:spTree>
    <p:extLst>
      <p:ext uri="{BB962C8B-B14F-4D97-AF65-F5344CB8AC3E}">
        <p14:creationId xmlns:p14="http://schemas.microsoft.com/office/powerpoint/2010/main" val="3202682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8282" t="9646" r="7239" b="7824"/>
          <a:stretch/>
        </p:blipFill>
        <p:spPr>
          <a:xfrm>
            <a:off x="381000" y="990600"/>
            <a:ext cx="7772400" cy="5867400"/>
          </a:xfrm>
          <a:prstGeom prst="rect">
            <a:avLst/>
          </a:prstGeom>
        </p:spPr>
      </p:pic>
      <p:sp>
        <p:nvSpPr>
          <p:cNvPr id="3" name="Title 1"/>
          <p:cNvSpPr txBox="1">
            <a:spLocks/>
          </p:cNvSpPr>
          <p:nvPr/>
        </p:nvSpPr>
        <p:spPr>
          <a:xfrm>
            <a:off x="457200" y="0"/>
            <a:ext cx="8229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Relative Bias between same Day</a:t>
            </a:r>
          </a:p>
          <a:p>
            <a:r>
              <a:rPr lang="en-US" sz="3200" dirty="0" smtClean="0"/>
              <a:t>Reference and </a:t>
            </a:r>
            <a:r>
              <a:rPr lang="en-US" sz="3200" dirty="0"/>
              <a:t>W</a:t>
            </a:r>
            <a:r>
              <a:rPr lang="en-US" sz="3200" dirty="0" smtClean="0"/>
              <a:t>orking Solar Measurements </a:t>
            </a:r>
          </a:p>
        </p:txBody>
      </p:sp>
    </p:spTree>
    <p:extLst>
      <p:ext uri="{BB962C8B-B14F-4D97-AF65-F5344CB8AC3E}">
        <p14:creationId xmlns:p14="http://schemas.microsoft.com/office/powerpoint/2010/main" val="2514058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20000" contrast="40000"/>
          </a:blip>
          <a:stretch>
            <a:fillRect/>
          </a:stretch>
        </p:blipFill>
        <p:spPr>
          <a:xfrm>
            <a:off x="-84141" y="53339"/>
            <a:ext cx="9200432" cy="7109461"/>
          </a:xfrm>
          <a:prstGeom prst="rect">
            <a:avLst/>
          </a:prstGeom>
        </p:spPr>
      </p:pic>
    </p:spTree>
    <p:extLst>
      <p:ext uri="{BB962C8B-B14F-4D97-AF65-F5344CB8AC3E}">
        <p14:creationId xmlns:p14="http://schemas.microsoft.com/office/powerpoint/2010/main" val="267182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8282" t="10377" r="7239" b="8166"/>
          <a:stretch/>
        </p:blipFill>
        <p:spPr>
          <a:xfrm>
            <a:off x="609600" y="1143000"/>
            <a:ext cx="7772400" cy="5791200"/>
          </a:xfrm>
          <a:prstGeom prst="rect">
            <a:avLst/>
          </a:prstGeom>
        </p:spPr>
      </p:pic>
      <p:sp>
        <p:nvSpPr>
          <p:cNvPr id="3" name="Title 1"/>
          <p:cNvSpPr txBox="1">
            <a:spLocks/>
          </p:cNvSpPr>
          <p:nvPr/>
        </p:nvSpPr>
        <p:spPr>
          <a:xfrm>
            <a:off x="457200" y="0"/>
            <a:ext cx="8229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Variations after Removing</a:t>
            </a:r>
          </a:p>
          <a:p>
            <a:r>
              <a:rPr lang="en-US" sz="3200" dirty="0" smtClean="0"/>
              <a:t>Degradation and Solar Activity</a:t>
            </a:r>
          </a:p>
          <a:p>
            <a:r>
              <a:rPr lang="en-US" sz="3200" dirty="0" smtClean="0"/>
              <a:t/>
            </a:r>
            <a:br>
              <a:rPr lang="en-US" sz="3200" dirty="0" smtClean="0"/>
            </a:br>
            <a:endParaRPr lang="en-US" sz="3200" dirty="0"/>
          </a:p>
        </p:txBody>
      </p:sp>
      <p:pic>
        <p:nvPicPr>
          <p:cNvPr id="4" name="Picture 3"/>
          <p:cNvPicPr>
            <a:picLocks noChangeAspect="1"/>
          </p:cNvPicPr>
          <p:nvPr/>
        </p:nvPicPr>
        <p:blipFill rotWithShape="1">
          <a:blip r:embed="rId3">
            <a:clrChange>
              <a:clrFrom>
                <a:srgbClr val="FFFFFF"/>
              </a:clrFrom>
              <a:clrTo>
                <a:srgbClr val="FFFFFF">
                  <a:alpha val="0"/>
                </a:srgbClr>
              </a:clrTo>
            </a:clrChange>
            <a:duotone>
              <a:prstClr val="black"/>
              <a:schemeClr val="accent1">
                <a:tint val="45000"/>
                <a:satMod val="400000"/>
              </a:schemeClr>
            </a:duotone>
            <a:lum bright="40000" contrast="-40000"/>
          </a:blip>
          <a:srcRect l="11888" t="20410" r="9856" b="24345"/>
          <a:stretch/>
        </p:blipFill>
        <p:spPr>
          <a:xfrm>
            <a:off x="20782" y="2438399"/>
            <a:ext cx="8382000" cy="3276601"/>
          </a:xfrm>
          <a:prstGeom prst="rect">
            <a:avLst/>
          </a:prstGeom>
        </p:spPr>
      </p:pic>
      <p:sp>
        <p:nvSpPr>
          <p:cNvPr id="5" name="Rectangle 4"/>
          <p:cNvSpPr/>
          <p:nvPr/>
        </p:nvSpPr>
        <p:spPr>
          <a:xfrm>
            <a:off x="2057400" y="1307067"/>
            <a:ext cx="6345382" cy="369332"/>
          </a:xfrm>
          <a:prstGeom prst="rect">
            <a:avLst/>
          </a:prstGeom>
        </p:spPr>
        <p:txBody>
          <a:bodyPr wrap="square">
            <a:spAutoFit/>
          </a:bodyPr>
          <a:lstStyle/>
          <a:p>
            <a:r>
              <a:rPr lang="en-US" dirty="0" smtClean="0">
                <a:solidFill>
                  <a:schemeClr val="accent1">
                    <a:lumMod val="60000"/>
                    <a:lumOff val="40000"/>
                  </a:schemeClr>
                </a:solidFill>
              </a:rPr>
              <a:t>0.03-nm Wavelength Shift Pattern for </a:t>
            </a:r>
            <a:r>
              <a:rPr lang="en-US" dirty="0">
                <a:solidFill>
                  <a:schemeClr val="accent1">
                    <a:lumMod val="60000"/>
                    <a:lumOff val="40000"/>
                  </a:schemeClr>
                </a:solidFill>
              </a:rPr>
              <a:t>OMPS NP from </a:t>
            </a:r>
            <a:r>
              <a:rPr lang="en-US" dirty="0" smtClean="0">
                <a:solidFill>
                  <a:schemeClr val="accent1">
                    <a:lumMod val="60000"/>
                    <a:lumOff val="40000"/>
                  </a:schemeClr>
                </a:solidFill>
              </a:rPr>
              <a:t>Proxy</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4109592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20000" contrast="40000"/>
          </a:blip>
          <a:stretch>
            <a:fillRect/>
          </a:stretch>
        </p:blipFill>
        <p:spPr>
          <a:xfrm>
            <a:off x="-76200" y="152400"/>
            <a:ext cx="9200432" cy="7109461"/>
          </a:xfrm>
          <a:prstGeom prst="rect">
            <a:avLst/>
          </a:prstGeom>
        </p:spPr>
      </p:pic>
      <p:pic>
        <p:nvPicPr>
          <p:cNvPr id="3" name="Picture 2"/>
          <p:cNvPicPr>
            <a:picLocks noChangeAspect="1"/>
          </p:cNvPicPr>
          <p:nvPr/>
        </p:nvPicPr>
        <p:blipFill rotWithShape="1">
          <a:blip r:embed="rId3">
            <a:clrChange>
              <a:clrFrom>
                <a:srgbClr val="FFFFFF"/>
              </a:clrFrom>
              <a:clrTo>
                <a:srgbClr val="FFFFFF">
                  <a:alpha val="0"/>
                </a:srgbClr>
              </a:clrTo>
            </a:clrChange>
            <a:duotone>
              <a:prstClr val="black"/>
              <a:schemeClr val="accent1">
                <a:tint val="45000"/>
                <a:satMod val="400000"/>
              </a:schemeClr>
            </a:duotone>
            <a:lum bright="40000" contrast="-40000"/>
          </a:blip>
          <a:srcRect l="11888" t="20410" r="9856" b="24345"/>
          <a:stretch/>
        </p:blipFill>
        <p:spPr>
          <a:xfrm flipV="1">
            <a:off x="76200" y="762000"/>
            <a:ext cx="8382000" cy="4800600"/>
          </a:xfrm>
          <a:prstGeom prst="rect">
            <a:avLst/>
          </a:prstGeom>
        </p:spPr>
      </p:pic>
      <p:sp>
        <p:nvSpPr>
          <p:cNvPr id="4" name="Rectangle 3"/>
          <p:cNvSpPr/>
          <p:nvPr/>
        </p:nvSpPr>
        <p:spPr>
          <a:xfrm>
            <a:off x="2057400" y="1307067"/>
            <a:ext cx="6345382" cy="369332"/>
          </a:xfrm>
          <a:prstGeom prst="rect">
            <a:avLst/>
          </a:prstGeom>
        </p:spPr>
        <p:txBody>
          <a:bodyPr wrap="square">
            <a:spAutoFit/>
          </a:bodyPr>
          <a:lstStyle/>
          <a:p>
            <a:r>
              <a:rPr lang="en-US" dirty="0" smtClean="0">
                <a:solidFill>
                  <a:schemeClr val="accent1">
                    <a:lumMod val="60000"/>
                    <a:lumOff val="40000"/>
                  </a:schemeClr>
                </a:solidFill>
              </a:rPr>
              <a:t>-0.03-nm Wavelength Shift Pattern for </a:t>
            </a:r>
            <a:r>
              <a:rPr lang="en-US" dirty="0">
                <a:solidFill>
                  <a:schemeClr val="accent1">
                    <a:lumMod val="60000"/>
                    <a:lumOff val="40000"/>
                  </a:schemeClr>
                </a:solidFill>
              </a:rPr>
              <a:t>OMPS NP from </a:t>
            </a:r>
            <a:r>
              <a:rPr lang="en-US" dirty="0" smtClean="0">
                <a:solidFill>
                  <a:schemeClr val="accent1">
                    <a:lumMod val="60000"/>
                    <a:lumOff val="40000"/>
                  </a:schemeClr>
                </a:solidFill>
              </a:rPr>
              <a:t>Proxy</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834296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UV Solar Spectra Project</a:t>
            </a:r>
          </a:p>
          <a:p>
            <a:r>
              <a:rPr lang="en-US" dirty="0" smtClean="0"/>
              <a:t>OMPS NP Solar Measurement Analysis and Model</a:t>
            </a:r>
          </a:p>
          <a:p>
            <a:r>
              <a:rPr lang="en-US" dirty="0" smtClean="0"/>
              <a:t>Proxy Comparison</a:t>
            </a:r>
          </a:p>
          <a:p>
            <a:r>
              <a:rPr lang="en-US" dirty="0" smtClean="0"/>
              <a:t>Summary</a:t>
            </a:r>
          </a:p>
          <a:p>
            <a:endParaRPr lang="en-US" dirty="0"/>
          </a:p>
        </p:txBody>
      </p:sp>
    </p:spTree>
    <p:extLst>
      <p:ext uri="{BB962C8B-B14F-4D97-AF65-F5344CB8AC3E}">
        <p14:creationId xmlns:p14="http://schemas.microsoft.com/office/powerpoint/2010/main" val="848464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20000" contrast="40000"/>
          </a:blip>
          <a:stretch>
            <a:fillRect/>
          </a:stretch>
        </p:blipFill>
        <p:spPr>
          <a:xfrm>
            <a:off x="0" y="76200"/>
            <a:ext cx="9200432" cy="7109461"/>
          </a:xfrm>
          <a:prstGeom prst="rect">
            <a:avLst/>
          </a:prstGeom>
        </p:spPr>
      </p:pic>
    </p:spTree>
    <p:extLst>
      <p:ext uri="{BB962C8B-B14F-4D97-AF65-F5344CB8AC3E}">
        <p14:creationId xmlns:p14="http://schemas.microsoft.com/office/powerpoint/2010/main" val="234316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20000" contrast="40000"/>
          </a:blip>
          <a:stretch>
            <a:fillRect/>
          </a:stretch>
        </p:blipFill>
        <p:spPr>
          <a:xfrm>
            <a:off x="0" y="0"/>
            <a:ext cx="9200432" cy="7109461"/>
          </a:xfrm>
          <a:prstGeom prst="rect">
            <a:avLst/>
          </a:prstGeom>
        </p:spPr>
      </p:pic>
    </p:spTree>
    <p:extLst>
      <p:ext uri="{BB962C8B-B14F-4D97-AF65-F5344CB8AC3E}">
        <p14:creationId xmlns:p14="http://schemas.microsoft.com/office/powerpoint/2010/main" val="650945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5583" t="8574" r="7454" b="6752"/>
          <a:stretch/>
        </p:blipFill>
        <p:spPr>
          <a:xfrm>
            <a:off x="457200" y="838200"/>
            <a:ext cx="8001000" cy="6019800"/>
          </a:xfrm>
          <a:prstGeom prst="rect">
            <a:avLst/>
          </a:prstGeom>
        </p:spPr>
      </p:pic>
      <p:sp>
        <p:nvSpPr>
          <p:cNvPr id="3" name="Title 1"/>
          <p:cNvSpPr txBox="1">
            <a:spLocks/>
          </p:cNvSpPr>
          <p:nvPr/>
        </p:nvSpPr>
        <p:spPr>
          <a:xfrm>
            <a:off x="457200" y="0"/>
            <a:ext cx="8229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First six EOF Wavelength Patterns</a:t>
            </a:r>
          </a:p>
          <a:p>
            <a:r>
              <a:rPr lang="en-US" sz="3200" dirty="0" smtClean="0"/>
              <a:t/>
            </a:r>
            <a:br>
              <a:rPr lang="en-US" sz="3200" dirty="0" smtClean="0"/>
            </a:br>
            <a:endParaRPr lang="en-US" sz="3200" dirty="0"/>
          </a:p>
        </p:txBody>
      </p:sp>
    </p:spTree>
    <p:extLst>
      <p:ext uri="{BB962C8B-B14F-4D97-AF65-F5344CB8AC3E}">
        <p14:creationId xmlns:p14="http://schemas.microsoft.com/office/powerpoint/2010/main" val="116618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626" t="7504" r="7239" b="7824"/>
          <a:stretch/>
        </p:blipFill>
        <p:spPr>
          <a:xfrm>
            <a:off x="609600" y="838200"/>
            <a:ext cx="7924800" cy="6019800"/>
          </a:xfrm>
          <a:prstGeom prst="rect">
            <a:avLst/>
          </a:prstGeom>
        </p:spPr>
      </p:pic>
      <p:sp>
        <p:nvSpPr>
          <p:cNvPr id="3" name="Title 1"/>
          <p:cNvSpPr txBox="1">
            <a:spLocks/>
          </p:cNvSpPr>
          <p:nvPr/>
        </p:nvSpPr>
        <p:spPr>
          <a:xfrm>
            <a:off x="457200" y="0"/>
            <a:ext cx="8229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First six EOF Coefficient Time Series</a:t>
            </a:r>
          </a:p>
          <a:p>
            <a:r>
              <a:rPr lang="en-US" sz="3200" dirty="0" smtClean="0"/>
              <a:t/>
            </a:r>
            <a:br>
              <a:rPr lang="en-US" sz="3200" dirty="0" smtClean="0"/>
            </a:br>
            <a:endParaRPr lang="en-US" sz="3200" dirty="0"/>
          </a:p>
        </p:txBody>
      </p:sp>
    </p:spTree>
    <p:extLst>
      <p:ext uri="{BB962C8B-B14F-4D97-AF65-F5344CB8AC3E}">
        <p14:creationId xmlns:p14="http://schemas.microsoft.com/office/powerpoint/2010/main" val="2066593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8067" t="8895" r="7454" b="8575"/>
          <a:stretch/>
        </p:blipFill>
        <p:spPr>
          <a:xfrm>
            <a:off x="685800" y="914400"/>
            <a:ext cx="7772400" cy="5867400"/>
          </a:xfrm>
          <a:prstGeom prst="rect">
            <a:avLst/>
          </a:prstGeom>
        </p:spPr>
      </p:pic>
      <p:sp>
        <p:nvSpPr>
          <p:cNvPr id="3" name="Title 1"/>
          <p:cNvSpPr txBox="1">
            <a:spLocks/>
          </p:cNvSpPr>
          <p:nvPr/>
        </p:nvSpPr>
        <p:spPr>
          <a:xfrm>
            <a:off x="228600" y="0"/>
            <a:ext cx="86868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Residual noise after removal of two EOF patterns</a:t>
            </a:r>
          </a:p>
          <a:p>
            <a:r>
              <a:rPr lang="en-US" sz="3200" dirty="0" smtClean="0"/>
              <a:t/>
            </a:r>
            <a:br>
              <a:rPr lang="en-US" sz="3200" dirty="0" smtClean="0"/>
            </a:br>
            <a:endParaRPr lang="en-US" sz="3200" dirty="0"/>
          </a:p>
        </p:txBody>
      </p:sp>
    </p:spTree>
    <p:extLst>
      <p:ext uri="{BB962C8B-B14F-4D97-AF65-F5344CB8AC3E}">
        <p14:creationId xmlns:p14="http://schemas.microsoft.com/office/powerpoint/2010/main" val="2280487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626" t="7356" r="6411" b="5826"/>
          <a:stretch/>
        </p:blipFill>
        <p:spPr>
          <a:xfrm>
            <a:off x="381000" y="685800"/>
            <a:ext cx="8001000" cy="6172200"/>
          </a:xfrm>
          <a:prstGeom prst="rect">
            <a:avLst/>
          </a:prstGeom>
        </p:spPr>
      </p:pic>
      <p:sp>
        <p:nvSpPr>
          <p:cNvPr id="3" name="Title 1"/>
          <p:cNvSpPr txBox="1">
            <a:spLocks/>
          </p:cNvSpPr>
          <p:nvPr/>
        </p:nvSpPr>
        <p:spPr>
          <a:xfrm>
            <a:off x="457200" y="0"/>
            <a:ext cx="8229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All residuals after removal of two EOF patterns</a:t>
            </a:r>
          </a:p>
          <a:p>
            <a:r>
              <a:rPr lang="en-US" sz="3200" dirty="0" smtClean="0"/>
              <a:t/>
            </a:r>
            <a:br>
              <a:rPr lang="en-US" sz="3200" dirty="0" smtClean="0"/>
            </a:br>
            <a:endParaRPr lang="en-US" sz="3200" dirty="0"/>
          </a:p>
        </p:txBody>
      </p:sp>
    </p:spTree>
    <p:extLst>
      <p:ext uri="{BB962C8B-B14F-4D97-AF65-F5344CB8AC3E}">
        <p14:creationId xmlns:p14="http://schemas.microsoft.com/office/powerpoint/2010/main" val="206525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4969" t="10718" r="8068" b="7824"/>
          <a:stretch/>
        </p:blipFill>
        <p:spPr>
          <a:xfrm>
            <a:off x="457200" y="1066800"/>
            <a:ext cx="8001000" cy="5791200"/>
          </a:xfrm>
          <a:prstGeom prst="rect">
            <a:avLst/>
          </a:prstGeom>
        </p:spPr>
      </p:pic>
      <p:sp>
        <p:nvSpPr>
          <p:cNvPr id="3" name="Title 1"/>
          <p:cNvSpPr txBox="1">
            <a:spLocks/>
          </p:cNvSpPr>
          <p:nvPr/>
        </p:nvSpPr>
        <p:spPr>
          <a:xfrm>
            <a:off x="457200" y="0"/>
            <a:ext cx="8229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Wavelength shift pattern (dotted) compared to pixel shift pattern (solid)</a:t>
            </a:r>
          </a:p>
          <a:p>
            <a:r>
              <a:rPr lang="en-US" sz="3200" dirty="0" smtClean="0"/>
              <a:t/>
            </a:r>
            <a:br>
              <a:rPr lang="en-US" sz="3200" dirty="0" smtClean="0"/>
            </a:br>
            <a:endParaRPr lang="en-US" sz="3200" dirty="0"/>
          </a:p>
        </p:txBody>
      </p:sp>
    </p:spTree>
    <p:extLst>
      <p:ext uri="{BB962C8B-B14F-4D97-AF65-F5344CB8AC3E}">
        <p14:creationId xmlns:p14="http://schemas.microsoft.com/office/powerpoint/2010/main" val="2887500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55" name="Group 554"/>
          <p:cNvGrpSpPr/>
          <p:nvPr/>
        </p:nvGrpSpPr>
        <p:grpSpPr>
          <a:xfrm>
            <a:off x="734580" y="772410"/>
            <a:ext cx="7606559" cy="5373971"/>
            <a:chOff x="734580" y="772410"/>
            <a:chExt cx="7606559" cy="5373971"/>
          </a:xfrm>
        </p:grpSpPr>
        <p:sp>
          <p:nvSpPr>
            <p:cNvPr id="2" name="object 2"/>
            <p:cNvSpPr/>
            <p:nvPr/>
          </p:nvSpPr>
          <p:spPr>
            <a:xfrm>
              <a:off x="147927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p:nvPr/>
          </p:nvSpPr>
          <p:spPr>
            <a:xfrm>
              <a:off x="260378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4" name="object 4"/>
            <p:cNvSpPr/>
            <p:nvPr/>
          </p:nvSpPr>
          <p:spPr>
            <a:xfrm>
              <a:off x="372796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p:nvPr/>
          </p:nvSpPr>
          <p:spPr>
            <a:xfrm>
              <a:off x="485247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6" name="object 6"/>
            <p:cNvSpPr/>
            <p:nvPr/>
          </p:nvSpPr>
          <p:spPr>
            <a:xfrm>
              <a:off x="597698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710117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p:nvPr/>
          </p:nvSpPr>
          <p:spPr>
            <a:xfrm>
              <a:off x="822568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136669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15918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170410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181668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19289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0415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215378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226637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23789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24911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27160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28286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294086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305346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316604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32782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339087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350313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361571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38405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395280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406538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41779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42902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44028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451505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46276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47398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49650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50773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51899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0" name="object 40"/>
            <p:cNvSpPr/>
            <p:nvPr/>
          </p:nvSpPr>
          <p:spPr>
            <a:xfrm>
              <a:off x="53021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1" name="object 41"/>
            <p:cNvSpPr/>
            <p:nvPr/>
          </p:nvSpPr>
          <p:spPr>
            <a:xfrm>
              <a:off x="541473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2" name="object 42"/>
            <p:cNvSpPr/>
            <p:nvPr/>
          </p:nvSpPr>
          <p:spPr>
            <a:xfrm>
              <a:off x="55269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3" name="object 43"/>
            <p:cNvSpPr/>
            <p:nvPr/>
          </p:nvSpPr>
          <p:spPr>
            <a:xfrm>
              <a:off x="563957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4" name="object 44"/>
            <p:cNvSpPr/>
            <p:nvPr/>
          </p:nvSpPr>
          <p:spPr>
            <a:xfrm>
              <a:off x="575215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586440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6" name="object 46"/>
            <p:cNvSpPr/>
            <p:nvPr/>
          </p:nvSpPr>
          <p:spPr>
            <a:xfrm>
              <a:off x="60892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7" name="object 47"/>
            <p:cNvSpPr/>
            <p:nvPr/>
          </p:nvSpPr>
          <p:spPr>
            <a:xfrm>
              <a:off x="62018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8" name="object 48"/>
            <p:cNvSpPr/>
            <p:nvPr/>
          </p:nvSpPr>
          <p:spPr>
            <a:xfrm>
              <a:off x="631408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9" name="object 49"/>
            <p:cNvSpPr/>
            <p:nvPr/>
          </p:nvSpPr>
          <p:spPr>
            <a:xfrm>
              <a:off x="64266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0" name="object 50"/>
            <p:cNvSpPr/>
            <p:nvPr/>
          </p:nvSpPr>
          <p:spPr>
            <a:xfrm>
              <a:off x="653924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66514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2" name="object 52"/>
            <p:cNvSpPr/>
            <p:nvPr/>
          </p:nvSpPr>
          <p:spPr>
            <a:xfrm>
              <a:off x="67640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68763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4" name="object 54"/>
            <p:cNvSpPr/>
            <p:nvPr/>
          </p:nvSpPr>
          <p:spPr>
            <a:xfrm>
              <a:off x="69889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5" name="object 55"/>
            <p:cNvSpPr/>
            <p:nvPr/>
          </p:nvSpPr>
          <p:spPr>
            <a:xfrm>
              <a:off x="72137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6" name="object 56"/>
            <p:cNvSpPr/>
            <p:nvPr/>
          </p:nvSpPr>
          <p:spPr>
            <a:xfrm>
              <a:off x="73260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7" name="object 57"/>
            <p:cNvSpPr/>
            <p:nvPr/>
          </p:nvSpPr>
          <p:spPr>
            <a:xfrm>
              <a:off x="74385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8" name="object 58"/>
            <p:cNvSpPr/>
            <p:nvPr/>
          </p:nvSpPr>
          <p:spPr>
            <a:xfrm>
              <a:off x="75511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9" name="object 59"/>
            <p:cNvSpPr/>
            <p:nvPr/>
          </p:nvSpPr>
          <p:spPr>
            <a:xfrm>
              <a:off x="76634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0" name="object 60"/>
            <p:cNvSpPr/>
            <p:nvPr/>
          </p:nvSpPr>
          <p:spPr>
            <a:xfrm>
              <a:off x="77760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1" name="object 61"/>
            <p:cNvSpPr/>
            <p:nvPr/>
          </p:nvSpPr>
          <p:spPr>
            <a:xfrm>
              <a:off x="788827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800084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3" name="object 63"/>
            <p:cNvSpPr/>
            <p:nvPr/>
          </p:nvSpPr>
          <p:spPr>
            <a:xfrm>
              <a:off x="811310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4" name="object 64"/>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65" name="object 65"/>
            <p:cNvSpPr/>
            <p:nvPr/>
          </p:nvSpPr>
          <p:spPr>
            <a:xfrm>
              <a:off x="147927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6" name="object 66"/>
            <p:cNvSpPr/>
            <p:nvPr/>
          </p:nvSpPr>
          <p:spPr>
            <a:xfrm>
              <a:off x="260378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7" name="object 67"/>
            <p:cNvSpPr/>
            <p:nvPr/>
          </p:nvSpPr>
          <p:spPr>
            <a:xfrm>
              <a:off x="372796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8" name="object 68"/>
            <p:cNvSpPr/>
            <p:nvPr/>
          </p:nvSpPr>
          <p:spPr>
            <a:xfrm>
              <a:off x="485247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9" name="object 69"/>
            <p:cNvSpPr/>
            <p:nvPr/>
          </p:nvSpPr>
          <p:spPr>
            <a:xfrm>
              <a:off x="597698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0" name="object 70"/>
            <p:cNvSpPr/>
            <p:nvPr/>
          </p:nvSpPr>
          <p:spPr>
            <a:xfrm>
              <a:off x="710117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1" name="object 71"/>
            <p:cNvSpPr/>
            <p:nvPr/>
          </p:nvSpPr>
          <p:spPr>
            <a:xfrm>
              <a:off x="822568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2" name="object 72"/>
            <p:cNvSpPr/>
            <p:nvPr/>
          </p:nvSpPr>
          <p:spPr>
            <a:xfrm>
              <a:off x="136669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3" name="object 73"/>
            <p:cNvSpPr/>
            <p:nvPr/>
          </p:nvSpPr>
          <p:spPr>
            <a:xfrm>
              <a:off x="15918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4" name="object 74"/>
            <p:cNvSpPr/>
            <p:nvPr/>
          </p:nvSpPr>
          <p:spPr>
            <a:xfrm>
              <a:off x="170410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5" name="object 75"/>
            <p:cNvSpPr/>
            <p:nvPr/>
          </p:nvSpPr>
          <p:spPr>
            <a:xfrm>
              <a:off x="181668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6" name="object 76"/>
            <p:cNvSpPr/>
            <p:nvPr/>
          </p:nvSpPr>
          <p:spPr>
            <a:xfrm>
              <a:off x="19289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7" name="object 77"/>
            <p:cNvSpPr/>
            <p:nvPr/>
          </p:nvSpPr>
          <p:spPr>
            <a:xfrm>
              <a:off x="20415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8" name="object 78"/>
            <p:cNvSpPr/>
            <p:nvPr/>
          </p:nvSpPr>
          <p:spPr>
            <a:xfrm>
              <a:off x="215378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9" name="object 79"/>
            <p:cNvSpPr/>
            <p:nvPr/>
          </p:nvSpPr>
          <p:spPr>
            <a:xfrm>
              <a:off x="226637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0" name="object 80"/>
            <p:cNvSpPr/>
            <p:nvPr/>
          </p:nvSpPr>
          <p:spPr>
            <a:xfrm>
              <a:off x="23789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1" name="object 81"/>
            <p:cNvSpPr/>
            <p:nvPr/>
          </p:nvSpPr>
          <p:spPr>
            <a:xfrm>
              <a:off x="24911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2" name="object 82"/>
            <p:cNvSpPr/>
            <p:nvPr/>
          </p:nvSpPr>
          <p:spPr>
            <a:xfrm>
              <a:off x="27160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3" name="object 83"/>
            <p:cNvSpPr/>
            <p:nvPr/>
          </p:nvSpPr>
          <p:spPr>
            <a:xfrm>
              <a:off x="28286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4" name="object 84"/>
            <p:cNvSpPr/>
            <p:nvPr/>
          </p:nvSpPr>
          <p:spPr>
            <a:xfrm>
              <a:off x="294086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5" name="object 85"/>
            <p:cNvSpPr/>
            <p:nvPr/>
          </p:nvSpPr>
          <p:spPr>
            <a:xfrm>
              <a:off x="305346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6" name="object 86"/>
            <p:cNvSpPr/>
            <p:nvPr/>
          </p:nvSpPr>
          <p:spPr>
            <a:xfrm>
              <a:off x="316604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7" name="object 87"/>
            <p:cNvSpPr/>
            <p:nvPr/>
          </p:nvSpPr>
          <p:spPr>
            <a:xfrm>
              <a:off x="32782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8" name="object 88"/>
            <p:cNvSpPr/>
            <p:nvPr/>
          </p:nvSpPr>
          <p:spPr>
            <a:xfrm>
              <a:off x="339087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9" name="object 89"/>
            <p:cNvSpPr/>
            <p:nvPr/>
          </p:nvSpPr>
          <p:spPr>
            <a:xfrm>
              <a:off x="350313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0" name="object 90"/>
            <p:cNvSpPr/>
            <p:nvPr/>
          </p:nvSpPr>
          <p:spPr>
            <a:xfrm>
              <a:off x="361571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1" name="object 91"/>
            <p:cNvSpPr/>
            <p:nvPr/>
          </p:nvSpPr>
          <p:spPr>
            <a:xfrm>
              <a:off x="38405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2" name="object 92"/>
            <p:cNvSpPr/>
            <p:nvPr/>
          </p:nvSpPr>
          <p:spPr>
            <a:xfrm>
              <a:off x="395280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3" name="object 93"/>
            <p:cNvSpPr/>
            <p:nvPr/>
          </p:nvSpPr>
          <p:spPr>
            <a:xfrm>
              <a:off x="406538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4" name="object 94"/>
            <p:cNvSpPr/>
            <p:nvPr/>
          </p:nvSpPr>
          <p:spPr>
            <a:xfrm>
              <a:off x="41779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5" name="object 95"/>
            <p:cNvSpPr/>
            <p:nvPr/>
          </p:nvSpPr>
          <p:spPr>
            <a:xfrm>
              <a:off x="42902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6" name="object 96"/>
            <p:cNvSpPr/>
            <p:nvPr/>
          </p:nvSpPr>
          <p:spPr>
            <a:xfrm>
              <a:off x="44028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7" name="object 97"/>
            <p:cNvSpPr/>
            <p:nvPr/>
          </p:nvSpPr>
          <p:spPr>
            <a:xfrm>
              <a:off x="451505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8" name="object 98"/>
            <p:cNvSpPr/>
            <p:nvPr/>
          </p:nvSpPr>
          <p:spPr>
            <a:xfrm>
              <a:off x="46276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9" name="object 99"/>
            <p:cNvSpPr/>
            <p:nvPr/>
          </p:nvSpPr>
          <p:spPr>
            <a:xfrm>
              <a:off x="47398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0" name="object 100"/>
            <p:cNvSpPr/>
            <p:nvPr/>
          </p:nvSpPr>
          <p:spPr>
            <a:xfrm>
              <a:off x="49650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1" name="object 101"/>
            <p:cNvSpPr/>
            <p:nvPr/>
          </p:nvSpPr>
          <p:spPr>
            <a:xfrm>
              <a:off x="50773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2" name="object 102"/>
            <p:cNvSpPr/>
            <p:nvPr/>
          </p:nvSpPr>
          <p:spPr>
            <a:xfrm>
              <a:off x="51899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3" name="object 103"/>
            <p:cNvSpPr/>
            <p:nvPr/>
          </p:nvSpPr>
          <p:spPr>
            <a:xfrm>
              <a:off x="53021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4" name="object 104"/>
            <p:cNvSpPr/>
            <p:nvPr/>
          </p:nvSpPr>
          <p:spPr>
            <a:xfrm>
              <a:off x="541473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5" name="object 105"/>
            <p:cNvSpPr/>
            <p:nvPr/>
          </p:nvSpPr>
          <p:spPr>
            <a:xfrm>
              <a:off x="55269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6" name="object 106"/>
            <p:cNvSpPr/>
            <p:nvPr/>
          </p:nvSpPr>
          <p:spPr>
            <a:xfrm>
              <a:off x="563957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7" name="object 107"/>
            <p:cNvSpPr/>
            <p:nvPr/>
          </p:nvSpPr>
          <p:spPr>
            <a:xfrm>
              <a:off x="575215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8" name="object 108"/>
            <p:cNvSpPr/>
            <p:nvPr/>
          </p:nvSpPr>
          <p:spPr>
            <a:xfrm>
              <a:off x="586440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9" name="object 109"/>
            <p:cNvSpPr/>
            <p:nvPr/>
          </p:nvSpPr>
          <p:spPr>
            <a:xfrm>
              <a:off x="60892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0" name="object 110"/>
            <p:cNvSpPr/>
            <p:nvPr/>
          </p:nvSpPr>
          <p:spPr>
            <a:xfrm>
              <a:off x="62018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1" name="object 111"/>
            <p:cNvSpPr/>
            <p:nvPr/>
          </p:nvSpPr>
          <p:spPr>
            <a:xfrm>
              <a:off x="631408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2" name="object 112"/>
            <p:cNvSpPr/>
            <p:nvPr/>
          </p:nvSpPr>
          <p:spPr>
            <a:xfrm>
              <a:off x="64266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3" name="object 113"/>
            <p:cNvSpPr/>
            <p:nvPr/>
          </p:nvSpPr>
          <p:spPr>
            <a:xfrm>
              <a:off x="653924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4" name="object 114"/>
            <p:cNvSpPr/>
            <p:nvPr/>
          </p:nvSpPr>
          <p:spPr>
            <a:xfrm>
              <a:off x="66514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5" name="object 115"/>
            <p:cNvSpPr/>
            <p:nvPr/>
          </p:nvSpPr>
          <p:spPr>
            <a:xfrm>
              <a:off x="67640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6" name="object 116"/>
            <p:cNvSpPr/>
            <p:nvPr/>
          </p:nvSpPr>
          <p:spPr>
            <a:xfrm>
              <a:off x="68763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7" name="object 117"/>
            <p:cNvSpPr/>
            <p:nvPr/>
          </p:nvSpPr>
          <p:spPr>
            <a:xfrm>
              <a:off x="69889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8" name="object 118"/>
            <p:cNvSpPr/>
            <p:nvPr/>
          </p:nvSpPr>
          <p:spPr>
            <a:xfrm>
              <a:off x="72137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9" name="object 119"/>
            <p:cNvSpPr/>
            <p:nvPr/>
          </p:nvSpPr>
          <p:spPr>
            <a:xfrm>
              <a:off x="73260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0" name="object 120"/>
            <p:cNvSpPr/>
            <p:nvPr/>
          </p:nvSpPr>
          <p:spPr>
            <a:xfrm>
              <a:off x="74385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1" name="object 121"/>
            <p:cNvSpPr/>
            <p:nvPr/>
          </p:nvSpPr>
          <p:spPr>
            <a:xfrm>
              <a:off x="75511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2" name="object 122"/>
            <p:cNvSpPr/>
            <p:nvPr/>
          </p:nvSpPr>
          <p:spPr>
            <a:xfrm>
              <a:off x="76634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3" name="object 123"/>
            <p:cNvSpPr/>
            <p:nvPr/>
          </p:nvSpPr>
          <p:spPr>
            <a:xfrm>
              <a:off x="77760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4" name="object 124"/>
            <p:cNvSpPr/>
            <p:nvPr/>
          </p:nvSpPr>
          <p:spPr>
            <a:xfrm>
              <a:off x="788827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5" name="object 125"/>
            <p:cNvSpPr/>
            <p:nvPr/>
          </p:nvSpPr>
          <p:spPr>
            <a:xfrm>
              <a:off x="800084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6" name="object 126"/>
            <p:cNvSpPr/>
            <p:nvPr/>
          </p:nvSpPr>
          <p:spPr>
            <a:xfrm>
              <a:off x="811310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7" name="object 127"/>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28" name="object 128"/>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9" name="object 129"/>
            <p:cNvSpPr/>
            <p:nvPr/>
          </p:nvSpPr>
          <p:spPr>
            <a:xfrm>
              <a:off x="1349999" y="4976252"/>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0" name="object 130"/>
            <p:cNvSpPr txBox="1"/>
            <p:nvPr/>
          </p:nvSpPr>
          <p:spPr>
            <a:xfrm>
              <a:off x="944267" y="4886257"/>
              <a:ext cx="381000" cy="169277"/>
            </a:xfrm>
            <a:prstGeom prst="rect">
              <a:avLst/>
            </a:prstGeom>
          </p:spPr>
          <p:txBody>
            <a:bodyPr vert="horz" wrap="square" lIns="0" tIns="0" rIns="0" bIns="0" rtlCol="0">
              <a:spAutoFit/>
            </a:bodyPr>
            <a:lstStyle/>
            <a:p>
              <a:pPr marL="11397"/>
              <a:r>
                <a:rPr sz="1100" dirty="0">
                  <a:latin typeface="Palatino Linotype"/>
                  <a:cs typeface="Palatino Linotype"/>
                </a:rPr>
                <a:t>-0.003</a:t>
              </a:r>
            </a:p>
          </p:txBody>
        </p:sp>
        <p:sp>
          <p:nvSpPr>
            <p:cNvPr id="131" name="object 131"/>
            <p:cNvSpPr/>
            <p:nvPr/>
          </p:nvSpPr>
          <p:spPr>
            <a:xfrm>
              <a:off x="1349999" y="4146557"/>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2" name="object 132"/>
            <p:cNvSpPr txBox="1"/>
            <p:nvPr/>
          </p:nvSpPr>
          <p:spPr>
            <a:xfrm>
              <a:off x="944267" y="4056876"/>
              <a:ext cx="381000" cy="169277"/>
            </a:xfrm>
            <a:prstGeom prst="rect">
              <a:avLst/>
            </a:prstGeom>
          </p:spPr>
          <p:txBody>
            <a:bodyPr vert="horz" wrap="square" lIns="0" tIns="0" rIns="0" bIns="0" rtlCol="0">
              <a:spAutoFit/>
            </a:bodyPr>
            <a:lstStyle/>
            <a:p>
              <a:pPr marL="11397"/>
              <a:r>
                <a:rPr sz="1100" dirty="0">
                  <a:latin typeface="Palatino Linotype"/>
                  <a:cs typeface="Palatino Linotype"/>
                </a:rPr>
                <a:t>-0.002</a:t>
              </a:r>
            </a:p>
          </p:txBody>
        </p:sp>
        <p:sp>
          <p:nvSpPr>
            <p:cNvPr id="133" name="object 133"/>
            <p:cNvSpPr/>
            <p:nvPr/>
          </p:nvSpPr>
          <p:spPr>
            <a:xfrm>
              <a:off x="1349999" y="331717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4" name="object 134"/>
            <p:cNvSpPr txBox="1"/>
            <p:nvPr/>
          </p:nvSpPr>
          <p:spPr>
            <a:xfrm>
              <a:off x="944267" y="3227496"/>
              <a:ext cx="381000" cy="169277"/>
            </a:xfrm>
            <a:prstGeom prst="rect">
              <a:avLst/>
            </a:prstGeom>
          </p:spPr>
          <p:txBody>
            <a:bodyPr vert="horz" wrap="square" lIns="0" tIns="0" rIns="0" bIns="0" rtlCol="0">
              <a:spAutoFit/>
            </a:bodyPr>
            <a:lstStyle/>
            <a:p>
              <a:pPr marL="11397"/>
              <a:r>
                <a:rPr sz="1100" dirty="0">
                  <a:latin typeface="Palatino Linotype"/>
                  <a:cs typeface="Palatino Linotype"/>
                </a:rPr>
                <a:t>-0.001</a:t>
              </a:r>
            </a:p>
          </p:txBody>
        </p:sp>
        <p:sp>
          <p:nvSpPr>
            <p:cNvPr id="135" name="object 135"/>
            <p:cNvSpPr/>
            <p:nvPr/>
          </p:nvSpPr>
          <p:spPr>
            <a:xfrm>
              <a:off x="1349999" y="248780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6" name="object 136"/>
            <p:cNvSpPr txBox="1"/>
            <p:nvPr/>
          </p:nvSpPr>
          <p:spPr>
            <a:xfrm>
              <a:off x="990404" y="2397801"/>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0.000</a:t>
              </a:r>
            </a:p>
          </p:txBody>
        </p:sp>
        <p:sp>
          <p:nvSpPr>
            <p:cNvPr id="137" name="object 137"/>
            <p:cNvSpPr/>
            <p:nvPr/>
          </p:nvSpPr>
          <p:spPr>
            <a:xfrm>
              <a:off x="1349999" y="165811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8" name="object 138"/>
            <p:cNvSpPr txBox="1"/>
            <p:nvPr/>
          </p:nvSpPr>
          <p:spPr>
            <a:xfrm>
              <a:off x="990404" y="1568431"/>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0.001</a:t>
              </a:r>
            </a:p>
          </p:txBody>
        </p:sp>
        <p:sp>
          <p:nvSpPr>
            <p:cNvPr id="139" name="object 139"/>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40" name="object 140"/>
            <p:cNvSpPr txBox="1"/>
            <p:nvPr/>
          </p:nvSpPr>
          <p:spPr>
            <a:xfrm>
              <a:off x="990404" y="772410"/>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0.002</a:t>
              </a:r>
            </a:p>
          </p:txBody>
        </p:sp>
        <p:sp>
          <p:nvSpPr>
            <p:cNvPr id="141" name="object 141"/>
            <p:cNvSpPr/>
            <p:nvPr/>
          </p:nvSpPr>
          <p:spPr>
            <a:xfrm>
              <a:off x="1349999" y="572273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2" name="object 142"/>
            <p:cNvSpPr/>
            <p:nvPr/>
          </p:nvSpPr>
          <p:spPr>
            <a:xfrm>
              <a:off x="1349999" y="56398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3" name="object 143"/>
            <p:cNvSpPr/>
            <p:nvPr/>
          </p:nvSpPr>
          <p:spPr>
            <a:xfrm>
              <a:off x="1349999" y="55569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4" name="object 144"/>
            <p:cNvSpPr/>
            <p:nvPr/>
          </p:nvSpPr>
          <p:spPr>
            <a:xfrm>
              <a:off x="1349999" y="547369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5" name="object 145"/>
            <p:cNvSpPr/>
            <p:nvPr/>
          </p:nvSpPr>
          <p:spPr>
            <a:xfrm>
              <a:off x="1349999" y="539079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6" name="object 146"/>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7" name="object 147"/>
            <p:cNvSpPr/>
            <p:nvPr/>
          </p:nvSpPr>
          <p:spPr>
            <a:xfrm>
              <a:off x="1349999" y="522497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8" name="object 148"/>
            <p:cNvSpPr/>
            <p:nvPr/>
          </p:nvSpPr>
          <p:spPr>
            <a:xfrm>
              <a:off x="1349999" y="514206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9" name="object 149"/>
            <p:cNvSpPr/>
            <p:nvPr/>
          </p:nvSpPr>
          <p:spPr>
            <a:xfrm>
              <a:off x="1349999" y="505916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0" name="object 150"/>
            <p:cNvSpPr/>
            <p:nvPr/>
          </p:nvSpPr>
          <p:spPr>
            <a:xfrm>
              <a:off x="1349999" y="489302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1" name="object 151"/>
            <p:cNvSpPr/>
            <p:nvPr/>
          </p:nvSpPr>
          <p:spPr>
            <a:xfrm>
              <a:off x="1349999" y="481012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2" name="object 152"/>
            <p:cNvSpPr/>
            <p:nvPr/>
          </p:nvSpPr>
          <p:spPr>
            <a:xfrm>
              <a:off x="1349999" y="472722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3" name="object 153"/>
            <p:cNvSpPr/>
            <p:nvPr/>
          </p:nvSpPr>
          <p:spPr>
            <a:xfrm>
              <a:off x="1349999" y="464431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4" name="object 154"/>
            <p:cNvSpPr/>
            <p:nvPr/>
          </p:nvSpPr>
          <p:spPr>
            <a:xfrm>
              <a:off x="1349999" y="45614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5" name="object 155"/>
            <p:cNvSpPr/>
            <p:nvPr/>
          </p:nvSpPr>
          <p:spPr>
            <a:xfrm>
              <a:off x="1349999" y="447850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6" name="object 156"/>
            <p:cNvSpPr/>
            <p:nvPr/>
          </p:nvSpPr>
          <p:spPr>
            <a:xfrm>
              <a:off x="1349999" y="439559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7" name="object 157"/>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8" name="object 158"/>
            <p:cNvSpPr/>
            <p:nvPr/>
          </p:nvSpPr>
          <p:spPr>
            <a:xfrm>
              <a:off x="1349999" y="422946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9" name="object 159"/>
            <p:cNvSpPr/>
            <p:nvPr/>
          </p:nvSpPr>
          <p:spPr>
            <a:xfrm>
              <a:off x="1349999" y="406365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0" name="object 160"/>
            <p:cNvSpPr/>
            <p:nvPr/>
          </p:nvSpPr>
          <p:spPr>
            <a:xfrm>
              <a:off x="1349999" y="398075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1" name="object 161"/>
            <p:cNvSpPr/>
            <p:nvPr/>
          </p:nvSpPr>
          <p:spPr>
            <a:xfrm>
              <a:off x="1349999" y="389784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2" name="object 162"/>
            <p:cNvSpPr/>
            <p:nvPr/>
          </p:nvSpPr>
          <p:spPr>
            <a:xfrm>
              <a:off x="1349999" y="3814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3" name="object 163"/>
            <p:cNvSpPr/>
            <p:nvPr/>
          </p:nvSpPr>
          <p:spPr>
            <a:xfrm>
              <a:off x="1349999" y="373202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4" name="object 164"/>
            <p:cNvSpPr/>
            <p:nvPr/>
          </p:nvSpPr>
          <p:spPr>
            <a:xfrm>
              <a:off x="1349999" y="364880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5" name="object 165"/>
            <p:cNvSpPr/>
            <p:nvPr/>
          </p:nvSpPr>
          <p:spPr>
            <a:xfrm>
              <a:off x="1349999" y="356590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6" name="object 166"/>
            <p:cNvSpPr/>
            <p:nvPr/>
          </p:nvSpPr>
          <p:spPr>
            <a:xfrm>
              <a:off x="1349999" y="348298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7" name="object 167"/>
            <p:cNvSpPr/>
            <p:nvPr/>
          </p:nvSpPr>
          <p:spPr>
            <a:xfrm>
              <a:off x="1349999" y="340008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8" name="object 168"/>
            <p:cNvSpPr/>
            <p:nvPr/>
          </p:nvSpPr>
          <p:spPr>
            <a:xfrm>
              <a:off x="1349999" y="323427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9" name="object 169"/>
            <p:cNvSpPr/>
            <p:nvPr/>
          </p:nvSpPr>
          <p:spPr>
            <a:xfrm>
              <a:off x="1349999" y="315137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0" name="object 170"/>
            <p:cNvSpPr/>
            <p:nvPr/>
          </p:nvSpPr>
          <p:spPr>
            <a:xfrm>
              <a:off x="1349999" y="306846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1" name="object 171"/>
            <p:cNvSpPr/>
            <p:nvPr/>
          </p:nvSpPr>
          <p:spPr>
            <a:xfrm>
              <a:off x="1349999" y="298524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2" name="object 172"/>
            <p:cNvSpPr/>
            <p:nvPr/>
          </p:nvSpPr>
          <p:spPr>
            <a:xfrm>
              <a:off x="1349999" y="29023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3" name="object 173"/>
            <p:cNvSpPr/>
            <p:nvPr/>
          </p:nvSpPr>
          <p:spPr>
            <a:xfrm>
              <a:off x="1349999" y="28194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4" name="object 174"/>
            <p:cNvSpPr/>
            <p:nvPr/>
          </p:nvSpPr>
          <p:spPr>
            <a:xfrm>
              <a:off x="1349999" y="273652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5" name="object 175"/>
            <p:cNvSpPr/>
            <p:nvPr/>
          </p:nvSpPr>
          <p:spPr>
            <a:xfrm>
              <a:off x="1349999" y="265362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6" name="object 176"/>
            <p:cNvSpPr/>
            <p:nvPr/>
          </p:nvSpPr>
          <p:spPr>
            <a:xfrm>
              <a:off x="1349999" y="2570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7" name="object 177"/>
            <p:cNvSpPr/>
            <p:nvPr/>
          </p:nvSpPr>
          <p:spPr>
            <a:xfrm>
              <a:off x="1349999" y="240458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8" name="object 178"/>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9" name="object 179"/>
            <p:cNvSpPr/>
            <p:nvPr/>
          </p:nvSpPr>
          <p:spPr>
            <a:xfrm>
              <a:off x="1349999" y="223876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0" name="object 180"/>
            <p:cNvSpPr/>
            <p:nvPr/>
          </p:nvSpPr>
          <p:spPr>
            <a:xfrm>
              <a:off x="1349999" y="215586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1" name="object 181"/>
            <p:cNvSpPr/>
            <p:nvPr/>
          </p:nvSpPr>
          <p:spPr>
            <a:xfrm>
              <a:off x="1349999" y="207295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2" name="object 182"/>
            <p:cNvSpPr/>
            <p:nvPr/>
          </p:nvSpPr>
          <p:spPr>
            <a:xfrm>
              <a:off x="1349999" y="199005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3" name="object 183"/>
            <p:cNvSpPr/>
            <p:nvPr/>
          </p:nvSpPr>
          <p:spPr>
            <a:xfrm>
              <a:off x="1349999" y="190714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4" name="object 184"/>
            <p:cNvSpPr/>
            <p:nvPr/>
          </p:nvSpPr>
          <p:spPr>
            <a:xfrm>
              <a:off x="1349999" y="18242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5" name="object 185"/>
            <p:cNvSpPr/>
            <p:nvPr/>
          </p:nvSpPr>
          <p:spPr>
            <a:xfrm>
              <a:off x="1349999" y="174101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6" name="object 186"/>
            <p:cNvSpPr/>
            <p:nvPr/>
          </p:nvSpPr>
          <p:spPr>
            <a:xfrm>
              <a:off x="1349999" y="15752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7" name="object 187"/>
            <p:cNvSpPr/>
            <p:nvPr/>
          </p:nvSpPr>
          <p:spPr>
            <a:xfrm>
              <a:off x="1349999" y="149229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8" name="object 188"/>
            <p:cNvSpPr/>
            <p:nvPr/>
          </p:nvSpPr>
          <p:spPr>
            <a:xfrm>
              <a:off x="1349999" y="140939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9" name="object 189"/>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0" name="object 190"/>
            <p:cNvSpPr/>
            <p:nvPr/>
          </p:nvSpPr>
          <p:spPr>
            <a:xfrm>
              <a:off x="1349999" y="12435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1" name="object 191"/>
            <p:cNvSpPr/>
            <p:nvPr/>
          </p:nvSpPr>
          <p:spPr>
            <a:xfrm>
              <a:off x="1349999" y="116035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2" name="object 192"/>
            <p:cNvSpPr/>
            <p:nvPr/>
          </p:nvSpPr>
          <p:spPr>
            <a:xfrm>
              <a:off x="1349999" y="107744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3" name="object 193"/>
            <p:cNvSpPr/>
            <p:nvPr/>
          </p:nvSpPr>
          <p:spPr>
            <a:xfrm>
              <a:off x="1349999" y="99454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4" name="object 194"/>
            <p:cNvSpPr/>
            <p:nvPr/>
          </p:nvSpPr>
          <p:spPr>
            <a:xfrm>
              <a:off x="1349999" y="91164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5" name="object 195"/>
            <p:cNvSpPr txBox="1"/>
            <p:nvPr/>
          </p:nvSpPr>
          <p:spPr>
            <a:xfrm>
              <a:off x="734580" y="1174399"/>
              <a:ext cx="141064" cy="4083401"/>
            </a:xfrm>
            <a:prstGeom prst="rect">
              <a:avLst/>
            </a:prstGeom>
          </p:spPr>
          <p:txBody>
            <a:bodyPr vert="vert270" wrap="square" lIns="0" tIns="0" rIns="0" bIns="0" rtlCol="0">
              <a:spAutoFit/>
            </a:bodyPr>
            <a:lstStyle/>
            <a:p>
              <a:pPr marL="11397">
                <a:lnSpc>
                  <a:spcPts val="1090"/>
                </a:lnSpc>
              </a:pPr>
              <a:r>
                <a:rPr dirty="0">
                  <a:latin typeface="Palatino Linotype"/>
                  <a:cs typeface="Palatino Linotype"/>
                </a:rPr>
                <a:t>EOF1(waveshift)-Finite Diff, 1/(0.01 nm)</a:t>
              </a:r>
            </a:p>
          </p:txBody>
        </p:sp>
        <p:sp>
          <p:nvSpPr>
            <p:cNvPr id="196" name="object 196"/>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97" name="object 197"/>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98" name="object 198"/>
            <p:cNvSpPr/>
            <p:nvPr/>
          </p:nvSpPr>
          <p:spPr>
            <a:xfrm>
              <a:off x="8163502" y="4976252"/>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99" name="object 199"/>
            <p:cNvSpPr/>
            <p:nvPr/>
          </p:nvSpPr>
          <p:spPr>
            <a:xfrm>
              <a:off x="8163502" y="4146557"/>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0" name="object 200"/>
            <p:cNvSpPr/>
            <p:nvPr/>
          </p:nvSpPr>
          <p:spPr>
            <a:xfrm>
              <a:off x="8163502" y="331717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1" name="object 201"/>
            <p:cNvSpPr/>
            <p:nvPr/>
          </p:nvSpPr>
          <p:spPr>
            <a:xfrm>
              <a:off x="8163502" y="248780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2" name="object 202"/>
            <p:cNvSpPr/>
            <p:nvPr/>
          </p:nvSpPr>
          <p:spPr>
            <a:xfrm>
              <a:off x="8163502" y="165811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3" name="object 203"/>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4" name="object 204"/>
            <p:cNvSpPr/>
            <p:nvPr/>
          </p:nvSpPr>
          <p:spPr>
            <a:xfrm>
              <a:off x="8233213" y="572273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5" name="object 205"/>
            <p:cNvSpPr/>
            <p:nvPr/>
          </p:nvSpPr>
          <p:spPr>
            <a:xfrm>
              <a:off x="8233213" y="56398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6" name="object 206"/>
            <p:cNvSpPr/>
            <p:nvPr/>
          </p:nvSpPr>
          <p:spPr>
            <a:xfrm>
              <a:off x="8233213" y="55569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7" name="object 207"/>
            <p:cNvSpPr/>
            <p:nvPr/>
          </p:nvSpPr>
          <p:spPr>
            <a:xfrm>
              <a:off x="8233213" y="547369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8" name="object 208"/>
            <p:cNvSpPr/>
            <p:nvPr/>
          </p:nvSpPr>
          <p:spPr>
            <a:xfrm>
              <a:off x="8233213" y="539079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9" name="object 209"/>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0" name="object 210"/>
            <p:cNvSpPr/>
            <p:nvPr/>
          </p:nvSpPr>
          <p:spPr>
            <a:xfrm>
              <a:off x="8233213" y="522497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1" name="object 211"/>
            <p:cNvSpPr/>
            <p:nvPr/>
          </p:nvSpPr>
          <p:spPr>
            <a:xfrm>
              <a:off x="8233213" y="514206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2" name="object 212"/>
            <p:cNvSpPr/>
            <p:nvPr/>
          </p:nvSpPr>
          <p:spPr>
            <a:xfrm>
              <a:off x="8233213" y="505916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3" name="object 213"/>
            <p:cNvSpPr/>
            <p:nvPr/>
          </p:nvSpPr>
          <p:spPr>
            <a:xfrm>
              <a:off x="8233213" y="489302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4" name="object 214"/>
            <p:cNvSpPr/>
            <p:nvPr/>
          </p:nvSpPr>
          <p:spPr>
            <a:xfrm>
              <a:off x="8233213" y="481012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5" name="object 215"/>
            <p:cNvSpPr/>
            <p:nvPr/>
          </p:nvSpPr>
          <p:spPr>
            <a:xfrm>
              <a:off x="8233213" y="472722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6" name="object 216"/>
            <p:cNvSpPr/>
            <p:nvPr/>
          </p:nvSpPr>
          <p:spPr>
            <a:xfrm>
              <a:off x="8233213" y="464431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7" name="object 217"/>
            <p:cNvSpPr/>
            <p:nvPr/>
          </p:nvSpPr>
          <p:spPr>
            <a:xfrm>
              <a:off x="8233213" y="45614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8" name="object 218"/>
            <p:cNvSpPr/>
            <p:nvPr/>
          </p:nvSpPr>
          <p:spPr>
            <a:xfrm>
              <a:off x="8233213" y="447850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9" name="object 219"/>
            <p:cNvSpPr/>
            <p:nvPr/>
          </p:nvSpPr>
          <p:spPr>
            <a:xfrm>
              <a:off x="8233213" y="439559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0" name="object 220"/>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1" name="object 221"/>
            <p:cNvSpPr/>
            <p:nvPr/>
          </p:nvSpPr>
          <p:spPr>
            <a:xfrm>
              <a:off x="8233213" y="422946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2" name="object 222"/>
            <p:cNvSpPr/>
            <p:nvPr/>
          </p:nvSpPr>
          <p:spPr>
            <a:xfrm>
              <a:off x="8233213" y="406365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3" name="object 223"/>
            <p:cNvSpPr/>
            <p:nvPr/>
          </p:nvSpPr>
          <p:spPr>
            <a:xfrm>
              <a:off x="8233213" y="398075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4" name="object 224"/>
            <p:cNvSpPr/>
            <p:nvPr/>
          </p:nvSpPr>
          <p:spPr>
            <a:xfrm>
              <a:off x="8233213" y="389784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5" name="object 225"/>
            <p:cNvSpPr/>
            <p:nvPr/>
          </p:nvSpPr>
          <p:spPr>
            <a:xfrm>
              <a:off x="8233213" y="3814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6" name="object 226"/>
            <p:cNvSpPr/>
            <p:nvPr/>
          </p:nvSpPr>
          <p:spPr>
            <a:xfrm>
              <a:off x="8233213" y="373202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7" name="object 227"/>
            <p:cNvSpPr/>
            <p:nvPr/>
          </p:nvSpPr>
          <p:spPr>
            <a:xfrm>
              <a:off x="8233213" y="364880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8" name="object 228"/>
            <p:cNvSpPr/>
            <p:nvPr/>
          </p:nvSpPr>
          <p:spPr>
            <a:xfrm>
              <a:off x="8233213" y="356590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9" name="object 229"/>
            <p:cNvSpPr/>
            <p:nvPr/>
          </p:nvSpPr>
          <p:spPr>
            <a:xfrm>
              <a:off x="8233213" y="348298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0" name="object 230"/>
            <p:cNvSpPr/>
            <p:nvPr/>
          </p:nvSpPr>
          <p:spPr>
            <a:xfrm>
              <a:off x="8233213" y="340008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1" name="object 231"/>
            <p:cNvSpPr/>
            <p:nvPr/>
          </p:nvSpPr>
          <p:spPr>
            <a:xfrm>
              <a:off x="8233213" y="323427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2" name="object 232"/>
            <p:cNvSpPr/>
            <p:nvPr/>
          </p:nvSpPr>
          <p:spPr>
            <a:xfrm>
              <a:off x="8233213" y="315137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3" name="object 233"/>
            <p:cNvSpPr/>
            <p:nvPr/>
          </p:nvSpPr>
          <p:spPr>
            <a:xfrm>
              <a:off x="8233213" y="306846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4" name="object 234"/>
            <p:cNvSpPr/>
            <p:nvPr/>
          </p:nvSpPr>
          <p:spPr>
            <a:xfrm>
              <a:off x="8233213" y="298524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5" name="object 235"/>
            <p:cNvSpPr/>
            <p:nvPr/>
          </p:nvSpPr>
          <p:spPr>
            <a:xfrm>
              <a:off x="8233213" y="29023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6" name="object 236"/>
            <p:cNvSpPr/>
            <p:nvPr/>
          </p:nvSpPr>
          <p:spPr>
            <a:xfrm>
              <a:off x="8233213" y="28194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7" name="object 237"/>
            <p:cNvSpPr/>
            <p:nvPr/>
          </p:nvSpPr>
          <p:spPr>
            <a:xfrm>
              <a:off x="8233213" y="273652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8" name="object 238"/>
            <p:cNvSpPr/>
            <p:nvPr/>
          </p:nvSpPr>
          <p:spPr>
            <a:xfrm>
              <a:off x="8233213" y="265362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9" name="object 239"/>
            <p:cNvSpPr/>
            <p:nvPr/>
          </p:nvSpPr>
          <p:spPr>
            <a:xfrm>
              <a:off x="8233213" y="2570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0" name="object 240"/>
            <p:cNvSpPr/>
            <p:nvPr/>
          </p:nvSpPr>
          <p:spPr>
            <a:xfrm>
              <a:off x="8233213" y="240458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1" name="object 241"/>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2" name="object 242"/>
            <p:cNvSpPr/>
            <p:nvPr/>
          </p:nvSpPr>
          <p:spPr>
            <a:xfrm>
              <a:off x="8233213" y="223876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3" name="object 243"/>
            <p:cNvSpPr/>
            <p:nvPr/>
          </p:nvSpPr>
          <p:spPr>
            <a:xfrm>
              <a:off x="8233213" y="215586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4" name="object 244"/>
            <p:cNvSpPr/>
            <p:nvPr/>
          </p:nvSpPr>
          <p:spPr>
            <a:xfrm>
              <a:off x="8233213" y="207295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5" name="object 245"/>
            <p:cNvSpPr/>
            <p:nvPr/>
          </p:nvSpPr>
          <p:spPr>
            <a:xfrm>
              <a:off x="8233213" y="199005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6" name="object 246"/>
            <p:cNvSpPr/>
            <p:nvPr/>
          </p:nvSpPr>
          <p:spPr>
            <a:xfrm>
              <a:off x="8233213" y="190714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7" name="object 247"/>
            <p:cNvSpPr/>
            <p:nvPr/>
          </p:nvSpPr>
          <p:spPr>
            <a:xfrm>
              <a:off x="8233213" y="18242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8" name="object 248"/>
            <p:cNvSpPr/>
            <p:nvPr/>
          </p:nvSpPr>
          <p:spPr>
            <a:xfrm>
              <a:off x="8233213" y="174101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9" name="object 249"/>
            <p:cNvSpPr/>
            <p:nvPr/>
          </p:nvSpPr>
          <p:spPr>
            <a:xfrm>
              <a:off x="8233213" y="15752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0" name="object 250"/>
            <p:cNvSpPr/>
            <p:nvPr/>
          </p:nvSpPr>
          <p:spPr>
            <a:xfrm>
              <a:off x="8233213" y="149229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1" name="object 251"/>
            <p:cNvSpPr/>
            <p:nvPr/>
          </p:nvSpPr>
          <p:spPr>
            <a:xfrm>
              <a:off x="8233213" y="140939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2" name="object 252"/>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3" name="object 253"/>
            <p:cNvSpPr/>
            <p:nvPr/>
          </p:nvSpPr>
          <p:spPr>
            <a:xfrm>
              <a:off x="8233213" y="12435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4" name="object 254"/>
            <p:cNvSpPr/>
            <p:nvPr/>
          </p:nvSpPr>
          <p:spPr>
            <a:xfrm>
              <a:off x="8233213" y="116035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5" name="object 255"/>
            <p:cNvSpPr/>
            <p:nvPr/>
          </p:nvSpPr>
          <p:spPr>
            <a:xfrm>
              <a:off x="8233213" y="107744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6" name="object 256"/>
            <p:cNvSpPr/>
            <p:nvPr/>
          </p:nvSpPr>
          <p:spPr>
            <a:xfrm>
              <a:off x="8233213" y="99454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7" name="object 257"/>
            <p:cNvSpPr/>
            <p:nvPr/>
          </p:nvSpPr>
          <p:spPr>
            <a:xfrm>
              <a:off x="8233213" y="91164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8" name="object 258"/>
            <p:cNvSpPr/>
            <p:nvPr/>
          </p:nvSpPr>
          <p:spPr>
            <a:xfrm>
              <a:off x="1349999" y="1533278"/>
              <a:ext cx="36368" cy="70597"/>
            </a:xfrm>
            <a:custGeom>
              <a:avLst/>
              <a:gdLst/>
              <a:ahLst/>
              <a:cxnLst/>
              <a:rect l="l" t="t" r="r" b="b"/>
              <a:pathLst>
                <a:path w="40005" h="80010">
                  <a:moveTo>
                    <a:pt x="0" y="39954"/>
                  </a:moveTo>
                  <a:lnTo>
                    <a:pt x="39966" y="39954"/>
                  </a:lnTo>
                  <a:lnTo>
                    <a:pt x="0" y="39954"/>
                  </a:lnTo>
                  <a:lnTo>
                    <a:pt x="0" y="0"/>
                  </a:lnTo>
                  <a:lnTo>
                    <a:pt x="0" y="79921"/>
                  </a:lnTo>
                </a:path>
              </a:pathLst>
            </a:custGeom>
            <a:ln w="3600">
              <a:solidFill>
                <a:srgbClr val="000000"/>
              </a:solidFill>
            </a:ln>
          </p:spPr>
          <p:txBody>
            <a:bodyPr wrap="square" lIns="0" tIns="0" rIns="0" bIns="0" rtlCol="0"/>
            <a:lstStyle/>
            <a:p>
              <a:endParaRPr/>
            </a:p>
          </p:txBody>
        </p:sp>
        <p:sp>
          <p:nvSpPr>
            <p:cNvPr id="259" name="object 259"/>
            <p:cNvSpPr/>
            <p:nvPr/>
          </p:nvSpPr>
          <p:spPr>
            <a:xfrm>
              <a:off x="1360147" y="188618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60" name="object 260"/>
            <p:cNvSpPr/>
            <p:nvPr/>
          </p:nvSpPr>
          <p:spPr>
            <a:xfrm>
              <a:off x="1349999" y="1568532"/>
              <a:ext cx="46759" cy="352985"/>
            </a:xfrm>
            <a:custGeom>
              <a:avLst/>
              <a:gdLst/>
              <a:ahLst/>
              <a:cxnLst/>
              <a:rect l="l" t="t" r="r" b="b"/>
              <a:pathLst>
                <a:path w="51434" h="400050">
                  <a:moveTo>
                    <a:pt x="0" y="0"/>
                  </a:moveTo>
                  <a:lnTo>
                    <a:pt x="51117" y="399961"/>
                  </a:lnTo>
                </a:path>
              </a:pathLst>
            </a:custGeom>
            <a:ln w="3600">
              <a:solidFill>
                <a:srgbClr val="000000"/>
              </a:solidFill>
              <a:prstDash val="lgDash"/>
            </a:ln>
          </p:spPr>
          <p:txBody>
            <a:bodyPr wrap="square" lIns="0" tIns="0" rIns="0" bIns="0" rtlCol="0"/>
            <a:lstStyle/>
            <a:p>
              <a:endParaRPr/>
            </a:p>
          </p:txBody>
        </p:sp>
        <p:sp>
          <p:nvSpPr>
            <p:cNvPr id="261" name="object 261"/>
            <p:cNvSpPr/>
            <p:nvPr/>
          </p:nvSpPr>
          <p:spPr>
            <a:xfrm>
              <a:off x="1406617" y="233501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62" name="object 262"/>
            <p:cNvSpPr/>
            <p:nvPr/>
          </p:nvSpPr>
          <p:spPr>
            <a:xfrm>
              <a:off x="1396469" y="1921438"/>
              <a:ext cx="46759" cy="449356"/>
            </a:xfrm>
            <a:custGeom>
              <a:avLst/>
              <a:gdLst/>
              <a:ahLst/>
              <a:cxnLst/>
              <a:rect l="l" t="t" r="r" b="b"/>
              <a:pathLst>
                <a:path w="51434" h="509269">
                  <a:moveTo>
                    <a:pt x="0" y="0"/>
                  </a:moveTo>
                  <a:lnTo>
                    <a:pt x="51130" y="508685"/>
                  </a:lnTo>
                </a:path>
              </a:pathLst>
            </a:custGeom>
            <a:ln w="3600">
              <a:solidFill>
                <a:srgbClr val="000000"/>
              </a:solidFill>
              <a:prstDash val="lgDash"/>
            </a:ln>
          </p:spPr>
          <p:txBody>
            <a:bodyPr wrap="square" lIns="0" tIns="0" rIns="0" bIns="0" rtlCol="0"/>
            <a:lstStyle/>
            <a:p>
              <a:endParaRPr/>
            </a:p>
          </p:txBody>
        </p:sp>
        <p:sp>
          <p:nvSpPr>
            <p:cNvPr id="263" name="object 263"/>
            <p:cNvSpPr/>
            <p:nvPr/>
          </p:nvSpPr>
          <p:spPr>
            <a:xfrm>
              <a:off x="1453087" y="222162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64" name="object 264"/>
            <p:cNvSpPr/>
            <p:nvPr/>
          </p:nvSpPr>
          <p:spPr>
            <a:xfrm>
              <a:off x="1442951" y="2256876"/>
              <a:ext cx="46759" cy="113740"/>
            </a:xfrm>
            <a:custGeom>
              <a:avLst/>
              <a:gdLst/>
              <a:ahLst/>
              <a:cxnLst/>
              <a:rect l="l" t="t" r="r" b="b"/>
              <a:pathLst>
                <a:path w="51435" h="128905">
                  <a:moveTo>
                    <a:pt x="0" y="128524"/>
                  </a:moveTo>
                  <a:lnTo>
                    <a:pt x="51117" y="0"/>
                  </a:lnTo>
                </a:path>
              </a:pathLst>
            </a:custGeom>
            <a:ln w="3600">
              <a:solidFill>
                <a:srgbClr val="000000"/>
              </a:solidFill>
              <a:prstDash val="lgDash"/>
            </a:ln>
          </p:spPr>
          <p:txBody>
            <a:bodyPr wrap="square" lIns="0" tIns="0" rIns="0" bIns="0" rtlCol="0"/>
            <a:lstStyle/>
            <a:p>
              <a:endParaRPr/>
            </a:p>
          </p:txBody>
        </p:sp>
        <p:sp>
          <p:nvSpPr>
            <p:cNvPr id="265" name="object 265"/>
            <p:cNvSpPr/>
            <p:nvPr/>
          </p:nvSpPr>
          <p:spPr>
            <a:xfrm>
              <a:off x="1499569" y="2255609"/>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266" name="object 266"/>
            <p:cNvSpPr/>
            <p:nvPr/>
          </p:nvSpPr>
          <p:spPr>
            <a:xfrm>
              <a:off x="1489421" y="2256876"/>
              <a:ext cx="46759" cy="34178"/>
            </a:xfrm>
            <a:custGeom>
              <a:avLst/>
              <a:gdLst/>
              <a:ahLst/>
              <a:cxnLst/>
              <a:rect l="l" t="t" r="r" b="b"/>
              <a:pathLst>
                <a:path w="51435" h="38735">
                  <a:moveTo>
                    <a:pt x="0" y="0"/>
                  </a:moveTo>
                  <a:lnTo>
                    <a:pt x="51117" y="38519"/>
                  </a:lnTo>
                </a:path>
              </a:pathLst>
            </a:custGeom>
            <a:ln w="3600">
              <a:solidFill>
                <a:srgbClr val="000000"/>
              </a:solidFill>
              <a:prstDash val="lgDash"/>
            </a:ln>
          </p:spPr>
          <p:txBody>
            <a:bodyPr wrap="square" lIns="0" tIns="0" rIns="0" bIns="0" rtlCol="0"/>
            <a:lstStyle/>
            <a:p>
              <a:endParaRPr/>
            </a:p>
          </p:txBody>
        </p:sp>
        <p:sp>
          <p:nvSpPr>
            <p:cNvPr id="267" name="object 267"/>
            <p:cNvSpPr/>
            <p:nvPr/>
          </p:nvSpPr>
          <p:spPr>
            <a:xfrm>
              <a:off x="1546040" y="255768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8" name="object 268"/>
            <p:cNvSpPr/>
            <p:nvPr/>
          </p:nvSpPr>
          <p:spPr>
            <a:xfrm>
              <a:off x="1535891" y="2290863"/>
              <a:ext cx="46759" cy="302559"/>
            </a:xfrm>
            <a:custGeom>
              <a:avLst/>
              <a:gdLst/>
              <a:ahLst/>
              <a:cxnLst/>
              <a:rect l="l" t="t" r="r" b="b"/>
              <a:pathLst>
                <a:path w="51435" h="342900">
                  <a:moveTo>
                    <a:pt x="0" y="0"/>
                  </a:moveTo>
                  <a:lnTo>
                    <a:pt x="51117" y="342366"/>
                  </a:lnTo>
                </a:path>
              </a:pathLst>
            </a:custGeom>
            <a:ln w="3600">
              <a:solidFill>
                <a:srgbClr val="000000"/>
              </a:solidFill>
              <a:prstDash val="lgDash"/>
            </a:ln>
          </p:spPr>
          <p:txBody>
            <a:bodyPr wrap="square" lIns="0" tIns="0" rIns="0" bIns="0" rtlCol="0"/>
            <a:lstStyle/>
            <a:p>
              <a:endParaRPr/>
            </a:p>
          </p:txBody>
        </p:sp>
        <p:sp>
          <p:nvSpPr>
            <p:cNvPr id="269" name="object 269"/>
            <p:cNvSpPr/>
            <p:nvPr/>
          </p:nvSpPr>
          <p:spPr>
            <a:xfrm>
              <a:off x="1592510" y="251703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0" name="object 270"/>
            <p:cNvSpPr/>
            <p:nvPr/>
          </p:nvSpPr>
          <p:spPr>
            <a:xfrm>
              <a:off x="1582362" y="2552286"/>
              <a:ext cx="46759" cy="40901"/>
            </a:xfrm>
            <a:custGeom>
              <a:avLst/>
              <a:gdLst/>
              <a:ahLst/>
              <a:cxnLst/>
              <a:rect l="l" t="t" r="r" b="b"/>
              <a:pathLst>
                <a:path w="51435" h="46355">
                  <a:moveTo>
                    <a:pt x="0" y="46088"/>
                  </a:moveTo>
                  <a:lnTo>
                    <a:pt x="51117" y="0"/>
                  </a:lnTo>
                </a:path>
              </a:pathLst>
            </a:custGeom>
            <a:ln w="3600">
              <a:solidFill>
                <a:srgbClr val="000000"/>
              </a:solidFill>
              <a:prstDash val="lgDash"/>
            </a:ln>
          </p:spPr>
          <p:txBody>
            <a:bodyPr wrap="square" lIns="0" tIns="0" rIns="0" bIns="0" rtlCol="0"/>
            <a:lstStyle/>
            <a:p>
              <a:endParaRPr/>
            </a:p>
          </p:txBody>
        </p:sp>
        <p:sp>
          <p:nvSpPr>
            <p:cNvPr id="271" name="object 271"/>
            <p:cNvSpPr/>
            <p:nvPr/>
          </p:nvSpPr>
          <p:spPr>
            <a:xfrm>
              <a:off x="1638981" y="252719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2" name="object 272"/>
            <p:cNvSpPr/>
            <p:nvPr/>
          </p:nvSpPr>
          <p:spPr>
            <a:xfrm>
              <a:off x="1628832" y="2552286"/>
              <a:ext cx="46759" cy="10646"/>
            </a:xfrm>
            <a:custGeom>
              <a:avLst/>
              <a:gdLst/>
              <a:ahLst/>
              <a:cxnLst/>
              <a:rect l="l" t="t" r="r" b="b"/>
              <a:pathLst>
                <a:path w="51435" h="12064">
                  <a:moveTo>
                    <a:pt x="0" y="0"/>
                  </a:moveTo>
                  <a:lnTo>
                    <a:pt x="51117" y="11518"/>
                  </a:lnTo>
                </a:path>
              </a:pathLst>
            </a:custGeom>
            <a:ln w="3600">
              <a:solidFill>
                <a:srgbClr val="000000"/>
              </a:solidFill>
              <a:prstDash val="lgDash"/>
            </a:ln>
          </p:spPr>
          <p:txBody>
            <a:bodyPr wrap="square" lIns="0" tIns="0" rIns="0" bIns="0" rtlCol="0"/>
            <a:lstStyle/>
            <a:p>
              <a:endParaRPr/>
            </a:p>
          </p:txBody>
        </p:sp>
        <p:sp>
          <p:nvSpPr>
            <p:cNvPr id="273" name="object 273"/>
            <p:cNvSpPr/>
            <p:nvPr/>
          </p:nvSpPr>
          <p:spPr>
            <a:xfrm>
              <a:off x="1685451" y="262121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4" name="object 274"/>
            <p:cNvSpPr/>
            <p:nvPr/>
          </p:nvSpPr>
          <p:spPr>
            <a:xfrm>
              <a:off x="1675303" y="2562448"/>
              <a:ext cx="46759" cy="94129"/>
            </a:xfrm>
            <a:custGeom>
              <a:avLst/>
              <a:gdLst/>
              <a:ahLst/>
              <a:cxnLst/>
              <a:rect l="l" t="t" r="r" b="b"/>
              <a:pathLst>
                <a:path w="51435" h="106680">
                  <a:moveTo>
                    <a:pt x="0" y="0"/>
                  </a:moveTo>
                  <a:lnTo>
                    <a:pt x="51130" y="106565"/>
                  </a:lnTo>
                </a:path>
              </a:pathLst>
            </a:custGeom>
            <a:ln w="3600">
              <a:solidFill>
                <a:srgbClr val="000000"/>
              </a:solidFill>
              <a:prstDash val="lgDash"/>
            </a:ln>
          </p:spPr>
          <p:txBody>
            <a:bodyPr wrap="square" lIns="0" tIns="0" rIns="0" bIns="0" rtlCol="0"/>
            <a:lstStyle/>
            <a:p>
              <a:endParaRPr/>
            </a:p>
          </p:txBody>
        </p:sp>
        <p:sp>
          <p:nvSpPr>
            <p:cNvPr id="275" name="object 275"/>
            <p:cNvSpPr/>
            <p:nvPr/>
          </p:nvSpPr>
          <p:spPr>
            <a:xfrm>
              <a:off x="1731933" y="2360429"/>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6" name="object 276"/>
            <p:cNvSpPr/>
            <p:nvPr/>
          </p:nvSpPr>
          <p:spPr>
            <a:xfrm>
              <a:off x="1721785" y="2395683"/>
              <a:ext cx="46759" cy="261097"/>
            </a:xfrm>
            <a:custGeom>
              <a:avLst/>
              <a:gdLst/>
              <a:ahLst/>
              <a:cxnLst/>
              <a:rect l="l" t="t" r="r" b="b"/>
              <a:pathLst>
                <a:path w="51435" h="295910">
                  <a:moveTo>
                    <a:pt x="0" y="295567"/>
                  </a:moveTo>
                  <a:lnTo>
                    <a:pt x="51117" y="0"/>
                  </a:lnTo>
                </a:path>
              </a:pathLst>
            </a:custGeom>
            <a:ln w="3600">
              <a:solidFill>
                <a:srgbClr val="000000"/>
              </a:solidFill>
              <a:prstDash val="lgDash"/>
            </a:ln>
          </p:spPr>
          <p:txBody>
            <a:bodyPr wrap="square" lIns="0" tIns="0" rIns="0" bIns="0" rtlCol="0"/>
            <a:lstStyle/>
            <a:p>
              <a:endParaRPr/>
            </a:p>
          </p:txBody>
        </p:sp>
        <p:sp>
          <p:nvSpPr>
            <p:cNvPr id="277" name="object 277"/>
            <p:cNvSpPr/>
            <p:nvPr/>
          </p:nvSpPr>
          <p:spPr>
            <a:xfrm>
              <a:off x="1778727" y="253100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8" name="object 278"/>
            <p:cNvSpPr/>
            <p:nvPr/>
          </p:nvSpPr>
          <p:spPr>
            <a:xfrm>
              <a:off x="1768256" y="2395683"/>
              <a:ext cx="47335" cy="170890"/>
            </a:xfrm>
            <a:custGeom>
              <a:avLst/>
              <a:gdLst/>
              <a:ahLst/>
              <a:cxnLst/>
              <a:rect l="l" t="t" r="r" b="b"/>
              <a:pathLst>
                <a:path w="52069" h="193675">
                  <a:moveTo>
                    <a:pt x="0" y="0"/>
                  </a:moveTo>
                  <a:lnTo>
                    <a:pt x="51485" y="193332"/>
                  </a:lnTo>
                </a:path>
              </a:pathLst>
            </a:custGeom>
            <a:ln w="3600">
              <a:solidFill>
                <a:srgbClr val="000000"/>
              </a:solidFill>
              <a:prstDash val="lgDash"/>
            </a:ln>
          </p:spPr>
          <p:txBody>
            <a:bodyPr wrap="square" lIns="0" tIns="0" rIns="0" bIns="0" rtlCol="0"/>
            <a:lstStyle/>
            <a:p>
              <a:endParaRPr/>
            </a:p>
          </p:txBody>
        </p:sp>
        <p:sp>
          <p:nvSpPr>
            <p:cNvPr id="279" name="object 279"/>
            <p:cNvSpPr/>
            <p:nvPr/>
          </p:nvSpPr>
          <p:spPr>
            <a:xfrm>
              <a:off x="1825532" y="262756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80" name="object 280"/>
            <p:cNvSpPr/>
            <p:nvPr/>
          </p:nvSpPr>
          <p:spPr>
            <a:xfrm>
              <a:off x="1815061" y="2566270"/>
              <a:ext cx="47335" cy="96931"/>
            </a:xfrm>
            <a:custGeom>
              <a:avLst/>
              <a:gdLst/>
              <a:ahLst/>
              <a:cxnLst/>
              <a:rect l="l" t="t" r="r" b="b"/>
              <a:pathLst>
                <a:path w="52069" h="109855">
                  <a:moveTo>
                    <a:pt x="0" y="0"/>
                  </a:moveTo>
                  <a:lnTo>
                    <a:pt x="51473" y="109435"/>
                  </a:lnTo>
                </a:path>
              </a:pathLst>
            </a:custGeom>
            <a:ln w="3600">
              <a:solidFill>
                <a:srgbClr val="000000"/>
              </a:solidFill>
              <a:prstDash val="lgDash"/>
            </a:ln>
          </p:spPr>
          <p:txBody>
            <a:bodyPr wrap="square" lIns="0" tIns="0" rIns="0" bIns="0" rtlCol="0"/>
            <a:lstStyle/>
            <a:p>
              <a:endParaRPr/>
            </a:p>
          </p:txBody>
        </p:sp>
        <p:sp>
          <p:nvSpPr>
            <p:cNvPr id="281" name="object 281"/>
            <p:cNvSpPr/>
            <p:nvPr/>
          </p:nvSpPr>
          <p:spPr>
            <a:xfrm>
              <a:off x="1872326" y="274414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82" name="object 282"/>
            <p:cNvSpPr/>
            <p:nvPr/>
          </p:nvSpPr>
          <p:spPr>
            <a:xfrm>
              <a:off x="1861854" y="2662832"/>
              <a:ext cx="47335" cy="117101"/>
            </a:xfrm>
            <a:custGeom>
              <a:avLst/>
              <a:gdLst/>
              <a:ahLst/>
              <a:cxnLst/>
              <a:rect l="l" t="t" r="r" b="b"/>
              <a:pathLst>
                <a:path w="52069" h="132714">
                  <a:moveTo>
                    <a:pt x="0" y="0"/>
                  </a:moveTo>
                  <a:lnTo>
                    <a:pt x="51485" y="132118"/>
                  </a:lnTo>
                </a:path>
              </a:pathLst>
            </a:custGeom>
            <a:ln w="3600">
              <a:solidFill>
                <a:srgbClr val="000000"/>
              </a:solidFill>
              <a:prstDash val="lgDash"/>
            </a:ln>
          </p:spPr>
          <p:txBody>
            <a:bodyPr wrap="square" lIns="0" tIns="0" rIns="0" bIns="0" rtlCol="0"/>
            <a:lstStyle/>
            <a:p>
              <a:endParaRPr/>
            </a:p>
          </p:txBody>
        </p:sp>
        <p:sp>
          <p:nvSpPr>
            <p:cNvPr id="283" name="object 283"/>
            <p:cNvSpPr/>
            <p:nvPr/>
          </p:nvSpPr>
          <p:spPr>
            <a:xfrm>
              <a:off x="1919131" y="266283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84" name="object 284"/>
            <p:cNvSpPr/>
            <p:nvPr/>
          </p:nvSpPr>
          <p:spPr>
            <a:xfrm>
              <a:off x="1908660" y="2698084"/>
              <a:ext cx="47335" cy="81803"/>
            </a:xfrm>
            <a:custGeom>
              <a:avLst/>
              <a:gdLst/>
              <a:ahLst/>
              <a:cxnLst/>
              <a:rect l="l" t="t" r="r" b="b"/>
              <a:pathLst>
                <a:path w="52069" h="92710">
                  <a:moveTo>
                    <a:pt x="0" y="92163"/>
                  </a:moveTo>
                  <a:lnTo>
                    <a:pt x="51473" y="0"/>
                  </a:lnTo>
                </a:path>
              </a:pathLst>
            </a:custGeom>
            <a:ln w="3600">
              <a:solidFill>
                <a:srgbClr val="000000"/>
              </a:solidFill>
              <a:prstDash val="lgDash"/>
            </a:ln>
          </p:spPr>
          <p:txBody>
            <a:bodyPr wrap="square" lIns="0" tIns="0" rIns="0" bIns="0" rtlCol="0"/>
            <a:lstStyle/>
            <a:p>
              <a:endParaRPr/>
            </a:p>
          </p:txBody>
        </p:sp>
        <p:sp>
          <p:nvSpPr>
            <p:cNvPr id="285" name="object 285"/>
            <p:cNvSpPr/>
            <p:nvPr/>
          </p:nvSpPr>
          <p:spPr>
            <a:xfrm>
              <a:off x="1965925" y="233151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86" name="object 286"/>
            <p:cNvSpPr/>
            <p:nvPr/>
          </p:nvSpPr>
          <p:spPr>
            <a:xfrm>
              <a:off x="1955453" y="2366783"/>
              <a:ext cx="47335" cy="331694"/>
            </a:xfrm>
            <a:custGeom>
              <a:avLst/>
              <a:gdLst/>
              <a:ahLst/>
              <a:cxnLst/>
              <a:rect l="l" t="t" r="r" b="b"/>
              <a:pathLst>
                <a:path w="52069" h="375919">
                  <a:moveTo>
                    <a:pt x="0" y="375475"/>
                  </a:moveTo>
                  <a:lnTo>
                    <a:pt x="51485" y="0"/>
                  </a:lnTo>
                </a:path>
              </a:pathLst>
            </a:custGeom>
            <a:ln w="3600">
              <a:solidFill>
                <a:srgbClr val="000000"/>
              </a:solidFill>
              <a:prstDash val="lgDash"/>
            </a:ln>
          </p:spPr>
          <p:txBody>
            <a:bodyPr wrap="square" lIns="0" tIns="0" rIns="0" bIns="0" rtlCol="0"/>
            <a:lstStyle/>
            <a:p>
              <a:endParaRPr/>
            </a:p>
          </p:txBody>
        </p:sp>
        <p:sp>
          <p:nvSpPr>
            <p:cNvPr id="287" name="object 287"/>
            <p:cNvSpPr/>
            <p:nvPr/>
          </p:nvSpPr>
          <p:spPr>
            <a:xfrm>
              <a:off x="2013054" y="257960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88" name="object 288"/>
            <p:cNvSpPr/>
            <p:nvPr/>
          </p:nvSpPr>
          <p:spPr>
            <a:xfrm>
              <a:off x="2002259" y="2366784"/>
              <a:ext cx="47335" cy="248210"/>
            </a:xfrm>
            <a:custGeom>
              <a:avLst/>
              <a:gdLst/>
              <a:ahLst/>
              <a:cxnLst/>
              <a:rect l="l" t="t" r="r" b="b"/>
              <a:pathLst>
                <a:path w="52069" h="281305">
                  <a:moveTo>
                    <a:pt x="0" y="0"/>
                  </a:moveTo>
                  <a:lnTo>
                    <a:pt x="51841" y="281165"/>
                  </a:lnTo>
                </a:path>
              </a:pathLst>
            </a:custGeom>
            <a:ln w="3600">
              <a:solidFill>
                <a:srgbClr val="000000"/>
              </a:solidFill>
              <a:prstDash val="lgDash"/>
            </a:ln>
          </p:spPr>
          <p:txBody>
            <a:bodyPr wrap="square" lIns="0" tIns="0" rIns="0" bIns="0" rtlCol="0"/>
            <a:lstStyle/>
            <a:p>
              <a:endParaRPr/>
            </a:p>
          </p:txBody>
        </p:sp>
        <p:sp>
          <p:nvSpPr>
            <p:cNvPr id="289" name="object 289"/>
            <p:cNvSpPr/>
            <p:nvPr/>
          </p:nvSpPr>
          <p:spPr>
            <a:xfrm>
              <a:off x="2059859" y="292965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90" name="object 290"/>
            <p:cNvSpPr/>
            <p:nvPr/>
          </p:nvSpPr>
          <p:spPr>
            <a:xfrm>
              <a:off x="2049388" y="2614870"/>
              <a:ext cx="47335" cy="350184"/>
            </a:xfrm>
            <a:custGeom>
              <a:avLst/>
              <a:gdLst/>
              <a:ahLst/>
              <a:cxnLst/>
              <a:rect l="l" t="t" r="r" b="b"/>
              <a:pathLst>
                <a:path w="52069" h="396875">
                  <a:moveTo>
                    <a:pt x="0" y="0"/>
                  </a:moveTo>
                  <a:lnTo>
                    <a:pt x="51473" y="396722"/>
                  </a:lnTo>
                </a:path>
              </a:pathLst>
            </a:custGeom>
            <a:ln w="3600">
              <a:solidFill>
                <a:srgbClr val="000000"/>
              </a:solidFill>
              <a:prstDash val="lgDash"/>
            </a:ln>
          </p:spPr>
          <p:txBody>
            <a:bodyPr wrap="square" lIns="0" tIns="0" rIns="0" bIns="0" rtlCol="0"/>
            <a:lstStyle/>
            <a:p>
              <a:endParaRPr/>
            </a:p>
          </p:txBody>
        </p:sp>
        <p:sp>
          <p:nvSpPr>
            <p:cNvPr id="291" name="object 291"/>
            <p:cNvSpPr/>
            <p:nvPr/>
          </p:nvSpPr>
          <p:spPr>
            <a:xfrm>
              <a:off x="2106987" y="240617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2" name="object 292"/>
            <p:cNvSpPr/>
            <p:nvPr/>
          </p:nvSpPr>
          <p:spPr>
            <a:xfrm>
              <a:off x="2096182" y="2441425"/>
              <a:ext cx="47335" cy="523875"/>
            </a:xfrm>
            <a:custGeom>
              <a:avLst/>
              <a:gdLst/>
              <a:ahLst/>
              <a:cxnLst/>
              <a:rect l="l" t="t" r="r" b="b"/>
              <a:pathLst>
                <a:path w="52069" h="593725">
                  <a:moveTo>
                    <a:pt x="0" y="593293"/>
                  </a:moveTo>
                  <a:lnTo>
                    <a:pt x="51841" y="0"/>
                  </a:lnTo>
                </a:path>
              </a:pathLst>
            </a:custGeom>
            <a:ln w="3600">
              <a:solidFill>
                <a:srgbClr val="000000"/>
              </a:solidFill>
              <a:prstDash val="lgDash"/>
            </a:ln>
          </p:spPr>
          <p:txBody>
            <a:bodyPr wrap="square" lIns="0" tIns="0" rIns="0" bIns="0" rtlCol="0"/>
            <a:lstStyle/>
            <a:p>
              <a:endParaRPr/>
            </a:p>
          </p:txBody>
        </p:sp>
        <p:sp>
          <p:nvSpPr>
            <p:cNvPr id="293" name="object 293"/>
            <p:cNvSpPr/>
            <p:nvPr/>
          </p:nvSpPr>
          <p:spPr>
            <a:xfrm>
              <a:off x="2153781" y="212028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94" name="object 294"/>
            <p:cNvSpPr/>
            <p:nvPr/>
          </p:nvSpPr>
          <p:spPr>
            <a:xfrm>
              <a:off x="2143310" y="2155553"/>
              <a:ext cx="47335" cy="286310"/>
            </a:xfrm>
            <a:custGeom>
              <a:avLst/>
              <a:gdLst/>
              <a:ahLst/>
              <a:cxnLst/>
              <a:rect l="l" t="t" r="r" b="b"/>
              <a:pathLst>
                <a:path w="52069" h="324485">
                  <a:moveTo>
                    <a:pt x="0" y="323989"/>
                  </a:moveTo>
                  <a:lnTo>
                    <a:pt x="51485" y="0"/>
                  </a:lnTo>
                </a:path>
              </a:pathLst>
            </a:custGeom>
            <a:ln w="3600">
              <a:solidFill>
                <a:srgbClr val="000000"/>
              </a:solidFill>
              <a:prstDash val="lgDash"/>
            </a:ln>
          </p:spPr>
          <p:txBody>
            <a:bodyPr wrap="square" lIns="0" tIns="0" rIns="0" bIns="0" rtlCol="0"/>
            <a:lstStyle/>
            <a:p>
              <a:endParaRPr/>
            </a:p>
          </p:txBody>
        </p:sp>
        <p:sp>
          <p:nvSpPr>
            <p:cNvPr id="295" name="object 295"/>
            <p:cNvSpPr/>
            <p:nvPr/>
          </p:nvSpPr>
          <p:spPr>
            <a:xfrm>
              <a:off x="2200909" y="268125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96" name="object 296"/>
            <p:cNvSpPr/>
            <p:nvPr/>
          </p:nvSpPr>
          <p:spPr>
            <a:xfrm>
              <a:off x="2190115" y="2155552"/>
              <a:ext cx="47335" cy="561415"/>
            </a:xfrm>
            <a:custGeom>
              <a:avLst/>
              <a:gdLst/>
              <a:ahLst/>
              <a:cxnLst/>
              <a:rect l="l" t="t" r="r" b="b"/>
              <a:pathLst>
                <a:path w="52069" h="636269">
                  <a:moveTo>
                    <a:pt x="0" y="0"/>
                  </a:moveTo>
                  <a:lnTo>
                    <a:pt x="51841" y="635749"/>
                  </a:lnTo>
                </a:path>
              </a:pathLst>
            </a:custGeom>
            <a:ln w="3600">
              <a:solidFill>
                <a:srgbClr val="000000"/>
              </a:solidFill>
              <a:prstDash val="lgDash"/>
            </a:ln>
          </p:spPr>
          <p:txBody>
            <a:bodyPr wrap="square" lIns="0" tIns="0" rIns="0" bIns="0" rtlCol="0"/>
            <a:lstStyle/>
            <a:p>
              <a:endParaRPr/>
            </a:p>
          </p:txBody>
        </p:sp>
        <p:sp>
          <p:nvSpPr>
            <p:cNvPr id="297" name="object 297"/>
            <p:cNvSpPr/>
            <p:nvPr/>
          </p:nvSpPr>
          <p:spPr>
            <a:xfrm>
              <a:off x="2248038" y="240839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98" name="object 298"/>
            <p:cNvSpPr/>
            <p:nvPr/>
          </p:nvSpPr>
          <p:spPr>
            <a:xfrm>
              <a:off x="2237243" y="2443656"/>
              <a:ext cx="47335" cy="272863"/>
            </a:xfrm>
            <a:custGeom>
              <a:avLst/>
              <a:gdLst/>
              <a:ahLst/>
              <a:cxnLst/>
              <a:rect l="l" t="t" r="r" b="b"/>
              <a:pathLst>
                <a:path w="52069" h="309244">
                  <a:moveTo>
                    <a:pt x="0" y="309232"/>
                  </a:moveTo>
                  <a:lnTo>
                    <a:pt x="51841" y="0"/>
                  </a:lnTo>
                </a:path>
              </a:pathLst>
            </a:custGeom>
            <a:ln w="3600">
              <a:solidFill>
                <a:srgbClr val="000000"/>
              </a:solidFill>
              <a:prstDash val="lgDash"/>
            </a:ln>
          </p:spPr>
          <p:txBody>
            <a:bodyPr wrap="square" lIns="0" tIns="0" rIns="0" bIns="0" rtlCol="0"/>
            <a:lstStyle/>
            <a:p>
              <a:endParaRPr/>
            </a:p>
          </p:txBody>
        </p:sp>
        <p:sp>
          <p:nvSpPr>
            <p:cNvPr id="299" name="object 299"/>
            <p:cNvSpPr/>
            <p:nvPr/>
          </p:nvSpPr>
          <p:spPr>
            <a:xfrm>
              <a:off x="2294844" y="229626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0" name="object 300"/>
            <p:cNvSpPr/>
            <p:nvPr/>
          </p:nvSpPr>
          <p:spPr>
            <a:xfrm>
              <a:off x="2284373" y="2331518"/>
              <a:ext cx="47335" cy="112619"/>
            </a:xfrm>
            <a:custGeom>
              <a:avLst/>
              <a:gdLst/>
              <a:ahLst/>
              <a:cxnLst/>
              <a:rect l="l" t="t" r="r" b="b"/>
              <a:pathLst>
                <a:path w="52069" h="127635">
                  <a:moveTo>
                    <a:pt x="0" y="127088"/>
                  </a:moveTo>
                  <a:lnTo>
                    <a:pt x="51473" y="0"/>
                  </a:lnTo>
                </a:path>
              </a:pathLst>
            </a:custGeom>
            <a:ln w="3600">
              <a:solidFill>
                <a:srgbClr val="000000"/>
              </a:solidFill>
              <a:prstDash val="lgDash"/>
            </a:ln>
          </p:spPr>
          <p:txBody>
            <a:bodyPr wrap="square" lIns="0" tIns="0" rIns="0" bIns="0" rtlCol="0"/>
            <a:lstStyle/>
            <a:p>
              <a:endParaRPr/>
            </a:p>
          </p:txBody>
        </p:sp>
        <p:sp>
          <p:nvSpPr>
            <p:cNvPr id="301" name="object 301"/>
            <p:cNvSpPr/>
            <p:nvPr/>
          </p:nvSpPr>
          <p:spPr>
            <a:xfrm>
              <a:off x="2341972" y="2538312"/>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2" name="object 302"/>
            <p:cNvSpPr/>
            <p:nvPr/>
          </p:nvSpPr>
          <p:spPr>
            <a:xfrm>
              <a:off x="2331166" y="2331518"/>
              <a:ext cx="47335" cy="242047"/>
            </a:xfrm>
            <a:custGeom>
              <a:avLst/>
              <a:gdLst/>
              <a:ahLst/>
              <a:cxnLst/>
              <a:rect l="l" t="t" r="r" b="b"/>
              <a:pathLst>
                <a:path w="52069" h="274319">
                  <a:moveTo>
                    <a:pt x="0" y="0"/>
                  </a:moveTo>
                  <a:lnTo>
                    <a:pt x="51841" y="274320"/>
                  </a:lnTo>
                </a:path>
              </a:pathLst>
            </a:custGeom>
            <a:ln w="3600">
              <a:solidFill>
                <a:srgbClr val="000000"/>
              </a:solidFill>
              <a:prstDash val="lgDash"/>
            </a:ln>
          </p:spPr>
          <p:txBody>
            <a:bodyPr wrap="square" lIns="0" tIns="0" rIns="0" bIns="0" rtlCol="0"/>
            <a:lstStyle/>
            <a:p>
              <a:endParaRPr/>
            </a:p>
          </p:txBody>
        </p:sp>
        <p:sp>
          <p:nvSpPr>
            <p:cNvPr id="303" name="object 303"/>
            <p:cNvSpPr/>
            <p:nvPr/>
          </p:nvSpPr>
          <p:spPr>
            <a:xfrm>
              <a:off x="2389089" y="210567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04" name="object 304"/>
            <p:cNvSpPr/>
            <p:nvPr/>
          </p:nvSpPr>
          <p:spPr>
            <a:xfrm>
              <a:off x="2378294" y="2140940"/>
              <a:ext cx="47335" cy="433107"/>
            </a:xfrm>
            <a:custGeom>
              <a:avLst/>
              <a:gdLst/>
              <a:ahLst/>
              <a:cxnLst/>
              <a:rect l="l" t="t" r="r" b="b"/>
              <a:pathLst>
                <a:path w="52069" h="490855">
                  <a:moveTo>
                    <a:pt x="0" y="490308"/>
                  </a:moveTo>
                  <a:lnTo>
                    <a:pt x="51841" y="0"/>
                  </a:lnTo>
                </a:path>
              </a:pathLst>
            </a:custGeom>
            <a:ln w="3600">
              <a:solidFill>
                <a:srgbClr val="000000"/>
              </a:solidFill>
              <a:prstDash val="lgDash"/>
            </a:ln>
          </p:spPr>
          <p:txBody>
            <a:bodyPr wrap="square" lIns="0" tIns="0" rIns="0" bIns="0" rtlCol="0"/>
            <a:lstStyle/>
            <a:p>
              <a:endParaRPr/>
            </a:p>
          </p:txBody>
        </p:sp>
        <p:sp>
          <p:nvSpPr>
            <p:cNvPr id="305" name="object 305"/>
            <p:cNvSpPr/>
            <p:nvPr/>
          </p:nvSpPr>
          <p:spPr>
            <a:xfrm>
              <a:off x="2436217" y="256467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06" name="object 306"/>
            <p:cNvSpPr/>
            <p:nvPr/>
          </p:nvSpPr>
          <p:spPr>
            <a:xfrm>
              <a:off x="2425423" y="2140940"/>
              <a:ext cx="47335" cy="459441"/>
            </a:xfrm>
            <a:custGeom>
              <a:avLst/>
              <a:gdLst/>
              <a:ahLst/>
              <a:cxnLst/>
              <a:rect l="l" t="t" r="r" b="b"/>
              <a:pathLst>
                <a:path w="52069" h="520700">
                  <a:moveTo>
                    <a:pt x="0" y="0"/>
                  </a:moveTo>
                  <a:lnTo>
                    <a:pt x="51841" y="520192"/>
                  </a:lnTo>
                </a:path>
              </a:pathLst>
            </a:custGeom>
            <a:ln w="3600">
              <a:solidFill>
                <a:srgbClr val="000000"/>
              </a:solidFill>
              <a:prstDash val="lgDash"/>
            </a:ln>
          </p:spPr>
          <p:txBody>
            <a:bodyPr wrap="square" lIns="0" tIns="0" rIns="0" bIns="0" rtlCol="0"/>
            <a:lstStyle/>
            <a:p>
              <a:endParaRPr/>
            </a:p>
          </p:txBody>
        </p:sp>
        <p:sp>
          <p:nvSpPr>
            <p:cNvPr id="307" name="object 307"/>
            <p:cNvSpPr/>
            <p:nvPr/>
          </p:nvSpPr>
          <p:spPr>
            <a:xfrm>
              <a:off x="2483346" y="260661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8" name="object 308"/>
            <p:cNvSpPr/>
            <p:nvPr/>
          </p:nvSpPr>
          <p:spPr>
            <a:xfrm>
              <a:off x="2472552" y="2599933"/>
              <a:ext cx="47335" cy="42022"/>
            </a:xfrm>
            <a:custGeom>
              <a:avLst/>
              <a:gdLst/>
              <a:ahLst/>
              <a:cxnLst/>
              <a:rect l="l" t="t" r="r" b="b"/>
              <a:pathLst>
                <a:path w="52069" h="47625">
                  <a:moveTo>
                    <a:pt x="0" y="0"/>
                  </a:moveTo>
                  <a:lnTo>
                    <a:pt x="51828" y="47523"/>
                  </a:lnTo>
                </a:path>
              </a:pathLst>
            </a:custGeom>
            <a:ln w="3600">
              <a:solidFill>
                <a:srgbClr val="000000"/>
              </a:solidFill>
              <a:prstDash val="lgDash"/>
            </a:ln>
          </p:spPr>
          <p:txBody>
            <a:bodyPr wrap="square" lIns="0" tIns="0" rIns="0" bIns="0" rtlCol="0"/>
            <a:lstStyle/>
            <a:p>
              <a:endParaRPr/>
            </a:p>
          </p:txBody>
        </p:sp>
        <p:sp>
          <p:nvSpPr>
            <p:cNvPr id="309" name="object 309"/>
            <p:cNvSpPr/>
            <p:nvPr/>
          </p:nvSpPr>
          <p:spPr>
            <a:xfrm>
              <a:off x="2530151" y="2038013"/>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10" name="object 310"/>
            <p:cNvSpPr/>
            <p:nvPr/>
          </p:nvSpPr>
          <p:spPr>
            <a:xfrm>
              <a:off x="2519669" y="2073278"/>
              <a:ext cx="47335" cy="568699"/>
            </a:xfrm>
            <a:custGeom>
              <a:avLst/>
              <a:gdLst/>
              <a:ahLst/>
              <a:cxnLst/>
              <a:rect l="l" t="t" r="r" b="b"/>
              <a:pathLst>
                <a:path w="52069" h="644525">
                  <a:moveTo>
                    <a:pt x="0" y="644398"/>
                  </a:moveTo>
                  <a:lnTo>
                    <a:pt x="51485" y="0"/>
                  </a:lnTo>
                </a:path>
              </a:pathLst>
            </a:custGeom>
            <a:ln w="3600">
              <a:solidFill>
                <a:srgbClr val="000000"/>
              </a:solidFill>
              <a:prstDash val="lgDash"/>
            </a:ln>
          </p:spPr>
          <p:txBody>
            <a:bodyPr wrap="square" lIns="0" tIns="0" rIns="0" bIns="0" rtlCol="0"/>
            <a:lstStyle/>
            <a:p>
              <a:endParaRPr/>
            </a:p>
          </p:txBody>
        </p:sp>
        <p:sp>
          <p:nvSpPr>
            <p:cNvPr id="311" name="object 311"/>
            <p:cNvSpPr/>
            <p:nvPr/>
          </p:nvSpPr>
          <p:spPr>
            <a:xfrm>
              <a:off x="2577280" y="2534187"/>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2" name="object 312"/>
            <p:cNvSpPr/>
            <p:nvPr/>
          </p:nvSpPr>
          <p:spPr>
            <a:xfrm>
              <a:off x="2566473" y="2073278"/>
              <a:ext cx="47335" cy="496421"/>
            </a:xfrm>
            <a:custGeom>
              <a:avLst/>
              <a:gdLst/>
              <a:ahLst/>
              <a:cxnLst/>
              <a:rect l="l" t="t" r="r" b="b"/>
              <a:pathLst>
                <a:path w="52069" h="562610">
                  <a:moveTo>
                    <a:pt x="0" y="0"/>
                  </a:moveTo>
                  <a:lnTo>
                    <a:pt x="51841" y="562317"/>
                  </a:lnTo>
                </a:path>
              </a:pathLst>
            </a:custGeom>
            <a:ln w="3600">
              <a:solidFill>
                <a:srgbClr val="000000"/>
              </a:solidFill>
              <a:prstDash val="lgDash"/>
            </a:ln>
          </p:spPr>
          <p:txBody>
            <a:bodyPr wrap="square" lIns="0" tIns="0" rIns="0" bIns="0" rtlCol="0"/>
            <a:lstStyle/>
            <a:p>
              <a:endParaRPr/>
            </a:p>
          </p:txBody>
        </p:sp>
        <p:sp>
          <p:nvSpPr>
            <p:cNvPr id="313" name="object 313"/>
            <p:cNvSpPr/>
            <p:nvPr/>
          </p:nvSpPr>
          <p:spPr>
            <a:xfrm>
              <a:off x="2624408" y="278194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4" name="object 314"/>
            <p:cNvSpPr/>
            <p:nvPr/>
          </p:nvSpPr>
          <p:spPr>
            <a:xfrm>
              <a:off x="2613603" y="2569441"/>
              <a:ext cx="47335" cy="248210"/>
            </a:xfrm>
            <a:custGeom>
              <a:avLst/>
              <a:gdLst/>
              <a:ahLst/>
              <a:cxnLst/>
              <a:rect l="l" t="t" r="r" b="b"/>
              <a:pathLst>
                <a:path w="52069" h="281305">
                  <a:moveTo>
                    <a:pt x="0" y="0"/>
                  </a:moveTo>
                  <a:lnTo>
                    <a:pt x="51841" y="280797"/>
                  </a:lnTo>
                </a:path>
              </a:pathLst>
            </a:custGeom>
            <a:ln w="3600">
              <a:solidFill>
                <a:srgbClr val="000000"/>
              </a:solidFill>
              <a:prstDash val="lgDash"/>
            </a:ln>
          </p:spPr>
          <p:txBody>
            <a:bodyPr wrap="square" lIns="0" tIns="0" rIns="0" bIns="0" rtlCol="0"/>
            <a:lstStyle/>
            <a:p>
              <a:endParaRPr/>
            </a:p>
          </p:txBody>
        </p:sp>
        <p:sp>
          <p:nvSpPr>
            <p:cNvPr id="315" name="object 315"/>
            <p:cNvSpPr/>
            <p:nvPr/>
          </p:nvSpPr>
          <p:spPr>
            <a:xfrm>
              <a:off x="2671860" y="234995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6" name="object 316"/>
            <p:cNvSpPr/>
            <p:nvPr/>
          </p:nvSpPr>
          <p:spPr>
            <a:xfrm>
              <a:off x="2660730" y="2385206"/>
              <a:ext cx="47914" cy="432547"/>
            </a:xfrm>
            <a:custGeom>
              <a:avLst/>
              <a:gdLst/>
              <a:ahLst/>
              <a:cxnLst/>
              <a:rect l="l" t="t" r="r" b="b"/>
              <a:pathLst>
                <a:path w="52705" h="490219">
                  <a:moveTo>
                    <a:pt x="0" y="489597"/>
                  </a:moveTo>
                  <a:lnTo>
                    <a:pt x="52197" y="0"/>
                  </a:lnTo>
                </a:path>
              </a:pathLst>
            </a:custGeom>
            <a:ln w="3600">
              <a:solidFill>
                <a:srgbClr val="000000"/>
              </a:solidFill>
              <a:prstDash val="lgDash"/>
            </a:ln>
          </p:spPr>
          <p:txBody>
            <a:bodyPr wrap="square" lIns="0" tIns="0" rIns="0" bIns="0" rtlCol="0"/>
            <a:lstStyle/>
            <a:p>
              <a:endParaRPr/>
            </a:p>
          </p:txBody>
        </p:sp>
        <p:sp>
          <p:nvSpPr>
            <p:cNvPr id="317" name="object 317"/>
            <p:cNvSpPr/>
            <p:nvPr/>
          </p:nvSpPr>
          <p:spPr>
            <a:xfrm>
              <a:off x="2718988" y="218286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18" name="object 318"/>
            <p:cNvSpPr/>
            <p:nvPr/>
          </p:nvSpPr>
          <p:spPr>
            <a:xfrm>
              <a:off x="2708183" y="2218126"/>
              <a:ext cx="47335" cy="167528"/>
            </a:xfrm>
            <a:custGeom>
              <a:avLst/>
              <a:gdLst/>
              <a:ahLst/>
              <a:cxnLst/>
              <a:rect l="l" t="t" r="r" b="b"/>
              <a:pathLst>
                <a:path w="52069" h="189864">
                  <a:moveTo>
                    <a:pt x="0" y="189357"/>
                  </a:moveTo>
                  <a:lnTo>
                    <a:pt x="51841" y="0"/>
                  </a:lnTo>
                </a:path>
              </a:pathLst>
            </a:custGeom>
            <a:ln w="3600">
              <a:solidFill>
                <a:srgbClr val="000000"/>
              </a:solidFill>
              <a:prstDash val="lgDash"/>
            </a:ln>
          </p:spPr>
          <p:txBody>
            <a:bodyPr wrap="square" lIns="0" tIns="0" rIns="0" bIns="0" rtlCol="0"/>
            <a:lstStyle/>
            <a:p>
              <a:endParaRPr/>
            </a:p>
          </p:txBody>
        </p:sp>
        <p:sp>
          <p:nvSpPr>
            <p:cNvPr id="319" name="object 319"/>
            <p:cNvSpPr/>
            <p:nvPr/>
          </p:nvSpPr>
          <p:spPr>
            <a:xfrm>
              <a:off x="2766106" y="274096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20" name="object 320"/>
            <p:cNvSpPr/>
            <p:nvPr/>
          </p:nvSpPr>
          <p:spPr>
            <a:xfrm>
              <a:off x="2755312" y="2218126"/>
              <a:ext cx="47335" cy="558613"/>
            </a:xfrm>
            <a:custGeom>
              <a:avLst/>
              <a:gdLst/>
              <a:ahLst/>
              <a:cxnLst/>
              <a:rect l="l" t="t" r="r" b="b"/>
              <a:pathLst>
                <a:path w="52069" h="633094">
                  <a:moveTo>
                    <a:pt x="0" y="0"/>
                  </a:moveTo>
                  <a:lnTo>
                    <a:pt x="51841" y="632523"/>
                  </a:lnTo>
                </a:path>
              </a:pathLst>
            </a:custGeom>
            <a:ln w="3600">
              <a:solidFill>
                <a:srgbClr val="000000"/>
              </a:solidFill>
              <a:prstDash val="lgDash"/>
            </a:ln>
          </p:spPr>
          <p:txBody>
            <a:bodyPr wrap="square" lIns="0" tIns="0" rIns="0" bIns="0" rtlCol="0"/>
            <a:lstStyle/>
            <a:p>
              <a:endParaRPr/>
            </a:p>
          </p:txBody>
        </p:sp>
        <p:sp>
          <p:nvSpPr>
            <p:cNvPr id="321" name="object 321"/>
            <p:cNvSpPr/>
            <p:nvPr/>
          </p:nvSpPr>
          <p:spPr>
            <a:xfrm>
              <a:off x="2813235" y="3479191"/>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322" name="object 322"/>
            <p:cNvSpPr/>
            <p:nvPr/>
          </p:nvSpPr>
          <p:spPr>
            <a:xfrm>
              <a:off x="2802440" y="2776234"/>
              <a:ext cx="47335" cy="738468"/>
            </a:xfrm>
            <a:custGeom>
              <a:avLst/>
              <a:gdLst/>
              <a:ahLst/>
              <a:cxnLst/>
              <a:rect l="l" t="t" r="r" b="b"/>
              <a:pathLst>
                <a:path w="52069" h="836929">
                  <a:moveTo>
                    <a:pt x="0" y="0"/>
                  </a:moveTo>
                  <a:lnTo>
                    <a:pt x="51841" y="836637"/>
                  </a:lnTo>
                </a:path>
              </a:pathLst>
            </a:custGeom>
            <a:ln w="3600">
              <a:solidFill>
                <a:srgbClr val="000000"/>
              </a:solidFill>
              <a:prstDash val="lgDash"/>
            </a:ln>
          </p:spPr>
          <p:txBody>
            <a:bodyPr wrap="square" lIns="0" tIns="0" rIns="0" bIns="0" rtlCol="0"/>
            <a:lstStyle/>
            <a:p>
              <a:endParaRPr/>
            </a:p>
          </p:txBody>
        </p:sp>
        <p:sp>
          <p:nvSpPr>
            <p:cNvPr id="323" name="object 323"/>
            <p:cNvSpPr/>
            <p:nvPr/>
          </p:nvSpPr>
          <p:spPr>
            <a:xfrm>
              <a:off x="2860363" y="284706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24" name="object 324"/>
            <p:cNvSpPr/>
            <p:nvPr/>
          </p:nvSpPr>
          <p:spPr>
            <a:xfrm>
              <a:off x="2849568" y="2882321"/>
              <a:ext cx="47335" cy="632572"/>
            </a:xfrm>
            <a:custGeom>
              <a:avLst/>
              <a:gdLst/>
              <a:ahLst/>
              <a:cxnLst/>
              <a:rect l="l" t="t" r="r" b="b"/>
              <a:pathLst>
                <a:path w="52069" h="716914">
                  <a:moveTo>
                    <a:pt x="0" y="716407"/>
                  </a:moveTo>
                  <a:lnTo>
                    <a:pt x="51841" y="0"/>
                  </a:lnTo>
                </a:path>
              </a:pathLst>
            </a:custGeom>
            <a:ln w="3600">
              <a:solidFill>
                <a:srgbClr val="000000"/>
              </a:solidFill>
              <a:prstDash val="lgDash"/>
            </a:ln>
          </p:spPr>
          <p:txBody>
            <a:bodyPr wrap="square" lIns="0" tIns="0" rIns="0" bIns="0" rtlCol="0"/>
            <a:lstStyle/>
            <a:p>
              <a:endParaRPr/>
            </a:p>
          </p:txBody>
        </p:sp>
        <p:sp>
          <p:nvSpPr>
            <p:cNvPr id="325" name="object 325"/>
            <p:cNvSpPr/>
            <p:nvPr/>
          </p:nvSpPr>
          <p:spPr>
            <a:xfrm>
              <a:off x="2907827" y="197575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26" name="object 326"/>
            <p:cNvSpPr/>
            <p:nvPr/>
          </p:nvSpPr>
          <p:spPr>
            <a:xfrm>
              <a:off x="2896697" y="2011018"/>
              <a:ext cx="47914" cy="871818"/>
            </a:xfrm>
            <a:custGeom>
              <a:avLst/>
              <a:gdLst/>
              <a:ahLst/>
              <a:cxnLst/>
              <a:rect l="l" t="t" r="r" b="b"/>
              <a:pathLst>
                <a:path w="52705" h="988060">
                  <a:moveTo>
                    <a:pt x="0" y="987475"/>
                  </a:moveTo>
                  <a:lnTo>
                    <a:pt x="52197" y="0"/>
                  </a:lnTo>
                </a:path>
              </a:pathLst>
            </a:custGeom>
            <a:ln w="3600">
              <a:solidFill>
                <a:srgbClr val="000000"/>
              </a:solidFill>
              <a:prstDash val="lgDash"/>
            </a:ln>
          </p:spPr>
          <p:txBody>
            <a:bodyPr wrap="square" lIns="0" tIns="0" rIns="0" bIns="0" rtlCol="0"/>
            <a:lstStyle/>
            <a:p>
              <a:endParaRPr/>
            </a:p>
          </p:txBody>
        </p:sp>
        <p:sp>
          <p:nvSpPr>
            <p:cNvPr id="327" name="object 327"/>
            <p:cNvSpPr/>
            <p:nvPr/>
          </p:nvSpPr>
          <p:spPr>
            <a:xfrm>
              <a:off x="2954955" y="2273393"/>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28" name="object 328"/>
            <p:cNvSpPr/>
            <p:nvPr/>
          </p:nvSpPr>
          <p:spPr>
            <a:xfrm>
              <a:off x="2944149" y="2011018"/>
              <a:ext cx="47335" cy="298076"/>
            </a:xfrm>
            <a:custGeom>
              <a:avLst/>
              <a:gdLst/>
              <a:ahLst/>
              <a:cxnLst/>
              <a:rect l="l" t="t" r="r" b="b"/>
              <a:pathLst>
                <a:path w="52070" h="337819">
                  <a:moveTo>
                    <a:pt x="0" y="0"/>
                  </a:moveTo>
                  <a:lnTo>
                    <a:pt x="51841" y="337312"/>
                  </a:lnTo>
                </a:path>
              </a:pathLst>
            </a:custGeom>
            <a:ln w="3600">
              <a:solidFill>
                <a:srgbClr val="000000"/>
              </a:solidFill>
              <a:prstDash val="lgDash"/>
            </a:ln>
          </p:spPr>
          <p:txBody>
            <a:bodyPr wrap="square" lIns="0" tIns="0" rIns="0" bIns="0" rtlCol="0"/>
            <a:lstStyle/>
            <a:p>
              <a:endParaRPr/>
            </a:p>
          </p:txBody>
        </p:sp>
        <p:sp>
          <p:nvSpPr>
            <p:cNvPr id="329" name="object 329"/>
            <p:cNvSpPr/>
            <p:nvPr/>
          </p:nvSpPr>
          <p:spPr>
            <a:xfrm>
              <a:off x="3002072" y="282196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30" name="object 330"/>
            <p:cNvSpPr/>
            <p:nvPr/>
          </p:nvSpPr>
          <p:spPr>
            <a:xfrm>
              <a:off x="2991277" y="2308647"/>
              <a:ext cx="47335" cy="549088"/>
            </a:xfrm>
            <a:custGeom>
              <a:avLst/>
              <a:gdLst/>
              <a:ahLst/>
              <a:cxnLst/>
              <a:rect l="l" t="t" r="r" b="b"/>
              <a:pathLst>
                <a:path w="52070" h="622300">
                  <a:moveTo>
                    <a:pt x="0" y="0"/>
                  </a:moveTo>
                  <a:lnTo>
                    <a:pt x="51841" y="621728"/>
                  </a:lnTo>
                </a:path>
              </a:pathLst>
            </a:custGeom>
            <a:ln w="3600">
              <a:solidFill>
                <a:srgbClr val="000000"/>
              </a:solidFill>
              <a:prstDash val="lgDash"/>
            </a:ln>
          </p:spPr>
          <p:txBody>
            <a:bodyPr wrap="square" lIns="0" tIns="0" rIns="0" bIns="0" rtlCol="0"/>
            <a:lstStyle/>
            <a:p>
              <a:endParaRPr/>
            </a:p>
          </p:txBody>
        </p:sp>
        <p:sp>
          <p:nvSpPr>
            <p:cNvPr id="331" name="object 331"/>
            <p:cNvSpPr/>
            <p:nvPr/>
          </p:nvSpPr>
          <p:spPr>
            <a:xfrm>
              <a:off x="3049524" y="285023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32" name="object 332"/>
            <p:cNvSpPr/>
            <p:nvPr/>
          </p:nvSpPr>
          <p:spPr>
            <a:xfrm>
              <a:off x="3038406" y="2857231"/>
              <a:ext cx="47914" cy="28574"/>
            </a:xfrm>
            <a:custGeom>
              <a:avLst/>
              <a:gdLst/>
              <a:ahLst/>
              <a:cxnLst/>
              <a:rect l="l" t="t" r="r" b="b"/>
              <a:pathLst>
                <a:path w="52704" h="32385">
                  <a:moveTo>
                    <a:pt x="0" y="0"/>
                  </a:moveTo>
                  <a:lnTo>
                    <a:pt x="52197" y="32042"/>
                  </a:lnTo>
                </a:path>
              </a:pathLst>
            </a:custGeom>
            <a:ln w="3600">
              <a:solidFill>
                <a:srgbClr val="000000"/>
              </a:solidFill>
              <a:prstDash val="lgDash"/>
            </a:ln>
          </p:spPr>
          <p:txBody>
            <a:bodyPr wrap="square" lIns="0" tIns="0" rIns="0" bIns="0" rtlCol="0"/>
            <a:lstStyle/>
            <a:p>
              <a:endParaRPr/>
            </a:p>
          </p:txBody>
        </p:sp>
        <p:sp>
          <p:nvSpPr>
            <p:cNvPr id="333" name="object 333"/>
            <p:cNvSpPr/>
            <p:nvPr/>
          </p:nvSpPr>
          <p:spPr>
            <a:xfrm>
              <a:off x="3096652" y="223146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34" name="object 334"/>
            <p:cNvSpPr/>
            <p:nvPr/>
          </p:nvSpPr>
          <p:spPr>
            <a:xfrm>
              <a:off x="3085858" y="2266725"/>
              <a:ext cx="47335" cy="619125"/>
            </a:xfrm>
            <a:custGeom>
              <a:avLst/>
              <a:gdLst/>
              <a:ahLst/>
              <a:cxnLst/>
              <a:rect l="l" t="t" r="r" b="b"/>
              <a:pathLst>
                <a:path w="52070" h="701675">
                  <a:moveTo>
                    <a:pt x="0" y="701281"/>
                  </a:moveTo>
                  <a:lnTo>
                    <a:pt x="51841" y="0"/>
                  </a:lnTo>
                </a:path>
              </a:pathLst>
            </a:custGeom>
            <a:ln w="3600">
              <a:solidFill>
                <a:srgbClr val="000000"/>
              </a:solidFill>
              <a:prstDash val="lgDash"/>
            </a:ln>
          </p:spPr>
          <p:txBody>
            <a:bodyPr wrap="square" lIns="0" tIns="0" rIns="0" bIns="0" rtlCol="0"/>
            <a:lstStyle/>
            <a:p>
              <a:endParaRPr/>
            </a:p>
          </p:txBody>
        </p:sp>
        <p:sp>
          <p:nvSpPr>
            <p:cNvPr id="335" name="object 335"/>
            <p:cNvSpPr/>
            <p:nvPr/>
          </p:nvSpPr>
          <p:spPr>
            <a:xfrm>
              <a:off x="3143781" y="228006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36" name="object 336"/>
            <p:cNvSpPr/>
            <p:nvPr/>
          </p:nvSpPr>
          <p:spPr>
            <a:xfrm>
              <a:off x="3132986" y="2266725"/>
              <a:ext cx="47335" cy="48745"/>
            </a:xfrm>
            <a:custGeom>
              <a:avLst/>
              <a:gdLst/>
              <a:ahLst/>
              <a:cxnLst/>
              <a:rect l="l" t="t" r="r" b="b"/>
              <a:pathLst>
                <a:path w="52070" h="55244">
                  <a:moveTo>
                    <a:pt x="0" y="0"/>
                  </a:moveTo>
                  <a:lnTo>
                    <a:pt x="51841" y="55079"/>
                  </a:lnTo>
                </a:path>
              </a:pathLst>
            </a:custGeom>
            <a:ln w="3600">
              <a:solidFill>
                <a:srgbClr val="000000"/>
              </a:solidFill>
              <a:prstDash val="lgDash"/>
            </a:ln>
          </p:spPr>
          <p:txBody>
            <a:bodyPr wrap="square" lIns="0" tIns="0" rIns="0" bIns="0" rtlCol="0"/>
            <a:lstStyle/>
            <a:p>
              <a:endParaRPr/>
            </a:p>
          </p:txBody>
        </p:sp>
        <p:sp>
          <p:nvSpPr>
            <p:cNvPr id="337" name="object 337"/>
            <p:cNvSpPr/>
            <p:nvPr/>
          </p:nvSpPr>
          <p:spPr>
            <a:xfrm>
              <a:off x="3191244" y="263582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38" name="object 338"/>
            <p:cNvSpPr/>
            <p:nvPr/>
          </p:nvSpPr>
          <p:spPr>
            <a:xfrm>
              <a:off x="3180115" y="2315325"/>
              <a:ext cx="47914" cy="355787"/>
            </a:xfrm>
            <a:custGeom>
              <a:avLst/>
              <a:gdLst/>
              <a:ahLst/>
              <a:cxnLst/>
              <a:rect l="l" t="t" r="r" b="b"/>
              <a:pathLst>
                <a:path w="52704" h="403225">
                  <a:moveTo>
                    <a:pt x="0" y="0"/>
                  </a:moveTo>
                  <a:lnTo>
                    <a:pt x="52197" y="403199"/>
                  </a:lnTo>
                </a:path>
              </a:pathLst>
            </a:custGeom>
            <a:ln w="3600">
              <a:solidFill>
                <a:srgbClr val="000000"/>
              </a:solidFill>
              <a:prstDash val="lgDash"/>
            </a:ln>
          </p:spPr>
          <p:txBody>
            <a:bodyPr wrap="square" lIns="0" tIns="0" rIns="0" bIns="0" rtlCol="0"/>
            <a:lstStyle/>
            <a:p>
              <a:endParaRPr/>
            </a:p>
          </p:txBody>
        </p:sp>
        <p:sp>
          <p:nvSpPr>
            <p:cNvPr id="339" name="object 339"/>
            <p:cNvSpPr/>
            <p:nvPr/>
          </p:nvSpPr>
          <p:spPr>
            <a:xfrm>
              <a:off x="3238373" y="246429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40" name="object 340"/>
            <p:cNvSpPr/>
            <p:nvPr/>
          </p:nvSpPr>
          <p:spPr>
            <a:xfrm>
              <a:off x="3227566" y="2499562"/>
              <a:ext cx="47335" cy="172010"/>
            </a:xfrm>
            <a:custGeom>
              <a:avLst/>
              <a:gdLst/>
              <a:ahLst/>
              <a:cxnLst/>
              <a:rect l="l" t="t" r="r" b="b"/>
              <a:pathLst>
                <a:path w="52070" h="194944">
                  <a:moveTo>
                    <a:pt x="0" y="194398"/>
                  </a:moveTo>
                  <a:lnTo>
                    <a:pt x="51841" y="0"/>
                  </a:lnTo>
                </a:path>
              </a:pathLst>
            </a:custGeom>
            <a:ln w="3600">
              <a:solidFill>
                <a:srgbClr val="000000"/>
              </a:solidFill>
              <a:prstDash val="lgDash"/>
            </a:ln>
          </p:spPr>
          <p:txBody>
            <a:bodyPr wrap="square" lIns="0" tIns="0" rIns="0" bIns="0" rtlCol="0"/>
            <a:lstStyle/>
            <a:p>
              <a:endParaRPr/>
            </a:p>
          </p:txBody>
        </p:sp>
        <p:sp>
          <p:nvSpPr>
            <p:cNvPr id="341" name="object 341"/>
            <p:cNvSpPr/>
            <p:nvPr/>
          </p:nvSpPr>
          <p:spPr>
            <a:xfrm>
              <a:off x="3285825" y="224512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42" name="object 342"/>
            <p:cNvSpPr/>
            <p:nvPr/>
          </p:nvSpPr>
          <p:spPr>
            <a:xfrm>
              <a:off x="3274695" y="2280386"/>
              <a:ext cx="47914" cy="219635"/>
            </a:xfrm>
            <a:custGeom>
              <a:avLst/>
              <a:gdLst/>
              <a:ahLst/>
              <a:cxnLst/>
              <a:rect l="l" t="t" r="r" b="b"/>
              <a:pathLst>
                <a:path w="52704" h="248919">
                  <a:moveTo>
                    <a:pt x="0" y="248399"/>
                  </a:moveTo>
                  <a:lnTo>
                    <a:pt x="52197" y="0"/>
                  </a:lnTo>
                </a:path>
              </a:pathLst>
            </a:custGeom>
            <a:ln w="3600">
              <a:solidFill>
                <a:srgbClr val="000000"/>
              </a:solidFill>
              <a:prstDash val="lgDash"/>
            </a:ln>
          </p:spPr>
          <p:txBody>
            <a:bodyPr wrap="square" lIns="0" tIns="0" rIns="0" bIns="0" rtlCol="0"/>
            <a:lstStyle/>
            <a:p>
              <a:endParaRPr/>
            </a:p>
          </p:txBody>
        </p:sp>
        <p:sp>
          <p:nvSpPr>
            <p:cNvPr id="343" name="object 343"/>
            <p:cNvSpPr/>
            <p:nvPr/>
          </p:nvSpPr>
          <p:spPr>
            <a:xfrm>
              <a:off x="3333277" y="226259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44" name="object 344"/>
            <p:cNvSpPr/>
            <p:nvPr/>
          </p:nvSpPr>
          <p:spPr>
            <a:xfrm>
              <a:off x="3322147" y="2280386"/>
              <a:ext cx="47914" cy="17929"/>
            </a:xfrm>
            <a:custGeom>
              <a:avLst/>
              <a:gdLst/>
              <a:ahLst/>
              <a:cxnLst/>
              <a:rect l="l" t="t" r="r" b="b"/>
              <a:pathLst>
                <a:path w="52704" h="20319">
                  <a:moveTo>
                    <a:pt x="0" y="0"/>
                  </a:moveTo>
                  <a:lnTo>
                    <a:pt x="52197" y="19799"/>
                  </a:lnTo>
                </a:path>
              </a:pathLst>
            </a:custGeom>
            <a:ln w="3600">
              <a:solidFill>
                <a:srgbClr val="000000"/>
              </a:solidFill>
              <a:prstDash val="lgDash"/>
            </a:ln>
          </p:spPr>
          <p:txBody>
            <a:bodyPr wrap="square" lIns="0" tIns="0" rIns="0" bIns="0" rtlCol="0"/>
            <a:lstStyle/>
            <a:p>
              <a:endParaRPr/>
            </a:p>
          </p:txBody>
        </p:sp>
        <p:sp>
          <p:nvSpPr>
            <p:cNvPr id="345" name="object 345"/>
            <p:cNvSpPr/>
            <p:nvPr/>
          </p:nvSpPr>
          <p:spPr>
            <a:xfrm>
              <a:off x="3380728" y="244905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46" name="object 346"/>
            <p:cNvSpPr/>
            <p:nvPr/>
          </p:nvSpPr>
          <p:spPr>
            <a:xfrm>
              <a:off x="3369598" y="2297855"/>
              <a:ext cx="47914" cy="186577"/>
            </a:xfrm>
            <a:custGeom>
              <a:avLst/>
              <a:gdLst/>
              <a:ahLst/>
              <a:cxnLst/>
              <a:rect l="l" t="t" r="r" b="b"/>
              <a:pathLst>
                <a:path w="52704" h="211455">
                  <a:moveTo>
                    <a:pt x="0" y="0"/>
                  </a:moveTo>
                  <a:lnTo>
                    <a:pt x="52209" y="211315"/>
                  </a:lnTo>
                </a:path>
              </a:pathLst>
            </a:custGeom>
            <a:ln w="3600">
              <a:solidFill>
                <a:srgbClr val="000000"/>
              </a:solidFill>
              <a:prstDash val="lgDash"/>
            </a:ln>
          </p:spPr>
          <p:txBody>
            <a:bodyPr wrap="square" lIns="0" tIns="0" rIns="0" bIns="0" rtlCol="0"/>
            <a:lstStyle/>
            <a:p>
              <a:endParaRPr/>
            </a:p>
          </p:txBody>
        </p:sp>
        <p:sp>
          <p:nvSpPr>
            <p:cNvPr id="347" name="object 347"/>
            <p:cNvSpPr/>
            <p:nvPr/>
          </p:nvSpPr>
          <p:spPr>
            <a:xfrm>
              <a:off x="3428180" y="239410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48" name="object 348"/>
            <p:cNvSpPr/>
            <p:nvPr/>
          </p:nvSpPr>
          <p:spPr>
            <a:xfrm>
              <a:off x="3417062" y="2429357"/>
              <a:ext cx="47914" cy="55469"/>
            </a:xfrm>
            <a:custGeom>
              <a:avLst/>
              <a:gdLst/>
              <a:ahLst/>
              <a:cxnLst/>
              <a:rect l="l" t="t" r="r" b="b"/>
              <a:pathLst>
                <a:path w="52704" h="62864">
                  <a:moveTo>
                    <a:pt x="0" y="62280"/>
                  </a:moveTo>
                  <a:lnTo>
                    <a:pt x="52197" y="0"/>
                  </a:lnTo>
                </a:path>
              </a:pathLst>
            </a:custGeom>
            <a:ln w="3600">
              <a:solidFill>
                <a:srgbClr val="000000"/>
              </a:solidFill>
              <a:prstDash val="lgDash"/>
            </a:ln>
          </p:spPr>
          <p:txBody>
            <a:bodyPr wrap="square" lIns="0" tIns="0" rIns="0" bIns="0" rtlCol="0"/>
            <a:lstStyle/>
            <a:p>
              <a:endParaRPr/>
            </a:p>
          </p:txBody>
        </p:sp>
        <p:sp>
          <p:nvSpPr>
            <p:cNvPr id="349" name="object 349"/>
            <p:cNvSpPr/>
            <p:nvPr/>
          </p:nvSpPr>
          <p:spPr>
            <a:xfrm>
              <a:off x="3475643" y="241728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50" name="object 350"/>
            <p:cNvSpPr/>
            <p:nvPr/>
          </p:nvSpPr>
          <p:spPr>
            <a:xfrm>
              <a:off x="3464514" y="2429357"/>
              <a:ext cx="47914" cy="23532"/>
            </a:xfrm>
            <a:custGeom>
              <a:avLst/>
              <a:gdLst/>
              <a:ahLst/>
              <a:cxnLst/>
              <a:rect l="l" t="t" r="r" b="b"/>
              <a:pathLst>
                <a:path w="52704" h="26669">
                  <a:moveTo>
                    <a:pt x="0" y="0"/>
                  </a:moveTo>
                  <a:lnTo>
                    <a:pt x="52197" y="26276"/>
                  </a:lnTo>
                </a:path>
              </a:pathLst>
            </a:custGeom>
            <a:ln w="3600">
              <a:solidFill>
                <a:srgbClr val="000000"/>
              </a:solidFill>
              <a:prstDash val="lgDash"/>
            </a:ln>
          </p:spPr>
          <p:txBody>
            <a:bodyPr wrap="square" lIns="0" tIns="0" rIns="0" bIns="0" rtlCol="0"/>
            <a:lstStyle/>
            <a:p>
              <a:endParaRPr/>
            </a:p>
          </p:txBody>
        </p:sp>
        <p:sp>
          <p:nvSpPr>
            <p:cNvPr id="351" name="object 351"/>
            <p:cNvSpPr/>
            <p:nvPr/>
          </p:nvSpPr>
          <p:spPr>
            <a:xfrm>
              <a:off x="3523095" y="249130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52" name="object 352"/>
            <p:cNvSpPr/>
            <p:nvPr/>
          </p:nvSpPr>
          <p:spPr>
            <a:xfrm>
              <a:off x="3511966" y="2452542"/>
              <a:ext cx="47914" cy="74519"/>
            </a:xfrm>
            <a:custGeom>
              <a:avLst/>
              <a:gdLst/>
              <a:ahLst/>
              <a:cxnLst/>
              <a:rect l="l" t="t" r="r" b="b"/>
              <a:pathLst>
                <a:path w="52704" h="84455">
                  <a:moveTo>
                    <a:pt x="0" y="0"/>
                  </a:moveTo>
                  <a:lnTo>
                    <a:pt x="52197" y="83883"/>
                  </a:lnTo>
                </a:path>
              </a:pathLst>
            </a:custGeom>
            <a:ln w="3600">
              <a:solidFill>
                <a:srgbClr val="000000"/>
              </a:solidFill>
              <a:prstDash val="lgDash"/>
            </a:ln>
          </p:spPr>
          <p:txBody>
            <a:bodyPr wrap="square" lIns="0" tIns="0" rIns="0" bIns="0" rtlCol="0"/>
            <a:lstStyle/>
            <a:p>
              <a:endParaRPr/>
            </a:p>
          </p:txBody>
        </p:sp>
        <p:sp>
          <p:nvSpPr>
            <p:cNvPr id="353" name="object 353"/>
            <p:cNvSpPr/>
            <p:nvPr/>
          </p:nvSpPr>
          <p:spPr>
            <a:xfrm>
              <a:off x="3570547" y="2450648"/>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354" name="object 354"/>
            <p:cNvSpPr/>
            <p:nvPr/>
          </p:nvSpPr>
          <p:spPr>
            <a:xfrm>
              <a:off x="3559418" y="2485902"/>
              <a:ext cx="47914" cy="40901"/>
            </a:xfrm>
            <a:custGeom>
              <a:avLst/>
              <a:gdLst/>
              <a:ahLst/>
              <a:cxnLst/>
              <a:rect l="l" t="t" r="r" b="b"/>
              <a:pathLst>
                <a:path w="52704" h="46355">
                  <a:moveTo>
                    <a:pt x="0" y="46075"/>
                  </a:moveTo>
                  <a:lnTo>
                    <a:pt x="52209" y="0"/>
                  </a:lnTo>
                </a:path>
              </a:pathLst>
            </a:custGeom>
            <a:ln w="3600">
              <a:solidFill>
                <a:srgbClr val="000000"/>
              </a:solidFill>
              <a:prstDash val="lgDash"/>
            </a:ln>
          </p:spPr>
          <p:txBody>
            <a:bodyPr wrap="square" lIns="0" tIns="0" rIns="0" bIns="0" rtlCol="0"/>
            <a:lstStyle/>
            <a:p>
              <a:endParaRPr/>
            </a:p>
          </p:txBody>
        </p:sp>
        <p:sp>
          <p:nvSpPr>
            <p:cNvPr id="355" name="object 355"/>
            <p:cNvSpPr/>
            <p:nvPr/>
          </p:nvSpPr>
          <p:spPr>
            <a:xfrm>
              <a:off x="3617998" y="225497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56" name="object 356"/>
            <p:cNvSpPr/>
            <p:nvPr/>
          </p:nvSpPr>
          <p:spPr>
            <a:xfrm>
              <a:off x="3606880" y="2290224"/>
              <a:ext cx="47914" cy="196103"/>
            </a:xfrm>
            <a:custGeom>
              <a:avLst/>
              <a:gdLst/>
              <a:ahLst/>
              <a:cxnLst/>
              <a:rect l="l" t="t" r="r" b="b"/>
              <a:pathLst>
                <a:path w="52704" h="222250">
                  <a:moveTo>
                    <a:pt x="0" y="221767"/>
                  </a:moveTo>
                  <a:lnTo>
                    <a:pt x="52197" y="0"/>
                  </a:lnTo>
                </a:path>
              </a:pathLst>
            </a:custGeom>
            <a:ln w="3600">
              <a:solidFill>
                <a:srgbClr val="000000"/>
              </a:solidFill>
              <a:prstDash val="lgDash"/>
            </a:ln>
          </p:spPr>
          <p:txBody>
            <a:bodyPr wrap="square" lIns="0" tIns="0" rIns="0" bIns="0" rtlCol="0"/>
            <a:lstStyle/>
            <a:p>
              <a:endParaRPr/>
            </a:p>
          </p:txBody>
        </p:sp>
        <p:sp>
          <p:nvSpPr>
            <p:cNvPr id="357" name="object 357"/>
            <p:cNvSpPr/>
            <p:nvPr/>
          </p:nvSpPr>
          <p:spPr>
            <a:xfrm>
              <a:off x="3665462" y="232898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58" name="object 358"/>
            <p:cNvSpPr/>
            <p:nvPr/>
          </p:nvSpPr>
          <p:spPr>
            <a:xfrm>
              <a:off x="3654332" y="2290224"/>
              <a:ext cx="47914" cy="74519"/>
            </a:xfrm>
            <a:custGeom>
              <a:avLst/>
              <a:gdLst/>
              <a:ahLst/>
              <a:cxnLst/>
              <a:rect l="l" t="t" r="r" b="b"/>
              <a:pathLst>
                <a:path w="52704" h="84455">
                  <a:moveTo>
                    <a:pt x="0" y="0"/>
                  </a:moveTo>
                  <a:lnTo>
                    <a:pt x="52197" y="83883"/>
                  </a:lnTo>
                </a:path>
              </a:pathLst>
            </a:custGeom>
            <a:ln w="3600">
              <a:solidFill>
                <a:srgbClr val="000000"/>
              </a:solidFill>
              <a:prstDash val="lgDash"/>
            </a:ln>
          </p:spPr>
          <p:txBody>
            <a:bodyPr wrap="square" lIns="0" tIns="0" rIns="0" bIns="0" rtlCol="0"/>
            <a:lstStyle/>
            <a:p>
              <a:endParaRPr/>
            </a:p>
          </p:txBody>
        </p:sp>
        <p:sp>
          <p:nvSpPr>
            <p:cNvPr id="359" name="object 359"/>
            <p:cNvSpPr/>
            <p:nvPr/>
          </p:nvSpPr>
          <p:spPr>
            <a:xfrm>
              <a:off x="3712914" y="244079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60" name="object 360"/>
            <p:cNvSpPr/>
            <p:nvPr/>
          </p:nvSpPr>
          <p:spPr>
            <a:xfrm>
              <a:off x="3701784" y="2364239"/>
              <a:ext cx="47914" cy="112059"/>
            </a:xfrm>
            <a:custGeom>
              <a:avLst/>
              <a:gdLst/>
              <a:ahLst/>
              <a:cxnLst/>
              <a:rect l="l" t="t" r="r" b="b"/>
              <a:pathLst>
                <a:path w="52704" h="127000">
                  <a:moveTo>
                    <a:pt x="0" y="0"/>
                  </a:moveTo>
                  <a:lnTo>
                    <a:pt x="52209" y="126720"/>
                  </a:lnTo>
                </a:path>
              </a:pathLst>
            </a:custGeom>
            <a:ln w="3600">
              <a:solidFill>
                <a:srgbClr val="000000"/>
              </a:solidFill>
              <a:prstDash val="lgDash"/>
            </a:ln>
          </p:spPr>
          <p:txBody>
            <a:bodyPr wrap="square" lIns="0" tIns="0" rIns="0" bIns="0" rtlCol="0"/>
            <a:lstStyle/>
            <a:p>
              <a:endParaRPr/>
            </a:p>
          </p:txBody>
        </p:sp>
        <p:sp>
          <p:nvSpPr>
            <p:cNvPr id="361" name="object 361"/>
            <p:cNvSpPr/>
            <p:nvPr/>
          </p:nvSpPr>
          <p:spPr>
            <a:xfrm>
              <a:off x="3760366" y="229404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62" name="object 362"/>
            <p:cNvSpPr/>
            <p:nvPr/>
          </p:nvSpPr>
          <p:spPr>
            <a:xfrm>
              <a:off x="3749248" y="2329299"/>
              <a:ext cx="47914" cy="146797"/>
            </a:xfrm>
            <a:custGeom>
              <a:avLst/>
              <a:gdLst/>
              <a:ahLst/>
              <a:cxnLst/>
              <a:rect l="l" t="t" r="r" b="b"/>
              <a:pathLst>
                <a:path w="52704" h="166369">
                  <a:moveTo>
                    <a:pt x="0" y="166319"/>
                  </a:moveTo>
                  <a:lnTo>
                    <a:pt x="52197" y="0"/>
                  </a:lnTo>
                </a:path>
              </a:pathLst>
            </a:custGeom>
            <a:ln w="3600">
              <a:solidFill>
                <a:srgbClr val="000000"/>
              </a:solidFill>
              <a:prstDash val="lgDash"/>
            </a:ln>
          </p:spPr>
          <p:txBody>
            <a:bodyPr wrap="square" lIns="0" tIns="0" rIns="0" bIns="0" rtlCol="0"/>
            <a:lstStyle/>
            <a:p>
              <a:endParaRPr/>
            </a:p>
          </p:txBody>
        </p:sp>
        <p:sp>
          <p:nvSpPr>
            <p:cNvPr id="363" name="object 363"/>
            <p:cNvSpPr/>
            <p:nvPr/>
          </p:nvSpPr>
          <p:spPr>
            <a:xfrm>
              <a:off x="3807817" y="252084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64" name="object 364"/>
            <p:cNvSpPr/>
            <p:nvPr/>
          </p:nvSpPr>
          <p:spPr>
            <a:xfrm>
              <a:off x="3796699" y="2329299"/>
              <a:ext cx="47914" cy="226919"/>
            </a:xfrm>
            <a:custGeom>
              <a:avLst/>
              <a:gdLst/>
              <a:ahLst/>
              <a:cxnLst/>
              <a:rect l="l" t="t" r="r" b="b"/>
              <a:pathLst>
                <a:path w="52704" h="257175">
                  <a:moveTo>
                    <a:pt x="0" y="0"/>
                  </a:moveTo>
                  <a:lnTo>
                    <a:pt x="52197" y="257048"/>
                  </a:lnTo>
                </a:path>
              </a:pathLst>
            </a:custGeom>
            <a:ln w="3600">
              <a:solidFill>
                <a:srgbClr val="000000"/>
              </a:solidFill>
              <a:prstDash val="lgDash"/>
            </a:ln>
          </p:spPr>
          <p:txBody>
            <a:bodyPr wrap="square" lIns="0" tIns="0" rIns="0" bIns="0" rtlCol="0"/>
            <a:lstStyle/>
            <a:p>
              <a:endParaRPr/>
            </a:p>
          </p:txBody>
        </p:sp>
        <p:sp>
          <p:nvSpPr>
            <p:cNvPr id="365" name="object 365"/>
            <p:cNvSpPr/>
            <p:nvPr/>
          </p:nvSpPr>
          <p:spPr>
            <a:xfrm>
              <a:off x="3855269" y="251258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66" name="object 366"/>
            <p:cNvSpPr/>
            <p:nvPr/>
          </p:nvSpPr>
          <p:spPr>
            <a:xfrm>
              <a:off x="3844151" y="2547837"/>
              <a:ext cx="47914" cy="8404"/>
            </a:xfrm>
            <a:custGeom>
              <a:avLst/>
              <a:gdLst/>
              <a:ahLst/>
              <a:cxnLst/>
              <a:rect l="l" t="t" r="r" b="b"/>
              <a:pathLst>
                <a:path w="52704" h="9525">
                  <a:moveTo>
                    <a:pt x="0" y="9372"/>
                  </a:moveTo>
                  <a:lnTo>
                    <a:pt x="52197" y="0"/>
                  </a:lnTo>
                </a:path>
              </a:pathLst>
            </a:custGeom>
            <a:ln w="3600">
              <a:solidFill>
                <a:srgbClr val="000000"/>
              </a:solidFill>
              <a:prstDash val="lgDash"/>
            </a:ln>
          </p:spPr>
          <p:txBody>
            <a:bodyPr wrap="square" lIns="0" tIns="0" rIns="0" bIns="0" rtlCol="0"/>
            <a:lstStyle/>
            <a:p>
              <a:endParaRPr/>
            </a:p>
          </p:txBody>
        </p:sp>
        <p:sp>
          <p:nvSpPr>
            <p:cNvPr id="367" name="object 367"/>
            <p:cNvSpPr/>
            <p:nvPr/>
          </p:nvSpPr>
          <p:spPr>
            <a:xfrm>
              <a:off x="3902733" y="191317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68" name="object 368"/>
            <p:cNvSpPr/>
            <p:nvPr/>
          </p:nvSpPr>
          <p:spPr>
            <a:xfrm>
              <a:off x="3891603" y="1948444"/>
              <a:ext cx="47914" cy="599515"/>
            </a:xfrm>
            <a:custGeom>
              <a:avLst/>
              <a:gdLst/>
              <a:ahLst/>
              <a:cxnLst/>
              <a:rect l="l" t="t" r="r" b="b"/>
              <a:pathLst>
                <a:path w="52704" h="679450">
                  <a:moveTo>
                    <a:pt x="0" y="679310"/>
                  </a:moveTo>
                  <a:lnTo>
                    <a:pt x="52209" y="0"/>
                  </a:lnTo>
                </a:path>
              </a:pathLst>
            </a:custGeom>
            <a:ln w="3600">
              <a:solidFill>
                <a:srgbClr val="000000"/>
              </a:solidFill>
              <a:prstDash val="lgDash"/>
            </a:ln>
          </p:spPr>
          <p:txBody>
            <a:bodyPr wrap="square" lIns="0" tIns="0" rIns="0" bIns="0" rtlCol="0"/>
            <a:lstStyle/>
            <a:p>
              <a:endParaRPr/>
            </a:p>
          </p:txBody>
        </p:sp>
        <p:sp>
          <p:nvSpPr>
            <p:cNvPr id="369" name="object 369"/>
            <p:cNvSpPr/>
            <p:nvPr/>
          </p:nvSpPr>
          <p:spPr>
            <a:xfrm>
              <a:off x="3950507" y="188776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70" name="object 370"/>
            <p:cNvSpPr/>
            <p:nvPr/>
          </p:nvSpPr>
          <p:spPr>
            <a:xfrm>
              <a:off x="3939067" y="1923030"/>
              <a:ext cx="47914" cy="25773"/>
            </a:xfrm>
            <a:custGeom>
              <a:avLst/>
              <a:gdLst/>
              <a:ahLst/>
              <a:cxnLst/>
              <a:rect l="l" t="t" r="r" b="b"/>
              <a:pathLst>
                <a:path w="52704" h="29210">
                  <a:moveTo>
                    <a:pt x="0" y="28803"/>
                  </a:moveTo>
                  <a:lnTo>
                    <a:pt x="52552" y="0"/>
                  </a:lnTo>
                </a:path>
              </a:pathLst>
            </a:custGeom>
            <a:ln w="3600">
              <a:solidFill>
                <a:srgbClr val="000000"/>
              </a:solidFill>
              <a:prstDash val="lgDash"/>
            </a:ln>
          </p:spPr>
          <p:txBody>
            <a:bodyPr wrap="square" lIns="0" tIns="0" rIns="0" bIns="0" rtlCol="0"/>
            <a:lstStyle/>
            <a:p>
              <a:endParaRPr/>
            </a:p>
          </p:txBody>
        </p:sp>
        <p:sp>
          <p:nvSpPr>
            <p:cNvPr id="371" name="object 371"/>
            <p:cNvSpPr/>
            <p:nvPr/>
          </p:nvSpPr>
          <p:spPr>
            <a:xfrm>
              <a:off x="3997971" y="244841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72" name="object 372"/>
            <p:cNvSpPr/>
            <p:nvPr/>
          </p:nvSpPr>
          <p:spPr>
            <a:xfrm>
              <a:off x="3986841" y="1923031"/>
              <a:ext cx="47914" cy="560854"/>
            </a:xfrm>
            <a:custGeom>
              <a:avLst/>
              <a:gdLst/>
              <a:ahLst/>
              <a:cxnLst/>
              <a:rect l="l" t="t" r="r" b="b"/>
              <a:pathLst>
                <a:path w="52704" h="635635">
                  <a:moveTo>
                    <a:pt x="0" y="0"/>
                  </a:moveTo>
                  <a:lnTo>
                    <a:pt x="52197" y="635406"/>
                  </a:lnTo>
                </a:path>
              </a:pathLst>
            </a:custGeom>
            <a:ln w="3600">
              <a:solidFill>
                <a:srgbClr val="000000"/>
              </a:solidFill>
              <a:prstDash val="lgDash"/>
            </a:ln>
          </p:spPr>
          <p:txBody>
            <a:bodyPr wrap="square" lIns="0" tIns="0" rIns="0" bIns="0" rtlCol="0"/>
            <a:lstStyle/>
            <a:p>
              <a:endParaRPr/>
            </a:p>
          </p:txBody>
        </p:sp>
        <p:sp>
          <p:nvSpPr>
            <p:cNvPr id="373" name="object 373"/>
            <p:cNvSpPr/>
            <p:nvPr/>
          </p:nvSpPr>
          <p:spPr>
            <a:xfrm>
              <a:off x="4045423" y="259930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74" name="object 374"/>
            <p:cNvSpPr/>
            <p:nvPr/>
          </p:nvSpPr>
          <p:spPr>
            <a:xfrm>
              <a:off x="4034293" y="2483671"/>
              <a:ext cx="47914" cy="151279"/>
            </a:xfrm>
            <a:custGeom>
              <a:avLst/>
              <a:gdLst/>
              <a:ahLst/>
              <a:cxnLst/>
              <a:rect l="l" t="t" r="r" b="b"/>
              <a:pathLst>
                <a:path w="52704" h="171450">
                  <a:moveTo>
                    <a:pt x="0" y="0"/>
                  </a:moveTo>
                  <a:lnTo>
                    <a:pt x="52209" y="171005"/>
                  </a:lnTo>
                </a:path>
              </a:pathLst>
            </a:custGeom>
            <a:ln w="3600">
              <a:solidFill>
                <a:srgbClr val="000000"/>
              </a:solidFill>
              <a:prstDash val="lgDash"/>
            </a:ln>
          </p:spPr>
          <p:txBody>
            <a:bodyPr wrap="square" lIns="0" tIns="0" rIns="0" bIns="0" rtlCol="0"/>
            <a:lstStyle/>
            <a:p>
              <a:endParaRPr/>
            </a:p>
          </p:txBody>
        </p:sp>
        <p:sp>
          <p:nvSpPr>
            <p:cNvPr id="375" name="object 375"/>
            <p:cNvSpPr/>
            <p:nvPr/>
          </p:nvSpPr>
          <p:spPr>
            <a:xfrm>
              <a:off x="4093209" y="232961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76" name="object 376"/>
            <p:cNvSpPr/>
            <p:nvPr/>
          </p:nvSpPr>
          <p:spPr>
            <a:xfrm>
              <a:off x="4081757" y="2364878"/>
              <a:ext cx="47914" cy="270062"/>
            </a:xfrm>
            <a:custGeom>
              <a:avLst/>
              <a:gdLst/>
              <a:ahLst/>
              <a:cxnLst/>
              <a:rect l="l" t="t" r="r" b="b"/>
              <a:pathLst>
                <a:path w="52704" h="306069">
                  <a:moveTo>
                    <a:pt x="0" y="305638"/>
                  </a:moveTo>
                  <a:lnTo>
                    <a:pt x="52552" y="0"/>
                  </a:lnTo>
                </a:path>
              </a:pathLst>
            </a:custGeom>
            <a:ln w="3600">
              <a:solidFill>
                <a:srgbClr val="000000"/>
              </a:solidFill>
              <a:prstDash val="lgDash"/>
            </a:ln>
          </p:spPr>
          <p:txBody>
            <a:bodyPr wrap="square" lIns="0" tIns="0" rIns="0" bIns="0" rtlCol="0"/>
            <a:lstStyle/>
            <a:p>
              <a:endParaRPr/>
            </a:p>
          </p:txBody>
        </p:sp>
        <p:sp>
          <p:nvSpPr>
            <p:cNvPr id="377" name="object 377"/>
            <p:cNvSpPr/>
            <p:nvPr/>
          </p:nvSpPr>
          <p:spPr>
            <a:xfrm>
              <a:off x="4140661" y="230864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78" name="object 378"/>
            <p:cNvSpPr/>
            <p:nvPr/>
          </p:nvSpPr>
          <p:spPr>
            <a:xfrm>
              <a:off x="4129532" y="2343912"/>
              <a:ext cx="47914" cy="21291"/>
            </a:xfrm>
            <a:custGeom>
              <a:avLst/>
              <a:gdLst/>
              <a:ahLst/>
              <a:cxnLst/>
              <a:rect l="l" t="t" r="r" b="b"/>
              <a:pathLst>
                <a:path w="52704" h="24130">
                  <a:moveTo>
                    <a:pt x="0" y="23761"/>
                  </a:moveTo>
                  <a:lnTo>
                    <a:pt x="52197" y="0"/>
                  </a:lnTo>
                </a:path>
              </a:pathLst>
            </a:custGeom>
            <a:ln w="3600">
              <a:solidFill>
                <a:srgbClr val="000000"/>
              </a:solidFill>
              <a:prstDash val="lgDash"/>
            </a:ln>
          </p:spPr>
          <p:txBody>
            <a:bodyPr wrap="square" lIns="0" tIns="0" rIns="0" bIns="0" rtlCol="0"/>
            <a:lstStyle/>
            <a:p>
              <a:endParaRPr/>
            </a:p>
          </p:txBody>
        </p:sp>
        <p:sp>
          <p:nvSpPr>
            <p:cNvPr id="379" name="object 379"/>
            <p:cNvSpPr/>
            <p:nvPr/>
          </p:nvSpPr>
          <p:spPr>
            <a:xfrm>
              <a:off x="4188448" y="2350893"/>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80" name="object 380"/>
            <p:cNvSpPr/>
            <p:nvPr/>
          </p:nvSpPr>
          <p:spPr>
            <a:xfrm>
              <a:off x="4176983" y="2343912"/>
              <a:ext cx="47914" cy="42582"/>
            </a:xfrm>
            <a:custGeom>
              <a:avLst/>
              <a:gdLst/>
              <a:ahLst/>
              <a:cxnLst/>
              <a:rect l="l" t="t" r="r" b="b"/>
              <a:pathLst>
                <a:path w="52704" h="48260">
                  <a:moveTo>
                    <a:pt x="0" y="0"/>
                  </a:moveTo>
                  <a:lnTo>
                    <a:pt x="52565" y="47879"/>
                  </a:lnTo>
                </a:path>
              </a:pathLst>
            </a:custGeom>
            <a:ln w="3600">
              <a:solidFill>
                <a:srgbClr val="000000"/>
              </a:solidFill>
              <a:prstDash val="lgDash"/>
            </a:ln>
          </p:spPr>
          <p:txBody>
            <a:bodyPr wrap="square" lIns="0" tIns="0" rIns="0" bIns="0" rtlCol="0"/>
            <a:lstStyle/>
            <a:p>
              <a:endParaRPr/>
            </a:p>
          </p:txBody>
        </p:sp>
        <p:sp>
          <p:nvSpPr>
            <p:cNvPr id="381" name="object 381"/>
            <p:cNvSpPr/>
            <p:nvPr/>
          </p:nvSpPr>
          <p:spPr>
            <a:xfrm>
              <a:off x="4235900" y="2490989"/>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82" name="object 382"/>
            <p:cNvSpPr/>
            <p:nvPr/>
          </p:nvSpPr>
          <p:spPr>
            <a:xfrm>
              <a:off x="4224770" y="2386158"/>
              <a:ext cx="47914" cy="140634"/>
            </a:xfrm>
            <a:custGeom>
              <a:avLst/>
              <a:gdLst/>
              <a:ahLst/>
              <a:cxnLst/>
              <a:rect l="l" t="t" r="r" b="b"/>
              <a:pathLst>
                <a:path w="52704" h="159385">
                  <a:moveTo>
                    <a:pt x="0" y="0"/>
                  </a:moveTo>
                  <a:lnTo>
                    <a:pt x="52197" y="158762"/>
                  </a:lnTo>
                </a:path>
              </a:pathLst>
            </a:custGeom>
            <a:ln w="3600">
              <a:solidFill>
                <a:srgbClr val="000000"/>
              </a:solidFill>
              <a:prstDash val="lgDash"/>
            </a:ln>
          </p:spPr>
          <p:txBody>
            <a:bodyPr wrap="square" lIns="0" tIns="0" rIns="0" bIns="0" rtlCol="0"/>
            <a:lstStyle/>
            <a:p>
              <a:endParaRPr/>
            </a:p>
          </p:txBody>
        </p:sp>
        <p:sp>
          <p:nvSpPr>
            <p:cNvPr id="383" name="object 383"/>
            <p:cNvSpPr/>
            <p:nvPr/>
          </p:nvSpPr>
          <p:spPr>
            <a:xfrm>
              <a:off x="4283676" y="247350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84" name="object 384"/>
            <p:cNvSpPr/>
            <p:nvPr/>
          </p:nvSpPr>
          <p:spPr>
            <a:xfrm>
              <a:off x="4272222" y="2508772"/>
              <a:ext cx="47914" cy="17929"/>
            </a:xfrm>
            <a:custGeom>
              <a:avLst/>
              <a:gdLst/>
              <a:ahLst/>
              <a:cxnLst/>
              <a:rect l="l" t="t" r="r" b="b"/>
              <a:pathLst>
                <a:path w="52704" h="20319">
                  <a:moveTo>
                    <a:pt x="0" y="19799"/>
                  </a:moveTo>
                  <a:lnTo>
                    <a:pt x="52565" y="0"/>
                  </a:lnTo>
                </a:path>
              </a:pathLst>
            </a:custGeom>
            <a:ln w="3600">
              <a:solidFill>
                <a:srgbClr val="000000"/>
              </a:solidFill>
              <a:prstDash val="lgDash"/>
            </a:ln>
          </p:spPr>
          <p:txBody>
            <a:bodyPr wrap="square" lIns="0" tIns="0" rIns="0" bIns="0" rtlCol="0"/>
            <a:lstStyle/>
            <a:p>
              <a:endParaRPr/>
            </a:p>
          </p:txBody>
        </p:sp>
        <p:sp>
          <p:nvSpPr>
            <p:cNvPr id="385" name="object 385"/>
            <p:cNvSpPr/>
            <p:nvPr/>
          </p:nvSpPr>
          <p:spPr>
            <a:xfrm>
              <a:off x="4331138" y="2525290"/>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86" name="object 386"/>
            <p:cNvSpPr/>
            <p:nvPr/>
          </p:nvSpPr>
          <p:spPr>
            <a:xfrm>
              <a:off x="4320008" y="2508773"/>
              <a:ext cx="47914" cy="52107"/>
            </a:xfrm>
            <a:custGeom>
              <a:avLst/>
              <a:gdLst/>
              <a:ahLst/>
              <a:cxnLst/>
              <a:rect l="l" t="t" r="r" b="b"/>
              <a:pathLst>
                <a:path w="52704" h="59055">
                  <a:moveTo>
                    <a:pt x="0" y="0"/>
                  </a:moveTo>
                  <a:lnTo>
                    <a:pt x="52197" y="58674"/>
                  </a:lnTo>
                </a:path>
              </a:pathLst>
            </a:custGeom>
            <a:ln w="3600">
              <a:solidFill>
                <a:srgbClr val="000000"/>
              </a:solidFill>
              <a:prstDash val="lgDash"/>
            </a:ln>
          </p:spPr>
          <p:txBody>
            <a:bodyPr wrap="square" lIns="0" tIns="0" rIns="0" bIns="0" rtlCol="0"/>
            <a:lstStyle/>
            <a:p>
              <a:endParaRPr/>
            </a:p>
          </p:txBody>
        </p:sp>
        <p:sp>
          <p:nvSpPr>
            <p:cNvPr id="387" name="object 387"/>
            <p:cNvSpPr/>
            <p:nvPr/>
          </p:nvSpPr>
          <p:spPr>
            <a:xfrm>
              <a:off x="4378914" y="255133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88" name="object 388"/>
            <p:cNvSpPr/>
            <p:nvPr/>
          </p:nvSpPr>
          <p:spPr>
            <a:xfrm>
              <a:off x="4367460" y="2560544"/>
              <a:ext cx="47914" cy="26334"/>
            </a:xfrm>
            <a:custGeom>
              <a:avLst/>
              <a:gdLst/>
              <a:ahLst/>
              <a:cxnLst/>
              <a:rect l="l" t="t" r="r" b="b"/>
              <a:pathLst>
                <a:path w="52704" h="29844">
                  <a:moveTo>
                    <a:pt x="0" y="0"/>
                  </a:moveTo>
                  <a:lnTo>
                    <a:pt x="52565" y="29527"/>
                  </a:lnTo>
                </a:path>
              </a:pathLst>
            </a:custGeom>
            <a:ln w="3600">
              <a:solidFill>
                <a:srgbClr val="000000"/>
              </a:solidFill>
              <a:prstDash val="lgDash"/>
            </a:ln>
          </p:spPr>
          <p:txBody>
            <a:bodyPr wrap="square" lIns="0" tIns="0" rIns="0" bIns="0" rtlCol="0"/>
            <a:lstStyle/>
            <a:p>
              <a:endParaRPr/>
            </a:p>
          </p:txBody>
        </p:sp>
        <p:sp>
          <p:nvSpPr>
            <p:cNvPr id="389" name="object 389"/>
            <p:cNvSpPr/>
            <p:nvPr/>
          </p:nvSpPr>
          <p:spPr>
            <a:xfrm>
              <a:off x="4426366" y="234136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90" name="object 390"/>
            <p:cNvSpPr/>
            <p:nvPr/>
          </p:nvSpPr>
          <p:spPr>
            <a:xfrm>
              <a:off x="4415248" y="2376633"/>
              <a:ext cx="47914" cy="210110"/>
            </a:xfrm>
            <a:custGeom>
              <a:avLst/>
              <a:gdLst/>
              <a:ahLst/>
              <a:cxnLst/>
              <a:rect l="l" t="t" r="r" b="b"/>
              <a:pathLst>
                <a:path w="52704" h="238125">
                  <a:moveTo>
                    <a:pt x="0" y="237959"/>
                  </a:moveTo>
                  <a:lnTo>
                    <a:pt x="52197" y="0"/>
                  </a:lnTo>
                </a:path>
              </a:pathLst>
            </a:custGeom>
            <a:ln w="3600">
              <a:solidFill>
                <a:srgbClr val="000000"/>
              </a:solidFill>
              <a:prstDash val="lgDash"/>
            </a:ln>
          </p:spPr>
          <p:txBody>
            <a:bodyPr wrap="square" lIns="0" tIns="0" rIns="0" bIns="0" rtlCol="0"/>
            <a:lstStyle/>
            <a:p>
              <a:endParaRPr/>
            </a:p>
          </p:txBody>
        </p:sp>
        <p:sp>
          <p:nvSpPr>
            <p:cNvPr id="391" name="object 391"/>
            <p:cNvSpPr/>
            <p:nvPr/>
          </p:nvSpPr>
          <p:spPr>
            <a:xfrm>
              <a:off x="4474152" y="237853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92" name="object 392"/>
            <p:cNvSpPr/>
            <p:nvPr/>
          </p:nvSpPr>
          <p:spPr>
            <a:xfrm>
              <a:off x="4462698" y="2376633"/>
              <a:ext cx="47914" cy="37540"/>
            </a:xfrm>
            <a:custGeom>
              <a:avLst/>
              <a:gdLst/>
              <a:ahLst/>
              <a:cxnLst/>
              <a:rect l="l" t="t" r="r" b="b"/>
              <a:pathLst>
                <a:path w="52704" h="42544">
                  <a:moveTo>
                    <a:pt x="0" y="0"/>
                  </a:moveTo>
                  <a:lnTo>
                    <a:pt x="52552" y="42113"/>
                  </a:lnTo>
                </a:path>
              </a:pathLst>
            </a:custGeom>
            <a:ln w="3600">
              <a:solidFill>
                <a:srgbClr val="000000"/>
              </a:solidFill>
              <a:prstDash val="lgDash"/>
            </a:ln>
          </p:spPr>
          <p:txBody>
            <a:bodyPr wrap="square" lIns="0" tIns="0" rIns="0" bIns="0" rtlCol="0"/>
            <a:lstStyle/>
            <a:p>
              <a:endParaRPr/>
            </a:p>
          </p:txBody>
        </p:sp>
        <p:sp>
          <p:nvSpPr>
            <p:cNvPr id="393" name="object 393"/>
            <p:cNvSpPr/>
            <p:nvPr/>
          </p:nvSpPr>
          <p:spPr>
            <a:xfrm>
              <a:off x="4521938" y="2395055"/>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94" name="object 394"/>
            <p:cNvSpPr/>
            <p:nvPr/>
          </p:nvSpPr>
          <p:spPr>
            <a:xfrm>
              <a:off x="4510474" y="2413791"/>
              <a:ext cx="47914" cy="16809"/>
            </a:xfrm>
            <a:custGeom>
              <a:avLst/>
              <a:gdLst/>
              <a:ahLst/>
              <a:cxnLst/>
              <a:rect l="l" t="t" r="r" b="b"/>
              <a:pathLst>
                <a:path w="52704" h="19050">
                  <a:moveTo>
                    <a:pt x="0" y="0"/>
                  </a:moveTo>
                  <a:lnTo>
                    <a:pt x="52565" y="18719"/>
                  </a:lnTo>
                </a:path>
              </a:pathLst>
            </a:custGeom>
            <a:ln w="3600">
              <a:solidFill>
                <a:srgbClr val="000000"/>
              </a:solidFill>
              <a:prstDash val="lgDash"/>
            </a:ln>
          </p:spPr>
          <p:txBody>
            <a:bodyPr wrap="square" lIns="0" tIns="0" rIns="0" bIns="0" rtlCol="0"/>
            <a:lstStyle/>
            <a:p>
              <a:endParaRPr/>
            </a:p>
          </p:txBody>
        </p:sp>
        <p:sp>
          <p:nvSpPr>
            <p:cNvPr id="395" name="object 395"/>
            <p:cNvSpPr/>
            <p:nvPr/>
          </p:nvSpPr>
          <p:spPr>
            <a:xfrm>
              <a:off x="4569714" y="196209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96" name="object 396"/>
            <p:cNvSpPr/>
            <p:nvPr/>
          </p:nvSpPr>
          <p:spPr>
            <a:xfrm>
              <a:off x="4558260" y="1997359"/>
              <a:ext cx="47914" cy="433107"/>
            </a:xfrm>
            <a:custGeom>
              <a:avLst/>
              <a:gdLst/>
              <a:ahLst/>
              <a:cxnLst/>
              <a:rect l="l" t="t" r="r" b="b"/>
              <a:pathLst>
                <a:path w="52704" h="490855">
                  <a:moveTo>
                    <a:pt x="0" y="490677"/>
                  </a:moveTo>
                  <a:lnTo>
                    <a:pt x="52552" y="0"/>
                  </a:lnTo>
                </a:path>
              </a:pathLst>
            </a:custGeom>
            <a:ln w="3600">
              <a:solidFill>
                <a:srgbClr val="000000"/>
              </a:solidFill>
              <a:prstDash val="lgDash"/>
            </a:ln>
          </p:spPr>
          <p:txBody>
            <a:bodyPr wrap="square" lIns="0" tIns="0" rIns="0" bIns="0" rtlCol="0"/>
            <a:lstStyle/>
            <a:p>
              <a:endParaRPr/>
            </a:p>
          </p:txBody>
        </p:sp>
        <p:sp>
          <p:nvSpPr>
            <p:cNvPr id="397" name="object 397"/>
            <p:cNvSpPr/>
            <p:nvPr/>
          </p:nvSpPr>
          <p:spPr>
            <a:xfrm>
              <a:off x="4617166" y="213871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98" name="object 398"/>
            <p:cNvSpPr/>
            <p:nvPr/>
          </p:nvSpPr>
          <p:spPr>
            <a:xfrm>
              <a:off x="4606036" y="1997359"/>
              <a:ext cx="47914" cy="177053"/>
            </a:xfrm>
            <a:custGeom>
              <a:avLst/>
              <a:gdLst/>
              <a:ahLst/>
              <a:cxnLst/>
              <a:rect l="l" t="t" r="r" b="b"/>
              <a:pathLst>
                <a:path w="52704" h="200660">
                  <a:moveTo>
                    <a:pt x="0" y="0"/>
                  </a:moveTo>
                  <a:lnTo>
                    <a:pt x="52209" y="200164"/>
                  </a:lnTo>
                </a:path>
              </a:pathLst>
            </a:custGeom>
            <a:ln w="3600">
              <a:solidFill>
                <a:srgbClr val="000000"/>
              </a:solidFill>
              <a:prstDash val="lgDash"/>
            </a:ln>
          </p:spPr>
          <p:txBody>
            <a:bodyPr wrap="square" lIns="0" tIns="0" rIns="0" bIns="0" rtlCol="0"/>
            <a:lstStyle/>
            <a:p>
              <a:endParaRPr/>
            </a:p>
          </p:txBody>
        </p:sp>
        <p:sp>
          <p:nvSpPr>
            <p:cNvPr id="399" name="object 399"/>
            <p:cNvSpPr/>
            <p:nvPr/>
          </p:nvSpPr>
          <p:spPr>
            <a:xfrm>
              <a:off x="4664952" y="248590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00" name="object 400"/>
            <p:cNvSpPr/>
            <p:nvPr/>
          </p:nvSpPr>
          <p:spPr>
            <a:xfrm>
              <a:off x="4653499" y="2173974"/>
              <a:ext cx="47914" cy="347382"/>
            </a:xfrm>
            <a:custGeom>
              <a:avLst/>
              <a:gdLst/>
              <a:ahLst/>
              <a:cxnLst/>
              <a:rect l="l" t="t" r="r" b="b"/>
              <a:pathLst>
                <a:path w="52704" h="393700">
                  <a:moveTo>
                    <a:pt x="0" y="0"/>
                  </a:moveTo>
                  <a:lnTo>
                    <a:pt x="52552" y="393471"/>
                  </a:lnTo>
                </a:path>
              </a:pathLst>
            </a:custGeom>
            <a:ln w="3600">
              <a:solidFill>
                <a:srgbClr val="000000"/>
              </a:solidFill>
              <a:prstDash val="lgDash"/>
            </a:ln>
          </p:spPr>
          <p:txBody>
            <a:bodyPr wrap="square" lIns="0" tIns="0" rIns="0" bIns="0" rtlCol="0"/>
            <a:lstStyle/>
            <a:p>
              <a:endParaRPr/>
            </a:p>
          </p:txBody>
        </p:sp>
        <p:sp>
          <p:nvSpPr>
            <p:cNvPr id="401" name="object 401"/>
            <p:cNvSpPr/>
            <p:nvPr/>
          </p:nvSpPr>
          <p:spPr>
            <a:xfrm>
              <a:off x="4712727" y="265488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02" name="object 402"/>
            <p:cNvSpPr/>
            <p:nvPr/>
          </p:nvSpPr>
          <p:spPr>
            <a:xfrm>
              <a:off x="4701274" y="2521155"/>
              <a:ext cx="47914" cy="169209"/>
            </a:xfrm>
            <a:custGeom>
              <a:avLst/>
              <a:gdLst/>
              <a:ahLst/>
              <a:cxnLst/>
              <a:rect l="l" t="t" r="r" b="b"/>
              <a:pathLst>
                <a:path w="52704" h="191769">
                  <a:moveTo>
                    <a:pt x="0" y="0"/>
                  </a:moveTo>
                  <a:lnTo>
                    <a:pt x="52565" y="191528"/>
                  </a:lnTo>
                </a:path>
              </a:pathLst>
            </a:custGeom>
            <a:ln w="3600">
              <a:solidFill>
                <a:srgbClr val="000000"/>
              </a:solidFill>
              <a:prstDash val="lgDash"/>
            </a:ln>
          </p:spPr>
          <p:txBody>
            <a:bodyPr wrap="square" lIns="0" tIns="0" rIns="0" bIns="0" rtlCol="0"/>
            <a:lstStyle/>
            <a:p>
              <a:endParaRPr/>
            </a:p>
          </p:txBody>
        </p:sp>
        <p:sp>
          <p:nvSpPr>
            <p:cNvPr id="403" name="object 403"/>
            <p:cNvSpPr/>
            <p:nvPr/>
          </p:nvSpPr>
          <p:spPr>
            <a:xfrm>
              <a:off x="4760514" y="307895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04" name="object 404"/>
            <p:cNvSpPr/>
            <p:nvPr/>
          </p:nvSpPr>
          <p:spPr>
            <a:xfrm>
              <a:off x="4749061" y="2690151"/>
              <a:ext cx="47914" cy="424143"/>
            </a:xfrm>
            <a:custGeom>
              <a:avLst/>
              <a:gdLst/>
              <a:ahLst/>
              <a:cxnLst/>
              <a:rect l="l" t="t" r="r" b="b"/>
              <a:pathLst>
                <a:path w="52704" h="480695">
                  <a:moveTo>
                    <a:pt x="0" y="0"/>
                  </a:moveTo>
                  <a:lnTo>
                    <a:pt x="52565" y="480593"/>
                  </a:lnTo>
                </a:path>
              </a:pathLst>
            </a:custGeom>
            <a:ln w="3600">
              <a:solidFill>
                <a:srgbClr val="000000"/>
              </a:solidFill>
              <a:prstDash val="lgDash"/>
            </a:ln>
          </p:spPr>
          <p:txBody>
            <a:bodyPr wrap="square" lIns="0" tIns="0" rIns="0" bIns="0" rtlCol="0"/>
            <a:lstStyle/>
            <a:p>
              <a:endParaRPr/>
            </a:p>
          </p:txBody>
        </p:sp>
        <p:sp>
          <p:nvSpPr>
            <p:cNvPr id="405" name="object 405"/>
            <p:cNvSpPr/>
            <p:nvPr/>
          </p:nvSpPr>
          <p:spPr>
            <a:xfrm>
              <a:off x="4808300" y="315487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06" name="object 406"/>
            <p:cNvSpPr/>
            <p:nvPr/>
          </p:nvSpPr>
          <p:spPr>
            <a:xfrm>
              <a:off x="4796848" y="3114204"/>
              <a:ext cx="47914" cy="76200"/>
            </a:xfrm>
            <a:custGeom>
              <a:avLst/>
              <a:gdLst/>
              <a:ahLst/>
              <a:cxnLst/>
              <a:rect l="l" t="t" r="r" b="b"/>
              <a:pathLst>
                <a:path w="52704" h="86360">
                  <a:moveTo>
                    <a:pt x="0" y="0"/>
                  </a:moveTo>
                  <a:lnTo>
                    <a:pt x="52552" y="86042"/>
                  </a:lnTo>
                </a:path>
              </a:pathLst>
            </a:custGeom>
            <a:ln w="3600">
              <a:solidFill>
                <a:srgbClr val="000000"/>
              </a:solidFill>
              <a:prstDash val="lgDash"/>
            </a:ln>
          </p:spPr>
          <p:txBody>
            <a:bodyPr wrap="square" lIns="0" tIns="0" rIns="0" bIns="0" rtlCol="0"/>
            <a:lstStyle/>
            <a:p>
              <a:endParaRPr/>
            </a:p>
          </p:txBody>
        </p:sp>
        <p:sp>
          <p:nvSpPr>
            <p:cNvPr id="407" name="object 407"/>
            <p:cNvSpPr/>
            <p:nvPr/>
          </p:nvSpPr>
          <p:spPr>
            <a:xfrm>
              <a:off x="4856076" y="290804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08" name="object 408"/>
            <p:cNvSpPr/>
            <p:nvPr/>
          </p:nvSpPr>
          <p:spPr>
            <a:xfrm>
              <a:off x="4844623" y="2943314"/>
              <a:ext cx="47914" cy="247090"/>
            </a:xfrm>
            <a:custGeom>
              <a:avLst/>
              <a:gdLst/>
              <a:ahLst/>
              <a:cxnLst/>
              <a:rect l="l" t="t" r="r" b="b"/>
              <a:pathLst>
                <a:path w="52704" h="280035">
                  <a:moveTo>
                    <a:pt x="0" y="279717"/>
                  </a:moveTo>
                  <a:lnTo>
                    <a:pt x="52565" y="0"/>
                  </a:lnTo>
                </a:path>
              </a:pathLst>
            </a:custGeom>
            <a:ln w="3600">
              <a:solidFill>
                <a:srgbClr val="000000"/>
              </a:solidFill>
              <a:prstDash val="lgDash"/>
            </a:ln>
          </p:spPr>
          <p:txBody>
            <a:bodyPr wrap="square" lIns="0" tIns="0" rIns="0" bIns="0" rtlCol="0"/>
            <a:lstStyle/>
            <a:p>
              <a:endParaRPr/>
            </a:p>
          </p:txBody>
        </p:sp>
        <p:sp>
          <p:nvSpPr>
            <p:cNvPr id="409" name="object 409"/>
            <p:cNvSpPr/>
            <p:nvPr/>
          </p:nvSpPr>
          <p:spPr>
            <a:xfrm>
              <a:off x="4903862" y="276510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10" name="object 410"/>
            <p:cNvSpPr/>
            <p:nvPr/>
          </p:nvSpPr>
          <p:spPr>
            <a:xfrm>
              <a:off x="4892409" y="2800372"/>
              <a:ext cx="47914" cy="143435"/>
            </a:xfrm>
            <a:custGeom>
              <a:avLst/>
              <a:gdLst/>
              <a:ahLst/>
              <a:cxnLst/>
              <a:rect l="l" t="t" r="r" b="b"/>
              <a:pathLst>
                <a:path w="52704" h="162560">
                  <a:moveTo>
                    <a:pt x="0" y="162001"/>
                  </a:moveTo>
                  <a:lnTo>
                    <a:pt x="52552" y="0"/>
                  </a:lnTo>
                </a:path>
              </a:pathLst>
            </a:custGeom>
            <a:ln w="3600">
              <a:solidFill>
                <a:srgbClr val="000000"/>
              </a:solidFill>
              <a:prstDash val="lgDash"/>
            </a:ln>
          </p:spPr>
          <p:txBody>
            <a:bodyPr wrap="square" lIns="0" tIns="0" rIns="0" bIns="0" rtlCol="0"/>
            <a:lstStyle/>
            <a:p>
              <a:endParaRPr/>
            </a:p>
          </p:txBody>
        </p:sp>
        <p:sp>
          <p:nvSpPr>
            <p:cNvPr id="411" name="object 411"/>
            <p:cNvSpPr/>
            <p:nvPr/>
          </p:nvSpPr>
          <p:spPr>
            <a:xfrm>
              <a:off x="4951637" y="2717471"/>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412" name="object 412"/>
            <p:cNvSpPr/>
            <p:nvPr/>
          </p:nvSpPr>
          <p:spPr>
            <a:xfrm>
              <a:off x="4940184" y="2752724"/>
              <a:ext cx="47914" cy="48185"/>
            </a:xfrm>
            <a:custGeom>
              <a:avLst/>
              <a:gdLst/>
              <a:ahLst/>
              <a:cxnLst/>
              <a:rect l="l" t="t" r="r" b="b"/>
              <a:pathLst>
                <a:path w="52704" h="54610">
                  <a:moveTo>
                    <a:pt x="0" y="54000"/>
                  </a:moveTo>
                  <a:lnTo>
                    <a:pt x="52565" y="0"/>
                  </a:lnTo>
                </a:path>
              </a:pathLst>
            </a:custGeom>
            <a:ln w="3600">
              <a:solidFill>
                <a:srgbClr val="000000"/>
              </a:solidFill>
              <a:prstDash val="lgDash"/>
            </a:ln>
          </p:spPr>
          <p:txBody>
            <a:bodyPr wrap="square" lIns="0" tIns="0" rIns="0" bIns="0" rtlCol="0"/>
            <a:lstStyle/>
            <a:p>
              <a:endParaRPr/>
            </a:p>
          </p:txBody>
        </p:sp>
        <p:sp>
          <p:nvSpPr>
            <p:cNvPr id="413" name="object 413"/>
            <p:cNvSpPr/>
            <p:nvPr/>
          </p:nvSpPr>
          <p:spPr>
            <a:xfrm>
              <a:off x="4999424" y="267235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14" name="object 414"/>
            <p:cNvSpPr/>
            <p:nvPr/>
          </p:nvSpPr>
          <p:spPr>
            <a:xfrm>
              <a:off x="4987971" y="2707621"/>
              <a:ext cx="47914" cy="45384"/>
            </a:xfrm>
            <a:custGeom>
              <a:avLst/>
              <a:gdLst/>
              <a:ahLst/>
              <a:cxnLst/>
              <a:rect l="l" t="t" r="r" b="b"/>
              <a:pathLst>
                <a:path w="52704" h="51435">
                  <a:moveTo>
                    <a:pt x="0" y="51117"/>
                  </a:moveTo>
                  <a:lnTo>
                    <a:pt x="52565" y="0"/>
                  </a:lnTo>
                </a:path>
              </a:pathLst>
            </a:custGeom>
            <a:ln w="3600">
              <a:solidFill>
                <a:srgbClr val="000000"/>
              </a:solidFill>
              <a:prstDash val="lgDash"/>
            </a:ln>
          </p:spPr>
          <p:txBody>
            <a:bodyPr wrap="square" lIns="0" tIns="0" rIns="0" bIns="0" rtlCol="0"/>
            <a:lstStyle/>
            <a:p>
              <a:endParaRPr/>
            </a:p>
          </p:txBody>
        </p:sp>
        <p:sp>
          <p:nvSpPr>
            <p:cNvPr id="415" name="object 415"/>
            <p:cNvSpPr/>
            <p:nvPr/>
          </p:nvSpPr>
          <p:spPr>
            <a:xfrm>
              <a:off x="5047211" y="256213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16" name="object 416"/>
            <p:cNvSpPr/>
            <p:nvPr/>
          </p:nvSpPr>
          <p:spPr>
            <a:xfrm>
              <a:off x="5035758" y="2597389"/>
              <a:ext cx="47914" cy="110378"/>
            </a:xfrm>
            <a:custGeom>
              <a:avLst/>
              <a:gdLst/>
              <a:ahLst/>
              <a:cxnLst/>
              <a:rect l="l" t="t" r="r" b="b"/>
              <a:pathLst>
                <a:path w="52704" h="125094">
                  <a:moveTo>
                    <a:pt x="0" y="124929"/>
                  </a:moveTo>
                  <a:lnTo>
                    <a:pt x="52552" y="0"/>
                  </a:lnTo>
                </a:path>
              </a:pathLst>
            </a:custGeom>
            <a:ln w="3600">
              <a:solidFill>
                <a:srgbClr val="000000"/>
              </a:solidFill>
              <a:prstDash val="lgDash"/>
            </a:ln>
          </p:spPr>
          <p:txBody>
            <a:bodyPr wrap="square" lIns="0" tIns="0" rIns="0" bIns="0" rtlCol="0"/>
            <a:lstStyle/>
            <a:p>
              <a:endParaRPr/>
            </a:p>
          </p:txBody>
        </p:sp>
        <p:sp>
          <p:nvSpPr>
            <p:cNvPr id="417" name="object 417"/>
            <p:cNvSpPr/>
            <p:nvPr/>
          </p:nvSpPr>
          <p:spPr>
            <a:xfrm>
              <a:off x="5094986" y="245444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18" name="object 418"/>
            <p:cNvSpPr/>
            <p:nvPr/>
          </p:nvSpPr>
          <p:spPr>
            <a:xfrm>
              <a:off x="5083533" y="2489712"/>
              <a:ext cx="47914" cy="108137"/>
            </a:xfrm>
            <a:custGeom>
              <a:avLst/>
              <a:gdLst/>
              <a:ahLst/>
              <a:cxnLst/>
              <a:rect l="l" t="t" r="r" b="b"/>
              <a:pathLst>
                <a:path w="52704" h="122555">
                  <a:moveTo>
                    <a:pt x="0" y="122034"/>
                  </a:moveTo>
                  <a:lnTo>
                    <a:pt x="52565" y="0"/>
                  </a:lnTo>
                </a:path>
              </a:pathLst>
            </a:custGeom>
            <a:ln w="3600">
              <a:solidFill>
                <a:srgbClr val="000000"/>
              </a:solidFill>
              <a:prstDash val="lgDash"/>
            </a:ln>
          </p:spPr>
          <p:txBody>
            <a:bodyPr wrap="square" lIns="0" tIns="0" rIns="0" bIns="0" rtlCol="0"/>
            <a:lstStyle/>
            <a:p>
              <a:endParaRPr/>
            </a:p>
          </p:txBody>
        </p:sp>
        <p:sp>
          <p:nvSpPr>
            <p:cNvPr id="419" name="object 419"/>
            <p:cNvSpPr/>
            <p:nvPr/>
          </p:nvSpPr>
          <p:spPr>
            <a:xfrm>
              <a:off x="5143096" y="233851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20" name="object 420"/>
            <p:cNvSpPr/>
            <p:nvPr/>
          </p:nvSpPr>
          <p:spPr>
            <a:xfrm>
              <a:off x="5131319" y="2373765"/>
              <a:ext cx="48491" cy="115981"/>
            </a:xfrm>
            <a:custGeom>
              <a:avLst/>
              <a:gdLst/>
              <a:ahLst/>
              <a:cxnLst/>
              <a:rect l="l" t="t" r="r" b="b"/>
              <a:pathLst>
                <a:path w="53339" h="131444">
                  <a:moveTo>
                    <a:pt x="0" y="131406"/>
                  </a:moveTo>
                  <a:lnTo>
                    <a:pt x="52920" y="0"/>
                  </a:lnTo>
                </a:path>
              </a:pathLst>
            </a:custGeom>
            <a:ln w="3600">
              <a:solidFill>
                <a:srgbClr val="000000"/>
              </a:solidFill>
              <a:prstDash val="lgDash"/>
            </a:ln>
          </p:spPr>
          <p:txBody>
            <a:bodyPr wrap="square" lIns="0" tIns="0" rIns="0" bIns="0" rtlCol="0"/>
            <a:lstStyle/>
            <a:p>
              <a:endParaRPr/>
            </a:p>
          </p:txBody>
        </p:sp>
        <p:sp>
          <p:nvSpPr>
            <p:cNvPr id="421" name="object 421"/>
            <p:cNvSpPr/>
            <p:nvPr/>
          </p:nvSpPr>
          <p:spPr>
            <a:xfrm>
              <a:off x="5190882" y="2130776"/>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422" name="object 422"/>
            <p:cNvSpPr/>
            <p:nvPr/>
          </p:nvSpPr>
          <p:spPr>
            <a:xfrm>
              <a:off x="5179429" y="2166030"/>
              <a:ext cx="47914" cy="207869"/>
            </a:xfrm>
            <a:custGeom>
              <a:avLst/>
              <a:gdLst/>
              <a:ahLst/>
              <a:cxnLst/>
              <a:rect l="l" t="t" r="r" b="b"/>
              <a:pathLst>
                <a:path w="52704" h="235585">
                  <a:moveTo>
                    <a:pt x="0" y="235432"/>
                  </a:moveTo>
                  <a:lnTo>
                    <a:pt x="52552" y="0"/>
                  </a:lnTo>
                </a:path>
              </a:pathLst>
            </a:custGeom>
            <a:ln w="3600">
              <a:solidFill>
                <a:srgbClr val="000000"/>
              </a:solidFill>
              <a:prstDash val="lgDash"/>
            </a:ln>
          </p:spPr>
          <p:txBody>
            <a:bodyPr wrap="square" lIns="0" tIns="0" rIns="0" bIns="0" rtlCol="0"/>
            <a:lstStyle/>
            <a:p>
              <a:endParaRPr/>
            </a:p>
          </p:txBody>
        </p:sp>
        <p:sp>
          <p:nvSpPr>
            <p:cNvPr id="423" name="object 423"/>
            <p:cNvSpPr/>
            <p:nvPr/>
          </p:nvSpPr>
          <p:spPr>
            <a:xfrm>
              <a:off x="5238657" y="215522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24" name="object 424"/>
            <p:cNvSpPr/>
            <p:nvPr/>
          </p:nvSpPr>
          <p:spPr>
            <a:xfrm>
              <a:off x="5227205" y="2166029"/>
              <a:ext cx="47914" cy="24653"/>
            </a:xfrm>
            <a:custGeom>
              <a:avLst/>
              <a:gdLst/>
              <a:ahLst/>
              <a:cxnLst/>
              <a:rect l="l" t="t" r="r" b="b"/>
              <a:pathLst>
                <a:path w="52704" h="27939">
                  <a:moveTo>
                    <a:pt x="0" y="0"/>
                  </a:moveTo>
                  <a:lnTo>
                    <a:pt x="52565" y="27724"/>
                  </a:lnTo>
                </a:path>
              </a:pathLst>
            </a:custGeom>
            <a:ln w="3600">
              <a:solidFill>
                <a:srgbClr val="000000"/>
              </a:solidFill>
              <a:prstDash val="lgDash"/>
            </a:ln>
          </p:spPr>
          <p:txBody>
            <a:bodyPr wrap="square" lIns="0" tIns="0" rIns="0" bIns="0" rtlCol="0"/>
            <a:lstStyle/>
            <a:p>
              <a:endParaRPr/>
            </a:p>
          </p:txBody>
        </p:sp>
        <p:sp>
          <p:nvSpPr>
            <p:cNvPr id="425" name="object 425"/>
            <p:cNvSpPr/>
            <p:nvPr/>
          </p:nvSpPr>
          <p:spPr>
            <a:xfrm>
              <a:off x="5286444" y="257738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26" name="object 426"/>
            <p:cNvSpPr/>
            <p:nvPr/>
          </p:nvSpPr>
          <p:spPr>
            <a:xfrm>
              <a:off x="5274991" y="2190491"/>
              <a:ext cx="47914" cy="422462"/>
            </a:xfrm>
            <a:custGeom>
              <a:avLst/>
              <a:gdLst/>
              <a:ahLst/>
              <a:cxnLst/>
              <a:rect l="l" t="t" r="r" b="b"/>
              <a:pathLst>
                <a:path w="52704" h="478789">
                  <a:moveTo>
                    <a:pt x="0" y="0"/>
                  </a:moveTo>
                  <a:lnTo>
                    <a:pt x="52552" y="478434"/>
                  </a:lnTo>
                </a:path>
              </a:pathLst>
            </a:custGeom>
            <a:ln w="3600">
              <a:solidFill>
                <a:srgbClr val="000000"/>
              </a:solidFill>
              <a:prstDash val="lgDash"/>
            </a:ln>
          </p:spPr>
          <p:txBody>
            <a:bodyPr wrap="square" lIns="0" tIns="0" rIns="0" bIns="0" rtlCol="0"/>
            <a:lstStyle/>
            <a:p>
              <a:endParaRPr/>
            </a:p>
          </p:txBody>
        </p:sp>
        <p:sp>
          <p:nvSpPr>
            <p:cNvPr id="427" name="object 427"/>
            <p:cNvSpPr/>
            <p:nvPr/>
          </p:nvSpPr>
          <p:spPr>
            <a:xfrm>
              <a:off x="5334554" y="271778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28" name="object 428"/>
            <p:cNvSpPr/>
            <p:nvPr/>
          </p:nvSpPr>
          <p:spPr>
            <a:xfrm>
              <a:off x="5322766" y="2612640"/>
              <a:ext cx="48491" cy="140634"/>
            </a:xfrm>
            <a:custGeom>
              <a:avLst/>
              <a:gdLst/>
              <a:ahLst/>
              <a:cxnLst/>
              <a:rect l="l" t="t" r="r" b="b"/>
              <a:pathLst>
                <a:path w="53339" h="159385">
                  <a:moveTo>
                    <a:pt x="0" y="0"/>
                  </a:moveTo>
                  <a:lnTo>
                    <a:pt x="52920" y="159118"/>
                  </a:lnTo>
                </a:path>
              </a:pathLst>
            </a:custGeom>
            <a:ln w="3600">
              <a:solidFill>
                <a:srgbClr val="000000"/>
              </a:solidFill>
              <a:prstDash val="lgDash"/>
            </a:ln>
          </p:spPr>
          <p:txBody>
            <a:bodyPr wrap="square" lIns="0" tIns="0" rIns="0" bIns="0" rtlCol="0"/>
            <a:lstStyle/>
            <a:p>
              <a:endParaRPr/>
            </a:p>
          </p:txBody>
        </p:sp>
        <p:sp>
          <p:nvSpPr>
            <p:cNvPr id="429" name="object 429"/>
            <p:cNvSpPr/>
            <p:nvPr/>
          </p:nvSpPr>
          <p:spPr>
            <a:xfrm>
              <a:off x="5382329" y="203706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30" name="object 430"/>
            <p:cNvSpPr/>
            <p:nvPr/>
          </p:nvSpPr>
          <p:spPr>
            <a:xfrm>
              <a:off x="5370876" y="2072327"/>
              <a:ext cx="47914" cy="680757"/>
            </a:xfrm>
            <a:custGeom>
              <a:avLst/>
              <a:gdLst/>
              <a:ahLst/>
              <a:cxnLst/>
              <a:rect l="l" t="t" r="r" b="b"/>
              <a:pathLst>
                <a:path w="52704" h="771525">
                  <a:moveTo>
                    <a:pt x="0" y="771474"/>
                  </a:moveTo>
                  <a:lnTo>
                    <a:pt x="52565" y="0"/>
                  </a:lnTo>
                </a:path>
              </a:pathLst>
            </a:custGeom>
            <a:ln w="3600">
              <a:solidFill>
                <a:srgbClr val="000000"/>
              </a:solidFill>
              <a:prstDash val="lgDash"/>
            </a:ln>
          </p:spPr>
          <p:txBody>
            <a:bodyPr wrap="square" lIns="0" tIns="0" rIns="0" bIns="0" rtlCol="0"/>
            <a:lstStyle/>
            <a:p>
              <a:endParaRPr/>
            </a:p>
          </p:txBody>
        </p:sp>
        <p:sp>
          <p:nvSpPr>
            <p:cNvPr id="431" name="object 431"/>
            <p:cNvSpPr/>
            <p:nvPr/>
          </p:nvSpPr>
          <p:spPr>
            <a:xfrm>
              <a:off x="5430450" y="2250836"/>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32" name="object 432"/>
            <p:cNvSpPr/>
            <p:nvPr/>
          </p:nvSpPr>
          <p:spPr>
            <a:xfrm>
              <a:off x="5418663" y="2072326"/>
              <a:ext cx="48491" cy="214032"/>
            </a:xfrm>
            <a:custGeom>
              <a:avLst/>
              <a:gdLst/>
              <a:ahLst/>
              <a:cxnLst/>
              <a:rect l="l" t="t" r="r" b="b"/>
              <a:pathLst>
                <a:path w="53339" h="242569">
                  <a:moveTo>
                    <a:pt x="0" y="0"/>
                  </a:moveTo>
                  <a:lnTo>
                    <a:pt x="52920" y="242277"/>
                  </a:lnTo>
                </a:path>
              </a:pathLst>
            </a:custGeom>
            <a:ln w="3600">
              <a:solidFill>
                <a:srgbClr val="000000"/>
              </a:solidFill>
              <a:prstDash val="lgDash"/>
            </a:ln>
          </p:spPr>
          <p:txBody>
            <a:bodyPr wrap="square" lIns="0" tIns="0" rIns="0" bIns="0" rtlCol="0"/>
            <a:lstStyle/>
            <a:p>
              <a:endParaRPr/>
            </a:p>
          </p:txBody>
        </p:sp>
        <p:sp>
          <p:nvSpPr>
            <p:cNvPr id="433" name="object 433"/>
            <p:cNvSpPr/>
            <p:nvPr/>
          </p:nvSpPr>
          <p:spPr>
            <a:xfrm>
              <a:off x="5478226" y="275812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34" name="object 434"/>
            <p:cNvSpPr/>
            <p:nvPr/>
          </p:nvSpPr>
          <p:spPr>
            <a:xfrm>
              <a:off x="5466773" y="2286101"/>
              <a:ext cx="47914" cy="507626"/>
            </a:xfrm>
            <a:custGeom>
              <a:avLst/>
              <a:gdLst/>
              <a:ahLst/>
              <a:cxnLst/>
              <a:rect l="l" t="t" r="r" b="b"/>
              <a:pathLst>
                <a:path w="52704" h="575310">
                  <a:moveTo>
                    <a:pt x="0" y="0"/>
                  </a:moveTo>
                  <a:lnTo>
                    <a:pt x="52552" y="574916"/>
                  </a:lnTo>
                </a:path>
              </a:pathLst>
            </a:custGeom>
            <a:ln w="3600">
              <a:solidFill>
                <a:srgbClr val="000000"/>
              </a:solidFill>
              <a:prstDash val="lgDash"/>
            </a:ln>
          </p:spPr>
          <p:txBody>
            <a:bodyPr wrap="square" lIns="0" tIns="0" rIns="0" bIns="0" rtlCol="0"/>
            <a:lstStyle/>
            <a:p>
              <a:endParaRPr/>
            </a:p>
          </p:txBody>
        </p:sp>
        <p:sp>
          <p:nvSpPr>
            <p:cNvPr id="435" name="object 435"/>
            <p:cNvSpPr/>
            <p:nvPr/>
          </p:nvSpPr>
          <p:spPr>
            <a:xfrm>
              <a:off x="5526336" y="263042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36" name="object 436"/>
            <p:cNvSpPr/>
            <p:nvPr/>
          </p:nvSpPr>
          <p:spPr>
            <a:xfrm>
              <a:off x="5514547" y="2665689"/>
              <a:ext cx="48491" cy="127747"/>
            </a:xfrm>
            <a:custGeom>
              <a:avLst/>
              <a:gdLst/>
              <a:ahLst/>
              <a:cxnLst/>
              <a:rect l="l" t="t" r="r" b="b"/>
              <a:pathLst>
                <a:path w="53339" h="144780">
                  <a:moveTo>
                    <a:pt x="0" y="144716"/>
                  </a:moveTo>
                  <a:lnTo>
                    <a:pt x="52920" y="0"/>
                  </a:lnTo>
                </a:path>
              </a:pathLst>
            </a:custGeom>
            <a:ln w="3600">
              <a:solidFill>
                <a:srgbClr val="000000"/>
              </a:solidFill>
              <a:prstDash val="lgDash"/>
            </a:ln>
          </p:spPr>
          <p:txBody>
            <a:bodyPr wrap="square" lIns="0" tIns="0" rIns="0" bIns="0" rtlCol="0"/>
            <a:lstStyle/>
            <a:p>
              <a:endParaRPr/>
            </a:p>
          </p:txBody>
        </p:sp>
        <p:sp>
          <p:nvSpPr>
            <p:cNvPr id="437" name="object 437"/>
            <p:cNvSpPr/>
            <p:nvPr/>
          </p:nvSpPr>
          <p:spPr>
            <a:xfrm>
              <a:off x="5574122" y="243444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38" name="object 438"/>
            <p:cNvSpPr/>
            <p:nvPr/>
          </p:nvSpPr>
          <p:spPr>
            <a:xfrm>
              <a:off x="5562658" y="2469697"/>
              <a:ext cx="47914" cy="196103"/>
            </a:xfrm>
            <a:custGeom>
              <a:avLst/>
              <a:gdLst/>
              <a:ahLst/>
              <a:cxnLst/>
              <a:rect l="l" t="t" r="r" b="b"/>
              <a:pathLst>
                <a:path w="52704" h="222250">
                  <a:moveTo>
                    <a:pt x="0" y="222123"/>
                  </a:moveTo>
                  <a:lnTo>
                    <a:pt x="52565" y="0"/>
                  </a:lnTo>
                </a:path>
              </a:pathLst>
            </a:custGeom>
            <a:ln w="3600">
              <a:solidFill>
                <a:srgbClr val="000000"/>
              </a:solidFill>
              <a:prstDash val="lgDash"/>
            </a:ln>
          </p:spPr>
          <p:txBody>
            <a:bodyPr wrap="square" lIns="0" tIns="0" rIns="0" bIns="0" rtlCol="0"/>
            <a:lstStyle/>
            <a:p>
              <a:endParaRPr/>
            </a:p>
          </p:txBody>
        </p:sp>
        <p:sp>
          <p:nvSpPr>
            <p:cNvPr id="439" name="object 439"/>
            <p:cNvSpPr/>
            <p:nvPr/>
          </p:nvSpPr>
          <p:spPr>
            <a:xfrm>
              <a:off x="5622220" y="281117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40" name="object 440"/>
            <p:cNvSpPr/>
            <p:nvPr/>
          </p:nvSpPr>
          <p:spPr>
            <a:xfrm>
              <a:off x="5610444" y="2469697"/>
              <a:ext cx="48491" cy="377078"/>
            </a:xfrm>
            <a:custGeom>
              <a:avLst/>
              <a:gdLst/>
              <a:ahLst/>
              <a:cxnLst/>
              <a:rect l="l" t="t" r="r" b="b"/>
              <a:pathLst>
                <a:path w="53339" h="427355">
                  <a:moveTo>
                    <a:pt x="0" y="0"/>
                  </a:moveTo>
                  <a:lnTo>
                    <a:pt x="52920" y="426961"/>
                  </a:lnTo>
                </a:path>
              </a:pathLst>
            </a:custGeom>
            <a:ln w="3600">
              <a:solidFill>
                <a:srgbClr val="000000"/>
              </a:solidFill>
              <a:prstDash val="lgDash"/>
            </a:ln>
          </p:spPr>
          <p:txBody>
            <a:bodyPr wrap="square" lIns="0" tIns="0" rIns="0" bIns="0" rtlCol="0"/>
            <a:lstStyle/>
            <a:p>
              <a:endParaRPr/>
            </a:p>
          </p:txBody>
        </p:sp>
        <p:sp>
          <p:nvSpPr>
            <p:cNvPr id="441" name="object 441"/>
            <p:cNvSpPr/>
            <p:nvPr/>
          </p:nvSpPr>
          <p:spPr>
            <a:xfrm>
              <a:off x="5670007" y="262026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42" name="object 442"/>
            <p:cNvSpPr/>
            <p:nvPr/>
          </p:nvSpPr>
          <p:spPr>
            <a:xfrm>
              <a:off x="5658554" y="2655526"/>
              <a:ext cx="47914" cy="191060"/>
            </a:xfrm>
            <a:custGeom>
              <a:avLst/>
              <a:gdLst/>
              <a:ahLst/>
              <a:cxnLst/>
              <a:rect l="l" t="t" r="r" b="b"/>
              <a:pathLst>
                <a:path w="52704" h="216535">
                  <a:moveTo>
                    <a:pt x="0" y="216357"/>
                  </a:moveTo>
                  <a:lnTo>
                    <a:pt x="52565" y="0"/>
                  </a:lnTo>
                </a:path>
              </a:pathLst>
            </a:custGeom>
            <a:ln w="3600">
              <a:solidFill>
                <a:srgbClr val="000000"/>
              </a:solidFill>
              <a:prstDash val="lgDash"/>
            </a:ln>
          </p:spPr>
          <p:txBody>
            <a:bodyPr wrap="square" lIns="0" tIns="0" rIns="0" bIns="0" rtlCol="0"/>
            <a:lstStyle/>
            <a:p>
              <a:endParaRPr/>
            </a:p>
          </p:txBody>
        </p:sp>
        <p:sp>
          <p:nvSpPr>
            <p:cNvPr id="443" name="object 443"/>
            <p:cNvSpPr/>
            <p:nvPr/>
          </p:nvSpPr>
          <p:spPr>
            <a:xfrm>
              <a:off x="5718117" y="229372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44" name="object 444"/>
            <p:cNvSpPr/>
            <p:nvPr/>
          </p:nvSpPr>
          <p:spPr>
            <a:xfrm>
              <a:off x="5706341" y="2328986"/>
              <a:ext cx="48491" cy="326651"/>
            </a:xfrm>
            <a:custGeom>
              <a:avLst/>
              <a:gdLst/>
              <a:ahLst/>
              <a:cxnLst/>
              <a:rect l="l" t="t" r="r" b="b"/>
              <a:pathLst>
                <a:path w="53339" h="370205">
                  <a:moveTo>
                    <a:pt x="0" y="370078"/>
                  </a:moveTo>
                  <a:lnTo>
                    <a:pt x="52908" y="0"/>
                  </a:lnTo>
                </a:path>
              </a:pathLst>
            </a:custGeom>
            <a:ln w="3600">
              <a:solidFill>
                <a:srgbClr val="000000"/>
              </a:solidFill>
              <a:prstDash val="lgDash"/>
            </a:ln>
          </p:spPr>
          <p:txBody>
            <a:bodyPr wrap="square" lIns="0" tIns="0" rIns="0" bIns="0" rtlCol="0"/>
            <a:lstStyle/>
            <a:p>
              <a:endParaRPr/>
            </a:p>
          </p:txBody>
        </p:sp>
        <p:sp>
          <p:nvSpPr>
            <p:cNvPr id="445" name="object 445"/>
            <p:cNvSpPr/>
            <p:nvPr/>
          </p:nvSpPr>
          <p:spPr>
            <a:xfrm>
              <a:off x="5766227" y="281339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46" name="object 446"/>
            <p:cNvSpPr/>
            <p:nvPr/>
          </p:nvSpPr>
          <p:spPr>
            <a:xfrm>
              <a:off x="5754439" y="2328986"/>
              <a:ext cx="48491" cy="519953"/>
            </a:xfrm>
            <a:custGeom>
              <a:avLst/>
              <a:gdLst/>
              <a:ahLst/>
              <a:cxnLst/>
              <a:rect l="l" t="t" r="r" b="b"/>
              <a:pathLst>
                <a:path w="53339" h="589280">
                  <a:moveTo>
                    <a:pt x="0" y="0"/>
                  </a:moveTo>
                  <a:lnTo>
                    <a:pt x="52920" y="588962"/>
                  </a:lnTo>
                </a:path>
              </a:pathLst>
            </a:custGeom>
            <a:ln w="3600">
              <a:solidFill>
                <a:srgbClr val="000000"/>
              </a:solidFill>
              <a:prstDash val="lgDash"/>
            </a:ln>
          </p:spPr>
          <p:txBody>
            <a:bodyPr wrap="square" lIns="0" tIns="0" rIns="0" bIns="0" rtlCol="0"/>
            <a:lstStyle/>
            <a:p>
              <a:endParaRPr/>
            </a:p>
          </p:txBody>
        </p:sp>
        <p:sp>
          <p:nvSpPr>
            <p:cNvPr id="447" name="object 447"/>
            <p:cNvSpPr/>
            <p:nvPr/>
          </p:nvSpPr>
          <p:spPr>
            <a:xfrm>
              <a:off x="5814337" y="281244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48" name="object 448"/>
            <p:cNvSpPr/>
            <p:nvPr/>
          </p:nvSpPr>
          <p:spPr>
            <a:xfrm>
              <a:off x="5802549" y="2847694"/>
              <a:ext cx="48491" cy="1121"/>
            </a:xfrm>
            <a:custGeom>
              <a:avLst/>
              <a:gdLst/>
              <a:ahLst/>
              <a:cxnLst/>
              <a:rect l="l" t="t" r="r" b="b"/>
              <a:pathLst>
                <a:path w="53339" h="1269">
                  <a:moveTo>
                    <a:pt x="0" y="1092"/>
                  </a:moveTo>
                  <a:lnTo>
                    <a:pt x="52920" y="0"/>
                  </a:lnTo>
                </a:path>
              </a:pathLst>
            </a:custGeom>
            <a:ln w="3600">
              <a:solidFill>
                <a:srgbClr val="000000"/>
              </a:solidFill>
              <a:prstDash val="lgDash"/>
            </a:ln>
          </p:spPr>
          <p:txBody>
            <a:bodyPr wrap="square" lIns="0" tIns="0" rIns="0" bIns="0" rtlCol="0"/>
            <a:lstStyle/>
            <a:p>
              <a:endParaRPr/>
            </a:p>
          </p:txBody>
        </p:sp>
        <p:sp>
          <p:nvSpPr>
            <p:cNvPr id="449" name="object 449"/>
            <p:cNvSpPr/>
            <p:nvPr/>
          </p:nvSpPr>
          <p:spPr>
            <a:xfrm>
              <a:off x="5862123" y="264536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50" name="object 450"/>
            <p:cNvSpPr/>
            <p:nvPr/>
          </p:nvSpPr>
          <p:spPr>
            <a:xfrm>
              <a:off x="5850659" y="2680615"/>
              <a:ext cx="47914" cy="167528"/>
            </a:xfrm>
            <a:custGeom>
              <a:avLst/>
              <a:gdLst/>
              <a:ahLst/>
              <a:cxnLst/>
              <a:rect l="l" t="t" r="r" b="b"/>
              <a:pathLst>
                <a:path w="52704" h="189864">
                  <a:moveTo>
                    <a:pt x="0" y="189357"/>
                  </a:moveTo>
                  <a:lnTo>
                    <a:pt x="52565" y="0"/>
                  </a:lnTo>
                </a:path>
              </a:pathLst>
            </a:custGeom>
            <a:ln w="3600">
              <a:solidFill>
                <a:srgbClr val="000000"/>
              </a:solidFill>
              <a:prstDash val="lgDash"/>
            </a:ln>
          </p:spPr>
          <p:txBody>
            <a:bodyPr wrap="square" lIns="0" tIns="0" rIns="0" bIns="0" rtlCol="0"/>
            <a:lstStyle/>
            <a:p>
              <a:endParaRPr/>
            </a:p>
          </p:txBody>
        </p:sp>
        <p:sp>
          <p:nvSpPr>
            <p:cNvPr id="451" name="object 451"/>
            <p:cNvSpPr/>
            <p:nvPr/>
          </p:nvSpPr>
          <p:spPr>
            <a:xfrm>
              <a:off x="5910222" y="2768603"/>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52" name="object 452"/>
            <p:cNvSpPr/>
            <p:nvPr/>
          </p:nvSpPr>
          <p:spPr>
            <a:xfrm>
              <a:off x="5898445" y="2680615"/>
              <a:ext cx="48491" cy="123265"/>
            </a:xfrm>
            <a:custGeom>
              <a:avLst/>
              <a:gdLst/>
              <a:ahLst/>
              <a:cxnLst/>
              <a:rect l="l" t="t" r="r" b="b"/>
              <a:pathLst>
                <a:path w="53340" h="139700">
                  <a:moveTo>
                    <a:pt x="0" y="0"/>
                  </a:moveTo>
                  <a:lnTo>
                    <a:pt x="52920" y="139687"/>
                  </a:lnTo>
                </a:path>
              </a:pathLst>
            </a:custGeom>
            <a:ln w="3600">
              <a:solidFill>
                <a:srgbClr val="000000"/>
              </a:solidFill>
              <a:prstDash val="lgDash"/>
            </a:ln>
          </p:spPr>
          <p:txBody>
            <a:bodyPr wrap="square" lIns="0" tIns="0" rIns="0" bIns="0" rtlCol="0"/>
            <a:lstStyle/>
            <a:p>
              <a:endParaRPr/>
            </a:p>
          </p:txBody>
        </p:sp>
        <p:sp>
          <p:nvSpPr>
            <p:cNvPr id="453" name="object 453"/>
            <p:cNvSpPr/>
            <p:nvPr/>
          </p:nvSpPr>
          <p:spPr>
            <a:xfrm>
              <a:off x="5958332" y="2843896"/>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454" name="object 454"/>
            <p:cNvSpPr/>
            <p:nvPr/>
          </p:nvSpPr>
          <p:spPr>
            <a:xfrm>
              <a:off x="5946555" y="2803868"/>
              <a:ext cx="48491" cy="75640"/>
            </a:xfrm>
            <a:custGeom>
              <a:avLst/>
              <a:gdLst/>
              <a:ahLst/>
              <a:cxnLst/>
              <a:rect l="l" t="t" r="r" b="b"/>
              <a:pathLst>
                <a:path w="53340" h="85725">
                  <a:moveTo>
                    <a:pt x="0" y="0"/>
                  </a:moveTo>
                  <a:lnTo>
                    <a:pt x="52920" y="85318"/>
                  </a:lnTo>
                </a:path>
              </a:pathLst>
            </a:custGeom>
            <a:ln w="3600">
              <a:solidFill>
                <a:srgbClr val="000000"/>
              </a:solidFill>
              <a:prstDash val="lgDash"/>
            </a:ln>
          </p:spPr>
          <p:txBody>
            <a:bodyPr wrap="square" lIns="0" tIns="0" rIns="0" bIns="0" rtlCol="0"/>
            <a:lstStyle/>
            <a:p>
              <a:endParaRPr/>
            </a:p>
          </p:txBody>
        </p:sp>
        <p:sp>
          <p:nvSpPr>
            <p:cNvPr id="455" name="object 455"/>
            <p:cNvSpPr/>
            <p:nvPr/>
          </p:nvSpPr>
          <p:spPr>
            <a:xfrm>
              <a:off x="6006441" y="2636788"/>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456" name="object 456"/>
            <p:cNvSpPr/>
            <p:nvPr/>
          </p:nvSpPr>
          <p:spPr>
            <a:xfrm>
              <a:off x="5994665" y="2672042"/>
              <a:ext cx="48491" cy="207309"/>
            </a:xfrm>
            <a:custGeom>
              <a:avLst/>
              <a:gdLst/>
              <a:ahLst/>
              <a:cxnLst/>
              <a:rect l="l" t="t" r="r" b="b"/>
              <a:pathLst>
                <a:path w="53340" h="234950">
                  <a:moveTo>
                    <a:pt x="0" y="234721"/>
                  </a:moveTo>
                  <a:lnTo>
                    <a:pt x="52920" y="0"/>
                  </a:lnTo>
                </a:path>
              </a:pathLst>
            </a:custGeom>
            <a:ln w="3600">
              <a:solidFill>
                <a:srgbClr val="000000"/>
              </a:solidFill>
              <a:prstDash val="lgDash"/>
            </a:ln>
          </p:spPr>
          <p:txBody>
            <a:bodyPr wrap="square" lIns="0" tIns="0" rIns="0" bIns="0" rtlCol="0"/>
            <a:lstStyle/>
            <a:p>
              <a:endParaRPr/>
            </a:p>
          </p:txBody>
        </p:sp>
        <p:sp>
          <p:nvSpPr>
            <p:cNvPr id="457" name="object 457"/>
            <p:cNvSpPr/>
            <p:nvPr/>
          </p:nvSpPr>
          <p:spPr>
            <a:xfrm>
              <a:off x="6054551" y="254212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58" name="object 458"/>
            <p:cNvSpPr/>
            <p:nvPr/>
          </p:nvSpPr>
          <p:spPr>
            <a:xfrm>
              <a:off x="6042775" y="2577386"/>
              <a:ext cx="48491" cy="94689"/>
            </a:xfrm>
            <a:custGeom>
              <a:avLst/>
              <a:gdLst/>
              <a:ahLst/>
              <a:cxnLst/>
              <a:rect l="l" t="t" r="r" b="b"/>
              <a:pathLst>
                <a:path w="53340" h="107314">
                  <a:moveTo>
                    <a:pt x="0" y="107276"/>
                  </a:moveTo>
                  <a:lnTo>
                    <a:pt x="52920" y="0"/>
                  </a:lnTo>
                </a:path>
              </a:pathLst>
            </a:custGeom>
            <a:ln w="3600">
              <a:solidFill>
                <a:srgbClr val="000000"/>
              </a:solidFill>
              <a:prstDash val="lgDash"/>
            </a:ln>
          </p:spPr>
          <p:txBody>
            <a:bodyPr wrap="square" lIns="0" tIns="0" rIns="0" bIns="0" rtlCol="0"/>
            <a:lstStyle/>
            <a:p>
              <a:endParaRPr/>
            </a:p>
          </p:txBody>
        </p:sp>
        <p:sp>
          <p:nvSpPr>
            <p:cNvPr id="459" name="object 459"/>
            <p:cNvSpPr/>
            <p:nvPr/>
          </p:nvSpPr>
          <p:spPr>
            <a:xfrm>
              <a:off x="6102662" y="259516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60" name="object 460"/>
            <p:cNvSpPr/>
            <p:nvPr/>
          </p:nvSpPr>
          <p:spPr>
            <a:xfrm>
              <a:off x="6090884" y="2577386"/>
              <a:ext cx="48491" cy="53228"/>
            </a:xfrm>
            <a:custGeom>
              <a:avLst/>
              <a:gdLst/>
              <a:ahLst/>
              <a:cxnLst/>
              <a:rect l="l" t="t" r="r" b="b"/>
              <a:pathLst>
                <a:path w="53340" h="60325">
                  <a:moveTo>
                    <a:pt x="0" y="0"/>
                  </a:moveTo>
                  <a:lnTo>
                    <a:pt x="52908" y="60121"/>
                  </a:lnTo>
                </a:path>
              </a:pathLst>
            </a:custGeom>
            <a:ln w="3600">
              <a:solidFill>
                <a:srgbClr val="000000"/>
              </a:solidFill>
              <a:prstDash val="lgDash"/>
            </a:ln>
          </p:spPr>
          <p:txBody>
            <a:bodyPr wrap="square" lIns="0" tIns="0" rIns="0" bIns="0" rtlCol="0"/>
            <a:lstStyle/>
            <a:p>
              <a:endParaRPr/>
            </a:p>
          </p:txBody>
        </p:sp>
        <p:sp>
          <p:nvSpPr>
            <p:cNvPr id="461" name="object 461"/>
            <p:cNvSpPr/>
            <p:nvPr/>
          </p:nvSpPr>
          <p:spPr>
            <a:xfrm>
              <a:off x="6150772" y="267649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62" name="object 462"/>
            <p:cNvSpPr/>
            <p:nvPr/>
          </p:nvSpPr>
          <p:spPr>
            <a:xfrm>
              <a:off x="6138984" y="2630424"/>
              <a:ext cx="48491" cy="81803"/>
            </a:xfrm>
            <a:custGeom>
              <a:avLst/>
              <a:gdLst/>
              <a:ahLst/>
              <a:cxnLst/>
              <a:rect l="l" t="t" r="r" b="b"/>
              <a:pathLst>
                <a:path w="53340" h="92710">
                  <a:moveTo>
                    <a:pt x="0" y="0"/>
                  </a:moveTo>
                  <a:lnTo>
                    <a:pt x="52933" y="92163"/>
                  </a:lnTo>
                </a:path>
              </a:pathLst>
            </a:custGeom>
            <a:ln w="3600">
              <a:solidFill>
                <a:srgbClr val="000000"/>
              </a:solidFill>
              <a:prstDash val="lgDash"/>
            </a:ln>
          </p:spPr>
          <p:txBody>
            <a:bodyPr wrap="square" lIns="0" tIns="0" rIns="0" bIns="0" rtlCol="0"/>
            <a:lstStyle/>
            <a:p>
              <a:endParaRPr/>
            </a:p>
          </p:txBody>
        </p:sp>
        <p:sp>
          <p:nvSpPr>
            <p:cNvPr id="463" name="object 463"/>
            <p:cNvSpPr/>
            <p:nvPr/>
          </p:nvSpPr>
          <p:spPr>
            <a:xfrm>
              <a:off x="6198881" y="2441425"/>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64" name="object 464"/>
            <p:cNvSpPr/>
            <p:nvPr/>
          </p:nvSpPr>
          <p:spPr>
            <a:xfrm>
              <a:off x="6187105" y="2476689"/>
              <a:ext cx="48491" cy="235324"/>
            </a:xfrm>
            <a:custGeom>
              <a:avLst/>
              <a:gdLst/>
              <a:ahLst/>
              <a:cxnLst/>
              <a:rect l="l" t="t" r="r" b="b"/>
              <a:pathLst>
                <a:path w="53340" h="266700">
                  <a:moveTo>
                    <a:pt x="0" y="266395"/>
                  </a:moveTo>
                  <a:lnTo>
                    <a:pt x="52908" y="0"/>
                  </a:lnTo>
                </a:path>
              </a:pathLst>
            </a:custGeom>
            <a:ln w="3600">
              <a:solidFill>
                <a:srgbClr val="000000"/>
              </a:solidFill>
              <a:prstDash val="lgDash"/>
            </a:ln>
          </p:spPr>
          <p:txBody>
            <a:bodyPr wrap="square" lIns="0" tIns="0" rIns="0" bIns="0" rtlCol="0"/>
            <a:lstStyle/>
            <a:p>
              <a:endParaRPr/>
            </a:p>
          </p:txBody>
        </p:sp>
        <p:sp>
          <p:nvSpPr>
            <p:cNvPr id="465" name="object 465"/>
            <p:cNvSpPr/>
            <p:nvPr/>
          </p:nvSpPr>
          <p:spPr>
            <a:xfrm>
              <a:off x="6246991" y="250591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66" name="object 466"/>
            <p:cNvSpPr/>
            <p:nvPr/>
          </p:nvSpPr>
          <p:spPr>
            <a:xfrm>
              <a:off x="6235203" y="2476690"/>
              <a:ext cx="48491" cy="64994"/>
            </a:xfrm>
            <a:custGeom>
              <a:avLst/>
              <a:gdLst/>
              <a:ahLst/>
              <a:cxnLst/>
              <a:rect l="l" t="t" r="r" b="b"/>
              <a:pathLst>
                <a:path w="53340" h="73660">
                  <a:moveTo>
                    <a:pt x="0" y="0"/>
                  </a:moveTo>
                  <a:lnTo>
                    <a:pt x="52920" y="73075"/>
                  </a:lnTo>
                </a:path>
              </a:pathLst>
            </a:custGeom>
            <a:ln w="3600">
              <a:solidFill>
                <a:srgbClr val="000000"/>
              </a:solidFill>
              <a:prstDash val="lgDash"/>
            </a:ln>
          </p:spPr>
          <p:txBody>
            <a:bodyPr wrap="square" lIns="0" tIns="0" rIns="0" bIns="0" rtlCol="0"/>
            <a:lstStyle/>
            <a:p>
              <a:endParaRPr/>
            </a:p>
          </p:txBody>
        </p:sp>
        <p:sp>
          <p:nvSpPr>
            <p:cNvPr id="467" name="object 467"/>
            <p:cNvSpPr/>
            <p:nvPr/>
          </p:nvSpPr>
          <p:spPr>
            <a:xfrm>
              <a:off x="6295101" y="282006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68" name="object 468"/>
            <p:cNvSpPr/>
            <p:nvPr/>
          </p:nvSpPr>
          <p:spPr>
            <a:xfrm>
              <a:off x="6283313" y="2541169"/>
              <a:ext cx="48491" cy="314325"/>
            </a:xfrm>
            <a:custGeom>
              <a:avLst/>
              <a:gdLst/>
              <a:ahLst/>
              <a:cxnLst/>
              <a:rect l="l" t="t" r="r" b="b"/>
              <a:pathLst>
                <a:path w="53340" h="356235">
                  <a:moveTo>
                    <a:pt x="0" y="0"/>
                  </a:moveTo>
                  <a:lnTo>
                    <a:pt x="52920" y="356044"/>
                  </a:lnTo>
                </a:path>
              </a:pathLst>
            </a:custGeom>
            <a:ln w="3600">
              <a:solidFill>
                <a:srgbClr val="000000"/>
              </a:solidFill>
              <a:prstDash val="lgDash"/>
            </a:ln>
          </p:spPr>
          <p:txBody>
            <a:bodyPr wrap="square" lIns="0" tIns="0" rIns="0" bIns="0" rtlCol="0"/>
            <a:lstStyle/>
            <a:p>
              <a:endParaRPr/>
            </a:p>
          </p:txBody>
        </p:sp>
        <p:sp>
          <p:nvSpPr>
            <p:cNvPr id="469" name="object 469"/>
            <p:cNvSpPr/>
            <p:nvPr/>
          </p:nvSpPr>
          <p:spPr>
            <a:xfrm>
              <a:off x="6343211" y="262503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70" name="object 470"/>
            <p:cNvSpPr/>
            <p:nvPr/>
          </p:nvSpPr>
          <p:spPr>
            <a:xfrm>
              <a:off x="6331423" y="2660287"/>
              <a:ext cx="48491" cy="195543"/>
            </a:xfrm>
            <a:custGeom>
              <a:avLst/>
              <a:gdLst/>
              <a:ahLst/>
              <a:cxnLst/>
              <a:rect l="l" t="t" r="r" b="b"/>
              <a:pathLst>
                <a:path w="53340" h="221614">
                  <a:moveTo>
                    <a:pt x="0" y="221043"/>
                  </a:moveTo>
                  <a:lnTo>
                    <a:pt x="52920" y="0"/>
                  </a:lnTo>
                </a:path>
              </a:pathLst>
            </a:custGeom>
            <a:ln w="3600">
              <a:solidFill>
                <a:srgbClr val="000000"/>
              </a:solidFill>
              <a:prstDash val="lgDash"/>
            </a:ln>
          </p:spPr>
          <p:txBody>
            <a:bodyPr wrap="square" lIns="0" tIns="0" rIns="0" bIns="0" rtlCol="0"/>
            <a:lstStyle/>
            <a:p>
              <a:endParaRPr/>
            </a:p>
          </p:txBody>
        </p:sp>
        <p:sp>
          <p:nvSpPr>
            <p:cNvPr id="471" name="object 471"/>
            <p:cNvSpPr/>
            <p:nvPr/>
          </p:nvSpPr>
          <p:spPr>
            <a:xfrm>
              <a:off x="6391321" y="2688874"/>
              <a:ext cx="72736" cy="70597"/>
            </a:xfrm>
            <a:custGeom>
              <a:avLst/>
              <a:gdLst/>
              <a:ahLst/>
              <a:cxnLst/>
              <a:rect l="l" t="t" r="r" b="b"/>
              <a:pathLst>
                <a:path w="80009"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72" name="object 472"/>
            <p:cNvSpPr/>
            <p:nvPr/>
          </p:nvSpPr>
          <p:spPr>
            <a:xfrm>
              <a:off x="6379533" y="2660287"/>
              <a:ext cx="48491" cy="63874"/>
            </a:xfrm>
            <a:custGeom>
              <a:avLst/>
              <a:gdLst/>
              <a:ahLst/>
              <a:cxnLst/>
              <a:rect l="l" t="t" r="r" b="b"/>
              <a:pathLst>
                <a:path w="53340" h="72389">
                  <a:moveTo>
                    <a:pt x="0" y="0"/>
                  </a:moveTo>
                  <a:lnTo>
                    <a:pt x="52920" y="72364"/>
                  </a:lnTo>
                </a:path>
              </a:pathLst>
            </a:custGeom>
            <a:ln w="3600">
              <a:solidFill>
                <a:srgbClr val="000000"/>
              </a:solidFill>
              <a:prstDash val="lgDash"/>
            </a:ln>
          </p:spPr>
          <p:txBody>
            <a:bodyPr wrap="square" lIns="0" tIns="0" rIns="0" bIns="0" rtlCol="0"/>
            <a:lstStyle/>
            <a:p>
              <a:endParaRPr/>
            </a:p>
          </p:txBody>
        </p:sp>
        <p:sp>
          <p:nvSpPr>
            <p:cNvPr id="473" name="object 473"/>
            <p:cNvSpPr/>
            <p:nvPr/>
          </p:nvSpPr>
          <p:spPr>
            <a:xfrm>
              <a:off x="6439430" y="272985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74" name="object 474"/>
            <p:cNvSpPr/>
            <p:nvPr/>
          </p:nvSpPr>
          <p:spPr>
            <a:xfrm>
              <a:off x="6427643" y="2724138"/>
              <a:ext cx="48491" cy="41462"/>
            </a:xfrm>
            <a:custGeom>
              <a:avLst/>
              <a:gdLst/>
              <a:ahLst/>
              <a:cxnLst/>
              <a:rect l="l" t="t" r="r" b="b"/>
              <a:pathLst>
                <a:path w="53340" h="46989">
                  <a:moveTo>
                    <a:pt x="0" y="0"/>
                  </a:moveTo>
                  <a:lnTo>
                    <a:pt x="52920" y="46431"/>
                  </a:lnTo>
                </a:path>
              </a:pathLst>
            </a:custGeom>
            <a:ln w="3600">
              <a:solidFill>
                <a:srgbClr val="000000"/>
              </a:solidFill>
              <a:prstDash val="lgDash"/>
            </a:ln>
          </p:spPr>
          <p:txBody>
            <a:bodyPr wrap="square" lIns="0" tIns="0" rIns="0" bIns="0" rtlCol="0"/>
            <a:lstStyle/>
            <a:p>
              <a:endParaRPr/>
            </a:p>
          </p:txBody>
        </p:sp>
        <p:sp>
          <p:nvSpPr>
            <p:cNvPr id="475" name="object 475"/>
            <p:cNvSpPr/>
            <p:nvPr/>
          </p:nvSpPr>
          <p:spPr>
            <a:xfrm>
              <a:off x="6487864" y="2636788"/>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476" name="object 476"/>
            <p:cNvSpPr/>
            <p:nvPr/>
          </p:nvSpPr>
          <p:spPr>
            <a:xfrm>
              <a:off x="6475752" y="2672042"/>
              <a:ext cx="48491" cy="93569"/>
            </a:xfrm>
            <a:custGeom>
              <a:avLst/>
              <a:gdLst/>
              <a:ahLst/>
              <a:cxnLst/>
              <a:rect l="l" t="t" r="r" b="b"/>
              <a:pathLst>
                <a:path w="53340" h="106044">
                  <a:moveTo>
                    <a:pt x="0" y="105473"/>
                  </a:moveTo>
                  <a:lnTo>
                    <a:pt x="53289" y="0"/>
                  </a:lnTo>
                </a:path>
              </a:pathLst>
            </a:custGeom>
            <a:ln w="3600">
              <a:solidFill>
                <a:srgbClr val="000000"/>
              </a:solidFill>
              <a:prstDash val="lgDash"/>
            </a:ln>
          </p:spPr>
          <p:txBody>
            <a:bodyPr wrap="square" lIns="0" tIns="0" rIns="0" bIns="0" rtlCol="0"/>
            <a:lstStyle/>
            <a:p>
              <a:endParaRPr/>
            </a:p>
          </p:txBody>
        </p:sp>
        <p:sp>
          <p:nvSpPr>
            <p:cNvPr id="477" name="object 477"/>
            <p:cNvSpPr/>
            <p:nvPr/>
          </p:nvSpPr>
          <p:spPr>
            <a:xfrm>
              <a:off x="6535974" y="260692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78" name="object 478"/>
            <p:cNvSpPr/>
            <p:nvPr/>
          </p:nvSpPr>
          <p:spPr>
            <a:xfrm>
              <a:off x="6524197" y="2642178"/>
              <a:ext cx="48491" cy="30256"/>
            </a:xfrm>
            <a:custGeom>
              <a:avLst/>
              <a:gdLst/>
              <a:ahLst/>
              <a:cxnLst/>
              <a:rect l="l" t="t" r="r" b="b"/>
              <a:pathLst>
                <a:path w="53340" h="34289">
                  <a:moveTo>
                    <a:pt x="0" y="33845"/>
                  </a:moveTo>
                  <a:lnTo>
                    <a:pt x="52908" y="0"/>
                  </a:lnTo>
                </a:path>
              </a:pathLst>
            </a:custGeom>
            <a:ln w="3600">
              <a:solidFill>
                <a:srgbClr val="000000"/>
              </a:solidFill>
              <a:prstDash val="lgDash"/>
            </a:ln>
          </p:spPr>
          <p:txBody>
            <a:bodyPr wrap="square" lIns="0" tIns="0" rIns="0" bIns="0" rtlCol="0"/>
            <a:lstStyle/>
            <a:p>
              <a:endParaRPr/>
            </a:p>
          </p:txBody>
        </p:sp>
        <p:sp>
          <p:nvSpPr>
            <p:cNvPr id="479" name="object 479"/>
            <p:cNvSpPr/>
            <p:nvPr/>
          </p:nvSpPr>
          <p:spPr>
            <a:xfrm>
              <a:off x="6584084" y="283404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80" name="object 480"/>
            <p:cNvSpPr/>
            <p:nvPr/>
          </p:nvSpPr>
          <p:spPr>
            <a:xfrm>
              <a:off x="6572295" y="2642179"/>
              <a:ext cx="48491" cy="227479"/>
            </a:xfrm>
            <a:custGeom>
              <a:avLst/>
              <a:gdLst/>
              <a:ahLst/>
              <a:cxnLst/>
              <a:rect l="l" t="t" r="r" b="b"/>
              <a:pathLst>
                <a:path w="53340" h="257810">
                  <a:moveTo>
                    <a:pt x="0" y="0"/>
                  </a:moveTo>
                  <a:lnTo>
                    <a:pt x="52920" y="257403"/>
                  </a:lnTo>
                </a:path>
              </a:pathLst>
            </a:custGeom>
            <a:ln w="3600">
              <a:solidFill>
                <a:srgbClr val="000000"/>
              </a:solidFill>
              <a:prstDash val="lgDash"/>
            </a:ln>
          </p:spPr>
          <p:txBody>
            <a:bodyPr wrap="square" lIns="0" tIns="0" rIns="0" bIns="0" rtlCol="0"/>
            <a:lstStyle/>
            <a:p>
              <a:endParaRPr/>
            </a:p>
          </p:txBody>
        </p:sp>
        <p:sp>
          <p:nvSpPr>
            <p:cNvPr id="481" name="object 481"/>
            <p:cNvSpPr/>
            <p:nvPr/>
          </p:nvSpPr>
          <p:spPr>
            <a:xfrm>
              <a:off x="6632194" y="3029712"/>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82" name="object 482"/>
            <p:cNvSpPr/>
            <p:nvPr/>
          </p:nvSpPr>
          <p:spPr>
            <a:xfrm>
              <a:off x="6620405" y="2869300"/>
              <a:ext cx="48491" cy="196103"/>
            </a:xfrm>
            <a:custGeom>
              <a:avLst/>
              <a:gdLst/>
              <a:ahLst/>
              <a:cxnLst/>
              <a:rect l="l" t="t" r="r" b="b"/>
              <a:pathLst>
                <a:path w="53340" h="222250">
                  <a:moveTo>
                    <a:pt x="0" y="0"/>
                  </a:moveTo>
                  <a:lnTo>
                    <a:pt x="52920" y="221754"/>
                  </a:lnTo>
                </a:path>
              </a:pathLst>
            </a:custGeom>
            <a:ln w="3600">
              <a:solidFill>
                <a:srgbClr val="000000"/>
              </a:solidFill>
              <a:prstDash val="lgDash"/>
            </a:ln>
          </p:spPr>
          <p:txBody>
            <a:bodyPr wrap="square" lIns="0" tIns="0" rIns="0" bIns="0" rtlCol="0"/>
            <a:lstStyle/>
            <a:p>
              <a:endParaRPr/>
            </a:p>
          </p:txBody>
        </p:sp>
        <p:sp>
          <p:nvSpPr>
            <p:cNvPr id="483" name="object 483"/>
            <p:cNvSpPr/>
            <p:nvPr/>
          </p:nvSpPr>
          <p:spPr>
            <a:xfrm>
              <a:off x="6680627" y="2471928"/>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484" name="object 484"/>
            <p:cNvSpPr/>
            <p:nvPr/>
          </p:nvSpPr>
          <p:spPr>
            <a:xfrm>
              <a:off x="6668515" y="2507181"/>
              <a:ext cx="48491" cy="558053"/>
            </a:xfrm>
            <a:custGeom>
              <a:avLst/>
              <a:gdLst/>
              <a:ahLst/>
              <a:cxnLst/>
              <a:rect l="l" t="t" r="r" b="b"/>
              <a:pathLst>
                <a:path w="53340" h="632460">
                  <a:moveTo>
                    <a:pt x="0" y="632155"/>
                  </a:moveTo>
                  <a:lnTo>
                    <a:pt x="53289" y="0"/>
                  </a:lnTo>
                </a:path>
              </a:pathLst>
            </a:custGeom>
            <a:ln w="3600">
              <a:solidFill>
                <a:srgbClr val="000000"/>
              </a:solidFill>
              <a:prstDash val="lgDash"/>
            </a:ln>
          </p:spPr>
          <p:txBody>
            <a:bodyPr wrap="square" lIns="0" tIns="0" rIns="0" bIns="0" rtlCol="0"/>
            <a:lstStyle/>
            <a:p>
              <a:endParaRPr/>
            </a:p>
          </p:txBody>
        </p:sp>
        <p:sp>
          <p:nvSpPr>
            <p:cNvPr id="485" name="object 485"/>
            <p:cNvSpPr/>
            <p:nvPr/>
          </p:nvSpPr>
          <p:spPr>
            <a:xfrm>
              <a:off x="6728737" y="2297217"/>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86" name="object 486"/>
            <p:cNvSpPr/>
            <p:nvPr/>
          </p:nvSpPr>
          <p:spPr>
            <a:xfrm>
              <a:off x="6716960" y="2332481"/>
              <a:ext cx="48491" cy="174812"/>
            </a:xfrm>
            <a:custGeom>
              <a:avLst/>
              <a:gdLst/>
              <a:ahLst/>
              <a:cxnLst/>
              <a:rect l="l" t="t" r="r" b="b"/>
              <a:pathLst>
                <a:path w="53340" h="198119">
                  <a:moveTo>
                    <a:pt x="0" y="197993"/>
                  </a:moveTo>
                  <a:lnTo>
                    <a:pt x="52908" y="0"/>
                  </a:lnTo>
                </a:path>
              </a:pathLst>
            </a:custGeom>
            <a:ln w="3600">
              <a:solidFill>
                <a:srgbClr val="000000"/>
              </a:solidFill>
              <a:prstDash val="lgDash"/>
            </a:ln>
          </p:spPr>
          <p:txBody>
            <a:bodyPr wrap="square" lIns="0" tIns="0" rIns="0" bIns="0" rtlCol="0"/>
            <a:lstStyle/>
            <a:p>
              <a:endParaRPr/>
            </a:p>
          </p:txBody>
        </p:sp>
        <p:sp>
          <p:nvSpPr>
            <p:cNvPr id="487" name="object 487"/>
            <p:cNvSpPr/>
            <p:nvPr/>
          </p:nvSpPr>
          <p:spPr>
            <a:xfrm>
              <a:off x="6776847" y="3021453"/>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88" name="object 488"/>
            <p:cNvSpPr/>
            <p:nvPr/>
          </p:nvSpPr>
          <p:spPr>
            <a:xfrm>
              <a:off x="6765059" y="2332482"/>
              <a:ext cx="48491" cy="724460"/>
            </a:xfrm>
            <a:custGeom>
              <a:avLst/>
              <a:gdLst/>
              <a:ahLst/>
              <a:cxnLst/>
              <a:rect l="l" t="t" r="r" b="b"/>
              <a:pathLst>
                <a:path w="53340" h="821054">
                  <a:moveTo>
                    <a:pt x="0" y="0"/>
                  </a:moveTo>
                  <a:lnTo>
                    <a:pt x="52920" y="820788"/>
                  </a:lnTo>
                </a:path>
              </a:pathLst>
            </a:custGeom>
            <a:ln w="3600">
              <a:solidFill>
                <a:srgbClr val="000000"/>
              </a:solidFill>
              <a:prstDash val="lgDash"/>
            </a:ln>
          </p:spPr>
          <p:txBody>
            <a:bodyPr wrap="square" lIns="0" tIns="0" rIns="0" bIns="0" rtlCol="0"/>
            <a:lstStyle/>
            <a:p>
              <a:endParaRPr/>
            </a:p>
          </p:txBody>
        </p:sp>
        <p:sp>
          <p:nvSpPr>
            <p:cNvPr id="489" name="object 489"/>
            <p:cNvSpPr/>
            <p:nvPr/>
          </p:nvSpPr>
          <p:spPr>
            <a:xfrm>
              <a:off x="6824957" y="308307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90" name="object 490"/>
            <p:cNvSpPr/>
            <p:nvPr/>
          </p:nvSpPr>
          <p:spPr>
            <a:xfrm>
              <a:off x="6813168" y="3056707"/>
              <a:ext cx="48491" cy="61632"/>
            </a:xfrm>
            <a:custGeom>
              <a:avLst/>
              <a:gdLst/>
              <a:ahLst/>
              <a:cxnLst/>
              <a:rect l="l" t="t" r="r" b="b"/>
              <a:pathLst>
                <a:path w="53340" h="69850">
                  <a:moveTo>
                    <a:pt x="0" y="0"/>
                  </a:moveTo>
                  <a:lnTo>
                    <a:pt x="52920" y="69850"/>
                  </a:lnTo>
                </a:path>
              </a:pathLst>
            </a:custGeom>
            <a:ln w="3600">
              <a:solidFill>
                <a:srgbClr val="000000"/>
              </a:solidFill>
              <a:prstDash val="lgDash"/>
            </a:ln>
          </p:spPr>
          <p:txBody>
            <a:bodyPr wrap="square" lIns="0" tIns="0" rIns="0" bIns="0" rtlCol="0"/>
            <a:lstStyle/>
            <a:p>
              <a:endParaRPr/>
            </a:p>
          </p:txBody>
        </p:sp>
        <p:sp>
          <p:nvSpPr>
            <p:cNvPr id="491" name="object 491"/>
            <p:cNvSpPr/>
            <p:nvPr/>
          </p:nvSpPr>
          <p:spPr>
            <a:xfrm>
              <a:off x="6873067" y="233851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92" name="object 492"/>
            <p:cNvSpPr/>
            <p:nvPr/>
          </p:nvSpPr>
          <p:spPr>
            <a:xfrm>
              <a:off x="6861278" y="2373765"/>
              <a:ext cx="48491" cy="744631"/>
            </a:xfrm>
            <a:custGeom>
              <a:avLst/>
              <a:gdLst/>
              <a:ahLst/>
              <a:cxnLst/>
              <a:rect l="l" t="t" r="r" b="b"/>
              <a:pathLst>
                <a:path w="53340" h="843914">
                  <a:moveTo>
                    <a:pt x="0" y="843851"/>
                  </a:moveTo>
                  <a:lnTo>
                    <a:pt x="52920" y="0"/>
                  </a:lnTo>
                </a:path>
              </a:pathLst>
            </a:custGeom>
            <a:ln w="3600">
              <a:solidFill>
                <a:srgbClr val="000000"/>
              </a:solidFill>
              <a:prstDash val="lgDash"/>
            </a:ln>
          </p:spPr>
          <p:txBody>
            <a:bodyPr wrap="square" lIns="0" tIns="0" rIns="0" bIns="0" rtlCol="0"/>
            <a:lstStyle/>
            <a:p>
              <a:endParaRPr/>
            </a:p>
          </p:txBody>
        </p:sp>
        <p:sp>
          <p:nvSpPr>
            <p:cNvPr id="493" name="object 493"/>
            <p:cNvSpPr/>
            <p:nvPr/>
          </p:nvSpPr>
          <p:spPr>
            <a:xfrm>
              <a:off x="6921500" y="258945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94" name="object 494"/>
            <p:cNvSpPr/>
            <p:nvPr/>
          </p:nvSpPr>
          <p:spPr>
            <a:xfrm>
              <a:off x="6909388" y="2373764"/>
              <a:ext cx="48491" cy="251012"/>
            </a:xfrm>
            <a:custGeom>
              <a:avLst/>
              <a:gdLst/>
              <a:ahLst/>
              <a:cxnLst/>
              <a:rect l="l" t="t" r="r" b="b"/>
              <a:pathLst>
                <a:path w="53340" h="284480">
                  <a:moveTo>
                    <a:pt x="0" y="0"/>
                  </a:moveTo>
                  <a:lnTo>
                    <a:pt x="53276" y="284403"/>
                  </a:lnTo>
                </a:path>
              </a:pathLst>
            </a:custGeom>
            <a:ln w="3600">
              <a:solidFill>
                <a:srgbClr val="000000"/>
              </a:solidFill>
              <a:prstDash val="lgDash"/>
            </a:ln>
          </p:spPr>
          <p:txBody>
            <a:bodyPr wrap="square" lIns="0" tIns="0" rIns="0" bIns="0" rtlCol="0"/>
            <a:lstStyle/>
            <a:p>
              <a:endParaRPr/>
            </a:p>
          </p:txBody>
        </p:sp>
        <p:sp>
          <p:nvSpPr>
            <p:cNvPr id="495" name="object 495"/>
            <p:cNvSpPr/>
            <p:nvPr/>
          </p:nvSpPr>
          <p:spPr>
            <a:xfrm>
              <a:off x="6969609" y="300874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96" name="object 496"/>
            <p:cNvSpPr/>
            <p:nvPr/>
          </p:nvSpPr>
          <p:spPr>
            <a:xfrm>
              <a:off x="6957822" y="2624709"/>
              <a:ext cx="48491" cy="419660"/>
            </a:xfrm>
            <a:custGeom>
              <a:avLst/>
              <a:gdLst/>
              <a:ahLst/>
              <a:cxnLst/>
              <a:rect l="l" t="t" r="r" b="b"/>
              <a:pathLst>
                <a:path w="53340" h="475614">
                  <a:moveTo>
                    <a:pt x="0" y="0"/>
                  </a:moveTo>
                  <a:lnTo>
                    <a:pt x="52920" y="475208"/>
                  </a:lnTo>
                </a:path>
              </a:pathLst>
            </a:custGeom>
            <a:ln w="3600">
              <a:solidFill>
                <a:srgbClr val="000000"/>
              </a:solidFill>
              <a:prstDash val="lgDash"/>
            </a:ln>
          </p:spPr>
          <p:txBody>
            <a:bodyPr wrap="square" lIns="0" tIns="0" rIns="0" bIns="0" rtlCol="0"/>
            <a:lstStyle/>
            <a:p>
              <a:endParaRPr/>
            </a:p>
          </p:txBody>
        </p:sp>
        <p:sp>
          <p:nvSpPr>
            <p:cNvPr id="497" name="object 497"/>
            <p:cNvSpPr/>
            <p:nvPr/>
          </p:nvSpPr>
          <p:spPr>
            <a:xfrm>
              <a:off x="7017719" y="301890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98" name="object 498"/>
            <p:cNvSpPr/>
            <p:nvPr/>
          </p:nvSpPr>
          <p:spPr>
            <a:xfrm>
              <a:off x="7005931" y="3044010"/>
              <a:ext cx="48491" cy="10646"/>
            </a:xfrm>
            <a:custGeom>
              <a:avLst/>
              <a:gdLst/>
              <a:ahLst/>
              <a:cxnLst/>
              <a:rect l="l" t="t" r="r" b="b"/>
              <a:pathLst>
                <a:path w="53340" h="12064">
                  <a:moveTo>
                    <a:pt x="0" y="0"/>
                  </a:moveTo>
                  <a:lnTo>
                    <a:pt x="52920" y="11518"/>
                  </a:lnTo>
                </a:path>
              </a:pathLst>
            </a:custGeom>
            <a:ln w="3600">
              <a:solidFill>
                <a:srgbClr val="000000"/>
              </a:solidFill>
              <a:prstDash val="lgDash"/>
            </a:ln>
          </p:spPr>
          <p:txBody>
            <a:bodyPr wrap="square" lIns="0" tIns="0" rIns="0" bIns="0" rtlCol="0"/>
            <a:lstStyle/>
            <a:p>
              <a:endParaRPr/>
            </a:p>
          </p:txBody>
        </p:sp>
        <p:sp>
          <p:nvSpPr>
            <p:cNvPr id="499" name="object 499"/>
            <p:cNvSpPr/>
            <p:nvPr/>
          </p:nvSpPr>
          <p:spPr>
            <a:xfrm>
              <a:off x="7065829" y="269617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00" name="object 500"/>
            <p:cNvSpPr/>
            <p:nvPr/>
          </p:nvSpPr>
          <p:spPr>
            <a:xfrm>
              <a:off x="7054041" y="2731445"/>
              <a:ext cx="48491" cy="322729"/>
            </a:xfrm>
            <a:custGeom>
              <a:avLst/>
              <a:gdLst/>
              <a:ahLst/>
              <a:cxnLst/>
              <a:rect l="l" t="t" r="r" b="b"/>
              <a:pathLst>
                <a:path w="53340" h="365760">
                  <a:moveTo>
                    <a:pt x="0" y="365760"/>
                  </a:moveTo>
                  <a:lnTo>
                    <a:pt x="52920" y="0"/>
                  </a:lnTo>
                </a:path>
              </a:pathLst>
            </a:custGeom>
            <a:ln w="3600">
              <a:solidFill>
                <a:srgbClr val="000000"/>
              </a:solidFill>
              <a:prstDash val="lgDash"/>
            </a:ln>
          </p:spPr>
          <p:txBody>
            <a:bodyPr wrap="square" lIns="0" tIns="0" rIns="0" bIns="0" rtlCol="0"/>
            <a:lstStyle/>
            <a:p>
              <a:endParaRPr/>
            </a:p>
          </p:txBody>
        </p:sp>
        <p:sp>
          <p:nvSpPr>
            <p:cNvPr id="501" name="object 501"/>
            <p:cNvSpPr/>
            <p:nvPr/>
          </p:nvSpPr>
          <p:spPr>
            <a:xfrm>
              <a:off x="7113939" y="2666955"/>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02" name="object 502"/>
            <p:cNvSpPr/>
            <p:nvPr/>
          </p:nvSpPr>
          <p:spPr>
            <a:xfrm>
              <a:off x="7102151" y="2702219"/>
              <a:ext cx="48491" cy="29696"/>
            </a:xfrm>
            <a:custGeom>
              <a:avLst/>
              <a:gdLst/>
              <a:ahLst/>
              <a:cxnLst/>
              <a:rect l="l" t="t" r="r" b="b"/>
              <a:pathLst>
                <a:path w="53340" h="33655">
                  <a:moveTo>
                    <a:pt x="0" y="33121"/>
                  </a:moveTo>
                  <a:lnTo>
                    <a:pt x="52920" y="0"/>
                  </a:lnTo>
                </a:path>
              </a:pathLst>
            </a:custGeom>
            <a:ln w="3600">
              <a:solidFill>
                <a:srgbClr val="000000"/>
              </a:solidFill>
              <a:prstDash val="lgDash"/>
            </a:ln>
          </p:spPr>
          <p:txBody>
            <a:bodyPr wrap="square" lIns="0" tIns="0" rIns="0" bIns="0" rtlCol="0"/>
            <a:lstStyle/>
            <a:p>
              <a:endParaRPr/>
            </a:p>
          </p:txBody>
        </p:sp>
        <p:sp>
          <p:nvSpPr>
            <p:cNvPr id="503" name="object 503"/>
            <p:cNvSpPr/>
            <p:nvPr/>
          </p:nvSpPr>
          <p:spPr>
            <a:xfrm>
              <a:off x="7162049" y="298365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04" name="object 504"/>
            <p:cNvSpPr/>
            <p:nvPr/>
          </p:nvSpPr>
          <p:spPr>
            <a:xfrm>
              <a:off x="7150262" y="2702219"/>
              <a:ext cx="48491" cy="317126"/>
            </a:xfrm>
            <a:custGeom>
              <a:avLst/>
              <a:gdLst/>
              <a:ahLst/>
              <a:cxnLst/>
              <a:rect l="l" t="t" r="r" b="b"/>
              <a:pathLst>
                <a:path w="53340" h="359410">
                  <a:moveTo>
                    <a:pt x="0" y="0"/>
                  </a:moveTo>
                  <a:lnTo>
                    <a:pt x="52920" y="358914"/>
                  </a:lnTo>
                </a:path>
              </a:pathLst>
            </a:custGeom>
            <a:ln w="3600">
              <a:solidFill>
                <a:srgbClr val="000000"/>
              </a:solidFill>
              <a:prstDash val="lgDash"/>
            </a:ln>
          </p:spPr>
          <p:txBody>
            <a:bodyPr wrap="square" lIns="0" tIns="0" rIns="0" bIns="0" rtlCol="0"/>
            <a:lstStyle/>
            <a:p>
              <a:endParaRPr/>
            </a:p>
          </p:txBody>
        </p:sp>
        <p:sp>
          <p:nvSpPr>
            <p:cNvPr id="505" name="object 505"/>
            <p:cNvSpPr/>
            <p:nvPr/>
          </p:nvSpPr>
          <p:spPr>
            <a:xfrm>
              <a:off x="7210159" y="356812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06" name="object 506"/>
            <p:cNvSpPr/>
            <p:nvPr/>
          </p:nvSpPr>
          <p:spPr>
            <a:xfrm>
              <a:off x="7198371" y="3018909"/>
              <a:ext cx="48491" cy="584947"/>
            </a:xfrm>
            <a:custGeom>
              <a:avLst/>
              <a:gdLst/>
              <a:ahLst/>
              <a:cxnLst/>
              <a:rect l="l" t="t" r="r" b="b"/>
              <a:pathLst>
                <a:path w="53340" h="662939">
                  <a:moveTo>
                    <a:pt x="0" y="0"/>
                  </a:moveTo>
                  <a:lnTo>
                    <a:pt x="52920" y="662406"/>
                  </a:lnTo>
                </a:path>
              </a:pathLst>
            </a:custGeom>
            <a:ln w="3600">
              <a:solidFill>
                <a:srgbClr val="000000"/>
              </a:solidFill>
              <a:prstDash val="lgDash"/>
            </a:ln>
          </p:spPr>
          <p:txBody>
            <a:bodyPr wrap="square" lIns="0" tIns="0" rIns="0" bIns="0" rtlCol="0"/>
            <a:lstStyle/>
            <a:p>
              <a:endParaRPr/>
            </a:p>
          </p:txBody>
        </p:sp>
        <p:sp>
          <p:nvSpPr>
            <p:cNvPr id="507" name="object 507"/>
            <p:cNvSpPr/>
            <p:nvPr/>
          </p:nvSpPr>
          <p:spPr>
            <a:xfrm>
              <a:off x="7258269" y="322125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08" name="object 508"/>
            <p:cNvSpPr/>
            <p:nvPr/>
          </p:nvSpPr>
          <p:spPr>
            <a:xfrm>
              <a:off x="7246481" y="3256507"/>
              <a:ext cx="48491" cy="347382"/>
            </a:xfrm>
            <a:custGeom>
              <a:avLst/>
              <a:gdLst/>
              <a:ahLst/>
              <a:cxnLst/>
              <a:rect l="l" t="t" r="r" b="b"/>
              <a:pathLst>
                <a:path w="53340" h="393700">
                  <a:moveTo>
                    <a:pt x="0" y="393128"/>
                  </a:moveTo>
                  <a:lnTo>
                    <a:pt x="52920" y="0"/>
                  </a:lnTo>
                </a:path>
              </a:pathLst>
            </a:custGeom>
            <a:ln w="3600">
              <a:solidFill>
                <a:srgbClr val="000000"/>
              </a:solidFill>
              <a:prstDash val="lgDash"/>
            </a:ln>
          </p:spPr>
          <p:txBody>
            <a:bodyPr wrap="square" lIns="0" tIns="0" rIns="0" bIns="0" rtlCol="0"/>
            <a:lstStyle/>
            <a:p>
              <a:endParaRPr/>
            </a:p>
          </p:txBody>
        </p:sp>
        <p:sp>
          <p:nvSpPr>
            <p:cNvPr id="509" name="object 509"/>
            <p:cNvSpPr/>
            <p:nvPr/>
          </p:nvSpPr>
          <p:spPr>
            <a:xfrm>
              <a:off x="7306379" y="305417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10" name="object 510"/>
            <p:cNvSpPr/>
            <p:nvPr/>
          </p:nvSpPr>
          <p:spPr>
            <a:xfrm>
              <a:off x="7294591" y="3089428"/>
              <a:ext cx="48491" cy="167528"/>
            </a:xfrm>
            <a:custGeom>
              <a:avLst/>
              <a:gdLst/>
              <a:ahLst/>
              <a:cxnLst/>
              <a:rect l="l" t="t" r="r" b="b"/>
              <a:pathLst>
                <a:path w="53340" h="189864">
                  <a:moveTo>
                    <a:pt x="0" y="189357"/>
                  </a:moveTo>
                  <a:lnTo>
                    <a:pt x="52920" y="0"/>
                  </a:lnTo>
                </a:path>
              </a:pathLst>
            </a:custGeom>
            <a:ln w="3600">
              <a:solidFill>
                <a:srgbClr val="000000"/>
              </a:solidFill>
              <a:prstDash val="lgDash"/>
            </a:ln>
          </p:spPr>
          <p:txBody>
            <a:bodyPr wrap="square" lIns="0" tIns="0" rIns="0" bIns="0" rtlCol="0"/>
            <a:lstStyle/>
            <a:p>
              <a:endParaRPr/>
            </a:p>
          </p:txBody>
        </p:sp>
        <p:sp>
          <p:nvSpPr>
            <p:cNvPr id="511" name="object 511"/>
            <p:cNvSpPr/>
            <p:nvPr/>
          </p:nvSpPr>
          <p:spPr>
            <a:xfrm>
              <a:off x="7354154" y="3252070"/>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12" name="object 512"/>
            <p:cNvSpPr/>
            <p:nvPr/>
          </p:nvSpPr>
          <p:spPr>
            <a:xfrm>
              <a:off x="7342701" y="3089427"/>
              <a:ext cx="47914" cy="198344"/>
            </a:xfrm>
            <a:custGeom>
              <a:avLst/>
              <a:gdLst/>
              <a:ahLst/>
              <a:cxnLst/>
              <a:rect l="l" t="t" r="r" b="b"/>
              <a:pathLst>
                <a:path w="52704" h="224789">
                  <a:moveTo>
                    <a:pt x="0" y="0"/>
                  </a:moveTo>
                  <a:lnTo>
                    <a:pt x="52565" y="224282"/>
                  </a:lnTo>
                </a:path>
              </a:pathLst>
            </a:custGeom>
            <a:ln w="3600">
              <a:solidFill>
                <a:srgbClr val="000000"/>
              </a:solidFill>
              <a:prstDash val="lgDash"/>
            </a:ln>
          </p:spPr>
          <p:txBody>
            <a:bodyPr wrap="square" lIns="0" tIns="0" rIns="0" bIns="0" rtlCol="0"/>
            <a:lstStyle/>
            <a:p>
              <a:endParaRPr/>
            </a:p>
          </p:txBody>
        </p:sp>
        <p:sp>
          <p:nvSpPr>
            <p:cNvPr id="513" name="object 513"/>
            <p:cNvSpPr/>
            <p:nvPr/>
          </p:nvSpPr>
          <p:spPr>
            <a:xfrm>
              <a:off x="7402264" y="350428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14" name="object 514"/>
            <p:cNvSpPr/>
            <p:nvPr/>
          </p:nvSpPr>
          <p:spPr>
            <a:xfrm>
              <a:off x="7390487" y="3287324"/>
              <a:ext cx="48491" cy="252693"/>
            </a:xfrm>
            <a:custGeom>
              <a:avLst/>
              <a:gdLst/>
              <a:ahLst/>
              <a:cxnLst/>
              <a:rect l="l" t="t" r="r" b="b"/>
              <a:pathLst>
                <a:path w="53340" h="286385">
                  <a:moveTo>
                    <a:pt x="0" y="0"/>
                  </a:moveTo>
                  <a:lnTo>
                    <a:pt x="52920" y="285838"/>
                  </a:lnTo>
                </a:path>
              </a:pathLst>
            </a:custGeom>
            <a:ln w="3600">
              <a:solidFill>
                <a:srgbClr val="000000"/>
              </a:solidFill>
              <a:prstDash val="lgDash"/>
            </a:ln>
          </p:spPr>
          <p:txBody>
            <a:bodyPr wrap="square" lIns="0" tIns="0" rIns="0" bIns="0" rtlCol="0"/>
            <a:lstStyle/>
            <a:p>
              <a:endParaRPr/>
            </a:p>
          </p:txBody>
        </p:sp>
        <p:sp>
          <p:nvSpPr>
            <p:cNvPr id="515" name="object 515"/>
            <p:cNvSpPr/>
            <p:nvPr/>
          </p:nvSpPr>
          <p:spPr>
            <a:xfrm>
              <a:off x="7450374" y="3483628"/>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16" name="object 516"/>
            <p:cNvSpPr/>
            <p:nvPr/>
          </p:nvSpPr>
          <p:spPr>
            <a:xfrm>
              <a:off x="7438597" y="3518894"/>
              <a:ext cx="48491" cy="20731"/>
            </a:xfrm>
            <a:custGeom>
              <a:avLst/>
              <a:gdLst/>
              <a:ahLst/>
              <a:cxnLst/>
              <a:rect l="l" t="t" r="r" b="b"/>
              <a:pathLst>
                <a:path w="53340" h="23495">
                  <a:moveTo>
                    <a:pt x="0" y="23393"/>
                  </a:moveTo>
                  <a:lnTo>
                    <a:pt x="52908" y="0"/>
                  </a:lnTo>
                </a:path>
              </a:pathLst>
            </a:custGeom>
            <a:ln w="3600">
              <a:solidFill>
                <a:srgbClr val="000000"/>
              </a:solidFill>
              <a:prstDash val="lgDash"/>
            </a:ln>
          </p:spPr>
          <p:txBody>
            <a:bodyPr wrap="square" lIns="0" tIns="0" rIns="0" bIns="0" rtlCol="0"/>
            <a:lstStyle/>
            <a:p>
              <a:endParaRPr/>
            </a:p>
          </p:txBody>
        </p:sp>
        <p:sp>
          <p:nvSpPr>
            <p:cNvPr id="517" name="object 517"/>
            <p:cNvSpPr/>
            <p:nvPr/>
          </p:nvSpPr>
          <p:spPr>
            <a:xfrm>
              <a:off x="7498484" y="322982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18" name="object 518"/>
            <p:cNvSpPr/>
            <p:nvPr/>
          </p:nvSpPr>
          <p:spPr>
            <a:xfrm>
              <a:off x="7486695" y="3265091"/>
              <a:ext cx="48491" cy="253813"/>
            </a:xfrm>
            <a:custGeom>
              <a:avLst/>
              <a:gdLst/>
              <a:ahLst/>
              <a:cxnLst/>
              <a:rect l="l" t="t" r="r" b="b"/>
              <a:pathLst>
                <a:path w="53340" h="287654">
                  <a:moveTo>
                    <a:pt x="0" y="287629"/>
                  </a:moveTo>
                  <a:lnTo>
                    <a:pt x="52920" y="0"/>
                  </a:lnTo>
                </a:path>
              </a:pathLst>
            </a:custGeom>
            <a:ln w="3600">
              <a:solidFill>
                <a:srgbClr val="000000"/>
              </a:solidFill>
              <a:prstDash val="lgDash"/>
            </a:ln>
          </p:spPr>
          <p:txBody>
            <a:bodyPr wrap="square" lIns="0" tIns="0" rIns="0" bIns="0" rtlCol="0"/>
            <a:lstStyle/>
            <a:p>
              <a:endParaRPr/>
            </a:p>
          </p:txBody>
        </p:sp>
        <p:sp>
          <p:nvSpPr>
            <p:cNvPr id="519" name="object 519"/>
            <p:cNvSpPr/>
            <p:nvPr/>
          </p:nvSpPr>
          <p:spPr>
            <a:xfrm>
              <a:off x="7546270" y="322760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20" name="object 520"/>
            <p:cNvSpPr/>
            <p:nvPr/>
          </p:nvSpPr>
          <p:spPr>
            <a:xfrm>
              <a:off x="7534806" y="3262861"/>
              <a:ext cx="47914" cy="2241"/>
            </a:xfrm>
            <a:custGeom>
              <a:avLst/>
              <a:gdLst/>
              <a:ahLst/>
              <a:cxnLst/>
              <a:rect l="l" t="t" r="r" b="b"/>
              <a:pathLst>
                <a:path w="52704" h="2539">
                  <a:moveTo>
                    <a:pt x="0" y="2527"/>
                  </a:moveTo>
                  <a:lnTo>
                    <a:pt x="52565" y="0"/>
                  </a:lnTo>
                </a:path>
              </a:pathLst>
            </a:custGeom>
            <a:ln w="3600">
              <a:solidFill>
                <a:srgbClr val="000000"/>
              </a:solidFill>
              <a:prstDash val="lgDash"/>
            </a:ln>
          </p:spPr>
          <p:txBody>
            <a:bodyPr wrap="square" lIns="0" tIns="0" rIns="0" bIns="0" rtlCol="0"/>
            <a:lstStyle/>
            <a:p>
              <a:endParaRPr/>
            </a:p>
          </p:txBody>
        </p:sp>
        <p:sp>
          <p:nvSpPr>
            <p:cNvPr id="521" name="object 521"/>
            <p:cNvSpPr/>
            <p:nvPr/>
          </p:nvSpPr>
          <p:spPr>
            <a:xfrm>
              <a:off x="7594368" y="3403271"/>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522" name="object 522"/>
            <p:cNvSpPr/>
            <p:nvPr/>
          </p:nvSpPr>
          <p:spPr>
            <a:xfrm>
              <a:off x="7582593" y="3262861"/>
              <a:ext cx="48491" cy="175932"/>
            </a:xfrm>
            <a:custGeom>
              <a:avLst/>
              <a:gdLst/>
              <a:ahLst/>
              <a:cxnLst/>
              <a:rect l="l" t="t" r="r" b="b"/>
              <a:pathLst>
                <a:path w="53340" h="199389">
                  <a:moveTo>
                    <a:pt x="0" y="0"/>
                  </a:moveTo>
                  <a:lnTo>
                    <a:pt x="52920" y="199085"/>
                  </a:lnTo>
                </a:path>
              </a:pathLst>
            </a:custGeom>
            <a:ln w="3600">
              <a:solidFill>
                <a:srgbClr val="000000"/>
              </a:solidFill>
              <a:prstDash val="lgDash"/>
            </a:ln>
          </p:spPr>
          <p:txBody>
            <a:bodyPr wrap="square" lIns="0" tIns="0" rIns="0" bIns="0" rtlCol="0"/>
            <a:lstStyle/>
            <a:p>
              <a:endParaRPr/>
            </a:p>
          </p:txBody>
        </p:sp>
        <p:sp>
          <p:nvSpPr>
            <p:cNvPr id="523" name="object 523"/>
            <p:cNvSpPr/>
            <p:nvPr/>
          </p:nvSpPr>
          <p:spPr>
            <a:xfrm>
              <a:off x="7642479" y="3734573"/>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24" name="object 524"/>
            <p:cNvSpPr/>
            <p:nvPr/>
          </p:nvSpPr>
          <p:spPr>
            <a:xfrm>
              <a:off x="7630702" y="3438525"/>
              <a:ext cx="48491" cy="331694"/>
            </a:xfrm>
            <a:custGeom>
              <a:avLst/>
              <a:gdLst/>
              <a:ahLst/>
              <a:cxnLst/>
              <a:rect l="l" t="t" r="r" b="b"/>
              <a:pathLst>
                <a:path w="53340" h="375920">
                  <a:moveTo>
                    <a:pt x="0" y="0"/>
                  </a:moveTo>
                  <a:lnTo>
                    <a:pt x="52920" y="375475"/>
                  </a:lnTo>
                </a:path>
              </a:pathLst>
            </a:custGeom>
            <a:ln w="3600">
              <a:solidFill>
                <a:srgbClr val="000000"/>
              </a:solidFill>
              <a:prstDash val="lgDash"/>
            </a:ln>
          </p:spPr>
          <p:txBody>
            <a:bodyPr wrap="square" lIns="0" tIns="0" rIns="0" bIns="0" rtlCol="0"/>
            <a:lstStyle/>
            <a:p>
              <a:endParaRPr/>
            </a:p>
          </p:txBody>
        </p:sp>
        <p:sp>
          <p:nvSpPr>
            <p:cNvPr id="525" name="object 525"/>
            <p:cNvSpPr/>
            <p:nvPr/>
          </p:nvSpPr>
          <p:spPr>
            <a:xfrm>
              <a:off x="7690924" y="3484906"/>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26" name="object 526"/>
            <p:cNvSpPr/>
            <p:nvPr/>
          </p:nvSpPr>
          <p:spPr>
            <a:xfrm>
              <a:off x="7678812" y="3520160"/>
              <a:ext cx="48491" cy="249891"/>
            </a:xfrm>
            <a:custGeom>
              <a:avLst/>
              <a:gdLst/>
              <a:ahLst/>
              <a:cxnLst/>
              <a:rect l="l" t="t" r="r" b="b"/>
              <a:pathLst>
                <a:path w="53340" h="283210">
                  <a:moveTo>
                    <a:pt x="0" y="282956"/>
                  </a:moveTo>
                  <a:lnTo>
                    <a:pt x="53276" y="0"/>
                  </a:lnTo>
                </a:path>
              </a:pathLst>
            </a:custGeom>
            <a:ln w="3600">
              <a:solidFill>
                <a:srgbClr val="000000"/>
              </a:solidFill>
              <a:prstDash val="lgDash"/>
            </a:ln>
          </p:spPr>
          <p:txBody>
            <a:bodyPr wrap="square" lIns="0" tIns="0" rIns="0" bIns="0" rtlCol="0"/>
            <a:lstStyle/>
            <a:p>
              <a:endParaRPr/>
            </a:p>
          </p:txBody>
        </p:sp>
        <p:sp>
          <p:nvSpPr>
            <p:cNvPr id="527" name="object 527"/>
            <p:cNvSpPr/>
            <p:nvPr/>
          </p:nvSpPr>
          <p:spPr>
            <a:xfrm>
              <a:off x="7739033" y="367517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28" name="object 528"/>
            <p:cNvSpPr/>
            <p:nvPr/>
          </p:nvSpPr>
          <p:spPr>
            <a:xfrm>
              <a:off x="7727245" y="3520159"/>
              <a:ext cx="48491" cy="190500"/>
            </a:xfrm>
            <a:custGeom>
              <a:avLst/>
              <a:gdLst/>
              <a:ahLst/>
              <a:cxnLst/>
              <a:rect l="l" t="t" r="r" b="b"/>
              <a:pathLst>
                <a:path w="53340" h="215900">
                  <a:moveTo>
                    <a:pt x="0" y="0"/>
                  </a:moveTo>
                  <a:lnTo>
                    <a:pt x="52920" y="215633"/>
                  </a:lnTo>
                </a:path>
              </a:pathLst>
            </a:custGeom>
            <a:ln w="3600">
              <a:solidFill>
                <a:srgbClr val="000000"/>
              </a:solidFill>
              <a:prstDash val="lgDash"/>
            </a:ln>
          </p:spPr>
          <p:txBody>
            <a:bodyPr wrap="square" lIns="0" tIns="0" rIns="0" bIns="0" rtlCol="0"/>
            <a:lstStyle/>
            <a:p>
              <a:endParaRPr/>
            </a:p>
          </p:txBody>
        </p:sp>
        <p:sp>
          <p:nvSpPr>
            <p:cNvPr id="529" name="object 529"/>
            <p:cNvSpPr/>
            <p:nvPr/>
          </p:nvSpPr>
          <p:spPr>
            <a:xfrm>
              <a:off x="7787143" y="3766017"/>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30" name="object 530"/>
            <p:cNvSpPr/>
            <p:nvPr/>
          </p:nvSpPr>
          <p:spPr>
            <a:xfrm>
              <a:off x="7775355" y="3710424"/>
              <a:ext cx="48491" cy="91328"/>
            </a:xfrm>
            <a:custGeom>
              <a:avLst/>
              <a:gdLst/>
              <a:ahLst/>
              <a:cxnLst/>
              <a:rect l="l" t="t" r="r" b="b"/>
              <a:pathLst>
                <a:path w="53340" h="103504">
                  <a:moveTo>
                    <a:pt x="0" y="0"/>
                  </a:moveTo>
                  <a:lnTo>
                    <a:pt x="52920" y="102971"/>
                  </a:lnTo>
                </a:path>
              </a:pathLst>
            </a:custGeom>
            <a:ln w="3600">
              <a:solidFill>
                <a:srgbClr val="000000"/>
              </a:solidFill>
              <a:prstDash val="lgDash"/>
            </a:ln>
          </p:spPr>
          <p:txBody>
            <a:bodyPr wrap="square" lIns="0" tIns="0" rIns="0" bIns="0" rtlCol="0"/>
            <a:lstStyle/>
            <a:p>
              <a:endParaRPr/>
            </a:p>
          </p:txBody>
        </p:sp>
        <p:sp>
          <p:nvSpPr>
            <p:cNvPr id="531" name="object 531"/>
            <p:cNvSpPr/>
            <p:nvPr/>
          </p:nvSpPr>
          <p:spPr>
            <a:xfrm>
              <a:off x="7835242" y="3854319"/>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32" name="object 532"/>
            <p:cNvSpPr/>
            <p:nvPr/>
          </p:nvSpPr>
          <p:spPr>
            <a:xfrm>
              <a:off x="7823465" y="3801282"/>
              <a:ext cx="48491" cy="88526"/>
            </a:xfrm>
            <a:custGeom>
              <a:avLst/>
              <a:gdLst/>
              <a:ahLst/>
              <a:cxnLst/>
              <a:rect l="l" t="t" r="r" b="b"/>
              <a:pathLst>
                <a:path w="53340" h="100329">
                  <a:moveTo>
                    <a:pt x="0" y="0"/>
                  </a:moveTo>
                  <a:lnTo>
                    <a:pt x="52920" y="100076"/>
                  </a:lnTo>
                </a:path>
              </a:pathLst>
            </a:custGeom>
            <a:ln w="3600">
              <a:solidFill>
                <a:srgbClr val="000000"/>
              </a:solidFill>
              <a:prstDash val="lgDash"/>
            </a:ln>
          </p:spPr>
          <p:txBody>
            <a:bodyPr wrap="square" lIns="0" tIns="0" rIns="0" bIns="0" rtlCol="0"/>
            <a:lstStyle/>
            <a:p>
              <a:endParaRPr/>
            </a:p>
          </p:txBody>
        </p:sp>
        <p:sp>
          <p:nvSpPr>
            <p:cNvPr id="533" name="object 533"/>
            <p:cNvSpPr/>
            <p:nvPr/>
          </p:nvSpPr>
          <p:spPr>
            <a:xfrm>
              <a:off x="7883363" y="391086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34" name="object 534"/>
            <p:cNvSpPr/>
            <p:nvPr/>
          </p:nvSpPr>
          <p:spPr>
            <a:xfrm>
              <a:off x="7871575" y="3889584"/>
              <a:ext cx="48491" cy="56590"/>
            </a:xfrm>
            <a:custGeom>
              <a:avLst/>
              <a:gdLst/>
              <a:ahLst/>
              <a:cxnLst/>
              <a:rect l="l" t="t" r="r" b="b"/>
              <a:pathLst>
                <a:path w="53340" h="64135">
                  <a:moveTo>
                    <a:pt x="0" y="0"/>
                  </a:moveTo>
                  <a:lnTo>
                    <a:pt x="52920" y="64084"/>
                  </a:lnTo>
                </a:path>
              </a:pathLst>
            </a:custGeom>
            <a:ln w="3600">
              <a:solidFill>
                <a:srgbClr val="000000"/>
              </a:solidFill>
              <a:prstDash val="lgDash"/>
            </a:ln>
          </p:spPr>
          <p:txBody>
            <a:bodyPr wrap="square" lIns="0" tIns="0" rIns="0" bIns="0" rtlCol="0"/>
            <a:lstStyle/>
            <a:p>
              <a:endParaRPr/>
            </a:p>
          </p:txBody>
        </p:sp>
        <p:sp>
          <p:nvSpPr>
            <p:cNvPr id="535" name="object 535"/>
            <p:cNvSpPr/>
            <p:nvPr/>
          </p:nvSpPr>
          <p:spPr>
            <a:xfrm>
              <a:off x="7931785" y="3840345"/>
              <a:ext cx="72736" cy="70597"/>
            </a:xfrm>
            <a:custGeom>
              <a:avLst/>
              <a:gdLst/>
              <a:ahLst/>
              <a:cxnLst/>
              <a:rect l="l" t="t" r="r" b="b"/>
              <a:pathLst>
                <a:path w="80009" h="80010">
                  <a:moveTo>
                    <a:pt x="0" y="39966"/>
                  </a:moveTo>
                  <a:lnTo>
                    <a:pt x="79926"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36" name="object 536"/>
            <p:cNvSpPr/>
            <p:nvPr/>
          </p:nvSpPr>
          <p:spPr>
            <a:xfrm>
              <a:off x="7919685" y="3875610"/>
              <a:ext cx="48491" cy="70597"/>
            </a:xfrm>
            <a:custGeom>
              <a:avLst/>
              <a:gdLst/>
              <a:ahLst/>
              <a:cxnLst/>
              <a:rect l="l" t="t" r="r" b="b"/>
              <a:pathLst>
                <a:path w="53340" h="80010">
                  <a:moveTo>
                    <a:pt x="0" y="79921"/>
                  </a:moveTo>
                  <a:lnTo>
                    <a:pt x="53276" y="0"/>
                  </a:lnTo>
                </a:path>
              </a:pathLst>
            </a:custGeom>
            <a:ln w="3600">
              <a:solidFill>
                <a:srgbClr val="000000"/>
              </a:solidFill>
              <a:prstDash val="lgDash"/>
            </a:ln>
          </p:spPr>
          <p:txBody>
            <a:bodyPr wrap="square" lIns="0" tIns="0" rIns="0" bIns="0" rtlCol="0"/>
            <a:lstStyle/>
            <a:p>
              <a:endParaRPr/>
            </a:p>
          </p:txBody>
        </p:sp>
        <p:sp>
          <p:nvSpPr>
            <p:cNvPr id="537" name="object 537"/>
            <p:cNvSpPr/>
            <p:nvPr/>
          </p:nvSpPr>
          <p:spPr>
            <a:xfrm>
              <a:off x="7979906" y="3931830"/>
              <a:ext cx="72736" cy="70597"/>
            </a:xfrm>
            <a:custGeom>
              <a:avLst/>
              <a:gdLst/>
              <a:ahLst/>
              <a:cxnLst/>
              <a:rect l="l" t="t" r="r" b="b"/>
              <a:pathLst>
                <a:path w="80009" h="80010">
                  <a:moveTo>
                    <a:pt x="0" y="39966"/>
                  </a:moveTo>
                  <a:lnTo>
                    <a:pt x="79916" y="39966"/>
                  </a:lnTo>
                  <a:lnTo>
                    <a:pt x="39955" y="39966"/>
                  </a:lnTo>
                  <a:lnTo>
                    <a:pt x="39955" y="0"/>
                  </a:lnTo>
                  <a:lnTo>
                    <a:pt x="39955" y="79921"/>
                  </a:lnTo>
                </a:path>
              </a:pathLst>
            </a:custGeom>
            <a:ln w="3600">
              <a:solidFill>
                <a:srgbClr val="000000"/>
              </a:solidFill>
            </a:ln>
          </p:spPr>
          <p:txBody>
            <a:bodyPr wrap="square" lIns="0" tIns="0" rIns="0" bIns="0" rtlCol="0"/>
            <a:lstStyle/>
            <a:p>
              <a:endParaRPr/>
            </a:p>
          </p:txBody>
        </p:sp>
        <p:sp>
          <p:nvSpPr>
            <p:cNvPr id="538" name="object 538"/>
            <p:cNvSpPr/>
            <p:nvPr/>
          </p:nvSpPr>
          <p:spPr>
            <a:xfrm>
              <a:off x="7968118" y="3875611"/>
              <a:ext cx="48491" cy="91887"/>
            </a:xfrm>
            <a:custGeom>
              <a:avLst/>
              <a:gdLst/>
              <a:ahLst/>
              <a:cxnLst/>
              <a:rect l="l" t="t" r="r" b="b"/>
              <a:pathLst>
                <a:path w="53340" h="104139">
                  <a:moveTo>
                    <a:pt x="0" y="0"/>
                  </a:moveTo>
                  <a:lnTo>
                    <a:pt x="52922" y="103682"/>
                  </a:lnTo>
                </a:path>
              </a:pathLst>
            </a:custGeom>
            <a:ln w="3600">
              <a:solidFill>
                <a:srgbClr val="000000"/>
              </a:solidFill>
              <a:prstDash val="lgDash"/>
            </a:ln>
          </p:spPr>
          <p:txBody>
            <a:bodyPr wrap="square" lIns="0" tIns="0" rIns="0" bIns="0" rtlCol="0"/>
            <a:lstStyle/>
            <a:p>
              <a:endParaRPr/>
            </a:p>
          </p:txBody>
        </p:sp>
        <p:sp>
          <p:nvSpPr>
            <p:cNvPr id="539" name="object 539"/>
            <p:cNvSpPr/>
            <p:nvPr/>
          </p:nvSpPr>
          <p:spPr>
            <a:xfrm>
              <a:off x="8028010" y="4194529"/>
              <a:ext cx="72736" cy="70597"/>
            </a:xfrm>
            <a:custGeom>
              <a:avLst/>
              <a:gdLst/>
              <a:ahLst/>
              <a:cxnLst/>
              <a:rect l="l" t="t" r="r" b="b"/>
              <a:pathLst>
                <a:path w="80009" h="80010">
                  <a:moveTo>
                    <a:pt x="0" y="39954"/>
                  </a:moveTo>
                  <a:lnTo>
                    <a:pt x="79919" y="39954"/>
                  </a:lnTo>
                  <a:lnTo>
                    <a:pt x="39959" y="39954"/>
                  </a:lnTo>
                  <a:lnTo>
                    <a:pt x="39959" y="0"/>
                  </a:lnTo>
                  <a:lnTo>
                    <a:pt x="39959" y="79908"/>
                  </a:lnTo>
                </a:path>
              </a:pathLst>
            </a:custGeom>
            <a:ln w="3600">
              <a:solidFill>
                <a:srgbClr val="000000"/>
              </a:solidFill>
            </a:ln>
          </p:spPr>
          <p:txBody>
            <a:bodyPr wrap="square" lIns="0" tIns="0" rIns="0" bIns="0" rtlCol="0"/>
            <a:lstStyle/>
            <a:p>
              <a:endParaRPr/>
            </a:p>
          </p:txBody>
        </p:sp>
        <p:sp>
          <p:nvSpPr>
            <p:cNvPr id="540" name="object 540"/>
            <p:cNvSpPr/>
            <p:nvPr/>
          </p:nvSpPr>
          <p:spPr>
            <a:xfrm>
              <a:off x="8016229" y="3967095"/>
              <a:ext cx="48491" cy="262778"/>
            </a:xfrm>
            <a:custGeom>
              <a:avLst/>
              <a:gdLst/>
              <a:ahLst/>
              <a:cxnLst/>
              <a:rect l="l" t="t" r="r" b="b"/>
              <a:pathLst>
                <a:path w="53340" h="297814">
                  <a:moveTo>
                    <a:pt x="0" y="0"/>
                  </a:moveTo>
                  <a:lnTo>
                    <a:pt x="52918" y="297713"/>
                  </a:lnTo>
                </a:path>
              </a:pathLst>
            </a:custGeom>
            <a:ln w="3600">
              <a:solidFill>
                <a:srgbClr val="000000"/>
              </a:solidFill>
              <a:prstDash val="lgDash"/>
            </a:ln>
          </p:spPr>
          <p:txBody>
            <a:bodyPr wrap="square" lIns="0" tIns="0" rIns="0" bIns="0" rtlCol="0"/>
            <a:lstStyle/>
            <a:p>
              <a:endParaRPr/>
            </a:p>
          </p:txBody>
        </p:sp>
        <p:sp>
          <p:nvSpPr>
            <p:cNvPr id="541" name="object 541"/>
            <p:cNvSpPr/>
            <p:nvPr/>
          </p:nvSpPr>
          <p:spPr>
            <a:xfrm>
              <a:off x="8076121" y="4389568"/>
              <a:ext cx="72736" cy="70597"/>
            </a:xfrm>
            <a:custGeom>
              <a:avLst/>
              <a:gdLst/>
              <a:ahLst/>
              <a:cxnLst/>
              <a:rect l="l" t="t" r="r" b="b"/>
              <a:pathLst>
                <a:path w="80009" h="80010">
                  <a:moveTo>
                    <a:pt x="0" y="39954"/>
                  </a:moveTo>
                  <a:lnTo>
                    <a:pt x="79921" y="39954"/>
                  </a:lnTo>
                  <a:lnTo>
                    <a:pt x="39960" y="39954"/>
                  </a:lnTo>
                  <a:lnTo>
                    <a:pt x="39960" y="0"/>
                  </a:lnTo>
                  <a:lnTo>
                    <a:pt x="39960" y="79908"/>
                  </a:lnTo>
                </a:path>
              </a:pathLst>
            </a:custGeom>
            <a:ln w="3600">
              <a:solidFill>
                <a:srgbClr val="000000"/>
              </a:solidFill>
            </a:ln>
          </p:spPr>
          <p:txBody>
            <a:bodyPr wrap="square" lIns="0" tIns="0" rIns="0" bIns="0" rtlCol="0"/>
            <a:lstStyle/>
            <a:p>
              <a:endParaRPr/>
            </a:p>
          </p:txBody>
        </p:sp>
        <p:sp>
          <p:nvSpPr>
            <p:cNvPr id="542" name="object 542"/>
            <p:cNvSpPr/>
            <p:nvPr/>
          </p:nvSpPr>
          <p:spPr>
            <a:xfrm>
              <a:off x="8064336" y="4229783"/>
              <a:ext cx="48491" cy="195543"/>
            </a:xfrm>
            <a:custGeom>
              <a:avLst/>
              <a:gdLst/>
              <a:ahLst/>
              <a:cxnLst/>
              <a:rect l="l" t="t" r="r" b="b"/>
              <a:pathLst>
                <a:path w="53340" h="221614">
                  <a:moveTo>
                    <a:pt x="0" y="0"/>
                  </a:moveTo>
                  <a:lnTo>
                    <a:pt x="52923" y="221043"/>
                  </a:lnTo>
                </a:path>
              </a:pathLst>
            </a:custGeom>
            <a:ln w="3600">
              <a:solidFill>
                <a:srgbClr val="000000"/>
              </a:solidFill>
              <a:prstDash val="lgDash"/>
            </a:ln>
          </p:spPr>
          <p:txBody>
            <a:bodyPr wrap="square" lIns="0" tIns="0" rIns="0" bIns="0" rtlCol="0"/>
            <a:lstStyle/>
            <a:p>
              <a:endParaRPr/>
            </a:p>
          </p:txBody>
        </p:sp>
        <p:sp>
          <p:nvSpPr>
            <p:cNvPr id="543" name="object 543"/>
            <p:cNvSpPr/>
            <p:nvPr/>
          </p:nvSpPr>
          <p:spPr>
            <a:xfrm>
              <a:off x="8124229" y="5004524"/>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544" name="object 544"/>
            <p:cNvSpPr/>
            <p:nvPr/>
          </p:nvSpPr>
          <p:spPr>
            <a:xfrm>
              <a:off x="8112449" y="4424822"/>
              <a:ext cx="48491" cy="615203"/>
            </a:xfrm>
            <a:custGeom>
              <a:avLst/>
              <a:gdLst/>
              <a:ahLst/>
              <a:cxnLst/>
              <a:rect l="l" t="t" r="r" b="b"/>
              <a:pathLst>
                <a:path w="53340" h="697229">
                  <a:moveTo>
                    <a:pt x="0" y="0"/>
                  </a:moveTo>
                  <a:lnTo>
                    <a:pt x="52918" y="696963"/>
                  </a:lnTo>
                </a:path>
              </a:pathLst>
            </a:custGeom>
            <a:ln w="3600">
              <a:solidFill>
                <a:srgbClr val="000000"/>
              </a:solidFill>
              <a:prstDash val="lgDash"/>
            </a:ln>
          </p:spPr>
          <p:txBody>
            <a:bodyPr wrap="square" lIns="0" tIns="0" rIns="0" bIns="0" rtlCol="0"/>
            <a:lstStyle/>
            <a:p>
              <a:endParaRPr/>
            </a:p>
          </p:txBody>
        </p:sp>
        <p:sp>
          <p:nvSpPr>
            <p:cNvPr id="545" name="object 545"/>
            <p:cNvSpPr/>
            <p:nvPr/>
          </p:nvSpPr>
          <p:spPr>
            <a:xfrm>
              <a:off x="1349998" y="1822020"/>
              <a:ext cx="6952673" cy="3221691"/>
            </a:xfrm>
            <a:custGeom>
              <a:avLst/>
              <a:gdLst/>
              <a:ahLst/>
              <a:cxnLst/>
              <a:rect l="l" t="t" r="r" b="b"/>
              <a:pathLst>
                <a:path w="7647940" h="3651250">
                  <a:moveTo>
                    <a:pt x="0" y="0"/>
                  </a:moveTo>
                  <a:lnTo>
                    <a:pt x="51117" y="7556"/>
                  </a:lnTo>
                  <a:lnTo>
                    <a:pt x="102247" y="162712"/>
                  </a:lnTo>
                  <a:lnTo>
                    <a:pt x="153365" y="249123"/>
                  </a:lnTo>
                  <a:lnTo>
                    <a:pt x="204482" y="291960"/>
                  </a:lnTo>
                  <a:lnTo>
                    <a:pt x="255600" y="361073"/>
                  </a:lnTo>
                  <a:lnTo>
                    <a:pt x="306717" y="442798"/>
                  </a:lnTo>
                  <a:lnTo>
                    <a:pt x="357835" y="560882"/>
                  </a:lnTo>
                  <a:lnTo>
                    <a:pt x="408965" y="586803"/>
                  </a:lnTo>
                  <a:lnTo>
                    <a:pt x="460082" y="662038"/>
                  </a:lnTo>
                  <a:lnTo>
                    <a:pt x="511568" y="630720"/>
                  </a:lnTo>
                  <a:lnTo>
                    <a:pt x="563041" y="670318"/>
                  </a:lnTo>
                  <a:lnTo>
                    <a:pt x="614527" y="698398"/>
                  </a:lnTo>
                  <a:lnTo>
                    <a:pt x="666000" y="694436"/>
                  </a:lnTo>
                  <a:lnTo>
                    <a:pt x="717486" y="677875"/>
                  </a:lnTo>
                  <a:lnTo>
                    <a:pt x="769327" y="651230"/>
                  </a:lnTo>
                  <a:lnTo>
                    <a:pt x="820801" y="678243"/>
                  </a:lnTo>
                  <a:lnTo>
                    <a:pt x="872642" y="671753"/>
                  </a:lnTo>
                  <a:lnTo>
                    <a:pt x="924128" y="664197"/>
                  </a:lnTo>
                  <a:lnTo>
                    <a:pt x="975969" y="689394"/>
                  </a:lnTo>
                  <a:lnTo>
                    <a:pt x="1027811" y="725398"/>
                  </a:lnTo>
                  <a:lnTo>
                    <a:pt x="1079284" y="776871"/>
                  </a:lnTo>
                  <a:lnTo>
                    <a:pt x="1131125" y="785152"/>
                  </a:lnTo>
                  <a:lnTo>
                    <a:pt x="1182966" y="791641"/>
                  </a:lnTo>
                  <a:lnTo>
                    <a:pt x="1234808" y="789114"/>
                  </a:lnTo>
                  <a:lnTo>
                    <a:pt x="1286637" y="840232"/>
                  </a:lnTo>
                  <a:lnTo>
                    <a:pt x="1338122" y="809637"/>
                  </a:lnTo>
                  <a:lnTo>
                    <a:pt x="1389964" y="797039"/>
                  </a:lnTo>
                  <a:lnTo>
                    <a:pt x="1441805" y="821880"/>
                  </a:lnTo>
                  <a:lnTo>
                    <a:pt x="1494002" y="821512"/>
                  </a:lnTo>
                  <a:lnTo>
                    <a:pt x="1545844" y="767511"/>
                  </a:lnTo>
                  <a:lnTo>
                    <a:pt x="1597685" y="794880"/>
                  </a:lnTo>
                  <a:lnTo>
                    <a:pt x="1649526" y="834834"/>
                  </a:lnTo>
                  <a:lnTo>
                    <a:pt x="1701368" y="770039"/>
                  </a:lnTo>
                  <a:lnTo>
                    <a:pt x="1753565" y="662393"/>
                  </a:lnTo>
                  <a:lnTo>
                    <a:pt x="1805406" y="649795"/>
                  </a:lnTo>
                  <a:lnTo>
                    <a:pt x="1857248" y="762114"/>
                  </a:lnTo>
                  <a:lnTo>
                    <a:pt x="1909445" y="828713"/>
                  </a:lnTo>
                  <a:lnTo>
                    <a:pt x="1961286" y="820801"/>
                  </a:lnTo>
                  <a:lnTo>
                    <a:pt x="2013127" y="807478"/>
                  </a:lnTo>
                  <a:lnTo>
                    <a:pt x="2065324" y="808558"/>
                  </a:lnTo>
                  <a:lnTo>
                    <a:pt x="2117166" y="863638"/>
                  </a:lnTo>
                  <a:lnTo>
                    <a:pt x="2169363" y="858951"/>
                  </a:lnTo>
                  <a:lnTo>
                    <a:pt x="2221560" y="860399"/>
                  </a:lnTo>
                  <a:lnTo>
                    <a:pt x="2273769" y="835914"/>
                  </a:lnTo>
                  <a:lnTo>
                    <a:pt x="2325966" y="845997"/>
                  </a:lnTo>
                  <a:lnTo>
                    <a:pt x="2378163" y="857885"/>
                  </a:lnTo>
                  <a:lnTo>
                    <a:pt x="2430360" y="858596"/>
                  </a:lnTo>
                  <a:lnTo>
                    <a:pt x="2482570" y="875880"/>
                  </a:lnTo>
                  <a:lnTo>
                    <a:pt x="2534767" y="860031"/>
                  </a:lnTo>
                  <a:lnTo>
                    <a:pt x="2586964" y="844918"/>
                  </a:lnTo>
                  <a:lnTo>
                    <a:pt x="2639174" y="876592"/>
                  </a:lnTo>
                  <a:lnTo>
                    <a:pt x="2691371" y="906475"/>
                  </a:lnTo>
                  <a:lnTo>
                    <a:pt x="2743568" y="932764"/>
                  </a:lnTo>
                  <a:lnTo>
                    <a:pt x="2795765" y="975601"/>
                  </a:lnTo>
                  <a:lnTo>
                    <a:pt x="2847975" y="914755"/>
                  </a:lnTo>
                  <a:lnTo>
                    <a:pt x="2900527" y="872274"/>
                  </a:lnTo>
                  <a:lnTo>
                    <a:pt x="2952724" y="911161"/>
                  </a:lnTo>
                  <a:lnTo>
                    <a:pt x="3004934" y="998283"/>
                  </a:lnTo>
                  <a:lnTo>
                    <a:pt x="3057486" y="1015555"/>
                  </a:lnTo>
                  <a:lnTo>
                    <a:pt x="3109683" y="980274"/>
                  </a:lnTo>
                  <a:lnTo>
                    <a:pt x="3162249" y="934923"/>
                  </a:lnTo>
                  <a:lnTo>
                    <a:pt x="3214446" y="847801"/>
                  </a:lnTo>
                  <a:lnTo>
                    <a:pt x="3267011" y="826554"/>
                  </a:lnTo>
                  <a:lnTo>
                    <a:pt x="3319208" y="820432"/>
                  </a:lnTo>
                  <a:lnTo>
                    <a:pt x="3371773" y="856792"/>
                  </a:lnTo>
                  <a:lnTo>
                    <a:pt x="3423970" y="871194"/>
                  </a:lnTo>
                  <a:lnTo>
                    <a:pt x="3476523" y="894956"/>
                  </a:lnTo>
                  <a:lnTo>
                    <a:pt x="3529088" y="950760"/>
                  </a:lnTo>
                  <a:lnTo>
                    <a:pt x="3581641" y="986764"/>
                  </a:lnTo>
                  <a:lnTo>
                    <a:pt x="3633851" y="1029246"/>
                  </a:lnTo>
                  <a:lnTo>
                    <a:pt x="3686403" y="1087196"/>
                  </a:lnTo>
                  <a:lnTo>
                    <a:pt x="3738968" y="1069555"/>
                  </a:lnTo>
                  <a:lnTo>
                    <a:pt x="3791534" y="953274"/>
                  </a:lnTo>
                  <a:lnTo>
                    <a:pt x="3844086" y="845629"/>
                  </a:lnTo>
                  <a:lnTo>
                    <a:pt x="3896652" y="788758"/>
                  </a:lnTo>
                  <a:lnTo>
                    <a:pt x="3949204" y="810717"/>
                  </a:lnTo>
                  <a:lnTo>
                    <a:pt x="4001770" y="877684"/>
                  </a:lnTo>
                  <a:lnTo>
                    <a:pt x="4054335" y="921600"/>
                  </a:lnTo>
                  <a:lnTo>
                    <a:pt x="4106887" y="944994"/>
                  </a:lnTo>
                  <a:lnTo>
                    <a:pt x="4159453" y="953274"/>
                  </a:lnTo>
                  <a:lnTo>
                    <a:pt x="4212374" y="971638"/>
                  </a:lnTo>
                  <a:lnTo>
                    <a:pt x="4264926" y="990003"/>
                  </a:lnTo>
                  <a:lnTo>
                    <a:pt x="4317492" y="1034630"/>
                  </a:lnTo>
                  <a:lnTo>
                    <a:pt x="4370044" y="1100518"/>
                  </a:lnTo>
                  <a:lnTo>
                    <a:pt x="4422965" y="1123556"/>
                  </a:lnTo>
                  <a:lnTo>
                    <a:pt x="4475530" y="1036078"/>
                  </a:lnTo>
                  <a:lnTo>
                    <a:pt x="4528451" y="851750"/>
                  </a:lnTo>
                  <a:lnTo>
                    <a:pt x="4581004" y="870839"/>
                  </a:lnTo>
                  <a:lnTo>
                    <a:pt x="4633925" y="954354"/>
                  </a:lnTo>
                  <a:lnTo>
                    <a:pt x="4686490" y="988555"/>
                  </a:lnTo>
                  <a:lnTo>
                    <a:pt x="4739411" y="1042911"/>
                  </a:lnTo>
                  <a:lnTo>
                    <a:pt x="4791976" y="1058392"/>
                  </a:lnTo>
                  <a:lnTo>
                    <a:pt x="4844884" y="997191"/>
                  </a:lnTo>
                  <a:lnTo>
                    <a:pt x="4897805" y="950036"/>
                  </a:lnTo>
                  <a:lnTo>
                    <a:pt x="4950726" y="967676"/>
                  </a:lnTo>
                  <a:lnTo>
                    <a:pt x="5003292" y="950391"/>
                  </a:lnTo>
                  <a:lnTo>
                    <a:pt x="5056212" y="956881"/>
                  </a:lnTo>
                  <a:lnTo>
                    <a:pt x="5109133" y="996480"/>
                  </a:lnTo>
                  <a:lnTo>
                    <a:pt x="5162054" y="1010513"/>
                  </a:lnTo>
                  <a:lnTo>
                    <a:pt x="5214975" y="1032840"/>
                  </a:lnTo>
                  <a:lnTo>
                    <a:pt x="5267883" y="1052639"/>
                  </a:lnTo>
                  <a:lnTo>
                    <a:pt x="5320817" y="1090079"/>
                  </a:lnTo>
                  <a:lnTo>
                    <a:pt x="5373725" y="1111313"/>
                  </a:lnTo>
                  <a:lnTo>
                    <a:pt x="5426646" y="1087551"/>
                  </a:lnTo>
                  <a:lnTo>
                    <a:pt x="5479567" y="1132560"/>
                  </a:lnTo>
                  <a:lnTo>
                    <a:pt x="5532488" y="1142631"/>
                  </a:lnTo>
                  <a:lnTo>
                    <a:pt x="5585409" y="1151280"/>
                  </a:lnTo>
                  <a:lnTo>
                    <a:pt x="5638330" y="1156677"/>
                  </a:lnTo>
                  <a:lnTo>
                    <a:pt x="5691619" y="1141552"/>
                  </a:lnTo>
                  <a:lnTo>
                    <a:pt x="5744527" y="1143000"/>
                  </a:lnTo>
                  <a:lnTo>
                    <a:pt x="5797448" y="1191234"/>
                  </a:lnTo>
                  <a:lnTo>
                    <a:pt x="5850369" y="1244879"/>
                  </a:lnTo>
                  <a:lnTo>
                    <a:pt x="5903658" y="1248117"/>
                  </a:lnTo>
                  <a:lnTo>
                    <a:pt x="5956566" y="1202397"/>
                  </a:lnTo>
                  <a:lnTo>
                    <a:pt x="6009487" y="1248117"/>
                  </a:lnTo>
                  <a:lnTo>
                    <a:pt x="6062408" y="1309319"/>
                  </a:lnTo>
                  <a:lnTo>
                    <a:pt x="6115329" y="1321193"/>
                  </a:lnTo>
                  <a:lnTo>
                    <a:pt x="6168605" y="1310754"/>
                  </a:lnTo>
                  <a:lnTo>
                    <a:pt x="6221526" y="1362951"/>
                  </a:lnTo>
                  <a:lnTo>
                    <a:pt x="6274447" y="1434960"/>
                  </a:lnTo>
                  <a:lnTo>
                    <a:pt x="6327368" y="1464119"/>
                  </a:lnTo>
                  <a:lnTo>
                    <a:pt x="6380289" y="1454759"/>
                  </a:lnTo>
                  <a:lnTo>
                    <a:pt x="6433210" y="1506232"/>
                  </a:lnTo>
                  <a:lnTo>
                    <a:pt x="6486131" y="1616392"/>
                  </a:lnTo>
                  <a:lnTo>
                    <a:pt x="6539052" y="1670392"/>
                  </a:lnTo>
                  <a:lnTo>
                    <a:pt x="6591973" y="1672920"/>
                  </a:lnTo>
                  <a:lnTo>
                    <a:pt x="6644538" y="1726920"/>
                  </a:lnTo>
                  <a:lnTo>
                    <a:pt x="6697459" y="1869122"/>
                  </a:lnTo>
                  <a:lnTo>
                    <a:pt x="6750367" y="1983232"/>
                  </a:lnTo>
                  <a:lnTo>
                    <a:pt x="6803288" y="2064956"/>
                  </a:lnTo>
                  <a:lnTo>
                    <a:pt x="6855853" y="2127961"/>
                  </a:lnTo>
                  <a:lnTo>
                    <a:pt x="6908774" y="2214003"/>
                  </a:lnTo>
                  <a:lnTo>
                    <a:pt x="6961695" y="2351163"/>
                  </a:lnTo>
                  <a:lnTo>
                    <a:pt x="7014972" y="2443683"/>
                  </a:lnTo>
                  <a:lnTo>
                    <a:pt x="7067893" y="2481846"/>
                  </a:lnTo>
                  <a:lnTo>
                    <a:pt x="7120813" y="2527198"/>
                  </a:lnTo>
                  <a:lnTo>
                    <a:pt x="7173734" y="2598839"/>
                  </a:lnTo>
                  <a:lnTo>
                    <a:pt x="7226655" y="2674797"/>
                  </a:lnTo>
                  <a:lnTo>
                    <a:pt x="7279932" y="2737078"/>
                  </a:lnTo>
                  <a:lnTo>
                    <a:pt x="7332854" y="2854794"/>
                  </a:lnTo>
                  <a:lnTo>
                    <a:pt x="7385772" y="2973959"/>
                  </a:lnTo>
                  <a:lnTo>
                    <a:pt x="7438696" y="3124441"/>
                  </a:lnTo>
                  <a:lnTo>
                    <a:pt x="7491614" y="3274199"/>
                  </a:lnTo>
                  <a:lnTo>
                    <a:pt x="7544176" y="3375355"/>
                  </a:lnTo>
                  <a:lnTo>
                    <a:pt x="7596732" y="3498837"/>
                  </a:lnTo>
                  <a:lnTo>
                    <a:pt x="7647855" y="3651123"/>
                  </a:lnTo>
                </a:path>
              </a:pathLst>
            </a:custGeom>
            <a:ln w="3600">
              <a:solidFill>
                <a:srgbClr val="000000"/>
              </a:solidFill>
            </a:ln>
          </p:spPr>
          <p:txBody>
            <a:bodyPr wrap="square" lIns="0" tIns="0" rIns="0" bIns="0" rtlCol="0"/>
            <a:lstStyle/>
            <a:p>
              <a:endParaRPr/>
            </a:p>
          </p:txBody>
        </p:sp>
        <p:sp>
          <p:nvSpPr>
            <p:cNvPr id="546" name="object 546"/>
            <p:cNvSpPr/>
            <p:nvPr/>
          </p:nvSpPr>
          <p:spPr>
            <a:xfrm>
              <a:off x="1349998" y="1999903"/>
              <a:ext cx="6906491" cy="3806078"/>
            </a:xfrm>
            <a:custGeom>
              <a:avLst/>
              <a:gdLst/>
              <a:ahLst/>
              <a:cxnLst/>
              <a:rect l="l" t="t" r="r" b="b"/>
              <a:pathLst>
                <a:path w="7597140" h="4313555">
                  <a:moveTo>
                    <a:pt x="0" y="49314"/>
                  </a:moveTo>
                  <a:lnTo>
                    <a:pt x="51117" y="132118"/>
                  </a:lnTo>
                  <a:lnTo>
                    <a:pt x="102247" y="0"/>
                  </a:lnTo>
                  <a:lnTo>
                    <a:pt x="153365" y="166674"/>
                  </a:lnTo>
                  <a:lnTo>
                    <a:pt x="204482" y="45351"/>
                  </a:lnTo>
                  <a:lnTo>
                    <a:pt x="255600" y="258470"/>
                  </a:lnTo>
                  <a:lnTo>
                    <a:pt x="306717" y="177114"/>
                  </a:lnTo>
                  <a:lnTo>
                    <a:pt x="357835" y="473036"/>
                  </a:lnTo>
                  <a:lnTo>
                    <a:pt x="408965" y="359638"/>
                  </a:lnTo>
                  <a:lnTo>
                    <a:pt x="460082" y="470877"/>
                  </a:lnTo>
                  <a:lnTo>
                    <a:pt x="511568" y="550075"/>
                  </a:lnTo>
                  <a:lnTo>
                    <a:pt x="563041" y="570242"/>
                  </a:lnTo>
                  <a:lnTo>
                    <a:pt x="614527" y="538556"/>
                  </a:lnTo>
                  <a:lnTo>
                    <a:pt x="666000" y="556196"/>
                  </a:lnTo>
                  <a:lnTo>
                    <a:pt x="717486" y="649795"/>
                  </a:lnTo>
                  <a:lnTo>
                    <a:pt x="769327" y="632510"/>
                  </a:lnTo>
                  <a:lnTo>
                    <a:pt x="820801" y="534593"/>
                  </a:lnTo>
                  <a:lnTo>
                    <a:pt x="872642" y="671398"/>
                  </a:lnTo>
                  <a:lnTo>
                    <a:pt x="924128" y="642239"/>
                  </a:lnTo>
                  <a:lnTo>
                    <a:pt x="975969" y="669950"/>
                  </a:lnTo>
                  <a:lnTo>
                    <a:pt x="1027811" y="680034"/>
                  </a:lnTo>
                  <a:lnTo>
                    <a:pt x="1079284" y="710272"/>
                  </a:lnTo>
                  <a:lnTo>
                    <a:pt x="1131125" y="617753"/>
                  </a:lnTo>
                  <a:lnTo>
                    <a:pt x="1182966" y="521639"/>
                  </a:lnTo>
                  <a:lnTo>
                    <a:pt x="1234808" y="345592"/>
                  </a:lnTo>
                  <a:lnTo>
                    <a:pt x="1286637" y="456476"/>
                  </a:lnTo>
                  <a:lnTo>
                    <a:pt x="1338122" y="410032"/>
                  </a:lnTo>
                  <a:lnTo>
                    <a:pt x="1389964" y="376199"/>
                  </a:lnTo>
                  <a:lnTo>
                    <a:pt x="1441805" y="511911"/>
                  </a:lnTo>
                  <a:lnTo>
                    <a:pt x="1494002" y="574192"/>
                  </a:lnTo>
                  <a:lnTo>
                    <a:pt x="1545844" y="529551"/>
                  </a:lnTo>
                  <a:lnTo>
                    <a:pt x="1597685" y="584276"/>
                  </a:lnTo>
                  <a:lnTo>
                    <a:pt x="1649526" y="497878"/>
                  </a:lnTo>
                  <a:lnTo>
                    <a:pt x="1701368" y="545757"/>
                  </a:lnTo>
                  <a:lnTo>
                    <a:pt x="1753565" y="693724"/>
                  </a:lnTo>
                  <a:lnTo>
                    <a:pt x="1805406" y="630720"/>
                  </a:lnTo>
                  <a:lnTo>
                    <a:pt x="1857248" y="649439"/>
                  </a:lnTo>
                  <a:lnTo>
                    <a:pt x="1909445" y="519480"/>
                  </a:lnTo>
                  <a:lnTo>
                    <a:pt x="1961286" y="555117"/>
                  </a:lnTo>
                  <a:lnTo>
                    <a:pt x="2013127" y="406069"/>
                  </a:lnTo>
                  <a:lnTo>
                    <a:pt x="2065324" y="406069"/>
                  </a:lnTo>
                  <a:lnTo>
                    <a:pt x="2117166" y="388073"/>
                  </a:lnTo>
                  <a:lnTo>
                    <a:pt x="2169363" y="493915"/>
                  </a:lnTo>
                  <a:lnTo>
                    <a:pt x="2221560" y="542163"/>
                  </a:lnTo>
                  <a:lnTo>
                    <a:pt x="2273769" y="441350"/>
                  </a:lnTo>
                  <a:lnTo>
                    <a:pt x="2325966" y="465480"/>
                  </a:lnTo>
                  <a:lnTo>
                    <a:pt x="2378163" y="524878"/>
                  </a:lnTo>
                  <a:lnTo>
                    <a:pt x="2430360" y="539280"/>
                  </a:lnTo>
                  <a:lnTo>
                    <a:pt x="2482570" y="571677"/>
                  </a:lnTo>
                  <a:lnTo>
                    <a:pt x="2534767" y="581761"/>
                  </a:lnTo>
                  <a:lnTo>
                    <a:pt x="2586964" y="640080"/>
                  </a:lnTo>
                  <a:lnTo>
                    <a:pt x="2639174" y="556920"/>
                  </a:lnTo>
                  <a:lnTo>
                    <a:pt x="2691371" y="604075"/>
                  </a:lnTo>
                  <a:lnTo>
                    <a:pt x="2743568" y="538924"/>
                  </a:lnTo>
                  <a:lnTo>
                    <a:pt x="2795765" y="604799"/>
                  </a:lnTo>
                  <a:lnTo>
                    <a:pt x="2847975" y="633603"/>
                  </a:lnTo>
                  <a:lnTo>
                    <a:pt x="2900527" y="649795"/>
                  </a:lnTo>
                  <a:lnTo>
                    <a:pt x="2952724" y="696963"/>
                  </a:lnTo>
                  <a:lnTo>
                    <a:pt x="3004934" y="695515"/>
                  </a:lnTo>
                  <a:lnTo>
                    <a:pt x="3057486" y="647636"/>
                  </a:lnTo>
                  <a:lnTo>
                    <a:pt x="3109683" y="669950"/>
                  </a:lnTo>
                  <a:lnTo>
                    <a:pt x="3162249" y="708837"/>
                  </a:lnTo>
                  <a:lnTo>
                    <a:pt x="3214446" y="658075"/>
                  </a:lnTo>
                  <a:lnTo>
                    <a:pt x="3267011" y="727913"/>
                  </a:lnTo>
                  <a:lnTo>
                    <a:pt x="3319208" y="739076"/>
                  </a:lnTo>
                  <a:lnTo>
                    <a:pt x="3371773" y="705954"/>
                  </a:lnTo>
                  <a:lnTo>
                    <a:pt x="3423970" y="682193"/>
                  </a:lnTo>
                  <a:lnTo>
                    <a:pt x="3476523" y="627113"/>
                  </a:lnTo>
                  <a:lnTo>
                    <a:pt x="3529088" y="641883"/>
                  </a:lnTo>
                  <a:lnTo>
                    <a:pt x="3581641" y="678599"/>
                  </a:lnTo>
                  <a:lnTo>
                    <a:pt x="3633851" y="631431"/>
                  </a:lnTo>
                  <a:lnTo>
                    <a:pt x="3686403" y="678230"/>
                  </a:lnTo>
                  <a:lnTo>
                    <a:pt x="3738968" y="628192"/>
                  </a:lnTo>
                  <a:lnTo>
                    <a:pt x="3791534" y="645121"/>
                  </a:lnTo>
                  <a:lnTo>
                    <a:pt x="3844086" y="754202"/>
                  </a:lnTo>
                  <a:lnTo>
                    <a:pt x="3896652" y="933475"/>
                  </a:lnTo>
                  <a:lnTo>
                    <a:pt x="3949204" y="981354"/>
                  </a:lnTo>
                  <a:lnTo>
                    <a:pt x="4001770" y="1058760"/>
                  </a:lnTo>
                  <a:lnTo>
                    <a:pt x="4054335" y="1046873"/>
                  </a:lnTo>
                  <a:lnTo>
                    <a:pt x="4106887" y="1056957"/>
                  </a:lnTo>
                  <a:lnTo>
                    <a:pt x="4159453" y="960120"/>
                  </a:lnTo>
                  <a:lnTo>
                    <a:pt x="4212374" y="965161"/>
                  </a:lnTo>
                  <a:lnTo>
                    <a:pt x="4264926" y="885952"/>
                  </a:lnTo>
                  <a:lnTo>
                    <a:pt x="4317492" y="747001"/>
                  </a:lnTo>
                  <a:lnTo>
                    <a:pt x="4370044" y="665632"/>
                  </a:lnTo>
                  <a:lnTo>
                    <a:pt x="4422965" y="608393"/>
                  </a:lnTo>
                  <a:lnTo>
                    <a:pt x="4475530" y="696239"/>
                  </a:lnTo>
                  <a:lnTo>
                    <a:pt x="4528451" y="633603"/>
                  </a:lnTo>
                  <a:lnTo>
                    <a:pt x="4581004" y="548995"/>
                  </a:lnTo>
                  <a:lnTo>
                    <a:pt x="4633925" y="546112"/>
                  </a:lnTo>
                  <a:lnTo>
                    <a:pt x="4686490" y="492480"/>
                  </a:lnTo>
                  <a:lnTo>
                    <a:pt x="4739411" y="394195"/>
                  </a:lnTo>
                  <a:lnTo>
                    <a:pt x="4791976" y="456120"/>
                  </a:lnTo>
                  <a:lnTo>
                    <a:pt x="4844884" y="478434"/>
                  </a:lnTo>
                  <a:lnTo>
                    <a:pt x="4897805" y="586079"/>
                  </a:lnTo>
                  <a:lnTo>
                    <a:pt x="4950726" y="647636"/>
                  </a:lnTo>
                  <a:lnTo>
                    <a:pt x="5003292" y="680034"/>
                  </a:lnTo>
                  <a:lnTo>
                    <a:pt x="5056212" y="681113"/>
                  </a:lnTo>
                  <a:lnTo>
                    <a:pt x="5109133" y="693724"/>
                  </a:lnTo>
                  <a:lnTo>
                    <a:pt x="5162054" y="622084"/>
                  </a:lnTo>
                  <a:lnTo>
                    <a:pt x="5214975" y="686879"/>
                  </a:lnTo>
                  <a:lnTo>
                    <a:pt x="5267883" y="740156"/>
                  </a:lnTo>
                  <a:lnTo>
                    <a:pt x="5320817" y="783361"/>
                  </a:lnTo>
                  <a:lnTo>
                    <a:pt x="5373725" y="818997"/>
                  </a:lnTo>
                  <a:lnTo>
                    <a:pt x="5426646" y="856437"/>
                  </a:lnTo>
                  <a:lnTo>
                    <a:pt x="5479567" y="814679"/>
                  </a:lnTo>
                  <a:lnTo>
                    <a:pt x="5532488" y="828357"/>
                  </a:lnTo>
                  <a:lnTo>
                    <a:pt x="5585409" y="810717"/>
                  </a:lnTo>
                  <a:lnTo>
                    <a:pt x="5638330" y="905395"/>
                  </a:lnTo>
                  <a:lnTo>
                    <a:pt x="5691619" y="901433"/>
                  </a:lnTo>
                  <a:lnTo>
                    <a:pt x="5744527" y="894232"/>
                  </a:lnTo>
                  <a:lnTo>
                    <a:pt x="5797448" y="913676"/>
                  </a:lnTo>
                  <a:lnTo>
                    <a:pt x="5850369" y="879119"/>
                  </a:lnTo>
                  <a:lnTo>
                    <a:pt x="5903658" y="986751"/>
                  </a:lnTo>
                  <a:lnTo>
                    <a:pt x="5956566" y="988555"/>
                  </a:lnTo>
                  <a:lnTo>
                    <a:pt x="6009487" y="938872"/>
                  </a:lnTo>
                  <a:lnTo>
                    <a:pt x="6062408" y="970559"/>
                  </a:lnTo>
                  <a:lnTo>
                    <a:pt x="6115329" y="1084313"/>
                  </a:lnTo>
                  <a:lnTo>
                    <a:pt x="6168605" y="1106995"/>
                  </a:lnTo>
                  <a:lnTo>
                    <a:pt x="6221526" y="999363"/>
                  </a:lnTo>
                  <a:lnTo>
                    <a:pt x="6274447" y="1072794"/>
                  </a:lnTo>
                  <a:lnTo>
                    <a:pt x="6327368" y="1126439"/>
                  </a:lnTo>
                  <a:lnTo>
                    <a:pt x="6380289" y="1209598"/>
                  </a:lnTo>
                  <a:lnTo>
                    <a:pt x="6433210" y="1230845"/>
                  </a:lnTo>
                  <a:lnTo>
                    <a:pt x="6486131" y="1268641"/>
                  </a:lnTo>
                  <a:lnTo>
                    <a:pt x="6539052" y="1426311"/>
                  </a:lnTo>
                  <a:lnTo>
                    <a:pt x="6591973" y="1550885"/>
                  </a:lnTo>
                  <a:lnTo>
                    <a:pt x="6644538" y="1570685"/>
                  </a:lnTo>
                  <a:lnTo>
                    <a:pt x="6697459" y="1525676"/>
                  </a:lnTo>
                  <a:lnTo>
                    <a:pt x="6750367" y="1591919"/>
                  </a:lnTo>
                  <a:lnTo>
                    <a:pt x="6803288" y="1764715"/>
                  </a:lnTo>
                  <a:lnTo>
                    <a:pt x="6855853" y="1826641"/>
                  </a:lnTo>
                  <a:lnTo>
                    <a:pt x="6908774" y="1895043"/>
                  </a:lnTo>
                  <a:lnTo>
                    <a:pt x="6961695" y="1954085"/>
                  </a:lnTo>
                  <a:lnTo>
                    <a:pt x="7014972" y="2077923"/>
                  </a:lnTo>
                  <a:lnTo>
                    <a:pt x="7067893" y="2188083"/>
                  </a:lnTo>
                  <a:lnTo>
                    <a:pt x="7120813" y="2113191"/>
                  </a:lnTo>
                  <a:lnTo>
                    <a:pt x="7173734" y="2345042"/>
                  </a:lnTo>
                  <a:lnTo>
                    <a:pt x="7226655" y="2347556"/>
                  </a:lnTo>
                  <a:lnTo>
                    <a:pt x="7279932" y="2357996"/>
                  </a:lnTo>
                  <a:lnTo>
                    <a:pt x="7332854" y="2343962"/>
                  </a:lnTo>
                  <a:lnTo>
                    <a:pt x="7385772" y="2397963"/>
                  </a:lnTo>
                  <a:lnTo>
                    <a:pt x="7438696" y="2596680"/>
                  </a:lnTo>
                  <a:lnTo>
                    <a:pt x="7491614" y="2621521"/>
                  </a:lnTo>
                  <a:lnTo>
                    <a:pt x="7544176" y="2866682"/>
                  </a:lnTo>
                  <a:lnTo>
                    <a:pt x="7596732" y="3058198"/>
                  </a:lnTo>
                  <a:lnTo>
                    <a:pt x="7596732" y="4313165"/>
                  </a:lnTo>
                </a:path>
              </a:pathLst>
            </a:custGeom>
            <a:ln w="7200">
              <a:solidFill>
                <a:srgbClr val="000000"/>
              </a:solidFill>
              <a:prstDash val="lgDash"/>
            </a:ln>
          </p:spPr>
          <p:txBody>
            <a:bodyPr wrap="square" lIns="0" tIns="0" rIns="0" bIns="0" rtlCol="0"/>
            <a:lstStyle/>
            <a:p>
              <a:endParaRPr/>
            </a:p>
          </p:txBody>
        </p:sp>
        <p:sp>
          <p:nvSpPr>
            <p:cNvPr id="547" name="object 547"/>
            <p:cNvSpPr txBox="1"/>
            <p:nvPr/>
          </p:nvSpPr>
          <p:spPr>
            <a:xfrm>
              <a:off x="944267" y="5696536"/>
              <a:ext cx="381000" cy="141064"/>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-0.004</a:t>
              </a:r>
            </a:p>
          </p:txBody>
        </p:sp>
        <p:sp>
          <p:nvSpPr>
            <p:cNvPr id="548" name="object 548"/>
            <p:cNvSpPr txBox="1"/>
            <p:nvPr/>
          </p:nvSpPr>
          <p:spPr>
            <a:xfrm>
              <a:off x="1363818" y="5864252"/>
              <a:ext cx="230909" cy="141064"/>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250</a:t>
              </a:r>
            </a:p>
          </p:txBody>
        </p:sp>
        <p:sp>
          <p:nvSpPr>
            <p:cNvPr id="549" name="object 549"/>
            <p:cNvSpPr txBox="1"/>
            <p:nvPr/>
          </p:nvSpPr>
          <p:spPr>
            <a:xfrm>
              <a:off x="2488334" y="5864252"/>
              <a:ext cx="230909" cy="141064"/>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260</a:t>
              </a:r>
            </a:p>
          </p:txBody>
        </p:sp>
        <p:sp>
          <p:nvSpPr>
            <p:cNvPr id="550" name="object 550"/>
            <p:cNvSpPr txBox="1"/>
            <p:nvPr/>
          </p:nvSpPr>
          <p:spPr>
            <a:xfrm>
              <a:off x="3612515" y="5864252"/>
              <a:ext cx="230909" cy="141064"/>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270</a:t>
              </a:r>
            </a:p>
          </p:txBody>
        </p:sp>
        <p:sp>
          <p:nvSpPr>
            <p:cNvPr id="551" name="object 551"/>
            <p:cNvSpPr txBox="1"/>
            <p:nvPr/>
          </p:nvSpPr>
          <p:spPr>
            <a:xfrm>
              <a:off x="3738197" y="5864252"/>
              <a:ext cx="2238791" cy="282129"/>
            </a:xfrm>
            <a:prstGeom prst="rect">
              <a:avLst/>
            </a:prstGeom>
          </p:spPr>
          <p:txBody>
            <a:bodyPr vert="horz" wrap="square" lIns="0" tIns="0" rIns="0" bIns="0" rtlCol="0">
              <a:spAutoFit/>
            </a:bodyPr>
            <a:lstStyle/>
            <a:p>
              <a:pPr marL="51286" algn="ctr">
                <a:lnSpc>
                  <a:spcPts val="1028"/>
                </a:lnSpc>
              </a:pPr>
              <a:r>
                <a:rPr sz="1100" dirty="0">
                  <a:latin typeface="Palatino Linotype"/>
                  <a:cs typeface="Palatino Linotype"/>
                </a:rPr>
                <a:t>280</a:t>
              </a:r>
            </a:p>
            <a:p>
              <a:pPr algn="ctr">
                <a:lnSpc>
                  <a:spcPts val="1229"/>
                </a:lnSpc>
              </a:pPr>
              <a:r>
                <a:rPr dirty="0">
                  <a:latin typeface="Palatino Linotype"/>
                  <a:cs typeface="Palatino Linotype"/>
                </a:rPr>
                <a:t>Wavelength,</a:t>
              </a:r>
              <a:r>
                <a:rPr spc="-94" dirty="0">
                  <a:latin typeface="Palatino Linotype"/>
                  <a:cs typeface="Palatino Linotype"/>
                </a:rPr>
                <a:t> </a:t>
              </a:r>
              <a:r>
                <a:rPr dirty="0">
                  <a:latin typeface="Palatino Linotype"/>
                  <a:cs typeface="Palatino Linotype"/>
                </a:rPr>
                <a:t>nm</a:t>
              </a:r>
              <a:endParaRPr sz="1100" dirty="0">
                <a:latin typeface="Palatino Linotype"/>
                <a:cs typeface="Palatino Linotype"/>
              </a:endParaRPr>
            </a:p>
          </p:txBody>
        </p:sp>
        <p:sp>
          <p:nvSpPr>
            <p:cNvPr id="552" name="object 552"/>
            <p:cNvSpPr txBox="1"/>
            <p:nvPr/>
          </p:nvSpPr>
          <p:spPr>
            <a:xfrm>
              <a:off x="5861535" y="5864252"/>
              <a:ext cx="230909" cy="141064"/>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290</a:t>
              </a:r>
            </a:p>
          </p:txBody>
        </p:sp>
        <p:sp>
          <p:nvSpPr>
            <p:cNvPr id="553" name="object 553"/>
            <p:cNvSpPr txBox="1"/>
            <p:nvPr/>
          </p:nvSpPr>
          <p:spPr>
            <a:xfrm>
              <a:off x="6985716" y="5864252"/>
              <a:ext cx="230909" cy="141064"/>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300</a:t>
              </a:r>
            </a:p>
          </p:txBody>
        </p:sp>
        <p:sp>
          <p:nvSpPr>
            <p:cNvPr id="554" name="object 554"/>
            <p:cNvSpPr txBox="1"/>
            <p:nvPr/>
          </p:nvSpPr>
          <p:spPr>
            <a:xfrm>
              <a:off x="8110230" y="5864252"/>
              <a:ext cx="230909" cy="141064"/>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310</a:t>
              </a:r>
            </a:p>
          </p:txBody>
        </p:sp>
      </p:grpSp>
      <p:sp>
        <p:nvSpPr>
          <p:cNvPr id="556" name="Title 1"/>
          <p:cNvSpPr txBox="1">
            <a:spLocks/>
          </p:cNvSpPr>
          <p:nvPr/>
        </p:nvSpPr>
        <p:spPr>
          <a:xfrm>
            <a:off x="457200" y="0"/>
            <a:ext cx="8229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Effect of pixel based radiance coefficients – gradients due to dichroic – and wavelength shifts</a:t>
            </a:r>
          </a:p>
          <a:p>
            <a:r>
              <a:rPr lang="en-US" sz="3200" dirty="0" smtClean="0"/>
              <a:t/>
            </a:r>
            <a:br>
              <a:rPr lang="en-US" sz="3200" dirty="0" smtClean="0"/>
            </a:br>
            <a:endParaRPr lang="en-US" sz="3200" dirty="0"/>
          </a:p>
        </p:txBody>
      </p:sp>
    </p:spTree>
    <p:extLst>
      <p:ext uri="{BB962C8B-B14F-4D97-AF65-F5344CB8AC3E}">
        <p14:creationId xmlns:p14="http://schemas.microsoft.com/office/powerpoint/2010/main" val="315726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6626" t="6753" r="4754" b="9646"/>
          <a:stretch/>
        </p:blipFill>
        <p:spPr>
          <a:xfrm>
            <a:off x="685800" y="838200"/>
            <a:ext cx="8153400" cy="5943600"/>
          </a:xfrm>
          <a:prstGeom prst="rect">
            <a:avLst/>
          </a:prstGeom>
        </p:spPr>
      </p:pic>
      <p:sp>
        <p:nvSpPr>
          <p:cNvPr id="3" name="Title 1"/>
          <p:cNvSpPr txBox="1">
            <a:spLocks/>
          </p:cNvSpPr>
          <p:nvPr/>
        </p:nvSpPr>
        <p:spPr>
          <a:xfrm>
            <a:off x="457200" y="0"/>
            <a:ext cx="86868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Effect of pixel based radiance coefficients – gradients due to dichroic – and wavelength shifts</a:t>
            </a:r>
            <a:endParaRPr lang="en-US" sz="3200" dirty="0"/>
          </a:p>
        </p:txBody>
      </p:sp>
    </p:spTree>
    <p:extLst>
      <p:ext uri="{BB962C8B-B14F-4D97-AF65-F5344CB8AC3E}">
        <p14:creationId xmlns:p14="http://schemas.microsoft.com/office/powerpoint/2010/main" val="180338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6626" t="9646" r="7239" b="8896"/>
          <a:stretch/>
        </p:blipFill>
        <p:spPr>
          <a:xfrm>
            <a:off x="457200" y="1066800"/>
            <a:ext cx="7924800" cy="5791200"/>
          </a:xfrm>
          <a:prstGeom prst="rect">
            <a:avLst/>
          </a:prstGeom>
        </p:spPr>
      </p:pic>
      <p:sp>
        <p:nvSpPr>
          <p:cNvPr id="3" name="Title 1"/>
          <p:cNvSpPr txBox="1">
            <a:spLocks/>
          </p:cNvSpPr>
          <p:nvPr/>
        </p:nvSpPr>
        <p:spPr>
          <a:xfrm>
            <a:off x="457200" y="0"/>
            <a:ext cx="8229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Daily Mg II Index </a:t>
            </a:r>
          </a:p>
          <a:p>
            <a:r>
              <a:rPr lang="en-US" sz="3200" dirty="0" smtClean="0"/>
              <a:t>from Tied Interpolation of GOME-2 </a:t>
            </a:r>
          </a:p>
        </p:txBody>
      </p:sp>
    </p:spTree>
    <p:extLst>
      <p:ext uri="{BB962C8B-B14F-4D97-AF65-F5344CB8AC3E}">
        <p14:creationId xmlns:p14="http://schemas.microsoft.com/office/powerpoint/2010/main" val="199797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Solar Spectra Project </a:t>
            </a:r>
            <a:endParaRPr lang="en-US" dirty="0"/>
          </a:p>
        </p:txBody>
      </p:sp>
      <p:sp>
        <p:nvSpPr>
          <p:cNvPr id="3" name="Content Placeholder 2"/>
          <p:cNvSpPr>
            <a:spLocks noGrp="1"/>
          </p:cNvSpPr>
          <p:nvPr>
            <p:ph idx="1"/>
          </p:nvPr>
        </p:nvSpPr>
        <p:spPr>
          <a:xfrm>
            <a:off x="457200" y="914400"/>
            <a:ext cx="8458200" cy="5943600"/>
          </a:xfrm>
        </p:spPr>
        <p:txBody>
          <a:bodyPr>
            <a:normAutofit fontScale="62500" lnSpcReduction="20000"/>
          </a:bodyPr>
          <a:lstStyle/>
          <a:p>
            <a:r>
              <a:rPr lang="en-US" dirty="0" smtClean="0"/>
              <a:t>The purpose of the is project is to compare solar measurements from BUV (Backscatter Ultraviolet) instruments.</a:t>
            </a:r>
          </a:p>
          <a:p>
            <a:r>
              <a:rPr lang="en-US" dirty="0" smtClean="0"/>
              <a:t>The first step is to catalog high spectral resolution solar reference spectra and agree on a common one to use for the project.</a:t>
            </a:r>
          </a:p>
          <a:p>
            <a:r>
              <a:rPr lang="en-GB" dirty="0" smtClean="0"/>
              <a:t>For each instrument, participants should provide the following datasets:</a:t>
            </a:r>
          </a:p>
          <a:p>
            <a:pPr lvl="1"/>
            <a:r>
              <a:rPr lang="en-GB" dirty="0" smtClean="0"/>
              <a:t>Solar measurement for some date (wavelength scale, irradiance)</a:t>
            </a:r>
          </a:p>
          <a:p>
            <a:pPr lvl="1"/>
            <a:r>
              <a:rPr lang="en-GB" dirty="0" smtClean="0"/>
              <a:t>Wavelength scale and bandpass (</a:t>
            </a:r>
            <a:r>
              <a:rPr lang="el-GR" dirty="0" smtClean="0"/>
              <a:t>Δλ</a:t>
            </a:r>
            <a:r>
              <a:rPr lang="en-US" dirty="0" smtClean="0"/>
              <a:t>, # of points, bandpass centers, normalized bandpass weights) </a:t>
            </a:r>
            <a:endParaRPr lang="en-GB" dirty="0" smtClean="0"/>
          </a:p>
          <a:p>
            <a:pPr lvl="1"/>
            <a:r>
              <a:rPr lang="en-GB" dirty="0" smtClean="0"/>
              <a:t>Synthetic spectrum from common reference (wavelength scale, irradiance)</a:t>
            </a:r>
          </a:p>
          <a:p>
            <a:pPr lvl="1"/>
            <a:r>
              <a:rPr lang="en-GB" dirty="0" smtClean="0"/>
              <a:t>Synthetic for wavelength scale perturbations (±0.01 nm) from common reference (wavelength scale, irradiance)</a:t>
            </a:r>
          </a:p>
          <a:p>
            <a:pPr lvl="1"/>
            <a:r>
              <a:rPr lang="en-GB" dirty="0" smtClean="0"/>
              <a:t>Synthetic from alternative reference spectra (wavelength scale, irradiance)</a:t>
            </a:r>
            <a:endParaRPr lang="en-US" dirty="0" smtClean="0"/>
          </a:p>
          <a:p>
            <a:pPr lvl="1"/>
            <a:r>
              <a:rPr lang="en-GB" dirty="0" smtClean="0"/>
              <a:t>Solar activity pattern (wavelength, relative change)</a:t>
            </a:r>
          </a:p>
          <a:p>
            <a:pPr lvl="1"/>
            <a:r>
              <a:rPr lang="en-GB" dirty="0" smtClean="0"/>
              <a:t>Mg II index (if 280 nm is covered) </a:t>
            </a:r>
            <a:r>
              <a:rPr lang="en-US" dirty="0" smtClean="0"/>
              <a:t> Mg II 279.6  Mg I 285.2 (date, index)</a:t>
            </a:r>
            <a:endParaRPr lang="en-GB" dirty="0" smtClean="0"/>
          </a:p>
          <a:p>
            <a:pPr lvl="1"/>
            <a:r>
              <a:rPr lang="en-GB" dirty="0" smtClean="0"/>
              <a:t>Ca H/K index (if 391 nm to 399 nm is covered) CA II </a:t>
            </a:r>
            <a:r>
              <a:rPr lang="en-US" dirty="0" smtClean="0"/>
              <a:t>393.4 and 396.8.</a:t>
            </a:r>
          </a:p>
          <a:p>
            <a:r>
              <a:rPr lang="en-US" dirty="0" smtClean="0"/>
              <a:t>Goals:</a:t>
            </a:r>
          </a:p>
          <a:p>
            <a:pPr lvl="1"/>
            <a:r>
              <a:rPr lang="en-US" dirty="0" smtClean="0"/>
              <a:t>Agreement at 1% on solar spectra relative to bandpass-convolved high resolution spectra as a transfer after identifying wavelength shifts and accounting for solar activity</a:t>
            </a:r>
          </a:p>
          <a:p>
            <a:pPr lvl="1"/>
            <a:r>
              <a:rPr lang="en-US" dirty="0" smtClean="0"/>
              <a:t>Long-term solar spectra drift and instrument degradation by using OMI solar activity pattern (with internal confirmation from Mg II Indices and scale factors)</a:t>
            </a:r>
          </a:p>
          <a:p>
            <a:endParaRPr lang="en-US" dirty="0"/>
          </a:p>
        </p:txBody>
      </p:sp>
    </p:spTree>
    <p:extLst>
      <p:ext uri="{BB962C8B-B14F-4D97-AF65-F5344CB8AC3E}">
        <p14:creationId xmlns:p14="http://schemas.microsoft.com/office/powerpoint/2010/main" val="3007139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Creation of a daily OMPS Mg II Index from Earth-View Spectra </a:t>
            </a:r>
            <a:endParaRPr lang="en-US" dirty="0"/>
          </a:p>
        </p:txBody>
      </p:sp>
      <p:pic>
        <p:nvPicPr>
          <p:cNvPr id="44034" name="Picture 2" descr="NPP OMPS Nadir Profiler - OMPS MgII - Earthview and Solar MgII - 10-03-2016"/>
          <p:cNvPicPr>
            <a:picLocks noChangeAspect="1" noChangeArrowheads="1"/>
          </p:cNvPicPr>
          <p:nvPr/>
        </p:nvPicPr>
        <p:blipFill>
          <a:blip r:embed="rId3" cstate="print"/>
          <a:srcRect/>
          <a:stretch>
            <a:fillRect/>
          </a:stretch>
        </p:blipFill>
        <p:spPr bwMode="auto">
          <a:xfrm>
            <a:off x="0" y="1142999"/>
            <a:ext cx="8610600" cy="5381625"/>
          </a:xfrm>
          <a:prstGeom prst="rect">
            <a:avLst/>
          </a:prstGeom>
          <a:noFill/>
        </p:spPr>
      </p:pic>
      <p:sp>
        <p:nvSpPr>
          <p:cNvPr id="5" name="TextBox 4"/>
          <p:cNvSpPr txBox="1"/>
          <p:nvPr/>
        </p:nvSpPr>
        <p:spPr>
          <a:xfrm>
            <a:off x="1981200" y="4648200"/>
            <a:ext cx="2204706" cy="646331"/>
          </a:xfrm>
          <a:prstGeom prst="rect">
            <a:avLst/>
          </a:prstGeom>
          <a:noFill/>
        </p:spPr>
        <p:txBody>
          <a:bodyPr wrap="none" rtlCol="0">
            <a:spAutoFit/>
          </a:bodyPr>
          <a:lstStyle/>
          <a:p>
            <a:r>
              <a:rPr lang="en-US" dirty="0" smtClean="0">
                <a:solidFill>
                  <a:srgbClr val="00B050"/>
                </a:solidFill>
              </a:rPr>
              <a:t>Stray Light Correction</a:t>
            </a:r>
          </a:p>
          <a:p>
            <a:r>
              <a:rPr lang="en-US" dirty="0" smtClean="0">
                <a:solidFill>
                  <a:srgbClr val="00B050"/>
                </a:solidFill>
              </a:rPr>
              <a:t>Implemented</a:t>
            </a:r>
            <a:endParaRPr lang="en-US" dirty="0">
              <a:solidFill>
                <a:srgbClr val="00B050"/>
              </a:solidFill>
            </a:endParaRPr>
          </a:p>
        </p:txBody>
      </p:sp>
      <p:cxnSp>
        <p:nvCxnSpPr>
          <p:cNvPr id="7" name="Straight Arrow Connector 6"/>
          <p:cNvCxnSpPr>
            <a:stCxn id="5" idx="0"/>
          </p:cNvCxnSpPr>
          <p:nvPr/>
        </p:nvCxnSpPr>
        <p:spPr>
          <a:xfrm flipV="1">
            <a:off x="3083553" y="3657600"/>
            <a:ext cx="1183647" cy="9906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19800" y="2362200"/>
            <a:ext cx="1017779" cy="369332"/>
          </a:xfrm>
          <a:prstGeom prst="rect">
            <a:avLst/>
          </a:prstGeom>
          <a:noFill/>
        </p:spPr>
        <p:txBody>
          <a:bodyPr wrap="none" rtlCol="0">
            <a:spAutoFit/>
          </a:bodyPr>
          <a:lstStyle/>
          <a:p>
            <a:r>
              <a:rPr lang="en-US" dirty="0" smtClean="0">
                <a:solidFill>
                  <a:srgbClr val="FF0000"/>
                </a:solidFill>
              </a:rPr>
              <a:t>Biweekly</a:t>
            </a:r>
            <a:endParaRPr lang="en-US" dirty="0">
              <a:solidFill>
                <a:srgbClr val="FF0000"/>
              </a:solidFill>
            </a:endParaRPr>
          </a:p>
        </p:txBody>
      </p:sp>
      <p:cxnSp>
        <p:nvCxnSpPr>
          <p:cNvPr id="13" name="Straight Arrow Connector 12"/>
          <p:cNvCxnSpPr>
            <a:stCxn id="11" idx="2"/>
          </p:cNvCxnSpPr>
          <p:nvPr/>
        </p:nvCxnSpPr>
        <p:spPr>
          <a:xfrm flipH="1">
            <a:off x="5867400" y="2731532"/>
            <a:ext cx="661290" cy="2402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19800" y="5029200"/>
            <a:ext cx="647934" cy="369332"/>
          </a:xfrm>
          <a:prstGeom prst="rect">
            <a:avLst/>
          </a:prstGeom>
          <a:noFill/>
        </p:spPr>
        <p:txBody>
          <a:bodyPr wrap="none" rtlCol="0">
            <a:spAutoFit/>
          </a:bodyPr>
          <a:lstStyle/>
          <a:p>
            <a:r>
              <a:rPr lang="en-US" dirty="0" smtClean="0">
                <a:solidFill>
                  <a:srgbClr val="1826A8"/>
                </a:solidFill>
              </a:rPr>
              <a:t>Daily</a:t>
            </a:r>
            <a:endParaRPr lang="en-US" dirty="0">
              <a:solidFill>
                <a:srgbClr val="1826A8"/>
              </a:solidFill>
            </a:endParaRPr>
          </a:p>
        </p:txBody>
      </p:sp>
      <p:cxnSp>
        <p:nvCxnSpPr>
          <p:cNvPr id="17" name="Straight Arrow Connector 16"/>
          <p:cNvCxnSpPr>
            <a:stCxn id="15" idx="0"/>
          </p:cNvCxnSpPr>
          <p:nvPr/>
        </p:nvCxnSpPr>
        <p:spPr>
          <a:xfrm flipH="1" flipV="1">
            <a:off x="6019800" y="4495800"/>
            <a:ext cx="323967" cy="533400"/>
          </a:xfrm>
          <a:prstGeom prst="straightConnector1">
            <a:avLst/>
          </a:prstGeom>
          <a:ln w="19050">
            <a:solidFill>
              <a:srgbClr val="1826A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14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s://www.star.nesdis.noaa.gov/smcd/spb/wyu/OMPS/Profile/V8/TS.tropics-90w0.OMPS.NOAA1819_cha1to3_Finl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36" y="0"/>
            <a:ext cx="8572500" cy="66675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447800" y="846138"/>
            <a:ext cx="990600" cy="75406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67000" y="1371600"/>
            <a:ext cx="4132157" cy="369332"/>
          </a:xfrm>
          <a:prstGeom prst="rect">
            <a:avLst/>
          </a:prstGeom>
          <a:noFill/>
          <a:ln>
            <a:solidFill>
              <a:srgbClr val="FFC000"/>
            </a:solidFill>
          </a:ln>
        </p:spPr>
        <p:txBody>
          <a:bodyPr wrap="none" rtlCol="0">
            <a:spAutoFit/>
          </a:bodyPr>
          <a:lstStyle/>
          <a:p>
            <a:r>
              <a:rPr lang="en-US" dirty="0" smtClean="0"/>
              <a:t>Real Earth Radiance divided by Fixed Solar</a:t>
            </a:r>
            <a:endParaRPr lang="en-US" dirty="0"/>
          </a:p>
        </p:txBody>
      </p:sp>
      <p:cxnSp>
        <p:nvCxnSpPr>
          <p:cNvPr id="7" name="Straight Arrow Connector 6"/>
          <p:cNvCxnSpPr>
            <a:endCxn id="4" idx="5"/>
          </p:cNvCxnSpPr>
          <p:nvPr/>
        </p:nvCxnSpPr>
        <p:spPr>
          <a:xfrm flipH="1" flipV="1">
            <a:off x="2293330" y="1489770"/>
            <a:ext cx="373670" cy="1387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61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7454" t="9646" r="7239" b="8896"/>
          <a:stretch/>
        </p:blipFill>
        <p:spPr>
          <a:xfrm>
            <a:off x="457200" y="1066800"/>
            <a:ext cx="7848600" cy="5791200"/>
          </a:xfrm>
          <a:prstGeom prst="rect">
            <a:avLst/>
          </a:prstGeom>
        </p:spPr>
      </p:pic>
      <p:sp>
        <p:nvSpPr>
          <p:cNvPr id="3" name="Title 1"/>
          <p:cNvSpPr txBox="1">
            <a:spLocks/>
          </p:cNvSpPr>
          <p:nvPr/>
        </p:nvSpPr>
        <p:spPr>
          <a:xfrm>
            <a:off x="457200" y="0"/>
            <a:ext cx="82296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Daily Wavelength Shift</a:t>
            </a:r>
          </a:p>
          <a:p>
            <a:r>
              <a:rPr lang="en-US" sz="3200" dirty="0" smtClean="0"/>
              <a:t>from Interpolation of Mg II Results </a:t>
            </a:r>
          </a:p>
        </p:txBody>
      </p:sp>
      <p:sp>
        <p:nvSpPr>
          <p:cNvPr id="4" name="object 108"/>
          <p:cNvSpPr txBox="1"/>
          <p:nvPr/>
        </p:nvSpPr>
        <p:spPr>
          <a:xfrm>
            <a:off x="599209" y="2362200"/>
            <a:ext cx="141064" cy="2450849"/>
          </a:xfrm>
          <a:prstGeom prst="rect">
            <a:avLst/>
          </a:prstGeom>
          <a:solidFill>
            <a:schemeClr val="bg1"/>
          </a:solidFill>
        </p:spPr>
        <p:txBody>
          <a:bodyPr vert="vert270" wrap="square" lIns="0" tIns="0" rIns="0" bIns="0" rtlCol="0">
            <a:spAutoFit/>
          </a:bodyPr>
          <a:lstStyle/>
          <a:p>
            <a:pPr marL="11397">
              <a:lnSpc>
                <a:spcPts val="1090"/>
              </a:lnSpc>
            </a:pPr>
            <a:r>
              <a:rPr dirty="0">
                <a:latin typeface="Palatino Linotype"/>
                <a:cs typeface="Palatino Linotype"/>
              </a:rPr>
              <a:t>Wavelength Shift, nm</a:t>
            </a:r>
          </a:p>
        </p:txBody>
      </p:sp>
    </p:spTree>
    <p:extLst>
      <p:ext uri="{BB962C8B-B14F-4D97-AF65-F5344CB8AC3E}">
        <p14:creationId xmlns:p14="http://schemas.microsoft.com/office/powerpoint/2010/main" val="1598994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OMPS NP Solar versus Proxy </a:t>
            </a:r>
            <a:endParaRPr lang="en-US" dirty="0"/>
          </a:p>
        </p:txBody>
      </p:sp>
      <p:pic>
        <p:nvPicPr>
          <p:cNvPr id="4" name="Picture 3"/>
          <p:cNvPicPr>
            <a:picLocks noChangeAspect="1"/>
          </p:cNvPicPr>
          <p:nvPr/>
        </p:nvPicPr>
        <p:blipFill rotWithShape="1">
          <a:blip r:embed="rId3"/>
          <a:srcRect l="10397" t="13334" r="8705" b="10648"/>
          <a:stretch/>
        </p:blipFill>
        <p:spPr>
          <a:xfrm>
            <a:off x="609600" y="1371600"/>
            <a:ext cx="7467600" cy="5410200"/>
          </a:xfrm>
          <a:prstGeom prst="rect">
            <a:avLst/>
          </a:prstGeom>
        </p:spPr>
      </p:pic>
    </p:spTree>
    <p:extLst>
      <p:ext uri="{BB962C8B-B14F-4D97-AF65-F5344CB8AC3E}">
        <p14:creationId xmlns:p14="http://schemas.microsoft.com/office/powerpoint/2010/main" val="1919534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2" cstate="print">
            <a:lum bright="-20000" contrast="40000"/>
          </a:blip>
          <a:srcRect/>
          <a:stretch>
            <a:fillRect/>
          </a:stretch>
        </p:blipFill>
        <p:spPr bwMode="auto">
          <a:xfrm>
            <a:off x="4648200" y="838200"/>
            <a:ext cx="4024313" cy="5267325"/>
          </a:xfrm>
          <a:prstGeom prst="rect">
            <a:avLst/>
          </a:prstGeom>
          <a:noFill/>
          <a:ln w="9525">
            <a:noFill/>
            <a:miter lim="800000"/>
            <a:headEnd/>
            <a:tailEnd/>
          </a:ln>
        </p:spPr>
      </p:pic>
      <p:pic>
        <p:nvPicPr>
          <p:cNvPr id="24578" name="Picture 2"/>
          <p:cNvPicPr>
            <a:picLocks noChangeArrowheads="1"/>
          </p:cNvPicPr>
          <p:nvPr/>
        </p:nvPicPr>
        <p:blipFill>
          <a:blip r:embed="rId3" cstate="print">
            <a:lum bright="-20000" contrast="40000"/>
          </a:blip>
          <a:srcRect/>
          <a:stretch>
            <a:fillRect/>
          </a:stretch>
        </p:blipFill>
        <p:spPr bwMode="auto">
          <a:xfrm>
            <a:off x="533400" y="915520"/>
            <a:ext cx="4038600" cy="50863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C9ACADC3-C9E3-4686-91B5-E7A1D7E458D8}" type="slidenum">
              <a:rPr lang="en-US" smtClean="0"/>
              <a:pPr/>
              <a:t>34</a:t>
            </a:fld>
            <a:endParaRPr lang="en-US" dirty="0"/>
          </a:p>
        </p:txBody>
      </p:sp>
      <p:sp>
        <p:nvSpPr>
          <p:cNvPr id="9" name="Rectangle 8"/>
          <p:cNvSpPr/>
          <p:nvPr/>
        </p:nvSpPr>
        <p:spPr>
          <a:xfrm>
            <a:off x="-76200" y="5934670"/>
            <a:ext cx="4724400" cy="923330"/>
          </a:xfrm>
          <a:prstGeom prst="rect">
            <a:avLst/>
          </a:prstGeom>
        </p:spPr>
        <p:txBody>
          <a:bodyPr wrap="square">
            <a:spAutoFit/>
          </a:bodyPr>
          <a:lstStyle/>
          <a:p>
            <a:r>
              <a:rPr lang="en-US" dirty="0" smtClean="0"/>
              <a:t>Working Day 81 </a:t>
            </a:r>
            <a:r>
              <a:rPr lang="en-US" dirty="0" err="1" smtClean="0"/>
              <a:t>vs</a:t>
            </a:r>
            <a:r>
              <a:rPr lang="en-US" dirty="0" smtClean="0"/>
              <a:t> Solstice Synthetic (1.1% </a:t>
            </a:r>
            <a:r>
              <a:rPr lang="en-US" dirty="0" err="1" smtClean="0"/>
              <a:t>rmsr</a:t>
            </a:r>
            <a:r>
              <a:rPr lang="en-US" dirty="0" smtClean="0"/>
              <a:t>)</a:t>
            </a:r>
          </a:p>
          <a:p>
            <a:r>
              <a:rPr lang="en-US" dirty="0" smtClean="0">
                <a:latin typeface="Courier" pitchFamily="49" charset="0"/>
              </a:rPr>
              <a:t> %offset %Mg II Shift nm </a:t>
            </a:r>
            <a:r>
              <a:rPr lang="en-US" dirty="0" err="1" smtClean="0">
                <a:latin typeface="Courier" pitchFamily="49" charset="0"/>
              </a:rPr>
              <a:t>Dich</a:t>
            </a:r>
            <a:r>
              <a:rPr lang="en-US" dirty="0" smtClean="0">
                <a:latin typeface="Courier" pitchFamily="49" charset="0"/>
              </a:rPr>
              <a:t> nm</a:t>
            </a:r>
          </a:p>
          <a:p>
            <a:r>
              <a:rPr lang="en-US" dirty="0" smtClean="0">
                <a:latin typeface="Courier" pitchFamily="49" charset="0"/>
              </a:rPr>
              <a:t>  -7.3    7.3   -0.127   -0.349</a:t>
            </a:r>
            <a:endParaRPr lang="en-US" dirty="0">
              <a:latin typeface="Courier" pitchFamily="49" charset="0"/>
            </a:endParaRPr>
          </a:p>
        </p:txBody>
      </p:sp>
      <p:sp>
        <p:nvSpPr>
          <p:cNvPr id="13" name="Rectangle 12"/>
          <p:cNvSpPr/>
          <p:nvPr/>
        </p:nvSpPr>
        <p:spPr>
          <a:xfrm>
            <a:off x="4495800" y="5934670"/>
            <a:ext cx="4724400" cy="923330"/>
          </a:xfrm>
          <a:prstGeom prst="rect">
            <a:avLst/>
          </a:prstGeom>
        </p:spPr>
        <p:txBody>
          <a:bodyPr wrap="square">
            <a:spAutoFit/>
          </a:bodyPr>
          <a:lstStyle/>
          <a:p>
            <a:r>
              <a:rPr lang="en-US" dirty="0" smtClean="0"/>
              <a:t>Working Day 81 </a:t>
            </a:r>
            <a:r>
              <a:rPr lang="en-US" dirty="0" err="1" smtClean="0"/>
              <a:t>vs</a:t>
            </a:r>
            <a:r>
              <a:rPr lang="en-US" dirty="0" smtClean="0"/>
              <a:t> Solstice Synthetic (1.1% </a:t>
            </a:r>
            <a:r>
              <a:rPr lang="en-US" dirty="0" err="1" smtClean="0"/>
              <a:t>rmsr</a:t>
            </a:r>
            <a:r>
              <a:rPr lang="en-US" dirty="0" smtClean="0"/>
              <a:t>)</a:t>
            </a:r>
          </a:p>
          <a:p>
            <a:r>
              <a:rPr lang="en-US" dirty="0" smtClean="0">
                <a:latin typeface="Courier" pitchFamily="49" charset="0"/>
              </a:rPr>
              <a:t> %offset %Mg II Shift nm </a:t>
            </a:r>
            <a:r>
              <a:rPr lang="en-US" dirty="0" err="1" smtClean="0">
                <a:latin typeface="Courier" pitchFamily="49" charset="0"/>
              </a:rPr>
              <a:t>Dich</a:t>
            </a:r>
            <a:r>
              <a:rPr lang="en-US" dirty="0" smtClean="0">
                <a:latin typeface="Courier" pitchFamily="49" charset="0"/>
              </a:rPr>
              <a:t> nm</a:t>
            </a:r>
          </a:p>
          <a:p>
            <a:r>
              <a:rPr lang="en-US" dirty="0" smtClean="0">
                <a:latin typeface="Courier" pitchFamily="49" charset="0"/>
              </a:rPr>
              <a:t>  -7.5    7.7   -0.004   -0.347</a:t>
            </a:r>
            <a:endParaRPr lang="en-US" dirty="0">
              <a:latin typeface="Courier" pitchFamily="49" charset="0"/>
            </a:endParaRPr>
          </a:p>
        </p:txBody>
      </p:sp>
      <p:sp>
        <p:nvSpPr>
          <p:cNvPr id="7" name="TextBox 6"/>
          <p:cNvSpPr txBox="1"/>
          <p:nvPr/>
        </p:nvSpPr>
        <p:spPr>
          <a:xfrm>
            <a:off x="0" y="0"/>
            <a:ext cx="9144000" cy="923330"/>
          </a:xfrm>
          <a:prstGeom prst="rect">
            <a:avLst/>
          </a:prstGeom>
          <a:noFill/>
        </p:spPr>
        <p:txBody>
          <a:bodyPr wrap="square" rtlCol="0">
            <a:spAutoFit/>
          </a:bodyPr>
          <a:lstStyle/>
          <a:p>
            <a:r>
              <a:rPr lang="en-US" dirty="0" smtClean="0"/>
              <a:t>Comparison of OMPS NP Solar spectrum to synthetic from Solstice and prelaunch data. Fits of the differences with a model using three patterns of the form:  </a:t>
            </a:r>
          </a:p>
          <a:p>
            <a:r>
              <a:rPr lang="en-US" dirty="0" smtClean="0"/>
              <a:t>                  </a:t>
            </a:r>
            <a:r>
              <a:rPr lang="en-US" dirty="0" err="1" smtClean="0"/>
              <a:t>Meas</a:t>
            </a:r>
            <a:r>
              <a:rPr lang="en-US" dirty="0" smtClean="0"/>
              <a:t>/</a:t>
            </a:r>
            <a:r>
              <a:rPr lang="en-US" dirty="0" err="1" smtClean="0"/>
              <a:t>Synth</a:t>
            </a:r>
            <a:r>
              <a:rPr lang="en-US" dirty="0" smtClean="0"/>
              <a:t> = a0 + a1*</a:t>
            </a:r>
            <a:r>
              <a:rPr lang="en-US" dirty="0" err="1" smtClean="0"/>
              <a:t>WavelengthShift</a:t>
            </a:r>
            <a:r>
              <a:rPr lang="en-US" dirty="0" smtClean="0"/>
              <a:t> + a2*</a:t>
            </a:r>
            <a:r>
              <a:rPr lang="en-US" dirty="0" err="1" smtClean="0"/>
              <a:t>SolarActivity</a:t>
            </a:r>
            <a:r>
              <a:rPr lang="en-US" dirty="0" smtClean="0"/>
              <a:t> + a3*</a:t>
            </a:r>
            <a:r>
              <a:rPr lang="en-US" dirty="0" err="1" smtClean="0"/>
              <a:t>DihroicShift</a:t>
            </a:r>
            <a:endParaRPr lang="en-US" dirty="0" smtClean="0"/>
          </a:p>
        </p:txBody>
      </p:sp>
      <p:cxnSp>
        <p:nvCxnSpPr>
          <p:cNvPr id="12" name="Straight Connector 11"/>
          <p:cNvCxnSpPr/>
          <p:nvPr/>
        </p:nvCxnSpPr>
        <p:spPr>
          <a:xfrm>
            <a:off x="5867400" y="4182035"/>
            <a:ext cx="609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67400" y="4392705"/>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77000" y="3810000"/>
            <a:ext cx="1429430" cy="738664"/>
          </a:xfrm>
          <a:prstGeom prst="rect">
            <a:avLst/>
          </a:prstGeom>
          <a:noFill/>
        </p:spPr>
        <p:txBody>
          <a:bodyPr wrap="none" rtlCol="0">
            <a:spAutoFit/>
          </a:bodyPr>
          <a:lstStyle/>
          <a:p>
            <a:r>
              <a:rPr lang="en-US" sz="1400" dirty="0" smtClean="0"/>
              <a:t>Solar Activity</a:t>
            </a:r>
          </a:p>
          <a:p>
            <a:r>
              <a:rPr lang="en-US" sz="1400" dirty="0" smtClean="0"/>
              <a:t>Dichroic Shift</a:t>
            </a:r>
          </a:p>
          <a:p>
            <a:r>
              <a:rPr lang="en-US" sz="1400" dirty="0" smtClean="0"/>
              <a:t>Wavelength Shift</a:t>
            </a:r>
            <a:endParaRPr lang="en-US" sz="1400" dirty="0"/>
          </a:p>
        </p:txBody>
      </p:sp>
      <p:cxnSp>
        <p:nvCxnSpPr>
          <p:cNvPr id="18" name="Straight Connector 17"/>
          <p:cNvCxnSpPr/>
          <p:nvPr/>
        </p:nvCxnSpPr>
        <p:spPr>
          <a:xfrm>
            <a:off x="5638800" y="1623536"/>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48400" y="1242536"/>
            <a:ext cx="1216167" cy="523220"/>
          </a:xfrm>
          <a:prstGeom prst="rect">
            <a:avLst/>
          </a:prstGeom>
          <a:noFill/>
        </p:spPr>
        <p:txBody>
          <a:bodyPr wrap="none" rtlCol="0">
            <a:spAutoFit/>
          </a:bodyPr>
          <a:lstStyle/>
          <a:p>
            <a:r>
              <a:rPr lang="en-US" sz="1400" dirty="0" smtClean="0"/>
              <a:t>Model</a:t>
            </a:r>
          </a:p>
          <a:p>
            <a:r>
              <a:rPr lang="en-US" sz="1400" dirty="0" smtClean="0"/>
              <a:t>Measurement</a:t>
            </a:r>
            <a:endParaRPr lang="en-US" sz="1400" dirty="0"/>
          </a:p>
        </p:txBody>
      </p:sp>
      <p:cxnSp>
        <p:nvCxnSpPr>
          <p:cNvPr id="20" name="Straight Connector 19"/>
          <p:cNvCxnSpPr/>
          <p:nvPr/>
        </p:nvCxnSpPr>
        <p:spPr>
          <a:xfrm>
            <a:off x="1542370" y="3871829"/>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42370" y="4082499"/>
            <a:ext cx="609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42370" y="4293169"/>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51970" y="3710464"/>
            <a:ext cx="1429430" cy="738664"/>
          </a:xfrm>
          <a:prstGeom prst="rect">
            <a:avLst/>
          </a:prstGeom>
          <a:noFill/>
        </p:spPr>
        <p:txBody>
          <a:bodyPr wrap="none" rtlCol="0">
            <a:spAutoFit/>
          </a:bodyPr>
          <a:lstStyle/>
          <a:p>
            <a:r>
              <a:rPr lang="en-US" sz="1400" dirty="0" smtClean="0"/>
              <a:t>Solar Activity</a:t>
            </a:r>
          </a:p>
          <a:p>
            <a:r>
              <a:rPr lang="en-US" sz="1400" dirty="0" smtClean="0"/>
              <a:t>Dichroic Shift</a:t>
            </a:r>
          </a:p>
          <a:p>
            <a:r>
              <a:rPr lang="en-US" sz="1400" dirty="0" smtClean="0"/>
              <a:t>Wavelength Shift</a:t>
            </a:r>
            <a:endParaRPr lang="en-US" sz="1400" dirty="0"/>
          </a:p>
        </p:txBody>
      </p:sp>
      <p:cxnSp>
        <p:nvCxnSpPr>
          <p:cNvPr id="25" name="Straight Connector 24"/>
          <p:cNvCxnSpPr/>
          <p:nvPr/>
        </p:nvCxnSpPr>
        <p:spPr>
          <a:xfrm>
            <a:off x="1313770" y="1524000"/>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23370" y="1143000"/>
            <a:ext cx="1216167" cy="523220"/>
          </a:xfrm>
          <a:prstGeom prst="rect">
            <a:avLst/>
          </a:prstGeom>
          <a:noFill/>
        </p:spPr>
        <p:txBody>
          <a:bodyPr wrap="none" rtlCol="0">
            <a:spAutoFit/>
          </a:bodyPr>
          <a:lstStyle/>
          <a:p>
            <a:r>
              <a:rPr lang="en-US" sz="1400" dirty="0" smtClean="0"/>
              <a:t>Model</a:t>
            </a:r>
          </a:p>
          <a:p>
            <a:r>
              <a:rPr lang="en-US" sz="1400" dirty="0" smtClean="0"/>
              <a:t>Measurement</a:t>
            </a:r>
            <a:endParaRPr lang="en-US" sz="1400" dirty="0"/>
          </a:p>
        </p:txBody>
      </p:sp>
      <p:cxnSp>
        <p:nvCxnSpPr>
          <p:cNvPr id="27" name="Straight Connector 26"/>
          <p:cNvCxnSpPr/>
          <p:nvPr/>
        </p:nvCxnSpPr>
        <p:spPr>
          <a:xfrm>
            <a:off x="5867400" y="3962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8800" y="140746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04365" y="1295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215" y="3124200"/>
            <a:ext cx="4091185" cy="369332"/>
          </a:xfrm>
          <a:prstGeom prst="rect">
            <a:avLst/>
          </a:prstGeom>
          <a:noFill/>
        </p:spPr>
        <p:txBody>
          <a:bodyPr wrap="none" rtlCol="0">
            <a:spAutoFit/>
          </a:bodyPr>
          <a:lstStyle/>
          <a:p>
            <a:r>
              <a:rPr lang="en-US" dirty="0" smtClean="0"/>
              <a:t>250 nm                                               310 nm</a:t>
            </a:r>
            <a:endParaRPr lang="en-US" dirty="0"/>
          </a:p>
        </p:txBody>
      </p:sp>
      <p:sp>
        <p:nvSpPr>
          <p:cNvPr id="30" name="TextBox 29"/>
          <p:cNvSpPr txBox="1"/>
          <p:nvPr/>
        </p:nvSpPr>
        <p:spPr>
          <a:xfrm>
            <a:off x="4748015" y="3124200"/>
            <a:ext cx="4091185" cy="369332"/>
          </a:xfrm>
          <a:prstGeom prst="rect">
            <a:avLst/>
          </a:prstGeom>
          <a:noFill/>
        </p:spPr>
        <p:txBody>
          <a:bodyPr wrap="none" rtlCol="0">
            <a:spAutoFit/>
          </a:bodyPr>
          <a:lstStyle/>
          <a:p>
            <a:r>
              <a:rPr lang="en-US" dirty="0" smtClean="0"/>
              <a:t>250 nm                                               310 nm</a:t>
            </a:r>
            <a:endParaRPr lang="en-US" dirty="0"/>
          </a:p>
        </p:txBody>
      </p:sp>
      <p:sp>
        <p:nvSpPr>
          <p:cNvPr id="31" name="TextBox 30"/>
          <p:cNvSpPr txBox="1"/>
          <p:nvPr/>
        </p:nvSpPr>
        <p:spPr>
          <a:xfrm>
            <a:off x="633215" y="5650468"/>
            <a:ext cx="4091185" cy="369332"/>
          </a:xfrm>
          <a:prstGeom prst="rect">
            <a:avLst/>
          </a:prstGeom>
          <a:noFill/>
        </p:spPr>
        <p:txBody>
          <a:bodyPr wrap="none" rtlCol="0">
            <a:spAutoFit/>
          </a:bodyPr>
          <a:lstStyle/>
          <a:p>
            <a:r>
              <a:rPr lang="en-US" dirty="0" smtClean="0"/>
              <a:t>250 nm                                               310 nm</a:t>
            </a:r>
            <a:endParaRPr lang="en-US" dirty="0"/>
          </a:p>
        </p:txBody>
      </p:sp>
      <p:sp>
        <p:nvSpPr>
          <p:cNvPr id="32" name="TextBox 31"/>
          <p:cNvSpPr txBox="1"/>
          <p:nvPr/>
        </p:nvSpPr>
        <p:spPr>
          <a:xfrm>
            <a:off x="4748015" y="5650468"/>
            <a:ext cx="4091185" cy="369332"/>
          </a:xfrm>
          <a:prstGeom prst="rect">
            <a:avLst/>
          </a:prstGeom>
          <a:noFill/>
        </p:spPr>
        <p:txBody>
          <a:bodyPr wrap="none" rtlCol="0">
            <a:spAutoFit/>
          </a:bodyPr>
          <a:lstStyle/>
          <a:p>
            <a:r>
              <a:rPr lang="en-US" dirty="0" smtClean="0"/>
              <a:t>250 nm                                               310 nm</a:t>
            </a:r>
            <a:endParaRPr lang="en-US" dirty="0"/>
          </a:p>
        </p:txBody>
      </p:sp>
    </p:spTree>
    <p:extLst>
      <p:ext uri="{BB962C8B-B14F-4D97-AF65-F5344CB8AC3E}">
        <p14:creationId xmlns:p14="http://schemas.microsoft.com/office/powerpoint/2010/main" val="391628172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1143000"/>
          </a:xfrm>
        </p:spPr>
        <p:txBody>
          <a:bodyPr>
            <a:noAutofit/>
          </a:bodyPr>
          <a:lstStyle/>
          <a:p>
            <a:r>
              <a:rPr lang="en-US" sz="3200" dirty="0" smtClean="0"/>
              <a:t>Comparison at NOAA of reference spectra </a:t>
            </a:r>
            <a:br>
              <a:rPr lang="en-US" sz="3200" dirty="0" smtClean="0"/>
            </a:br>
            <a:r>
              <a:rPr lang="en-US" sz="3200" dirty="0" smtClean="0"/>
              <a:t>provided by NASA C. Seftor; EUMETSAT R. Lang</a:t>
            </a:r>
          </a:p>
        </p:txBody>
      </p:sp>
      <p:sp>
        <p:nvSpPr>
          <p:cNvPr id="15362" name="AutoShape 2" descr="Displaying figure_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isplaying figure_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5" name="Picture 5" descr="C:\Users\lflynn\Downloads\figure_2.png"/>
          <p:cNvPicPr>
            <a:picLocks noChangeAspect="1" noChangeArrowheads="1"/>
          </p:cNvPicPr>
          <p:nvPr/>
        </p:nvPicPr>
        <p:blipFill>
          <a:blip r:embed="rId3" cstate="print"/>
          <a:srcRect t="4800"/>
          <a:stretch>
            <a:fillRect/>
          </a:stretch>
        </p:blipFill>
        <p:spPr bwMode="auto">
          <a:xfrm>
            <a:off x="228600" y="1524000"/>
            <a:ext cx="8452437" cy="5029200"/>
          </a:xfrm>
          <a:prstGeom prst="rect">
            <a:avLst/>
          </a:prstGeom>
          <a:noFill/>
        </p:spPr>
      </p:pic>
    </p:spTree>
    <p:extLst>
      <p:ext uri="{BB962C8B-B14F-4D97-AF65-F5344CB8AC3E}">
        <p14:creationId xmlns:p14="http://schemas.microsoft.com/office/powerpoint/2010/main" val="1178028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Summary, Questions &amp; Future</a:t>
            </a:r>
            <a:endParaRPr lang="en-US" dirty="0"/>
          </a:p>
        </p:txBody>
      </p:sp>
      <p:sp>
        <p:nvSpPr>
          <p:cNvPr id="3" name="Content Placeholder 2"/>
          <p:cNvSpPr>
            <a:spLocks noGrp="1"/>
          </p:cNvSpPr>
          <p:nvPr>
            <p:ph idx="1"/>
          </p:nvPr>
        </p:nvSpPr>
        <p:spPr>
          <a:xfrm>
            <a:off x="457200" y="990600"/>
            <a:ext cx="8229600" cy="5638800"/>
          </a:xfrm>
        </p:spPr>
        <p:txBody>
          <a:bodyPr>
            <a:normAutofit fontScale="92500" lnSpcReduction="10000"/>
          </a:bodyPr>
          <a:lstStyle/>
          <a:p>
            <a:r>
              <a:rPr lang="en-US" dirty="0" smtClean="0"/>
              <a:t>Do we have the tools needed to compare solar spectra from different instruments?</a:t>
            </a:r>
          </a:p>
          <a:p>
            <a:r>
              <a:rPr lang="en-US" dirty="0" smtClean="0"/>
              <a:t>Do we need to separate radiance and irradiance variations?</a:t>
            </a:r>
          </a:p>
          <a:p>
            <a:r>
              <a:rPr lang="en-US" dirty="0" smtClean="0"/>
              <a:t>Collect reference spectra including solar activity patterns</a:t>
            </a:r>
          </a:p>
          <a:p>
            <a:r>
              <a:rPr lang="en-US" dirty="0" smtClean="0"/>
              <a:t>Collect wavelengths, </a:t>
            </a:r>
            <a:r>
              <a:rPr lang="en-US" dirty="0" err="1" smtClean="0"/>
              <a:t>banpasses</a:t>
            </a:r>
            <a:r>
              <a:rPr lang="en-US" dirty="0" smtClean="0"/>
              <a:t> and “Day 1” solar for instruments</a:t>
            </a:r>
          </a:p>
          <a:p>
            <a:r>
              <a:rPr lang="en-US" dirty="0" smtClean="0"/>
              <a:t>Share models of solar activity, degradation and wavelength shift patterns and time series</a:t>
            </a:r>
          </a:p>
          <a:p>
            <a:r>
              <a:rPr lang="en-US" dirty="0" smtClean="0"/>
              <a:t>Compare and inter-compare references and operational instruments</a:t>
            </a:r>
          </a:p>
          <a:p>
            <a:endParaRPr lang="en-US" dirty="0" smtClean="0"/>
          </a:p>
          <a:p>
            <a:endParaRPr lang="en-US" dirty="0"/>
          </a:p>
        </p:txBody>
      </p:sp>
    </p:spTree>
    <p:extLst>
      <p:ext uri="{BB962C8B-B14F-4D97-AF65-F5344CB8AC3E}">
        <p14:creationId xmlns:p14="http://schemas.microsoft.com/office/powerpoint/2010/main" val="4201635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98605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136071" y="762000"/>
            <a:ext cx="8839200" cy="0"/>
          </a:xfrm>
          <a:prstGeom prst="line">
            <a:avLst/>
          </a:prstGeom>
          <a:noFill/>
          <a:ln w="15875">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27978"/>
            <a:ext cx="8003498" cy="5953822"/>
          </a:xfrm>
          <a:prstGeom prst="rect">
            <a:avLst/>
          </a:prstGeom>
        </p:spPr>
      </p:pic>
      <p:sp>
        <p:nvSpPr>
          <p:cNvPr id="4" name="TextBox 3"/>
          <p:cNvSpPr txBox="1"/>
          <p:nvPr/>
        </p:nvSpPr>
        <p:spPr>
          <a:xfrm>
            <a:off x="381000" y="76200"/>
            <a:ext cx="8839200" cy="584775"/>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 Time-averaged irradiance differences: (mid-y2012+y2013) vs. </a:t>
            </a:r>
          </a:p>
          <a:p>
            <a:pPr algn="ctr"/>
            <a:r>
              <a:rPr lang="en-US" sz="1600" b="1" dirty="0" smtClean="0">
                <a:latin typeface="Arial" panose="020B0604020202020204" pitchFamily="34" charset="0"/>
                <a:cs typeface="Arial" panose="020B0604020202020204" pitchFamily="34" charset="0"/>
              </a:rPr>
              <a:t>(mid-y2007+y2008+mid-y2009) </a:t>
            </a:r>
            <a:endParaRPr lang="en-US" sz="1600" b="1" dirty="0">
              <a:latin typeface="Arial" panose="020B0604020202020204" pitchFamily="34" charset="0"/>
              <a:cs typeface="Arial" panose="020B0604020202020204" pitchFamily="34" charset="0"/>
            </a:endParaRPr>
          </a:p>
        </p:txBody>
      </p:sp>
      <p:sp>
        <p:nvSpPr>
          <p:cNvPr id="5" name="TextBox 4"/>
          <p:cNvSpPr txBox="1"/>
          <p:nvPr/>
        </p:nvSpPr>
        <p:spPr>
          <a:xfrm>
            <a:off x="5715000" y="6550223"/>
            <a:ext cx="37338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Dotted line: scaled Solar spectrum </a:t>
            </a: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304800" y="2667000"/>
            <a:ext cx="8458200" cy="276999"/>
          </a:xfrm>
          <a:prstGeom prst="rect">
            <a:avLst/>
          </a:prstGeom>
        </p:spPr>
        <p:txBody>
          <a:bodyPr wrap="square" lIns="0" tIns="0" rIns="0" bIns="0">
            <a:spAutoFit/>
          </a:bodyPr>
          <a:lstStyle/>
          <a:p>
            <a:r>
              <a:rPr lang="en-US" sz="1600" b="1" dirty="0" smtClean="0">
                <a:latin typeface="Arial" pitchFamily="34" charset="0"/>
                <a:cs typeface="Arial" pitchFamily="34" charset="0"/>
              </a:rPr>
              <a:t>Sun as a star Aura OMI: spectral irradiance changes in Cycle 24</a:t>
            </a:r>
            <a:r>
              <a:rPr lang="en-US" b="1" dirty="0" smtClean="0">
                <a:latin typeface="Arial" pitchFamily="34" charset="0"/>
                <a:cs typeface="Arial" pitchFamily="34" charset="0"/>
              </a:rPr>
              <a:t>, </a:t>
            </a:r>
            <a:r>
              <a:rPr lang="en-US" sz="1400" b="1" dirty="0" smtClean="0">
                <a:latin typeface="Arial" pitchFamily="34" charset="0"/>
                <a:cs typeface="Arial" pitchFamily="34" charset="0"/>
              </a:rPr>
              <a:t>S. </a:t>
            </a:r>
            <a:r>
              <a:rPr lang="en-US" sz="1400" b="1" dirty="0" err="1" smtClean="0">
                <a:latin typeface="Arial" pitchFamily="34" charset="0"/>
                <a:cs typeface="Arial" pitchFamily="34" charset="0"/>
              </a:rPr>
              <a:t>Marchenko</a:t>
            </a:r>
            <a:r>
              <a:rPr lang="en-US" sz="1400" b="1" dirty="0" smtClean="0">
                <a:latin typeface="Arial" pitchFamily="34" charset="0"/>
                <a:cs typeface="Arial" pitchFamily="34" charset="0"/>
              </a:rPr>
              <a:t>, M. </a:t>
            </a:r>
            <a:r>
              <a:rPr lang="en-US" sz="1400" b="1" dirty="0" err="1" smtClean="0">
                <a:latin typeface="Arial" pitchFamily="34" charset="0"/>
                <a:cs typeface="Arial" pitchFamily="34" charset="0"/>
              </a:rPr>
              <a:t>DeLand</a:t>
            </a:r>
            <a:endParaRPr lang="en-US" altLang="en-US" dirty="0" smtClean="0"/>
          </a:p>
        </p:txBody>
      </p:sp>
    </p:spTree>
    <p:extLst>
      <p:ext uri="{BB962C8B-B14F-4D97-AF65-F5344CB8AC3E}">
        <p14:creationId xmlns:p14="http://schemas.microsoft.com/office/powerpoint/2010/main" val="795659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76200"/>
            <a:ext cx="5943600" cy="6650286"/>
          </a:xfrm>
        </p:spPr>
      </p:pic>
      <p:sp>
        <p:nvSpPr>
          <p:cNvPr id="6" name="TextBox 5"/>
          <p:cNvSpPr txBox="1"/>
          <p:nvPr/>
        </p:nvSpPr>
        <p:spPr>
          <a:xfrm>
            <a:off x="6019800" y="152400"/>
            <a:ext cx="2971800" cy="6494085"/>
          </a:xfrm>
          <a:prstGeom prst="rect">
            <a:avLst/>
          </a:prstGeom>
          <a:noFill/>
        </p:spPr>
        <p:txBody>
          <a:bodyPr wrap="square" rtlCol="0">
            <a:spAutoFit/>
          </a:bodyPr>
          <a:lstStyle/>
          <a:p>
            <a:r>
              <a:rPr lang="en-US" sz="1600" dirty="0" smtClean="0"/>
              <a:t>From </a:t>
            </a:r>
            <a:r>
              <a:rPr lang="en-US" sz="1600" dirty="0" err="1" smtClean="0"/>
              <a:t>Odele</a:t>
            </a:r>
            <a:r>
              <a:rPr lang="en-US" sz="1600" dirty="0" smtClean="0"/>
              <a:t> </a:t>
            </a:r>
            <a:r>
              <a:rPr lang="en-US" sz="1600" dirty="0" err="1" smtClean="0"/>
              <a:t>Coddington</a:t>
            </a:r>
            <a:r>
              <a:rPr lang="en-US" sz="1600" dirty="0" smtClean="0"/>
              <a:t>,</a:t>
            </a:r>
          </a:p>
          <a:p>
            <a:r>
              <a:rPr lang="en-US" sz="1600" dirty="0" smtClean="0"/>
              <a:t>You </a:t>
            </a:r>
            <a:r>
              <a:rPr lang="en-US" sz="1600" dirty="0"/>
              <a:t>also asked how much of the solar variability between 250-400 nm could be explained by the Mg II index along. My answer would be quite good up to nearly 300 nm and then dropping off fairly rapidly long of that because of the influence from sunspot darkening. The attached plots show the scaling coefficients derived from a regression of SORCE SSI observations against Mg II and sunspot </a:t>
            </a:r>
            <a:r>
              <a:rPr lang="en-US" sz="1600" dirty="0" smtClean="0"/>
              <a:t>area information</a:t>
            </a:r>
            <a:r>
              <a:rPr lang="en-US" sz="1600" dirty="0"/>
              <a:t>.  </a:t>
            </a:r>
            <a:endParaRPr lang="en-US" sz="1600" dirty="0" smtClean="0"/>
          </a:p>
          <a:p>
            <a:r>
              <a:rPr lang="en-US" sz="1600" dirty="0" smtClean="0"/>
              <a:t>These </a:t>
            </a:r>
            <a:r>
              <a:rPr lang="en-US" sz="1600" dirty="0"/>
              <a:t>coefficients scale an incremental change in facular brightening or sunspot darkening into a delta irradiance change that would be a net result from these competing effects. If you look at the 115 nm to near 300 nm range, you will see essentially zero influence from the sunspots and a linear Mg index model should do quite well.</a:t>
            </a:r>
          </a:p>
        </p:txBody>
      </p:sp>
    </p:spTree>
    <p:extLst>
      <p:ext uri="{BB962C8B-B14F-4D97-AF65-F5344CB8AC3E}">
        <p14:creationId xmlns:p14="http://schemas.microsoft.com/office/powerpoint/2010/main" val="821559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Analysis of Time Series of Solar Spectra</a:t>
            </a:r>
            <a:endParaRPr lang="en-US" dirty="0"/>
          </a:p>
        </p:txBody>
      </p:sp>
      <p:sp>
        <p:nvSpPr>
          <p:cNvPr id="3" name="Content Placeholder 2"/>
          <p:cNvSpPr>
            <a:spLocks noGrp="1"/>
          </p:cNvSpPr>
          <p:nvPr>
            <p:ph idx="1"/>
          </p:nvPr>
        </p:nvSpPr>
        <p:spPr>
          <a:xfrm>
            <a:off x="381000" y="1066800"/>
            <a:ext cx="8458200" cy="5638800"/>
          </a:xfrm>
        </p:spPr>
        <p:txBody>
          <a:bodyPr>
            <a:normAutofit fontScale="85000" lnSpcReduction="20000"/>
          </a:bodyPr>
          <a:lstStyle/>
          <a:p>
            <a:pPr marL="0" indent="0">
              <a:buNone/>
            </a:pPr>
            <a:r>
              <a:rPr lang="en-US" dirty="0" smtClean="0"/>
              <a:t>The OMI, GOME-2 and OMPS teams have generated models of their time series of solar measurements by using </a:t>
            </a:r>
          </a:p>
          <a:p>
            <a:r>
              <a:rPr lang="en-US" dirty="0" smtClean="0"/>
              <a:t>Solar activity </a:t>
            </a:r>
          </a:p>
          <a:p>
            <a:pPr lvl="1"/>
            <a:r>
              <a:rPr lang="en-US" dirty="0" smtClean="0"/>
              <a:t>With proxies (e.g., Mg II Indices)</a:t>
            </a:r>
          </a:p>
          <a:p>
            <a:pPr lvl="1"/>
            <a:r>
              <a:rPr lang="en-US" dirty="0" smtClean="0"/>
              <a:t>Directly estimating pattern over solar rotations</a:t>
            </a:r>
          </a:p>
          <a:p>
            <a:r>
              <a:rPr lang="en-US" dirty="0" smtClean="0"/>
              <a:t>Wavelength shifts</a:t>
            </a:r>
          </a:p>
          <a:p>
            <a:pPr lvl="1"/>
            <a:r>
              <a:rPr lang="en-US" dirty="0" smtClean="0"/>
              <a:t>With proxies (e.g., optical bench temperatures)</a:t>
            </a:r>
          </a:p>
          <a:p>
            <a:pPr lvl="1"/>
            <a:r>
              <a:rPr lang="en-US" dirty="0" smtClean="0"/>
              <a:t>Directly from fits of solar features</a:t>
            </a:r>
          </a:p>
          <a:p>
            <a:r>
              <a:rPr lang="en-US" dirty="0" smtClean="0"/>
              <a:t>Diffuser and instrument degradation </a:t>
            </a:r>
          </a:p>
          <a:p>
            <a:pPr lvl="1"/>
            <a:r>
              <a:rPr lang="en-US" dirty="0" smtClean="0"/>
              <a:t>With proxies (e.g., diffuser exposure times)</a:t>
            </a:r>
          </a:p>
          <a:p>
            <a:pPr lvl="1"/>
            <a:r>
              <a:rPr lang="en-US" dirty="0" smtClean="0"/>
              <a:t>From working and reference diffuser measurements</a:t>
            </a:r>
          </a:p>
          <a:p>
            <a:pPr lvl="1"/>
            <a:r>
              <a:rPr lang="en-US" dirty="0" smtClean="0"/>
              <a:t>From residual changes after identifying activity and wavelength changes</a:t>
            </a:r>
          </a:p>
          <a:p>
            <a:pPr lvl="1"/>
            <a:r>
              <a:rPr lang="en-US" dirty="0" smtClean="0"/>
              <a:t>Considering albedo changes over targets or compared to other sensors</a:t>
            </a:r>
          </a:p>
        </p:txBody>
      </p:sp>
    </p:spTree>
    <p:extLst>
      <p:ext uri="{BB962C8B-B14F-4D97-AF65-F5344CB8AC3E}">
        <p14:creationId xmlns:p14="http://schemas.microsoft.com/office/powerpoint/2010/main" val="2797680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7620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9ACADC3-C9E3-4686-91B5-E7A1D7E458D8}" type="slidenum">
              <a:rPr lang="en-US" smtClean="0"/>
              <a:pPr/>
              <a:t>40</a:t>
            </a:fld>
            <a:endParaRPr lang="en-US"/>
          </a:p>
        </p:txBody>
      </p:sp>
      <p:sp>
        <p:nvSpPr>
          <p:cNvPr id="5" name="TextBox 4"/>
          <p:cNvSpPr txBox="1"/>
          <p:nvPr/>
        </p:nvSpPr>
        <p:spPr>
          <a:xfrm>
            <a:off x="228600" y="3059668"/>
            <a:ext cx="4408579" cy="369332"/>
          </a:xfrm>
          <a:prstGeom prst="rect">
            <a:avLst/>
          </a:prstGeom>
          <a:noFill/>
        </p:spPr>
        <p:txBody>
          <a:bodyPr wrap="none" rtlCol="0">
            <a:spAutoFit/>
          </a:bodyPr>
          <a:lstStyle/>
          <a:p>
            <a:r>
              <a:rPr lang="en-US" dirty="0" smtClean="0"/>
              <a:t>250 nm                                                     310 nm</a:t>
            </a:r>
            <a:endParaRPr lang="en-US" dirty="0"/>
          </a:p>
        </p:txBody>
      </p:sp>
      <p:sp>
        <p:nvSpPr>
          <p:cNvPr id="6" name="TextBox 5"/>
          <p:cNvSpPr txBox="1"/>
          <p:nvPr/>
        </p:nvSpPr>
        <p:spPr>
          <a:xfrm>
            <a:off x="6400800" y="2286000"/>
            <a:ext cx="1341586" cy="369332"/>
          </a:xfrm>
          <a:prstGeom prst="rect">
            <a:avLst/>
          </a:prstGeom>
          <a:noFill/>
        </p:spPr>
        <p:txBody>
          <a:bodyPr wrap="none" rtlCol="0">
            <a:spAutoFit/>
          </a:bodyPr>
          <a:lstStyle/>
          <a:p>
            <a:r>
              <a:rPr lang="en-US" dirty="0" smtClean="0"/>
              <a:t>Degradation</a:t>
            </a:r>
            <a:endParaRPr lang="en-US" dirty="0"/>
          </a:p>
        </p:txBody>
      </p:sp>
      <p:sp>
        <p:nvSpPr>
          <p:cNvPr id="7" name="TextBox 6"/>
          <p:cNvSpPr txBox="1"/>
          <p:nvPr/>
        </p:nvSpPr>
        <p:spPr>
          <a:xfrm>
            <a:off x="1828800" y="3733800"/>
            <a:ext cx="1781321" cy="369332"/>
          </a:xfrm>
          <a:prstGeom prst="rect">
            <a:avLst/>
          </a:prstGeom>
          <a:noFill/>
        </p:spPr>
        <p:txBody>
          <a:bodyPr wrap="none" rtlCol="0">
            <a:spAutoFit/>
          </a:bodyPr>
          <a:lstStyle/>
          <a:p>
            <a:r>
              <a:rPr lang="en-US" dirty="0" smtClean="0"/>
              <a:t>Wavelength Shift</a:t>
            </a:r>
            <a:endParaRPr lang="en-US" dirty="0"/>
          </a:p>
        </p:txBody>
      </p:sp>
      <p:sp>
        <p:nvSpPr>
          <p:cNvPr id="8" name="TextBox 7"/>
          <p:cNvSpPr txBox="1"/>
          <p:nvPr/>
        </p:nvSpPr>
        <p:spPr>
          <a:xfrm>
            <a:off x="6400800" y="3745468"/>
            <a:ext cx="1407758" cy="369332"/>
          </a:xfrm>
          <a:prstGeom prst="rect">
            <a:avLst/>
          </a:prstGeom>
          <a:noFill/>
        </p:spPr>
        <p:txBody>
          <a:bodyPr wrap="none" rtlCol="0">
            <a:spAutoFit/>
          </a:bodyPr>
          <a:lstStyle/>
          <a:p>
            <a:r>
              <a:rPr lang="en-US" dirty="0" smtClean="0"/>
              <a:t>Solar Activity</a:t>
            </a:r>
            <a:endParaRPr lang="en-US" dirty="0"/>
          </a:p>
        </p:txBody>
      </p:sp>
      <p:sp>
        <p:nvSpPr>
          <p:cNvPr id="9" name="TextBox 8"/>
          <p:cNvSpPr txBox="1"/>
          <p:nvPr/>
        </p:nvSpPr>
        <p:spPr>
          <a:xfrm>
            <a:off x="3657600" y="0"/>
            <a:ext cx="2067682" cy="369332"/>
          </a:xfrm>
          <a:prstGeom prst="rect">
            <a:avLst/>
          </a:prstGeom>
          <a:noFill/>
        </p:spPr>
        <p:txBody>
          <a:bodyPr wrap="none" rtlCol="0">
            <a:spAutoFit/>
          </a:bodyPr>
          <a:lstStyle/>
          <a:p>
            <a:r>
              <a:rPr lang="en-US" dirty="0" smtClean="0"/>
              <a:t>OMPS Nadir Profiler</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Autofit/>
          </a:bodyPr>
          <a:lstStyle/>
          <a:p>
            <a:r>
              <a:rPr lang="en-US" sz="3600" dirty="0" smtClean="0"/>
              <a:t>Project to  Compare Solar Measurements</a:t>
            </a:r>
            <a:endParaRPr lang="en-US" sz="3600" dirty="0"/>
          </a:p>
        </p:txBody>
      </p:sp>
      <p:sp>
        <p:nvSpPr>
          <p:cNvPr id="3" name="Content Placeholder 2"/>
          <p:cNvSpPr>
            <a:spLocks noGrp="1"/>
          </p:cNvSpPr>
          <p:nvPr>
            <p:ph idx="1"/>
          </p:nvPr>
        </p:nvSpPr>
        <p:spPr>
          <a:xfrm>
            <a:off x="457200" y="990600"/>
            <a:ext cx="8458200" cy="5638800"/>
          </a:xfrm>
        </p:spPr>
        <p:txBody>
          <a:bodyPr>
            <a:normAutofit fontScale="92500" lnSpcReduction="10000"/>
          </a:bodyPr>
          <a:lstStyle/>
          <a:p>
            <a:r>
              <a:rPr lang="en-US" dirty="0" smtClean="0"/>
              <a:t>High resolution solar reference spectra</a:t>
            </a:r>
          </a:p>
          <a:p>
            <a:pPr lvl="1"/>
            <a:r>
              <a:rPr lang="en-US" dirty="0" smtClean="0"/>
              <a:t>Reference high resolution solar Spectra (SOLSTICE, SIM, </a:t>
            </a:r>
            <a:r>
              <a:rPr lang="en-US" dirty="0" err="1" smtClean="0"/>
              <a:t>Kitt</a:t>
            </a:r>
            <a:r>
              <a:rPr lang="en-US" dirty="0" smtClean="0"/>
              <a:t> Peak, etc. – Everybody has a favorite. How do they compare?)</a:t>
            </a:r>
          </a:p>
          <a:p>
            <a:pPr lvl="1"/>
            <a:r>
              <a:rPr lang="en-US" dirty="0" smtClean="0"/>
              <a:t>Mg II Index time series, Scale factors at high resolution</a:t>
            </a:r>
          </a:p>
          <a:p>
            <a:r>
              <a:rPr lang="en-US" dirty="0" smtClean="0"/>
              <a:t>Instrument data bases</a:t>
            </a:r>
          </a:p>
          <a:p>
            <a:pPr lvl="1"/>
            <a:r>
              <a:rPr lang="en-US" dirty="0" err="1" smtClean="0"/>
              <a:t>Bandpasses</a:t>
            </a:r>
            <a:r>
              <a:rPr lang="en-US" dirty="0" smtClean="0"/>
              <a:t>, wavelength scales (Shift &amp; Squeeze codes)</a:t>
            </a:r>
          </a:p>
          <a:p>
            <a:pPr lvl="1"/>
            <a:r>
              <a:rPr lang="en-US" dirty="0" smtClean="0"/>
              <a:t>Day 1 solar, time series with error bars (new OMI product) (Formats, Doppler shifts, 1 AU adjustments)</a:t>
            </a:r>
          </a:p>
          <a:p>
            <a:pPr lvl="1"/>
            <a:r>
              <a:rPr lang="en-US" dirty="0" smtClean="0"/>
              <a:t>Mg II Indices and scale factors at instrument resolution</a:t>
            </a:r>
          </a:p>
          <a:p>
            <a:pPr lvl="1"/>
            <a:r>
              <a:rPr lang="en-US" dirty="0" smtClean="0"/>
              <a:t>Reference calibration and validation papers</a:t>
            </a:r>
          </a:p>
          <a:p>
            <a:r>
              <a:rPr lang="en-US" dirty="0" smtClean="0"/>
              <a:t>Using the information from above we can compare spectra from different instruments and times</a:t>
            </a:r>
          </a:p>
          <a:p>
            <a:pPr>
              <a:buNone/>
            </a:pPr>
            <a:endParaRPr lang="en-US" dirty="0" smtClean="0"/>
          </a:p>
        </p:txBody>
      </p:sp>
      <p:sp>
        <p:nvSpPr>
          <p:cNvPr id="4" name="Slide Number Placeholder 3"/>
          <p:cNvSpPr>
            <a:spLocks noGrp="1"/>
          </p:cNvSpPr>
          <p:nvPr>
            <p:ph type="sldNum" sz="quarter" idx="12"/>
          </p:nvPr>
        </p:nvSpPr>
        <p:spPr/>
        <p:txBody>
          <a:bodyPr/>
          <a:lstStyle/>
          <a:p>
            <a:fld id="{C9ACADC3-C9E3-4686-91B5-E7A1D7E458D8}"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fontScale="90000"/>
          </a:bodyPr>
          <a:lstStyle/>
          <a:p>
            <a:r>
              <a:rPr lang="en-US" dirty="0" smtClean="0"/>
              <a:t>Possible Goals/Topics for the UV Subgrou</a:t>
            </a:r>
            <a:r>
              <a:rPr lang="en-US" dirty="0"/>
              <a:t>p</a:t>
            </a:r>
          </a:p>
        </p:txBody>
      </p:sp>
      <p:sp>
        <p:nvSpPr>
          <p:cNvPr id="3" name="Content Placeholder 2"/>
          <p:cNvSpPr>
            <a:spLocks noGrp="1"/>
          </p:cNvSpPr>
          <p:nvPr>
            <p:ph idx="1"/>
          </p:nvPr>
        </p:nvSpPr>
        <p:spPr>
          <a:xfrm>
            <a:off x="0" y="533400"/>
            <a:ext cx="4572000" cy="6324600"/>
          </a:xfrm>
        </p:spPr>
        <p:txBody>
          <a:bodyPr>
            <a:normAutofit fontScale="40000" lnSpcReduction="20000"/>
          </a:bodyPr>
          <a:lstStyle/>
          <a:p>
            <a:pPr>
              <a:buNone/>
            </a:pPr>
            <a:r>
              <a:rPr lang="en-US" dirty="0"/>
              <a:t>1. Exchanges and traceability of standards</a:t>
            </a:r>
          </a:p>
          <a:p>
            <a:pPr lvl="1"/>
            <a:r>
              <a:rPr lang="en-US" dirty="0" smtClean="0"/>
              <a:t>NIST </a:t>
            </a:r>
            <a:r>
              <a:rPr lang="en-US" dirty="0"/>
              <a:t>and </a:t>
            </a:r>
            <a:r>
              <a:rPr lang="en-US" dirty="0" smtClean="0"/>
              <a:t>SIRCUS</a:t>
            </a:r>
          </a:p>
          <a:p>
            <a:pPr lvl="1"/>
            <a:r>
              <a:rPr lang="en-US" dirty="0" smtClean="0"/>
              <a:t>Integrating </a:t>
            </a:r>
            <a:r>
              <a:rPr lang="en-US" dirty="0"/>
              <a:t>Spheres, </a:t>
            </a:r>
            <a:r>
              <a:rPr lang="en-US" dirty="0" smtClean="0"/>
              <a:t>diffusers, lamps</a:t>
            </a:r>
            <a:r>
              <a:rPr lang="en-US" dirty="0"/>
              <a:t>, </a:t>
            </a:r>
            <a:r>
              <a:rPr lang="en-US" dirty="0" smtClean="0"/>
              <a:t>lasers</a:t>
            </a:r>
            <a:r>
              <a:rPr lang="en-US" dirty="0"/>
              <a:t>, etc</a:t>
            </a:r>
            <a:r>
              <a:rPr lang="en-US" dirty="0" smtClean="0"/>
              <a:t>.</a:t>
            </a:r>
            <a:endParaRPr lang="en-US" dirty="0"/>
          </a:p>
          <a:p>
            <a:pPr>
              <a:buNone/>
            </a:pPr>
            <a:r>
              <a:rPr lang="en-US" dirty="0" smtClean="0"/>
              <a:t>2. Establish a library of solar measurements</a:t>
            </a:r>
          </a:p>
          <a:p>
            <a:pPr lvl="1"/>
            <a:r>
              <a:rPr lang="en-US" dirty="0" smtClean="0">
                <a:solidFill>
                  <a:srgbClr val="0000FF"/>
                </a:solidFill>
              </a:rPr>
              <a:t>Reference high resolution solar (SOLSTICE, SIM, </a:t>
            </a:r>
            <a:r>
              <a:rPr lang="en-US" dirty="0" err="1" smtClean="0">
                <a:solidFill>
                  <a:srgbClr val="0000FF"/>
                </a:solidFill>
              </a:rPr>
              <a:t>Kitt</a:t>
            </a:r>
            <a:r>
              <a:rPr lang="en-US" dirty="0" smtClean="0">
                <a:solidFill>
                  <a:srgbClr val="0000FF"/>
                </a:solidFill>
              </a:rPr>
              <a:t> Peak, etc.)</a:t>
            </a:r>
          </a:p>
          <a:p>
            <a:pPr lvl="1"/>
            <a:r>
              <a:rPr lang="en-US" dirty="0" smtClean="0">
                <a:solidFill>
                  <a:srgbClr val="0000FF"/>
                </a:solidFill>
              </a:rPr>
              <a:t>Mg II Index time series, Scale factors at resolution (new OMI)</a:t>
            </a:r>
          </a:p>
          <a:p>
            <a:pPr>
              <a:buNone/>
            </a:pPr>
            <a:r>
              <a:rPr lang="en-US" dirty="0" smtClean="0"/>
              <a:t>3. Establish a library of instrument data bases</a:t>
            </a:r>
          </a:p>
          <a:p>
            <a:pPr lvl="1"/>
            <a:r>
              <a:rPr lang="en-US" dirty="0" err="1" smtClean="0">
                <a:solidFill>
                  <a:srgbClr val="0000FF"/>
                </a:solidFill>
              </a:rPr>
              <a:t>Bandpasses</a:t>
            </a:r>
            <a:r>
              <a:rPr lang="en-US" dirty="0">
                <a:solidFill>
                  <a:srgbClr val="0000FF"/>
                </a:solidFill>
              </a:rPr>
              <a:t>, calibration constants, wavelength </a:t>
            </a:r>
            <a:r>
              <a:rPr lang="en-US" dirty="0" smtClean="0">
                <a:solidFill>
                  <a:srgbClr val="0000FF"/>
                </a:solidFill>
              </a:rPr>
              <a:t>scales</a:t>
            </a:r>
          </a:p>
          <a:p>
            <a:pPr lvl="1"/>
            <a:r>
              <a:rPr lang="en-US" dirty="0" smtClean="0">
                <a:solidFill>
                  <a:srgbClr val="0000FF"/>
                </a:solidFill>
              </a:rPr>
              <a:t>Day 1 solar, time series with error bars</a:t>
            </a:r>
          </a:p>
          <a:p>
            <a:pPr lvl="1"/>
            <a:r>
              <a:rPr lang="en-US" dirty="0" smtClean="0">
                <a:solidFill>
                  <a:srgbClr val="0000FF"/>
                </a:solidFill>
              </a:rPr>
              <a:t>Mg II Indices and scale factors</a:t>
            </a:r>
          </a:p>
          <a:p>
            <a:pPr lvl="1"/>
            <a:r>
              <a:rPr lang="en-US" dirty="0" smtClean="0"/>
              <a:t>FOVs, Polarization sensitivity, </a:t>
            </a:r>
          </a:p>
          <a:p>
            <a:pPr lvl="1"/>
            <a:r>
              <a:rPr lang="en-US" dirty="0" smtClean="0"/>
              <a:t>Reference papers, ATBDs, validation</a:t>
            </a:r>
            <a:r>
              <a:rPr lang="en-US" dirty="0" smtClean="0">
                <a:solidFill>
                  <a:srgbClr val="0000FF"/>
                </a:solidFill>
              </a:rPr>
              <a:t>, Shift &amp; Squeeze</a:t>
            </a:r>
            <a:r>
              <a:rPr lang="en-US" dirty="0" smtClean="0"/>
              <a:t>, </a:t>
            </a:r>
            <a:endParaRPr lang="en-US" dirty="0"/>
          </a:p>
          <a:p>
            <a:pPr>
              <a:buNone/>
            </a:pPr>
            <a:r>
              <a:rPr lang="en-US" dirty="0" smtClean="0"/>
              <a:t>4</a:t>
            </a:r>
            <a:r>
              <a:rPr lang="en-US" dirty="0"/>
              <a:t>. </a:t>
            </a:r>
            <a:r>
              <a:rPr lang="en-US" dirty="0" smtClean="0"/>
              <a:t>Establish a library Absorption </a:t>
            </a:r>
            <a:r>
              <a:rPr lang="en-US" dirty="0"/>
              <a:t>data bases</a:t>
            </a:r>
          </a:p>
          <a:p>
            <a:pPr lvl="1"/>
            <a:r>
              <a:rPr lang="en-US" dirty="0" smtClean="0"/>
              <a:t>O3 </a:t>
            </a:r>
            <a:r>
              <a:rPr lang="en-US" dirty="0"/>
              <a:t>in the UV with wavelength and temperature </a:t>
            </a:r>
            <a:r>
              <a:rPr lang="en-US" dirty="0" smtClean="0"/>
              <a:t>dependence</a:t>
            </a:r>
          </a:p>
          <a:p>
            <a:pPr lvl="2"/>
            <a:r>
              <a:rPr lang="en-US" dirty="0" smtClean="0"/>
              <a:t>at </a:t>
            </a:r>
            <a:r>
              <a:rPr lang="en-US" dirty="0"/>
              <a:t>instrument resolution </a:t>
            </a:r>
            <a:r>
              <a:rPr lang="en-US" dirty="0" smtClean="0"/>
              <a:t>– </a:t>
            </a:r>
            <a:r>
              <a:rPr lang="en-US" dirty="0"/>
              <a:t>from DOAS</a:t>
            </a:r>
            <a:r>
              <a:rPr lang="en-US" dirty="0" smtClean="0"/>
              <a:t>?</a:t>
            </a:r>
          </a:p>
          <a:p>
            <a:pPr lvl="1"/>
            <a:r>
              <a:rPr lang="en-US" dirty="0" smtClean="0"/>
              <a:t>UV </a:t>
            </a:r>
            <a:r>
              <a:rPr lang="en-US" dirty="0"/>
              <a:t>compared to Visible and </a:t>
            </a:r>
            <a:r>
              <a:rPr lang="en-US" dirty="0" smtClean="0"/>
              <a:t>IR</a:t>
            </a:r>
          </a:p>
          <a:p>
            <a:pPr lvl="1"/>
            <a:r>
              <a:rPr lang="en-US" dirty="0" smtClean="0"/>
              <a:t>other </a:t>
            </a:r>
            <a:r>
              <a:rPr lang="en-US" dirty="0"/>
              <a:t>species -- SO2, NO2, </a:t>
            </a:r>
            <a:r>
              <a:rPr lang="en-US" dirty="0" smtClean="0"/>
              <a:t>etc.</a:t>
            </a:r>
            <a:endParaRPr lang="en-US" dirty="0"/>
          </a:p>
          <a:p>
            <a:pPr>
              <a:buNone/>
            </a:pPr>
            <a:r>
              <a:rPr lang="en-US" dirty="0"/>
              <a:t>5. Standard </a:t>
            </a:r>
            <a:r>
              <a:rPr lang="en-US" dirty="0" err="1" smtClean="0"/>
              <a:t>climatologies</a:t>
            </a:r>
            <a:r>
              <a:rPr lang="en-US" dirty="0"/>
              <a:t>;</a:t>
            </a:r>
            <a:r>
              <a:rPr lang="en-US" dirty="0" smtClean="0"/>
              <a:t> </a:t>
            </a:r>
            <a:r>
              <a:rPr lang="en-US" dirty="0"/>
              <a:t>vicarious calibration </a:t>
            </a:r>
            <a:r>
              <a:rPr lang="en-US" dirty="0" smtClean="0"/>
              <a:t>&amp; residual </a:t>
            </a:r>
            <a:r>
              <a:rPr lang="en-US" dirty="0"/>
              <a:t>studies</a:t>
            </a:r>
          </a:p>
          <a:p>
            <a:pPr lvl="1"/>
            <a:r>
              <a:rPr lang="en-US" dirty="0" smtClean="0"/>
              <a:t>Ozone </a:t>
            </a:r>
            <a:r>
              <a:rPr lang="en-US" dirty="0"/>
              <a:t>and temperature profiles, </a:t>
            </a:r>
            <a:r>
              <a:rPr lang="en-US" dirty="0" err="1" smtClean="0"/>
              <a:t>covariances</a:t>
            </a:r>
            <a:endParaRPr lang="en-US" dirty="0" smtClean="0"/>
          </a:p>
          <a:p>
            <a:pPr lvl="1"/>
            <a:r>
              <a:rPr lang="en-US" dirty="0" smtClean="0"/>
              <a:t>Neural </a:t>
            </a:r>
            <a:r>
              <a:rPr lang="en-US" dirty="0"/>
              <a:t>net, with </a:t>
            </a:r>
            <a:r>
              <a:rPr lang="en-US" dirty="0" err="1"/>
              <a:t>tropopause</a:t>
            </a:r>
            <a:r>
              <a:rPr lang="en-US" dirty="0"/>
              <a:t> </a:t>
            </a:r>
            <a:r>
              <a:rPr lang="en-US" dirty="0" smtClean="0"/>
              <a:t>information</a:t>
            </a:r>
            <a:endParaRPr lang="en-US" dirty="0"/>
          </a:p>
          <a:p>
            <a:pPr lvl="1"/>
            <a:r>
              <a:rPr lang="en-US" dirty="0"/>
              <a:t>A</a:t>
            </a:r>
            <a:r>
              <a:rPr lang="en-US" dirty="0" smtClean="0"/>
              <a:t>veraging </a:t>
            </a:r>
            <a:r>
              <a:rPr lang="en-US" dirty="0"/>
              <a:t>kernels or efficiency factors, </a:t>
            </a:r>
            <a:r>
              <a:rPr lang="en-US" dirty="0" smtClean="0"/>
              <a:t>measurement    </a:t>
            </a:r>
            <a:r>
              <a:rPr lang="en-US" dirty="0"/>
              <a:t>contribution functions, and </a:t>
            </a:r>
            <a:r>
              <a:rPr lang="en-US" dirty="0" err="1" smtClean="0"/>
              <a:t>Jacobians</a:t>
            </a:r>
            <a:endParaRPr lang="en-US" dirty="0"/>
          </a:p>
          <a:p>
            <a:pPr>
              <a:buNone/>
            </a:pPr>
            <a:r>
              <a:rPr lang="en-US" dirty="0" smtClean="0"/>
              <a:t>6. Analysis of on-board systems</a:t>
            </a:r>
          </a:p>
          <a:p>
            <a:pPr lvl="1"/>
            <a:r>
              <a:rPr lang="en-US" dirty="0" smtClean="0"/>
              <a:t>Diffusers, stable orbits</a:t>
            </a:r>
          </a:p>
          <a:p>
            <a:pPr lvl="1"/>
            <a:r>
              <a:rPr lang="en-US" dirty="0" smtClean="0"/>
              <a:t>White lights, spectral lamps, LEDs</a:t>
            </a:r>
          </a:p>
          <a:p>
            <a:pPr lvl="1"/>
            <a:r>
              <a:rPr lang="en-US" smtClean="0"/>
              <a:t>Moon views </a:t>
            </a:r>
            <a:endParaRPr lang="en-US" dirty="0" smtClean="0"/>
          </a:p>
          <a:p>
            <a:pPr>
              <a:buNone/>
            </a:pPr>
            <a:r>
              <a:rPr lang="en-US" sz="2800" dirty="0" smtClean="0"/>
              <a:t>Stray light, linearity, gains, offsets, mirrors, </a:t>
            </a:r>
            <a:r>
              <a:rPr lang="en-US" sz="2800" dirty="0" err="1" smtClean="0"/>
              <a:t>polarisation</a:t>
            </a:r>
            <a:r>
              <a:rPr lang="en-US" sz="2800" dirty="0" smtClean="0"/>
              <a:t>, </a:t>
            </a:r>
            <a:r>
              <a:rPr lang="el-GR" sz="2800" dirty="0" smtClean="0"/>
              <a:t>λ</a:t>
            </a:r>
            <a:r>
              <a:rPr lang="en-US" sz="2800" dirty="0" smtClean="0"/>
              <a:t>-scale, </a:t>
            </a:r>
            <a:r>
              <a:rPr lang="en-US" sz="2800" dirty="0" err="1" smtClean="0"/>
              <a:t>bandpass</a:t>
            </a:r>
            <a:endParaRPr lang="en-US" sz="2800" dirty="0" smtClean="0"/>
          </a:p>
          <a:p>
            <a:pPr>
              <a:buNone/>
            </a:pPr>
            <a:r>
              <a:rPr lang="en-US" dirty="0" smtClean="0"/>
              <a:t>7. </a:t>
            </a:r>
            <a:r>
              <a:rPr lang="en-US" dirty="0"/>
              <a:t>Considerations for </a:t>
            </a:r>
            <a:r>
              <a:rPr lang="en-US" dirty="0" smtClean="0"/>
              <a:t>comparisons</a:t>
            </a:r>
            <a:endParaRPr lang="en-US" dirty="0"/>
          </a:p>
          <a:p>
            <a:pPr lvl="1"/>
            <a:r>
              <a:rPr lang="en-US" dirty="0" smtClean="0">
                <a:solidFill>
                  <a:srgbClr val="7030A0"/>
                </a:solidFill>
              </a:rPr>
              <a:t>Complications from diurnal variations, SZA, SVA, RAA</a:t>
            </a:r>
          </a:p>
          <a:p>
            <a:pPr lvl="1"/>
            <a:r>
              <a:rPr lang="en-US" dirty="0" smtClean="0">
                <a:solidFill>
                  <a:srgbClr val="00B050"/>
                </a:solidFill>
              </a:rPr>
              <a:t>Zonal means</a:t>
            </a:r>
          </a:p>
          <a:p>
            <a:pPr lvl="1"/>
            <a:r>
              <a:rPr lang="en-US" dirty="0" smtClean="0">
                <a:solidFill>
                  <a:srgbClr val="FF0000"/>
                </a:solidFill>
              </a:rPr>
              <a:t>Simultaneous nadir overpass (</a:t>
            </a:r>
            <a:r>
              <a:rPr lang="en-US" dirty="0" err="1" smtClean="0">
                <a:solidFill>
                  <a:srgbClr val="FF0000"/>
                </a:solidFill>
              </a:rPr>
              <a:t>Rad</a:t>
            </a:r>
            <a:r>
              <a:rPr lang="en-US" dirty="0" smtClean="0">
                <a:solidFill>
                  <a:srgbClr val="FF0000"/>
                </a:solidFill>
              </a:rPr>
              <a:t>/</a:t>
            </a:r>
            <a:r>
              <a:rPr lang="en-US" dirty="0" err="1" smtClean="0">
                <a:solidFill>
                  <a:srgbClr val="FF0000"/>
                </a:solidFill>
              </a:rPr>
              <a:t>Irrad</a:t>
            </a:r>
            <a:r>
              <a:rPr lang="en-US" dirty="0" smtClean="0">
                <a:solidFill>
                  <a:srgbClr val="FF0000"/>
                </a:solidFill>
              </a:rPr>
              <a:t> or products)</a:t>
            </a:r>
            <a:endParaRPr lang="en-US" dirty="0">
              <a:solidFill>
                <a:srgbClr val="FF0000"/>
              </a:solidFill>
            </a:endParaRPr>
          </a:p>
          <a:p>
            <a:pPr lvl="1"/>
            <a:r>
              <a:rPr lang="en-US" dirty="0">
                <a:solidFill>
                  <a:srgbClr val="00B050"/>
                </a:solidFill>
              </a:rPr>
              <a:t>Formation flying / Chasing </a:t>
            </a:r>
            <a:r>
              <a:rPr lang="en-US" dirty="0" smtClean="0">
                <a:solidFill>
                  <a:srgbClr val="00B050"/>
                </a:solidFill>
              </a:rPr>
              <a:t>orbits</a:t>
            </a:r>
            <a:endParaRPr lang="en-US" dirty="0">
              <a:solidFill>
                <a:srgbClr val="00B050"/>
              </a:solidFill>
            </a:endParaRPr>
          </a:p>
          <a:p>
            <a:pPr lvl="1"/>
            <a:r>
              <a:rPr lang="en-US" dirty="0">
                <a:solidFill>
                  <a:srgbClr val="00B050"/>
                </a:solidFill>
              </a:rPr>
              <a:t>No-local-time differences</a:t>
            </a:r>
          </a:p>
          <a:p>
            <a:pPr lvl="1"/>
            <a:r>
              <a:rPr lang="en-US" dirty="0" smtClean="0">
                <a:solidFill>
                  <a:srgbClr val="7030A0"/>
                </a:solidFill>
              </a:rPr>
              <a:t>Ice, </a:t>
            </a:r>
            <a:r>
              <a:rPr lang="en-US" dirty="0">
                <a:solidFill>
                  <a:srgbClr val="7030A0"/>
                </a:solidFill>
              </a:rPr>
              <a:t>desert </a:t>
            </a:r>
            <a:r>
              <a:rPr lang="en-US" dirty="0" smtClean="0">
                <a:solidFill>
                  <a:srgbClr val="7030A0"/>
                </a:solidFill>
              </a:rPr>
              <a:t>and open ocean targets</a:t>
            </a:r>
            <a:endParaRPr lang="en-US" dirty="0">
              <a:solidFill>
                <a:srgbClr val="7030A0"/>
              </a:solidFill>
            </a:endParaRPr>
          </a:p>
          <a:p>
            <a:pPr lvl="1"/>
            <a:r>
              <a:rPr lang="en-US" dirty="0" smtClean="0">
                <a:solidFill>
                  <a:srgbClr val="00B050"/>
                </a:solidFill>
              </a:rPr>
              <a:t>Pacific Box</a:t>
            </a:r>
          </a:p>
          <a:p>
            <a:pPr lvl="1"/>
            <a:r>
              <a:rPr lang="en-US" dirty="0" smtClean="0"/>
              <a:t>LEO </a:t>
            </a:r>
            <a:r>
              <a:rPr lang="en-US" dirty="0"/>
              <a:t>to GEO to </a:t>
            </a:r>
            <a:r>
              <a:rPr lang="en-US" dirty="0" smtClean="0"/>
              <a:t>L1</a:t>
            </a:r>
            <a:endParaRPr lang="en-US" dirty="0"/>
          </a:p>
        </p:txBody>
      </p:sp>
      <p:sp>
        <p:nvSpPr>
          <p:cNvPr id="4" name="Content Placeholder 2"/>
          <p:cNvSpPr txBox="1">
            <a:spLocks/>
          </p:cNvSpPr>
          <p:nvPr/>
        </p:nvSpPr>
        <p:spPr>
          <a:xfrm>
            <a:off x="4572000" y="533400"/>
            <a:ext cx="4495800" cy="6400800"/>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 Internal consistency techniques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7030A0"/>
                </a:solidFill>
                <a:effectLst/>
                <a:uLnTx/>
                <a:uFillTx/>
                <a:latin typeface="+mn-lt"/>
                <a:ea typeface="+mn-ea"/>
                <a:cs typeface="+mn-cs"/>
              </a:rPr>
              <a:t>Ascending/descending </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 Langley methods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Pair justification</a:t>
            </a:r>
          </a:p>
          <a:p>
            <a:pPr marL="742950" lvl="1" indent="-285750">
              <a:spcBef>
                <a:spcPct val="20000"/>
              </a:spcBef>
              <a:buFont typeface="Arial" pitchFamily="34" charset="0"/>
              <a:buChar char="–"/>
              <a:defRPr/>
            </a:pPr>
            <a:r>
              <a:rPr lang="en-US" sz="2800" dirty="0" smtClean="0"/>
              <a:t>DOAS (and EOF analysis) (Closure polynomials)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Stray light correlation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FF"/>
                </a:solidFill>
                <a:effectLst/>
                <a:uLnTx/>
                <a:uFillTx/>
                <a:latin typeface="+mn-lt"/>
                <a:ea typeface="+mn-ea"/>
                <a:cs typeface="+mn-cs"/>
              </a:rPr>
              <a:t>Wavelength scale, shift and squeeze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etc.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noProof="0" dirty="0" smtClean="0">
                <a:solidFill>
                  <a:srgbClr val="7030A0"/>
                </a:solidFill>
              </a:rPr>
              <a:t>Measurement Residuals, reflectivity range/distribution</a:t>
            </a:r>
            <a:endParaRPr kumimoji="0" lang="en-US" sz="2800" b="0" i="0" u="none" strike="noStrike" kern="1200" cap="none" spc="0" normalizeH="0" baseline="0" noProof="0" dirty="0" smtClean="0">
              <a:ln>
                <a:noFill/>
              </a:ln>
              <a:solidFill>
                <a:srgbClr val="7030A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9. Forward model and measurements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Rayleigh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Absorption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Spherical geometry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Inelastic scattering (Ring Effect), Stray light,</a:t>
            </a:r>
            <a:r>
              <a:rPr kumimoji="0" lang="en-US" sz="2800" b="0" i="0" u="none" strike="noStrike" kern="1200" cap="none" spc="0" normalizeH="0" noProof="0" dirty="0" smtClean="0">
                <a:ln>
                  <a:noFill/>
                </a:ln>
                <a:solidFill>
                  <a:schemeClr val="tx1"/>
                </a:solidFill>
                <a:effectLst/>
                <a:uLnTx/>
                <a:uFillTx/>
                <a:latin typeface="+mn-lt"/>
                <a:ea typeface="+mn-ea"/>
                <a:cs typeface="+mn-cs"/>
              </a:rPr>
              <a:t> solar activity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Aerosols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Polarization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FFC000"/>
                </a:solidFill>
              </a:rPr>
              <a:t>TOMRAD, VLIDORT, </a:t>
            </a:r>
            <a:r>
              <a:rPr lang="en-US" sz="2800" dirty="0" err="1" smtClean="0">
                <a:solidFill>
                  <a:srgbClr val="FFC000"/>
                </a:solidFill>
              </a:rPr>
              <a:t>SCIATrans</a:t>
            </a:r>
            <a:r>
              <a:rPr lang="en-US" sz="2800" dirty="0" smtClean="0">
                <a:solidFill>
                  <a:srgbClr val="FFC000"/>
                </a:solidFill>
              </a:rPr>
              <a:t>, CRTM, etc</a:t>
            </a:r>
            <a:r>
              <a:rPr lang="en-US" sz="2800" dirty="0" smtClean="0"/>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V8 SBUV/2 and</a:t>
            </a:r>
            <a:r>
              <a:rPr kumimoji="0" lang="en-US" sz="2800" b="0" i="0" u="none" strike="noStrike" kern="1200" cap="none" spc="0" normalizeH="0" noProof="0" dirty="0" smtClean="0">
                <a:ln>
                  <a:noFill/>
                </a:ln>
                <a:solidFill>
                  <a:srgbClr val="00B050"/>
                </a:solidFill>
                <a:effectLst/>
                <a:uLnTx/>
                <a:uFillTx/>
                <a:latin typeface="+mn-lt"/>
                <a:ea typeface="+mn-ea"/>
                <a:cs typeface="+mn-cs"/>
              </a:rPr>
              <a:t> </a:t>
            </a:r>
            <a:r>
              <a:rPr kumimoji="0" lang="en-US" sz="2800" b="0" i="1" u="none" strike="noStrike" kern="1200" cap="none" spc="0" normalizeH="0" noProof="0" dirty="0" smtClean="0">
                <a:ln>
                  <a:noFill/>
                </a:ln>
                <a:solidFill>
                  <a:srgbClr val="00B050"/>
                </a:solidFill>
                <a:effectLst/>
                <a:uLnTx/>
                <a:uFillTx/>
                <a:latin typeface="+mn-lt"/>
                <a:ea typeface="+mn-ea"/>
                <a:cs typeface="+mn-cs"/>
              </a:rPr>
              <a:t>A Priori </a:t>
            </a:r>
            <a:r>
              <a:rPr kumimoji="0" lang="en-US" sz="2800" b="0" i="0" u="none" strike="noStrike" kern="1200" cap="none" spc="0" normalizeH="0" noProof="0" dirty="0" smtClean="0">
                <a:ln>
                  <a:noFill/>
                </a:ln>
                <a:solidFill>
                  <a:srgbClr val="00B050"/>
                </a:solidFill>
                <a:effectLst/>
                <a:uLnTx/>
                <a:uFillTx/>
                <a:latin typeface="+mn-lt"/>
                <a:ea typeface="+mn-ea"/>
                <a:cs typeface="+mn-cs"/>
              </a:rPr>
              <a:t>as transfer for Viewing conditions</a:t>
            </a:r>
            <a:r>
              <a:rPr kumimoji="0" lang="en-US" sz="2800" b="0" i="0" u="none" strike="noStrike" kern="1200" cap="none" spc="0" normalizeH="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10. Reflectivity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Surface (database and snow/ice</a:t>
            </a:r>
            <a:r>
              <a:rPr kumimoji="0" lang="en-US" sz="2800" b="0" i="0" u="none" strike="noStrike" kern="1200" cap="none" spc="0" normalizeH="0" noProof="0" dirty="0" smtClean="0">
                <a:ln>
                  <a:noFill/>
                </a:ln>
                <a:solidFill>
                  <a:schemeClr val="tx1"/>
                </a:solidFill>
                <a:effectLst/>
                <a:uLnTx/>
                <a:uFillTx/>
                <a:latin typeface="+mn-lt"/>
                <a:ea typeface="+mn-ea"/>
                <a:cs typeface="+mn-cs"/>
              </a:rPr>
              <a:t> forecasts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800" b="0" i="0" u="none" strike="noStrike" kern="1200" cap="none" spc="0" normalizeH="0" noProof="0" dirty="0" smtClean="0">
                <a:ln>
                  <a:noFill/>
                </a:ln>
                <a:solidFill>
                  <a:schemeClr val="tx1"/>
                </a:solidFill>
                <a:effectLst/>
                <a:uLnTx/>
                <a:uFillTx/>
                <a:latin typeface="+mn-lt"/>
                <a:ea typeface="+mn-ea"/>
                <a:cs typeface="+mn-cs"/>
              </a:rPr>
              <a:t> Variations in </a:t>
            </a:r>
            <a:r>
              <a:rPr kumimoji="0" lang="en-US" sz="2800" b="0" i="0" u="none" strike="noStrike" kern="1200" cap="none" spc="0" normalizeH="0" noProof="0" dirty="0" smtClean="0">
                <a:ln>
                  <a:noFill/>
                </a:ln>
                <a:solidFill>
                  <a:srgbClr val="7030A0"/>
                </a:solidFill>
                <a:effectLst/>
                <a:uLnTx/>
                <a:uFillTx/>
                <a:latin typeface="+mn-lt"/>
                <a:ea typeface="+mn-ea"/>
                <a:cs typeface="+mn-cs"/>
              </a:rPr>
              <a:t>surface reflectivity </a:t>
            </a:r>
            <a:r>
              <a:rPr kumimoji="0" lang="en-US" sz="2800" b="0" i="0" u="none" strike="noStrike" kern="1200" cap="none" spc="0" normalizeH="0" noProof="0" dirty="0" smtClean="0">
                <a:ln>
                  <a:noFill/>
                </a:ln>
                <a:solidFill>
                  <a:schemeClr val="tx1"/>
                </a:solidFill>
                <a:effectLst/>
                <a:uLnTx/>
                <a:uFillTx/>
                <a:latin typeface="+mn-lt"/>
                <a:ea typeface="+mn-ea"/>
                <a:cs typeface="+mn-cs"/>
              </a:rPr>
              <a:t>with season, </a:t>
            </a:r>
            <a:r>
              <a:rPr kumimoji="0" lang="en-US" sz="2800" b="0" i="0" u="none" strike="noStrike" kern="1200" cap="none" spc="0" normalizeH="0" noProof="0" dirty="0" err="1" smtClean="0">
                <a:ln>
                  <a:noFill/>
                </a:ln>
                <a:solidFill>
                  <a:schemeClr val="tx1"/>
                </a:solidFill>
                <a:effectLst/>
                <a:uLnTx/>
                <a:uFillTx/>
                <a:latin typeface="+mn-lt"/>
                <a:ea typeface="+mn-ea"/>
                <a:cs typeface="+mn-cs"/>
              </a:rPr>
              <a:t>sza</a:t>
            </a:r>
            <a:r>
              <a:rPr kumimoji="0" lang="en-US" sz="2800" b="0" i="0" u="none" strike="noStrike" kern="1200" cap="none" spc="0" normalizeH="0" noProof="0" dirty="0" smtClean="0">
                <a:ln>
                  <a:noFill/>
                </a:ln>
                <a:solidFill>
                  <a:schemeClr val="tx1"/>
                </a:solidFill>
                <a:effectLst/>
                <a:uLnTx/>
                <a:uFillTx/>
                <a:latin typeface="+mn-lt"/>
                <a:ea typeface="+mn-ea"/>
                <a:cs typeface="+mn-cs"/>
              </a:rPr>
              <a:t> and </a:t>
            </a:r>
            <a:r>
              <a:rPr kumimoji="0" lang="en-US" sz="2800" b="0" i="0" u="none" strike="noStrike" kern="1200" cap="none" spc="0" normalizeH="0" noProof="0" dirty="0" err="1" smtClean="0">
                <a:ln>
                  <a:noFill/>
                </a:ln>
                <a:solidFill>
                  <a:schemeClr val="tx1"/>
                </a:solidFill>
                <a:effectLst/>
                <a:uLnTx/>
                <a:uFillTx/>
                <a:latin typeface="+mn-lt"/>
                <a:ea typeface="+mn-ea"/>
                <a:cs typeface="+mn-cs"/>
              </a:rPr>
              <a:t>sva</a:t>
            </a:r>
            <a:r>
              <a:rPr kumimoji="0" lang="en-US" sz="2800" b="0" i="0" u="none" strike="noStrike" kern="1200" cap="none" spc="0" normalizeH="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aseline="0" dirty="0" smtClean="0"/>
              <a:t>Surface</a:t>
            </a:r>
            <a:r>
              <a:rPr lang="en-US" sz="2800" dirty="0" smtClean="0"/>
              <a:t> pressure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Clouds (Cloud top pressure)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Cloud-optical-</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centroids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(Ring Effect, 02-02, O2 A band)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11. Aerosols</a:t>
            </a:r>
          </a:p>
          <a:p>
            <a:pPr marL="742950" lvl="1" indent="-285750">
              <a:spcBef>
                <a:spcPct val="20000"/>
              </a:spcBef>
              <a:buFont typeface="Arial" pitchFamily="34" charset="0"/>
              <a:buChar char="–"/>
              <a:defRPr/>
            </a:pPr>
            <a:r>
              <a:rPr lang="en-US" sz="2800" dirty="0" smtClean="0"/>
              <a:t>Climatology/Type, height</a:t>
            </a:r>
            <a:endParaRPr lang="en-US" sz="2800" dirty="0"/>
          </a:p>
          <a:p>
            <a:pPr marL="742950" lvl="1" indent="-285750">
              <a:spcBef>
                <a:spcPct val="20000"/>
              </a:spcBef>
              <a:buFont typeface="Arial" pitchFamily="34" charset="0"/>
              <a:buChar char="–"/>
              <a:defRPr/>
            </a:pPr>
            <a:r>
              <a:rPr lang="en-US" sz="2800" noProof="0" dirty="0" smtClean="0"/>
              <a:t>Wavelength or polarization dependence (</a:t>
            </a:r>
            <a:r>
              <a:rPr lang="en-US" sz="2800" noProof="0" dirty="0" smtClean="0">
                <a:solidFill>
                  <a:srgbClr val="7030A0"/>
                </a:solidFill>
              </a:rPr>
              <a:t>Aerosol Indices</a:t>
            </a:r>
            <a:r>
              <a:rPr lang="en-US" sz="2800" noProof="0" dirty="0" smtClean="0"/>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pPr>
            <a:r>
              <a:rPr lang="en-US" sz="3200" dirty="0" smtClean="0"/>
              <a:t>12. Nadir Instruments LEO</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TropOMI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GOME(-2), OMPS, TOU/SBUS, OMS,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SCIAMACHY,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OMI, TOMS, SBUV(/2)</a:t>
            </a:r>
          </a:p>
          <a:p>
            <a:pPr marL="342900" lvl="0" indent="-342900">
              <a:spcBef>
                <a:spcPct val="20000"/>
              </a:spcBef>
              <a:defRPr/>
            </a:pPr>
            <a:r>
              <a:rPr lang="en-US" sz="3200" dirty="0"/>
              <a:t>12. Nadir Instruments </a:t>
            </a:r>
            <a:r>
              <a:rPr lang="en-US" sz="3200" dirty="0" smtClean="0"/>
              <a:t>GEO or L1</a:t>
            </a:r>
            <a:endParaRPr lang="en-US" sz="3200" dirty="0"/>
          </a:p>
          <a:p>
            <a:pPr marL="342900" lvl="0" indent="-342900">
              <a:spcBef>
                <a:spcPct val="20000"/>
              </a:spcBef>
              <a:buFont typeface="Arial" pitchFamily="34" charset="0"/>
              <a:buChar char="•"/>
            </a:pPr>
            <a:r>
              <a:rPr lang="en-US" sz="3200" dirty="0" smtClean="0"/>
              <a:t>TEMPO</a:t>
            </a:r>
            <a:r>
              <a:rPr lang="en-US" sz="3200" dirty="0"/>
              <a:t>, </a:t>
            </a:r>
            <a:r>
              <a:rPr lang="en-US" sz="3200" dirty="0" smtClean="0"/>
              <a:t>GEMS, UVN and EPIC</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t>13. Limb instruments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SAGE III, ACE/MAESTRO, OSIRIS, MLS,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GOMOS, SCIAMACHY,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OMPS-LP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14. Ground-based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WOUDC, Dobson, Brewer,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Lidar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MW and</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Ozonesondes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89409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7454" t="8573" r="7239" b="9968"/>
          <a:stretch/>
        </p:blipFill>
        <p:spPr>
          <a:xfrm>
            <a:off x="609600" y="609601"/>
            <a:ext cx="7848600" cy="5791200"/>
          </a:xfrm>
          <a:prstGeom prst="rect">
            <a:avLst/>
          </a:prstGeom>
        </p:spPr>
      </p:pic>
      <p:sp>
        <p:nvSpPr>
          <p:cNvPr id="2" name="Title 1"/>
          <p:cNvSpPr>
            <a:spLocks noGrp="1"/>
          </p:cNvSpPr>
          <p:nvPr>
            <p:ph type="title"/>
          </p:nvPr>
        </p:nvSpPr>
        <p:spPr>
          <a:xfrm>
            <a:off x="457200" y="274638"/>
            <a:ext cx="8229600" cy="334962"/>
          </a:xfrm>
        </p:spPr>
        <p:txBody>
          <a:bodyPr>
            <a:normAutofit fontScale="90000"/>
          </a:bodyPr>
          <a:lstStyle/>
          <a:p>
            <a:r>
              <a:rPr lang="en-US" sz="3200" dirty="0" smtClean="0"/>
              <a:t>OMPS NP Solar Measurement Schedule</a:t>
            </a:r>
            <a:endParaRPr lang="en-US" sz="3200" dirty="0"/>
          </a:p>
        </p:txBody>
      </p:sp>
      <p:pic>
        <p:nvPicPr>
          <p:cNvPr id="4" name="Picture 3"/>
          <p:cNvPicPr>
            <a:picLocks noChangeAspect="1"/>
          </p:cNvPicPr>
          <p:nvPr/>
        </p:nvPicPr>
        <p:blipFill rotWithShape="1">
          <a:blip r:embed="rId3">
            <a:lum bright="-20000" contrast="47000"/>
          </a:blip>
          <a:srcRect l="9659" t="8333" r="6627" b="8333"/>
          <a:stretch/>
        </p:blipFill>
        <p:spPr>
          <a:xfrm>
            <a:off x="1600199" y="914400"/>
            <a:ext cx="3200401" cy="2461846"/>
          </a:xfrm>
          <a:prstGeom prst="rect">
            <a:avLst/>
          </a:prstGeom>
        </p:spPr>
      </p:pic>
      <p:sp>
        <p:nvSpPr>
          <p:cNvPr id="6" name="TextBox 5"/>
          <p:cNvSpPr txBox="1"/>
          <p:nvPr/>
        </p:nvSpPr>
        <p:spPr>
          <a:xfrm>
            <a:off x="4267200" y="4495800"/>
            <a:ext cx="3097836" cy="646331"/>
          </a:xfrm>
          <a:prstGeom prst="rect">
            <a:avLst/>
          </a:prstGeom>
          <a:noFill/>
        </p:spPr>
        <p:txBody>
          <a:bodyPr wrap="none" rtlCol="0">
            <a:spAutoFit/>
          </a:bodyPr>
          <a:lstStyle/>
          <a:p>
            <a:r>
              <a:rPr lang="en-US" dirty="0" smtClean="0"/>
              <a:t>* Reference Diffuser (biannual)</a:t>
            </a:r>
          </a:p>
          <a:p>
            <a:r>
              <a:rPr lang="en-US" dirty="0" smtClean="0"/>
              <a:t>+ Working Diffuser (biweekly)</a:t>
            </a:r>
            <a:endParaRPr lang="en-US" dirty="0"/>
          </a:p>
        </p:txBody>
      </p:sp>
    </p:spTree>
    <p:extLst>
      <p:ext uri="{BB962C8B-B14F-4D97-AF65-F5344CB8AC3E}">
        <p14:creationId xmlns:p14="http://schemas.microsoft.com/office/powerpoint/2010/main" val="4179582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Range of Measurements</a:t>
            </a:r>
            <a:endParaRPr lang="en-US" sz="3200" dirty="0"/>
          </a:p>
        </p:txBody>
      </p:sp>
      <p:pic>
        <p:nvPicPr>
          <p:cNvPr id="4" name="Picture 3"/>
          <p:cNvPicPr>
            <a:picLocks noChangeAspect="1"/>
          </p:cNvPicPr>
          <p:nvPr/>
        </p:nvPicPr>
        <p:blipFill rotWithShape="1">
          <a:blip r:embed="rId2">
            <a:lum bright="-20000" contrast="40000"/>
          </a:blip>
          <a:srcRect l="7454" t="9646" r="7239" b="7824"/>
          <a:stretch/>
        </p:blipFill>
        <p:spPr>
          <a:xfrm>
            <a:off x="685800" y="838201"/>
            <a:ext cx="7848600" cy="5867400"/>
          </a:xfrm>
          <a:prstGeom prst="rect">
            <a:avLst/>
          </a:prstGeom>
        </p:spPr>
      </p:pic>
      <p:sp>
        <p:nvSpPr>
          <p:cNvPr id="5" name="Oval 4"/>
          <p:cNvSpPr/>
          <p:nvPr/>
        </p:nvSpPr>
        <p:spPr>
          <a:xfrm>
            <a:off x="6781800" y="1600200"/>
            <a:ext cx="1524000" cy="1219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19800" y="1219200"/>
            <a:ext cx="2001958" cy="646331"/>
          </a:xfrm>
          <a:prstGeom prst="rect">
            <a:avLst/>
          </a:prstGeom>
          <a:noFill/>
        </p:spPr>
        <p:txBody>
          <a:bodyPr wrap="none" rtlCol="0">
            <a:spAutoFit/>
          </a:bodyPr>
          <a:lstStyle/>
          <a:p>
            <a:r>
              <a:rPr lang="en-US" dirty="0" smtClean="0">
                <a:solidFill>
                  <a:srgbClr val="0070C0"/>
                </a:solidFill>
              </a:rPr>
              <a:t>Reference/Working</a:t>
            </a:r>
          </a:p>
          <a:p>
            <a:r>
              <a:rPr lang="en-US" dirty="0" smtClean="0">
                <a:solidFill>
                  <a:srgbClr val="0070C0"/>
                </a:solidFill>
              </a:rPr>
              <a:t>Bias</a:t>
            </a:r>
            <a:endParaRPr lang="en-US" dirty="0">
              <a:solidFill>
                <a:srgbClr val="0070C0"/>
              </a:solidFill>
            </a:endParaRPr>
          </a:p>
        </p:txBody>
      </p:sp>
    </p:spTree>
    <p:extLst>
      <p:ext uri="{BB962C8B-B14F-4D97-AF65-F5344CB8AC3E}">
        <p14:creationId xmlns:p14="http://schemas.microsoft.com/office/powerpoint/2010/main" val="4292282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lum bright="-20000" contrast="40000"/>
          </a:blip>
          <a:srcRect l="8067" t="8574" r="6626" b="8896"/>
          <a:stretch/>
        </p:blipFill>
        <p:spPr>
          <a:xfrm>
            <a:off x="685800" y="990600"/>
            <a:ext cx="7848600" cy="5867400"/>
          </a:xfrm>
          <a:prstGeom prst="rect">
            <a:avLst/>
          </a:prstGeom>
        </p:spPr>
      </p:pic>
      <p:sp>
        <p:nvSpPr>
          <p:cNvPr id="2" name="Title 1"/>
          <p:cNvSpPr>
            <a:spLocks noGrp="1"/>
          </p:cNvSpPr>
          <p:nvPr>
            <p:ph type="title"/>
          </p:nvPr>
        </p:nvSpPr>
        <p:spPr>
          <a:xfrm>
            <a:off x="457200" y="274638"/>
            <a:ext cx="8229600" cy="639762"/>
          </a:xfrm>
        </p:spPr>
        <p:txBody>
          <a:bodyPr>
            <a:noAutofit/>
          </a:bodyPr>
          <a:lstStyle/>
          <a:p>
            <a:r>
              <a:rPr lang="en-US" sz="3600" dirty="0" smtClean="0"/>
              <a:t>Double Difference Estimate of Working Diffuser Degradation over two Years</a:t>
            </a:r>
            <a:endParaRPr lang="en-US" sz="3600" dirty="0"/>
          </a:p>
        </p:txBody>
      </p:sp>
      <p:sp>
        <p:nvSpPr>
          <p:cNvPr id="3" name="TextBox 2"/>
          <p:cNvSpPr txBox="1"/>
          <p:nvPr/>
        </p:nvSpPr>
        <p:spPr>
          <a:xfrm>
            <a:off x="2590800" y="4343400"/>
            <a:ext cx="4476225" cy="523220"/>
          </a:xfrm>
          <a:prstGeom prst="rect">
            <a:avLst/>
          </a:prstGeom>
          <a:noFill/>
        </p:spPr>
        <p:txBody>
          <a:bodyPr wrap="none" rtlCol="0">
            <a:spAutoFit/>
          </a:bodyPr>
          <a:lstStyle/>
          <a:p>
            <a:r>
              <a:rPr lang="en-US" sz="2800" dirty="0" smtClean="0"/>
              <a:t>REF2/WORK2 – REF6/WORK6</a:t>
            </a:r>
            <a:endParaRPr lang="en-US" dirty="0"/>
          </a:p>
        </p:txBody>
      </p:sp>
      <p:sp>
        <p:nvSpPr>
          <p:cNvPr id="5" name="Oval 4"/>
          <p:cNvSpPr/>
          <p:nvPr/>
        </p:nvSpPr>
        <p:spPr>
          <a:xfrm>
            <a:off x="4495800" y="2590800"/>
            <a:ext cx="7239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14800" y="2221468"/>
            <a:ext cx="1781321" cy="369332"/>
          </a:xfrm>
          <a:prstGeom prst="rect">
            <a:avLst/>
          </a:prstGeom>
          <a:noFill/>
        </p:spPr>
        <p:txBody>
          <a:bodyPr wrap="none" rtlCol="0">
            <a:spAutoFit/>
          </a:bodyPr>
          <a:lstStyle/>
          <a:p>
            <a:r>
              <a:rPr lang="en-US" dirty="0" smtClean="0">
                <a:solidFill>
                  <a:srgbClr val="1952A7"/>
                </a:solidFill>
              </a:rPr>
              <a:t>Wavelength Shift</a:t>
            </a:r>
            <a:endParaRPr lang="en-US" dirty="0">
              <a:solidFill>
                <a:srgbClr val="1952A7"/>
              </a:solidFill>
            </a:endParaRPr>
          </a:p>
        </p:txBody>
      </p:sp>
    </p:spTree>
    <p:extLst>
      <p:ext uri="{BB962C8B-B14F-4D97-AF65-F5344CB8AC3E}">
        <p14:creationId xmlns:p14="http://schemas.microsoft.com/office/powerpoint/2010/main" val="846943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FFFFFF"/>
              </a:clrFrom>
              <a:clrTo>
                <a:srgbClr val="FFFFFF">
                  <a:alpha val="0"/>
                </a:srgbClr>
              </a:clrTo>
            </a:clrChange>
            <a:duotone>
              <a:prstClr val="black"/>
              <a:schemeClr val="accent1">
                <a:tint val="45000"/>
                <a:satMod val="400000"/>
              </a:schemeClr>
            </a:duotone>
            <a:lum bright="40000" contrast="-40000"/>
          </a:blip>
          <a:srcRect l="11888" t="20410" r="9856" b="24345"/>
          <a:stretch/>
        </p:blipFill>
        <p:spPr>
          <a:xfrm>
            <a:off x="-152400" y="2666999"/>
            <a:ext cx="8458200" cy="3276601"/>
          </a:xfrm>
          <a:prstGeom prst="rect">
            <a:avLst/>
          </a:prstGeom>
        </p:spPr>
      </p:pic>
      <p:sp>
        <p:nvSpPr>
          <p:cNvPr id="2" name="Title 1"/>
          <p:cNvSpPr>
            <a:spLocks noGrp="1"/>
          </p:cNvSpPr>
          <p:nvPr>
            <p:ph type="title"/>
          </p:nvPr>
        </p:nvSpPr>
        <p:spPr>
          <a:xfrm>
            <a:off x="457200" y="76200"/>
            <a:ext cx="8229600" cy="914400"/>
          </a:xfrm>
        </p:spPr>
        <p:txBody>
          <a:bodyPr>
            <a:noAutofit/>
          </a:bodyPr>
          <a:lstStyle/>
          <a:p>
            <a:r>
              <a:rPr lang="en-US" sz="3200" dirty="0" smtClean="0"/>
              <a:t>Degradation Fit Residual Versus</a:t>
            </a:r>
            <a:br>
              <a:rPr lang="en-US" sz="3200" dirty="0" smtClean="0"/>
            </a:br>
            <a:r>
              <a:rPr lang="en-US" sz="3200" dirty="0" smtClean="0"/>
              <a:t>Wavelength Scale Shift Pattern</a:t>
            </a:r>
            <a:endParaRPr lang="en-US" sz="3200" dirty="0"/>
          </a:p>
        </p:txBody>
      </p:sp>
      <p:pic>
        <p:nvPicPr>
          <p:cNvPr id="4" name="Picture 3"/>
          <p:cNvPicPr>
            <a:picLocks noChangeAspect="1"/>
          </p:cNvPicPr>
          <p:nvPr/>
        </p:nvPicPr>
        <p:blipFill rotWithShape="1">
          <a:blip r:embed="rId4">
            <a:clrChange>
              <a:clrFrom>
                <a:srgbClr val="FFFFFF"/>
              </a:clrFrom>
              <a:clrTo>
                <a:srgbClr val="FFFFFF">
                  <a:alpha val="0"/>
                </a:srgbClr>
              </a:clrTo>
            </a:clrChange>
          </a:blip>
          <a:srcRect l="5797" t="10280" r="7239" b="9335"/>
          <a:stretch/>
        </p:blipFill>
        <p:spPr>
          <a:xfrm>
            <a:off x="228600" y="1143000"/>
            <a:ext cx="8001000" cy="5715000"/>
          </a:xfrm>
          <a:prstGeom prst="rect">
            <a:avLst/>
          </a:prstGeom>
        </p:spPr>
      </p:pic>
      <p:sp>
        <p:nvSpPr>
          <p:cNvPr id="7" name="Rectangle 6"/>
          <p:cNvSpPr/>
          <p:nvPr/>
        </p:nvSpPr>
        <p:spPr>
          <a:xfrm>
            <a:off x="1524000" y="1459468"/>
            <a:ext cx="6345382" cy="369332"/>
          </a:xfrm>
          <a:prstGeom prst="rect">
            <a:avLst/>
          </a:prstGeom>
        </p:spPr>
        <p:txBody>
          <a:bodyPr wrap="square">
            <a:spAutoFit/>
          </a:bodyPr>
          <a:lstStyle/>
          <a:p>
            <a:r>
              <a:rPr lang="en-US" dirty="0" smtClean="0">
                <a:solidFill>
                  <a:schemeClr val="accent1">
                    <a:lumMod val="60000"/>
                    <a:lumOff val="40000"/>
                  </a:schemeClr>
                </a:solidFill>
              </a:rPr>
              <a:t>0.03-nm Wavelength Shift Pattern for </a:t>
            </a:r>
            <a:r>
              <a:rPr lang="en-US" dirty="0">
                <a:solidFill>
                  <a:schemeClr val="accent1">
                    <a:lumMod val="60000"/>
                    <a:lumOff val="40000"/>
                  </a:schemeClr>
                </a:solidFill>
              </a:rPr>
              <a:t>OMPS NP from </a:t>
            </a:r>
            <a:r>
              <a:rPr lang="en-US" dirty="0" smtClean="0">
                <a:solidFill>
                  <a:schemeClr val="accent1">
                    <a:lumMod val="60000"/>
                    <a:lumOff val="40000"/>
                  </a:schemeClr>
                </a:solidFill>
              </a:rPr>
              <a:t>Proxy</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16463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7653" t="9646" r="7868" b="8896"/>
          <a:stretch/>
        </p:blipFill>
        <p:spPr>
          <a:xfrm>
            <a:off x="457200" y="990600"/>
            <a:ext cx="7772400" cy="5791200"/>
          </a:xfrm>
          <a:prstGeom prst="rect">
            <a:avLst/>
          </a:prstGeom>
        </p:spPr>
      </p:pic>
      <p:sp>
        <p:nvSpPr>
          <p:cNvPr id="3" name="Title 1"/>
          <p:cNvSpPr txBox="1">
            <a:spLocks/>
          </p:cNvSpPr>
          <p:nvPr/>
        </p:nvSpPr>
        <p:spPr>
          <a:xfrm>
            <a:off x="76200" y="0"/>
            <a:ext cx="8915400" cy="11731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Relative Variation of Mg II Index over five Years</a:t>
            </a:r>
          </a:p>
          <a:p>
            <a:r>
              <a:rPr lang="en-US" sz="3200" dirty="0" smtClean="0"/>
              <a:t>(Core to Wing from local Quadratics)</a:t>
            </a:r>
            <a:endParaRPr lang="en-US" sz="3200" dirty="0"/>
          </a:p>
        </p:txBody>
      </p:sp>
      <p:sp>
        <p:nvSpPr>
          <p:cNvPr id="4" name="TextBox 3"/>
          <p:cNvSpPr txBox="1"/>
          <p:nvPr/>
        </p:nvSpPr>
        <p:spPr>
          <a:xfrm>
            <a:off x="2286000" y="5562600"/>
            <a:ext cx="3561360" cy="400110"/>
          </a:xfrm>
          <a:prstGeom prst="rect">
            <a:avLst/>
          </a:prstGeom>
          <a:noFill/>
        </p:spPr>
        <p:txBody>
          <a:bodyPr wrap="none" rtlCol="0">
            <a:spAutoFit/>
          </a:bodyPr>
          <a:lstStyle/>
          <a:p>
            <a:r>
              <a:rPr lang="en-US" sz="2000" dirty="0" smtClean="0"/>
              <a:t>Measurements every two weeks</a:t>
            </a:r>
            <a:endParaRPr lang="en-US" dirty="0"/>
          </a:p>
        </p:txBody>
      </p:sp>
    </p:spTree>
    <p:extLst>
      <p:ext uri="{BB962C8B-B14F-4D97-AF65-F5344CB8AC3E}">
        <p14:creationId xmlns:p14="http://schemas.microsoft.com/office/powerpoint/2010/main" val="2675575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151957</TotalTime>
  <Words>1556</Words>
  <Application>Microsoft Office PowerPoint</Application>
  <PresentationFormat>On-screen Show (4:3)</PresentationFormat>
  <Paragraphs>263</Paragraphs>
  <Slides>42</Slides>
  <Notes>10</Notes>
  <HiddenSlides>10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Courier</vt:lpstr>
      <vt:lpstr>Palatino Linotype</vt:lpstr>
      <vt:lpstr>Office Theme</vt:lpstr>
      <vt:lpstr>4e. Modeling OMPS Nadir Profiler solar measurements and comparisons to reference measurements </vt:lpstr>
      <vt:lpstr>Outline</vt:lpstr>
      <vt:lpstr>Solar Spectra Project </vt:lpstr>
      <vt:lpstr>Analysis of Time Series of Solar Spectra</vt:lpstr>
      <vt:lpstr>OMPS NP Solar Measurement Schedule</vt:lpstr>
      <vt:lpstr>Range of Measurements</vt:lpstr>
      <vt:lpstr>Double Difference Estimate of Working Diffuser Degradation over two Years</vt:lpstr>
      <vt:lpstr>Degradation Fit Residual Versus Wavelength Scale Shift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Creation of a daily OMPS Mg II Index from Earth-View Spectra </vt:lpstr>
      <vt:lpstr>PowerPoint Presentation</vt:lpstr>
      <vt:lpstr>PowerPoint Presentation</vt:lpstr>
      <vt:lpstr>OMPS NP Solar versus Proxy </vt:lpstr>
      <vt:lpstr>PowerPoint Presentation</vt:lpstr>
      <vt:lpstr>Comparison at NOAA of reference spectra  provided by NASA C. Seftor; EUMETSAT R. Lang</vt:lpstr>
      <vt:lpstr>Summary, Questions &amp; Future</vt:lpstr>
      <vt:lpstr>Backup Slides</vt:lpstr>
      <vt:lpstr>PowerPoint Presentation</vt:lpstr>
      <vt:lpstr>PowerPoint Presentation</vt:lpstr>
      <vt:lpstr>PowerPoint Presentation</vt:lpstr>
      <vt:lpstr>Project to  Compare Solar Measurements</vt:lpstr>
      <vt:lpstr>Possible Goals/Topics for the UV Subgroup</vt:lpstr>
    </vt:vector>
  </TitlesOfParts>
  <Company>NOAA / NESDIS / 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GSICS/CEOS UV Projects</dc:title>
  <dc:creator>lflynn</dc:creator>
  <cp:lastModifiedBy>Lawrence Flynn</cp:lastModifiedBy>
  <cp:revision>1912</cp:revision>
  <dcterms:created xsi:type="dcterms:W3CDTF">2016-01-19T14:01:45Z</dcterms:created>
  <dcterms:modified xsi:type="dcterms:W3CDTF">2017-03-21T14:17:26Z</dcterms:modified>
</cp:coreProperties>
</file>