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714" r:id="rId2"/>
    <p:sldId id="720" r:id="rId3"/>
    <p:sldId id="721" r:id="rId4"/>
    <p:sldId id="722" r:id="rId5"/>
    <p:sldId id="723" r:id="rId6"/>
    <p:sldId id="724" r:id="rId7"/>
    <p:sldId id="725" r:id="rId8"/>
    <p:sldId id="726" r:id="rId9"/>
    <p:sldId id="727" r:id="rId10"/>
    <p:sldId id="728" r:id="rId11"/>
    <p:sldId id="729" r:id="rId12"/>
    <p:sldId id="730" r:id="rId13"/>
    <p:sldId id="731" r:id="rId14"/>
    <p:sldId id="732" r:id="rId15"/>
    <p:sldId id="733" r:id="rId16"/>
    <p:sldId id="734" r:id="rId17"/>
    <p:sldId id="735" r:id="rId18"/>
    <p:sldId id="736" r:id="rId19"/>
    <p:sldId id="741" r:id="rId20"/>
    <p:sldId id="742" r:id="rId21"/>
    <p:sldId id="743" r:id="rId22"/>
    <p:sldId id="737" r:id="rId23"/>
    <p:sldId id="738" r:id="rId24"/>
    <p:sldId id="739" r:id="rId25"/>
    <p:sldId id="740" r:id="rId2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8000"/>
    <a:srgbClr val="5F5F5F"/>
    <a:srgbClr val="333333"/>
    <a:srgbClr val="FF3300"/>
    <a:srgbClr val="CC3300"/>
    <a:srgbClr val="800080"/>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29" autoAdjust="0"/>
    <p:restoredTop sz="91694" autoAdjust="0"/>
  </p:normalViewPr>
  <p:slideViewPr>
    <p:cSldViewPr snapToGrid="0">
      <p:cViewPr varScale="1">
        <p:scale>
          <a:sx n="63" d="100"/>
          <a:sy n="63" d="100"/>
        </p:scale>
        <p:origin x="-13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4"/>
    </p:cViewPr>
  </p:sorterViewPr>
  <p:notesViewPr>
    <p:cSldViewPr snapToGrid="0">
      <p:cViewPr varScale="1">
        <p:scale>
          <a:sx n="88" d="100"/>
          <a:sy n="88" d="100"/>
        </p:scale>
        <p:origin x="-2874" y="-108"/>
      </p:cViewPr>
      <p:guideLst>
        <p:guide orient="horz" pos="3126"/>
        <p:guide pos="2142"/>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270339" name="Rectangle 3"/>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270340" name="Rectangle 4"/>
          <p:cNvSpPr>
            <a:spLocks noGrp="1" noChangeArrowheads="1"/>
          </p:cNvSpPr>
          <p:nvPr>
            <p:ph type="ftr" sz="quarter" idx="2"/>
          </p:nvPr>
        </p:nvSpPr>
        <p:spPr bwMode="auto">
          <a:xfrm>
            <a:off x="0"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270341" name="Rectangle 5"/>
          <p:cNvSpPr>
            <a:spLocks noGrp="1" noChangeArrowheads="1"/>
          </p:cNvSpPr>
          <p:nvPr>
            <p:ph type="sldNum" sz="quarter" idx="3"/>
          </p:nvPr>
        </p:nvSpPr>
        <p:spPr bwMode="auto">
          <a:xfrm>
            <a:off x="3849688"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5D828D66-AEB5-4DE2-AE3C-788B6F5E35E5}" type="slidenum">
              <a:rPr lang="en-US"/>
              <a:pPr>
                <a:defRPr/>
              </a:pPr>
              <a:t>‹#›</a:t>
            </a:fld>
            <a:endParaRPr lang="en-US"/>
          </a:p>
        </p:txBody>
      </p:sp>
    </p:spTree>
    <p:extLst>
      <p:ext uri="{BB962C8B-B14F-4D97-AF65-F5344CB8AC3E}">
        <p14:creationId xmlns:p14="http://schemas.microsoft.com/office/powerpoint/2010/main" xmlns="" val="93572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39939"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7172" name="Rectangle 4"/>
          <p:cNvSpPr>
            <a:spLocks noGrp="1" noRot="1" noChangeAspect="1" noChangeArrowheads="1" noTextEdit="1"/>
          </p:cNvSpPr>
          <p:nvPr>
            <p:ph type="sldImg" idx="2"/>
          </p:nvPr>
        </p:nvSpPr>
        <p:spPr bwMode="auto">
          <a:xfrm>
            <a:off x="917575" y="746125"/>
            <a:ext cx="4962525" cy="3722688"/>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79450" y="4716463"/>
            <a:ext cx="5438775" cy="446405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39943" name="Rectangle 7"/>
          <p:cNvSpPr>
            <a:spLocks noGrp="1" noChangeArrowheads="1"/>
          </p:cNvSpPr>
          <p:nvPr>
            <p:ph type="sldNum" sz="quarter" idx="5"/>
          </p:nvPr>
        </p:nvSpPr>
        <p:spPr bwMode="auto">
          <a:xfrm>
            <a:off x="3849688"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D2E840EC-3661-47EA-B292-7ED791E1B58E}" type="slidenum">
              <a:rPr lang="en-US"/>
              <a:pPr>
                <a:defRPr/>
              </a:pPr>
              <a:t>‹#›</a:t>
            </a:fld>
            <a:endParaRPr lang="en-US"/>
          </a:p>
        </p:txBody>
      </p:sp>
    </p:spTree>
    <p:extLst>
      <p:ext uri="{BB962C8B-B14F-4D97-AF65-F5344CB8AC3E}">
        <p14:creationId xmlns:p14="http://schemas.microsoft.com/office/powerpoint/2010/main" xmlns="" val="905914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9AD4F94-4851-4065-BA9C-947A644B85B9}" type="slidenum">
              <a:rPr lang="en-US" smtClean="0"/>
              <a:pPr/>
              <a:t>1</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xmlns="" val="690787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sz="1600" dirty="0"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en-US" sz="1600" dirty="0"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z="1600" dirty="0" smtClean="0"/>
          </a:p>
          <a:p>
            <a:endParaRPr lang="en-US" sz="1600" dirty="0" smtClean="0"/>
          </a:p>
          <a:p>
            <a:endParaRPr lang="en-US" sz="1600" dirty="0" smtClean="0"/>
          </a:p>
          <a:p>
            <a:r>
              <a:rPr lang="en-US" sz="1600" dirty="0" smtClean="0"/>
              <a:t>With that, let me first talk about the MSU atmospheric temperature CDR development.  The MSU started from 1978 on TIROS-N and ended on NOAA-14 in May 2007.   So we don’t have MSU observations now.  We have already completed the MSU CDR development and gained a lot of experiences.  We have developed many new techniques for various bias correction procedure.  So I am going to talk with more details on this instrument.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sz="1600" smtClean="0"/>
              <a:t>This project focus on developing MSU/AMSU atmospheric temperature CDRs. The window channels will be addressed by another NOAA group. </a:t>
            </a:r>
          </a:p>
          <a:p>
            <a:r>
              <a:rPr lang="en-US" sz="1600" smtClean="0"/>
              <a:t> In summary, we work on 15 atmospheric temperature channels, involving 15 satellites, with tempral coverage from late 1978 to present.</a:t>
            </a:r>
          </a:p>
          <a:p>
            <a:r>
              <a:rPr lang="en-US" sz="1600" smtClean="0"/>
              <a:t>Each channel needs to be intercalibrated seperately.</a:t>
            </a:r>
          </a:p>
          <a:p>
            <a:endParaRPr lang="en-US" sz="1600" smtClean="0"/>
          </a:p>
          <a:p>
            <a:endParaRPr lang="en-US" sz="1600" smtClean="0"/>
          </a:p>
          <a:p>
            <a:r>
              <a:rPr lang="en-US" sz="1600" smtClean="0"/>
              <a:t>With that, let me first talk about the MSU atmospheric temperature CDR development.  The MSU started from 1978 on TIROS-N and ended on NOAA-14 in May 2007.   So we don’t have MSU observations now.  We have already completed the MSU CDR development and gained a lot of experiences.  We have developed many new techniques for various bias correction procedure.  So I am going to talk with more details on this instrument.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sz="1600" smtClean="0"/>
              <a:t>This project focus on developing MSU/AMSU atmospheric temperature CDRs. The window channels will be addressed by another NOAA group. </a:t>
            </a:r>
          </a:p>
          <a:p>
            <a:r>
              <a:rPr lang="en-US" sz="1600" smtClean="0"/>
              <a:t> In summary, we work on 15 atmospheric temperature channels, involving 15 satellites, with tempral coverage from late 1978 to present.</a:t>
            </a:r>
          </a:p>
          <a:p>
            <a:r>
              <a:rPr lang="en-US" sz="1600" smtClean="0"/>
              <a:t>Each channel needs to be intercalibrated seperately.</a:t>
            </a:r>
          </a:p>
          <a:p>
            <a:endParaRPr lang="en-US" sz="1600" smtClean="0"/>
          </a:p>
          <a:p>
            <a:endParaRPr lang="en-US" sz="1600" smtClean="0"/>
          </a:p>
          <a:p>
            <a:r>
              <a:rPr lang="en-US" sz="1600" smtClean="0"/>
              <a:t>With that, let me first talk about the MSU atmospheric temperature CDR development.  The MSU started from 1978 on TIROS-N and ended on NOAA-14 in May 2007.   So we don’t have MSU observations now.  We have already completed the MSU CDR development and gained a lot of experiences.  We have developed many new techniques for various bias correction procedure.  So I am going to talk with more details on this instrument.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sz="1600" smtClean="0"/>
              <a:t>This project focus on developing MSU/AMSU atmospheric temperature CDRs. The window channels will be addressed by another NOAA group. </a:t>
            </a:r>
          </a:p>
          <a:p>
            <a:r>
              <a:rPr lang="en-US" sz="1600" smtClean="0"/>
              <a:t> In summary, we work on 15 atmospheric temperature channels, involving 15 satellites, with tempral coverage from late 1978 to present.</a:t>
            </a:r>
          </a:p>
          <a:p>
            <a:r>
              <a:rPr lang="en-US" sz="1600" smtClean="0"/>
              <a:t>Each channel needs to be intercalibrated seperately.</a:t>
            </a:r>
          </a:p>
          <a:p>
            <a:endParaRPr lang="en-US" sz="1600" smtClean="0"/>
          </a:p>
          <a:p>
            <a:endParaRPr lang="en-US" sz="1600" smtClean="0"/>
          </a:p>
          <a:p>
            <a:r>
              <a:rPr lang="en-US" sz="1600" smtClean="0"/>
              <a:t>With that, let me first talk about the MSU atmospheric temperature CDR development.  The MSU started from 1978 on TIROS-N and ended on NOAA-14 in May 2007.   So we don’t have MSU observations now.  We have already completed the MSU CDR development and gained a lot of experiences.  We have developed many new techniques for various bias correction procedure.  So I am going to talk with more details on this instrument.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r>
              <a:rPr lang="en-US" sz="1600" smtClean="0"/>
              <a:t>This project focus on developing MSU/AMSU atmospheric temperature CDRs. The window channels will be addressed by another NOAA group. </a:t>
            </a:r>
          </a:p>
          <a:p>
            <a:r>
              <a:rPr lang="en-US" sz="1600" smtClean="0"/>
              <a:t> In summary, we work on 15 atmospheric temperature channels, involving 15 satellites, with tempral coverage from late 1978 to present.</a:t>
            </a:r>
          </a:p>
          <a:p>
            <a:r>
              <a:rPr lang="en-US" sz="1600" smtClean="0"/>
              <a:t>Each channel needs to be intercalibrated seperately.</a:t>
            </a:r>
          </a:p>
          <a:p>
            <a:endParaRPr lang="en-US" sz="1600" smtClean="0"/>
          </a:p>
          <a:p>
            <a:endParaRPr lang="en-US" sz="1600" smtClean="0"/>
          </a:p>
          <a:p>
            <a:r>
              <a:rPr lang="en-US" sz="1600" smtClean="0"/>
              <a:t>With that, let me first talk about the MSU atmospheric temperature CDR development.  The MSU started from 1978 on TIROS-N and ended on NOAA-14 in May 2007.   So we don’t have MSU observations now.  We have already completed the MSU CDR development and gained a lot of experiences.  We have developed many new techniques for various bias correction procedure.  So I am going to talk with more details on this instrument.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sz="1600" smtClean="0"/>
              <a:t>This project focus on developing MSU/AMSU atmospheric temperature CDRs. The window channels will be addressed by another NOAA group. </a:t>
            </a:r>
          </a:p>
          <a:p>
            <a:r>
              <a:rPr lang="en-US" sz="1600" smtClean="0"/>
              <a:t> In summary, we work on 15 atmospheric temperature channels, involving 15 satellites, with tempral coverage from late 1978 to present.</a:t>
            </a:r>
          </a:p>
          <a:p>
            <a:r>
              <a:rPr lang="en-US" sz="1600" smtClean="0"/>
              <a:t>Each channel needs to be intercalibrated seperately.</a:t>
            </a:r>
          </a:p>
          <a:p>
            <a:endParaRPr lang="en-US" sz="1600" smtClean="0"/>
          </a:p>
          <a:p>
            <a:endParaRPr lang="en-US" sz="1600" smtClean="0"/>
          </a:p>
          <a:p>
            <a:r>
              <a:rPr lang="en-US" sz="1600" smtClean="0"/>
              <a:t>With that, let me first talk about the MSU atmospheric temperature CDR development.  The MSU started from 1978 on TIROS-N and ended on NOAA-14 in May 2007.   So we don’t have MSU observations now.  We have already completed the MSU CDR development and gained a lot of experiences.  We have developed many new techniques for various bias correction procedure.  So I am going to talk with more details on this instrument.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sz="1600" smtClean="0"/>
              <a:t>This project focus on developing MSU/AMSU atmospheric temperature CDRs. The window channels will be addressed by another NOAA group. </a:t>
            </a:r>
          </a:p>
          <a:p>
            <a:r>
              <a:rPr lang="en-US" sz="1600" smtClean="0"/>
              <a:t> In summary, we work on 15 atmospheric temperature channels, involving 15 satellites, with tempral coverage from late 1978 to present.</a:t>
            </a:r>
          </a:p>
          <a:p>
            <a:r>
              <a:rPr lang="en-US" sz="1600" smtClean="0"/>
              <a:t>Each channel needs to be intercalibrated seperately.</a:t>
            </a:r>
          </a:p>
          <a:p>
            <a:endParaRPr lang="en-US" sz="1600" smtClean="0"/>
          </a:p>
          <a:p>
            <a:endParaRPr lang="en-US" sz="1600" smtClean="0"/>
          </a:p>
          <a:p>
            <a:r>
              <a:rPr lang="en-US" sz="1600" smtClean="0"/>
              <a:t>With that, let me first talk about the MSU atmospheric temperature CDR development.  The MSU started from 1978 on TIROS-N and ended on NOAA-14 in May 2007.   So we don’t have MSU observations now.  We have already completed the MSU CDR development and gained a lot of experiences.  We have developed many new techniques for various bias correction procedure.  So I am going to talk with more details on this instrument.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sz="1800" smtClean="0"/>
              <a:t>Mitch provided long time support for project from the program side, such as leveraging funding. </a:t>
            </a:r>
          </a:p>
          <a:p>
            <a:r>
              <a:rPr lang="en-US" sz="1800" smtClean="0"/>
              <a:t>And Fuzhong also provides program support and coordinate the CRTM team to work with our product development team. You may notice that most of my SDS science team members are from his Branch.  </a:t>
            </a:r>
          </a:p>
          <a:p>
            <a:r>
              <a:rPr lang="en-US" sz="1800" smtClean="0"/>
              <a:t>I also want to thank Changyong for his long time support from scince side. I can always count on his support when I need a discussion on science.  even when I need support from his team members.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dirty="0" smtClean="0"/>
          </a:p>
          <a:p>
            <a:endParaRPr lang="en-US" dirty="0" smtClean="0"/>
          </a:p>
          <a:p>
            <a:r>
              <a:rPr lang="en-US" dirty="0" smtClean="0"/>
              <a:t>In this talk, I’ll be focusing on the </a:t>
            </a:r>
            <a:r>
              <a:rPr lang="en-US" dirty="0" err="1" smtClean="0"/>
              <a:t>intersatellite</a:t>
            </a:r>
            <a:r>
              <a:rPr lang="en-US" dirty="0" smtClean="0"/>
              <a:t> biases and warm target temperature contamination; but also touch a little bit on other problems.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r>
              <a:rPr lang="en-US" sz="1600" smtClean="0"/>
              <a:t>This project focus on developing MSU/AMSU atmospheric temperature CDRs. The window channels will be addressed by another NOAA group. </a:t>
            </a:r>
          </a:p>
          <a:p>
            <a:r>
              <a:rPr lang="en-US" sz="1600" smtClean="0"/>
              <a:t> In summary, we work on 15 atmospheric temperature channels, involving 15 satellites, with tempral coverage from late 1978 to present.</a:t>
            </a:r>
          </a:p>
          <a:p>
            <a:r>
              <a:rPr lang="en-US" sz="1600" smtClean="0"/>
              <a:t>Each channel needs to be intercalibrated seperately.</a:t>
            </a:r>
          </a:p>
          <a:p>
            <a:endParaRPr lang="en-US" sz="1600" smtClean="0"/>
          </a:p>
          <a:p>
            <a:endParaRPr lang="en-US" sz="1600" smtClean="0"/>
          </a:p>
          <a:p>
            <a:r>
              <a:rPr lang="en-US" sz="1600" smtClean="0"/>
              <a:t>With that, let me first talk about the MSU atmospheric temperature CDR development.  The MSU started from 1978 on TIROS-N and ended on NOAA-14 in May 2007.   So we don’t have MSU observations now.  We have already completed the MSU CDR development and gained a lot of experiences.  We have developed many new techniques for various bias correction procedure.  So I am going to talk with more details on this instrument.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US" sz="1600" smtClean="0"/>
              <a:t>This project focus on developing MSU/AMSU atmospheric temperature CDRs. The window channels will be addressed by another NOAA group. </a:t>
            </a:r>
          </a:p>
          <a:p>
            <a:r>
              <a:rPr lang="en-US" sz="1600" smtClean="0"/>
              <a:t> In summary, we work on 15 atmospheric temperature channels, involving 15 satellites, with tempral coverage from late 1978 to present.</a:t>
            </a:r>
          </a:p>
          <a:p>
            <a:r>
              <a:rPr lang="en-US" sz="1600" smtClean="0"/>
              <a:t>Each channel needs to be intercalibrated seperately.</a:t>
            </a:r>
          </a:p>
          <a:p>
            <a:endParaRPr lang="en-US" sz="1600" smtClean="0"/>
          </a:p>
          <a:p>
            <a:endParaRPr lang="en-US" sz="1600" smtClean="0"/>
          </a:p>
          <a:p>
            <a:r>
              <a:rPr lang="en-US" sz="1600" smtClean="0"/>
              <a:t>With that, let me first talk about the MSU atmospheric temperature CDR development.  The MSU started from 1978 on TIROS-N and ended on NOAA-14 in May 2007.   So we don’t have MSU observations now.  We have already completed the MSU CDR development and gained a lot of experiences.  We have developed many new techniques for various bias correction procedure.  So I am going to talk with more details on this instrument.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r>
              <a:rPr lang="en-US" sz="1600" dirty="0"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z="1600" dirty="0" smtClean="0"/>
          </a:p>
          <a:p>
            <a:endParaRPr lang="en-US" sz="1600" dirty="0" smtClean="0"/>
          </a:p>
          <a:p>
            <a:endParaRPr lang="en-US" sz="1600" dirty="0" smtClean="0"/>
          </a:p>
          <a:p>
            <a:r>
              <a:rPr lang="en-US" sz="1600" dirty="0" smtClean="0"/>
              <a:t>With that, let me first talk about the MSU atmospheric temperature CDR development.  The MSU started from 1978 on TIROS-N and ended on NOAA-14 in May 2007.   So we don’t have MSU observations now.  We have already completed the MSU CDR development and gained a lot of experiences.  We have developed many new techniques for various bias correction procedure.  So I am going to talk with more details on this instrument.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sz="1600"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a:spcBef>
                <a:spcPct val="0"/>
              </a:spcBef>
            </a:pPr>
            <a:r>
              <a:rPr lang="en-US" smtClean="0"/>
              <a:t>And also, for temperature channels, we don’t have the dynamic range problem.  Which means the SNO ranges covers 80% of the global temperature, which is not bad at all compare to the water vapor channels.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sz="1600" smtClean="0"/>
              <a:t>This project focus on developing MSU/AMSU atmospheric temperature CDRs. The window channels will be addressed by another NOAA group. </a:t>
            </a:r>
          </a:p>
          <a:p>
            <a:r>
              <a:rPr lang="en-US" sz="1600" smtClean="0"/>
              <a:t> In summary, we work on 15 atmospheric temperature channels, involving 15 satellites, with tempral coverage from late 1978 to present.</a:t>
            </a:r>
          </a:p>
          <a:p>
            <a:r>
              <a:rPr lang="en-US" sz="1600" smtClean="0"/>
              <a:t>Each channel needs to be intercalibrated seperately.</a:t>
            </a:r>
          </a:p>
          <a:p>
            <a:endParaRPr lang="en-US" sz="1600" smtClean="0"/>
          </a:p>
          <a:p>
            <a:endParaRPr lang="en-US" sz="1600" smtClean="0"/>
          </a:p>
          <a:p>
            <a:r>
              <a:rPr lang="en-US" sz="1600" smtClean="0"/>
              <a:t>With that, let me first talk about the MSU atmospheric temperature CDR development.  The MSU started from 1978 on TIROS-N and ended on NOAA-14 in May 2007.   So we don’t have MSU observations now.  We have already completed the MSU CDR development and gained a lot of experiences.  We have developed many new techniques for various bias correction procedure.  So I am going to talk with more details on this instrument.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sz="18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5513" y="750888"/>
            <a:ext cx="4948237" cy="3711575"/>
          </a:xfrm>
          <a:ln cap="flat"/>
        </p:spPr>
      </p:sp>
      <p:sp>
        <p:nvSpPr>
          <p:cNvPr id="43011" name="Rectangle 3"/>
          <p:cNvSpPr>
            <a:spLocks noGrp="1" noChangeArrowheads="1"/>
          </p:cNvSpPr>
          <p:nvPr>
            <p:ph type="body" idx="1"/>
          </p:nvPr>
        </p:nvSpPr>
        <p:spPr>
          <a:xfrm>
            <a:off x="906589" y="4716053"/>
            <a:ext cx="5037894" cy="4877900"/>
          </a:xfrm>
          <a:noFill/>
          <a:ln/>
        </p:spPr>
        <p:txBody>
          <a:bodyPr lIns="91814" tIns="45101" rIns="91814" bIns="45101"/>
          <a:lstStyle/>
          <a:p>
            <a:endParaRPr lang="en-US" altLang="zh-CN" sz="18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sz="1800" dirty="0"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sz="1800"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AF0C06C-A120-4CEF-A9AD-F4118C12BC7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4157037-F5AB-4234-8B75-84F7F4C5E2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1C6CA05-B660-4EEB-890E-A679DF02DE3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a:xfrm>
            <a:off x="6096000" y="6248400"/>
            <a:ext cx="2667000" cy="365125"/>
          </a:xfrm>
          <a:prstGeom prst="rect">
            <a:avLst/>
          </a:prstGeom>
        </p:spPr>
        <p:txBody>
          <a:bodyPr/>
          <a:lstStyle>
            <a:lvl1pPr>
              <a:defRPr/>
            </a:lvl1pPr>
          </a:lstStyle>
          <a:p>
            <a:pPr>
              <a:defRPr/>
            </a:pPr>
            <a:r>
              <a:rPr lang="en-US"/>
              <a:t>11/04/2009</a:t>
            </a:r>
          </a:p>
        </p:txBody>
      </p:sp>
      <p:sp>
        <p:nvSpPr>
          <p:cNvPr id="6"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8664F4E-DD05-48C3-92AE-C09327F7C02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a:xfrm>
            <a:off x="6096000" y="6248400"/>
            <a:ext cx="2667000" cy="365125"/>
          </a:xfrm>
          <a:prstGeom prst="rect">
            <a:avLst/>
          </a:prstGeom>
        </p:spPr>
        <p:txBody>
          <a:bodyPr/>
          <a:lstStyle>
            <a:lvl1pPr>
              <a:defRPr/>
            </a:lvl1pPr>
          </a:lstStyle>
          <a:p>
            <a:pPr>
              <a:defRPr/>
            </a:pPr>
            <a:r>
              <a:rPr lang="en-US"/>
              <a:t>11/04/2009</a:t>
            </a:r>
          </a:p>
        </p:txBody>
      </p:sp>
      <p:sp>
        <p:nvSpPr>
          <p:cNvPr id="7"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a:defRPr/>
            </a:pPr>
            <a:endParaRPr lang="en-US"/>
          </a:p>
        </p:txBody>
      </p:sp>
      <p:sp>
        <p:nvSpPr>
          <p:cNvPr id="8" name="Slide Number Placeholder 22"/>
          <p:cNvSpPr>
            <a:spLocks noGrp="1"/>
          </p:cNvSpPr>
          <p:nvPr>
            <p:ph type="sldNum" sz="quarter" idx="12"/>
          </p:nvPr>
        </p:nvSpPr>
        <p:spPr/>
        <p:txBody>
          <a:bodyPr/>
          <a:lstStyle>
            <a:lvl1pPr>
              <a:defRPr/>
            </a:lvl1pPr>
          </a:lstStyle>
          <a:p>
            <a:pPr>
              <a:defRPr/>
            </a:pPr>
            <a:fld id="{5D9A748F-B6EB-4B97-A142-196C0F2F87F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A28AC38-E0E8-49D7-B2FE-71FD7C42C09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2C94469-C24B-4485-9554-864CA5BFE2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D4866AD1-022E-4E0E-AE7E-C7A6C4DD8D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0D0EA962-5ACB-4E0A-B99B-F2A901C157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D24831DE-8CB6-4B98-B2F1-D4EBA8FF18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F3BB8C-0C0C-4EAB-9830-DC513CDAB61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28B3AD7-A00B-4A91-9B8B-0BA01B14E5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65D3E82-9912-4669-9E99-524028854B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6294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fld id="{47E33C82-C2A6-478E-8FB2-E20C8DB41475}" type="slidenum">
              <a:rPr lang="en-US"/>
              <a:pPr>
                <a:defRPr/>
              </a:pPr>
              <a:t>‹#›</a:t>
            </a:fld>
            <a:endParaRPr lang="en-US"/>
          </a:p>
        </p:txBody>
      </p:sp>
      <p:sp>
        <p:nvSpPr>
          <p:cNvPr id="1031" name="Rectangle 7"/>
          <p:cNvSpPr>
            <a:spLocks noChangeArrowheads="1"/>
          </p:cNvSpPr>
          <p:nvPr/>
        </p:nvSpPr>
        <p:spPr bwMode="auto">
          <a:xfrm>
            <a:off x="457200" y="1600200"/>
            <a:ext cx="8229600" cy="4724400"/>
          </a:xfrm>
          <a:prstGeom prst="rect">
            <a:avLst/>
          </a:prstGeom>
          <a:noFill/>
          <a:ln w="9525">
            <a:noFill/>
            <a:miter lim="800000"/>
            <a:headEnd/>
            <a:tailEnd/>
          </a:ln>
          <a:effectLst/>
        </p:spPr>
        <p:txBody>
          <a:bodyPr/>
          <a:lstStyle/>
          <a:p>
            <a:pPr marL="342900" indent="-342900">
              <a:spcBef>
                <a:spcPct val="20000"/>
              </a:spcBef>
              <a:buClr>
                <a:srgbClr val="FF0000"/>
              </a:buClr>
              <a:buFont typeface="Wingdings" pitchFamily="2" charset="2"/>
              <a:buChar char="v"/>
              <a:defRPr/>
            </a:pPr>
            <a:endParaRPr lang="en-GB" sz="3200"/>
          </a:p>
        </p:txBody>
      </p:sp>
      <p:sp>
        <p:nvSpPr>
          <p:cNvPr id="1032" name="Rectangle 8"/>
          <p:cNvSpPr>
            <a:spLocks noChangeArrowheads="1"/>
          </p:cNvSpPr>
          <p:nvPr/>
        </p:nvSpPr>
        <p:spPr bwMode="auto">
          <a:xfrm>
            <a:off x="457200" y="6400800"/>
            <a:ext cx="5646738" cy="244475"/>
          </a:xfrm>
          <a:prstGeom prst="rect">
            <a:avLst/>
          </a:prstGeom>
          <a:noFill/>
          <a:ln w="9525">
            <a:noFill/>
            <a:miter lim="800000"/>
            <a:headEnd/>
            <a:tailEnd/>
          </a:ln>
          <a:effectLst/>
        </p:spPr>
        <p:txBody>
          <a:bodyPr/>
          <a:lstStyle/>
          <a:p>
            <a:pPr>
              <a:defRPr/>
            </a:pPr>
            <a:r>
              <a:rPr lang="it-IT" sz="1000" b="1" dirty="0"/>
              <a:t>GSICS </a:t>
            </a:r>
            <a:r>
              <a:rPr lang="en-GB" sz="1000" b="1" dirty="0" smtClean="0"/>
              <a:t>Agency</a:t>
            </a:r>
            <a:r>
              <a:rPr lang="en-GB" sz="1000" b="1" baseline="0" dirty="0" smtClean="0"/>
              <a:t> Report</a:t>
            </a:r>
            <a:endParaRPr lang="en-US" sz="1000" b="1" dirty="0"/>
          </a:p>
        </p:txBody>
      </p:sp>
      <p:sp>
        <p:nvSpPr>
          <p:cNvPr id="1035" name="Line 11"/>
          <p:cNvSpPr>
            <a:spLocks noChangeShapeType="1"/>
          </p:cNvSpPr>
          <p:nvPr/>
        </p:nvSpPr>
        <p:spPr bwMode="auto">
          <a:xfrm flipV="1">
            <a:off x="457200" y="6324600"/>
            <a:ext cx="8229600" cy="0"/>
          </a:xfrm>
          <a:prstGeom prst="line">
            <a:avLst/>
          </a:prstGeom>
          <a:noFill/>
          <a:ln w="38100">
            <a:solidFill>
              <a:srgbClr val="0000FF"/>
            </a:solidFill>
            <a:round/>
            <a:headEnd/>
            <a:tailEnd/>
          </a:ln>
          <a:effectLst/>
        </p:spPr>
        <p:txBody>
          <a:bodyPr/>
          <a:lstStyle/>
          <a:p>
            <a:pPr>
              <a:defRPr/>
            </a:pPr>
            <a:endParaRPr lang="en-GB"/>
          </a:p>
        </p:txBody>
      </p:sp>
      <p:sp>
        <p:nvSpPr>
          <p:cNvPr id="1037" name="Rectangle 13"/>
          <p:cNvSpPr>
            <a:spLocks noChangeArrowheads="1"/>
          </p:cNvSpPr>
          <p:nvPr/>
        </p:nvSpPr>
        <p:spPr bwMode="auto">
          <a:xfrm>
            <a:off x="6553200" y="6477000"/>
            <a:ext cx="2133600" cy="244475"/>
          </a:xfrm>
          <a:prstGeom prst="rect">
            <a:avLst/>
          </a:prstGeom>
          <a:noFill/>
          <a:ln w="9525">
            <a:noFill/>
            <a:miter lim="800000"/>
            <a:headEnd/>
            <a:tailEnd/>
          </a:ln>
          <a:effectLst/>
        </p:spPr>
        <p:txBody>
          <a:bodyPr/>
          <a:lstStyle/>
          <a:p>
            <a:pPr algn="r">
              <a:defRPr/>
            </a:pPr>
            <a:endParaRPr lang="en-GB" sz="1400"/>
          </a:p>
        </p:txBody>
      </p:sp>
      <p:pic>
        <p:nvPicPr>
          <p:cNvPr id="2" name="Picture 18" descr="GLOGO_small"/>
          <p:cNvPicPr>
            <a:picLocks noChangeAspect="1" noChangeArrowheads="1"/>
          </p:cNvPicPr>
          <p:nvPr/>
        </p:nvPicPr>
        <p:blipFill>
          <a:blip r:embed="rId15" cstate="print"/>
          <a:srcRect/>
          <a:stretch>
            <a:fillRect/>
          </a:stretch>
        </p:blipFill>
        <p:spPr bwMode="auto">
          <a:xfrm>
            <a:off x="37971413" y="854075"/>
            <a:ext cx="4102100" cy="4102100"/>
          </a:xfrm>
          <a:prstGeom prst="rect">
            <a:avLst/>
          </a:prstGeom>
          <a:noFill/>
          <a:ln w="9525">
            <a:noFill/>
            <a:miter lim="800000"/>
            <a:headEnd/>
            <a:tailEnd/>
          </a:ln>
        </p:spPr>
      </p:pic>
      <p:pic>
        <p:nvPicPr>
          <p:cNvPr id="1033" name="Picture 19" descr="GLOGO_small"/>
          <p:cNvPicPr>
            <a:picLocks noChangeAspect="1" noChangeArrowheads="1"/>
          </p:cNvPicPr>
          <p:nvPr/>
        </p:nvPicPr>
        <p:blipFill>
          <a:blip r:embed="rId15" cstate="print"/>
          <a:srcRect/>
          <a:stretch>
            <a:fillRect/>
          </a:stretch>
        </p:blipFill>
        <p:spPr bwMode="auto">
          <a:xfrm>
            <a:off x="38123813" y="1006475"/>
            <a:ext cx="4102100" cy="4102100"/>
          </a:xfrm>
          <a:prstGeom prst="rect">
            <a:avLst/>
          </a:prstGeom>
          <a:noFill/>
          <a:ln w="9525">
            <a:noFill/>
            <a:miter lim="800000"/>
            <a:headEnd/>
            <a:tailEnd/>
          </a:ln>
        </p:spPr>
      </p:pic>
      <p:pic>
        <p:nvPicPr>
          <p:cNvPr id="1034" name="Picture 20" descr="GLOGO_small"/>
          <p:cNvPicPr>
            <a:picLocks noChangeAspect="1" noChangeArrowheads="1"/>
          </p:cNvPicPr>
          <p:nvPr/>
        </p:nvPicPr>
        <p:blipFill>
          <a:blip r:embed="rId15" cstate="print"/>
          <a:srcRect/>
          <a:stretch>
            <a:fillRect/>
          </a:stretch>
        </p:blipFill>
        <p:spPr bwMode="auto">
          <a:xfrm>
            <a:off x="37866638" y="815975"/>
            <a:ext cx="4102100" cy="4102100"/>
          </a:xfrm>
          <a:prstGeom prst="rect">
            <a:avLst/>
          </a:prstGeom>
          <a:noFill/>
          <a:ln w="9525">
            <a:noFill/>
            <a:miter lim="800000"/>
            <a:headEnd/>
            <a:tailEnd/>
          </a:ln>
        </p:spPr>
      </p:pic>
      <p:pic>
        <p:nvPicPr>
          <p:cNvPr id="3" name="Picture 2" descr="C:\Users\miu\Dropbox\gsics_WG_logo.jpg"/>
          <p:cNvPicPr>
            <a:picLocks noChangeAspect="1" noChangeArrowheads="1"/>
          </p:cNvPicPr>
          <p:nvPr userDrawn="1"/>
        </p:nvPicPr>
        <p:blipFill>
          <a:blip r:embed="rId16" cstate="print"/>
          <a:srcRect/>
          <a:stretch>
            <a:fillRect/>
          </a:stretch>
        </p:blipFill>
        <p:spPr bwMode="auto">
          <a:xfrm>
            <a:off x="366183" y="330201"/>
            <a:ext cx="2815396" cy="719666"/>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Microsoft_Office_Excel_97-2003_Worksheet3.xls"/><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hyperlink" Target="http://www1.ncdc.noaa.gov/pub/data/sds/cdr/CDRs/AMSU%20Brightness%20Temperatures/MaturityMatrix.pdf" TargetMode="External"/><Relationship Id="rId3" Type="http://schemas.openxmlformats.org/officeDocument/2006/relationships/hyperlink" Target="http://www.ncdc.noaa.gov/cdr/operationalcdrs.html" TargetMode="External"/><Relationship Id="rId7" Type="http://schemas.openxmlformats.org/officeDocument/2006/relationships/hyperlink" Target="http://www1.ncdc.noaa.gov/pub/data/sds/cdr/CDRs/AMSU%20Brightness%20Temperatures/DataFlowDiagram.pdf"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www1.ncdc.noaa.gov/pub/data/sds/cdr/CDRs/AMSU%20Brightness%20Temperatures/AlgorithmDescription.pdf" TargetMode="External"/><Relationship Id="rId5" Type="http://schemas.openxmlformats.org/officeDocument/2006/relationships/hyperlink" Target="ftp://data.ncdc.noaa.gov/cdr/amsu-brightness-temps/" TargetMode="External"/><Relationship Id="rId4" Type="http://schemas.openxmlformats.org/officeDocument/2006/relationships/hyperlink" Target="http://www1.ncdc.noaa.gov/pub/data/sds/cdr/CDRs/AMSU%20Brightness%20Temperatures/UseAgreemen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p>
            <a:fld id="{7C66A421-960F-40DF-BDE6-CED4FB09D906}" type="slidenum">
              <a:rPr lang="en-US" smtClean="0"/>
              <a:pPr/>
              <a:t>1</a:t>
            </a:fld>
            <a:endParaRPr lang="en-US" smtClean="0"/>
          </a:p>
        </p:txBody>
      </p:sp>
      <p:sp>
        <p:nvSpPr>
          <p:cNvPr id="2051" name="Rectangle 2"/>
          <p:cNvSpPr>
            <a:spLocks noGrp="1" noChangeArrowheads="1"/>
          </p:cNvSpPr>
          <p:nvPr>
            <p:ph type="ctrTitle"/>
          </p:nvPr>
        </p:nvSpPr>
        <p:spPr bwMode="auto">
          <a:xfrm>
            <a:off x="668337" y="1727200"/>
            <a:ext cx="7830203" cy="19841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IE" sz="3200" i="1" dirty="0" smtClean="0">
                <a:solidFill>
                  <a:srgbClr val="FF0000"/>
                </a:solidFill>
              </a:rPr>
              <a:t>GRWG MW-</a:t>
            </a:r>
            <a:r>
              <a:rPr lang="en-IE" sz="3200" i="1" dirty="0" err="1" smtClean="0">
                <a:solidFill>
                  <a:srgbClr val="FF0000"/>
                </a:solidFill>
              </a:rPr>
              <a:t>SubGroup</a:t>
            </a:r>
            <a:r>
              <a:rPr lang="en-IE" sz="3200" i="1" dirty="0" smtClean="0">
                <a:solidFill>
                  <a:srgbClr val="FF0000"/>
                </a:solidFill>
              </a:rPr>
              <a:t/>
            </a:r>
            <a:br>
              <a:rPr lang="en-IE" sz="3200" i="1" dirty="0" smtClean="0">
                <a:solidFill>
                  <a:srgbClr val="FF0000"/>
                </a:solidFill>
              </a:rPr>
            </a:br>
            <a:r>
              <a:rPr lang="en-IE" sz="3200" i="1" dirty="0" smtClean="0">
                <a:solidFill>
                  <a:srgbClr val="FF0000"/>
                </a:solidFill>
              </a:rPr>
              <a:t/>
            </a:r>
            <a:br>
              <a:rPr lang="en-IE" sz="3200" i="1" dirty="0" smtClean="0">
                <a:solidFill>
                  <a:srgbClr val="FF0000"/>
                </a:solidFill>
              </a:rPr>
            </a:br>
            <a:r>
              <a:rPr lang="en-US" sz="3200" dirty="0" smtClean="0">
                <a:solidFill>
                  <a:srgbClr val="0000FF"/>
                </a:solidFill>
              </a:rPr>
              <a:t>Evaluation of the AMSU-A</a:t>
            </a:r>
            <a:r>
              <a:rPr lang="en-US" sz="3200" dirty="0" smtClean="0"/>
              <a:t> </a:t>
            </a:r>
            <a:r>
              <a:rPr lang="en-US" sz="3200" dirty="0" smtClean="0">
                <a:solidFill>
                  <a:srgbClr val="0000FF"/>
                </a:solidFill>
              </a:rPr>
              <a:t>FCDR </a:t>
            </a:r>
            <a:br>
              <a:rPr lang="en-US" sz="3200" dirty="0" smtClean="0">
                <a:solidFill>
                  <a:srgbClr val="0000FF"/>
                </a:solidFill>
              </a:rPr>
            </a:br>
            <a:r>
              <a:rPr lang="en-US" sz="3200" dirty="0" smtClean="0">
                <a:solidFill>
                  <a:srgbClr val="0000FF"/>
                </a:solidFill>
              </a:rPr>
              <a:t>after 6 Years of Recalibration</a:t>
            </a:r>
            <a:r>
              <a:rPr lang="en-IE" sz="3200" dirty="0" smtClean="0">
                <a:solidFill>
                  <a:srgbClr val="0000FF"/>
                </a:solidFill>
              </a:rPr>
              <a:t/>
            </a:r>
            <a:br>
              <a:rPr lang="en-IE" sz="3200" dirty="0" smtClean="0">
                <a:solidFill>
                  <a:srgbClr val="0000FF"/>
                </a:solidFill>
              </a:rPr>
            </a:br>
            <a:endParaRPr lang="en-US" sz="3200" i="1" dirty="0" smtClean="0">
              <a:solidFill>
                <a:srgbClr val="FF0000"/>
              </a:solidFill>
            </a:endParaRPr>
          </a:p>
        </p:txBody>
      </p:sp>
      <p:sp>
        <p:nvSpPr>
          <p:cNvPr id="2052" name="Rectangle 3"/>
          <p:cNvSpPr>
            <a:spLocks noGrp="1" noChangeArrowheads="1"/>
          </p:cNvSpPr>
          <p:nvPr>
            <p:ph type="subTitle" idx="1"/>
          </p:nvPr>
        </p:nvSpPr>
        <p:spPr>
          <a:xfrm>
            <a:off x="914400" y="3367144"/>
            <a:ext cx="7315200" cy="2424056"/>
          </a:xfrm>
        </p:spPr>
        <p:txBody>
          <a:bodyPr/>
          <a:lstStyle/>
          <a:p>
            <a:pPr eaLnBrk="1" hangingPunct="1">
              <a:lnSpc>
                <a:spcPct val="80000"/>
              </a:lnSpc>
            </a:pPr>
            <a:endParaRPr lang="en-US" altLang="zh-CN" sz="2000" i="1" dirty="0" smtClean="0">
              <a:solidFill>
                <a:srgbClr val="FF0000"/>
              </a:solidFill>
              <a:latin typeface="+mj-lt"/>
              <a:ea typeface="+mj-ea"/>
              <a:cs typeface="+mj-cs"/>
            </a:endParaRPr>
          </a:p>
          <a:p>
            <a:pPr eaLnBrk="1" hangingPunct="1">
              <a:lnSpc>
                <a:spcPct val="80000"/>
              </a:lnSpc>
            </a:pPr>
            <a:endParaRPr lang="en-US" altLang="zh-CN" sz="2000" i="1" dirty="0" smtClean="0">
              <a:solidFill>
                <a:srgbClr val="FF0000"/>
              </a:solidFill>
              <a:latin typeface="+mj-lt"/>
              <a:ea typeface="+mj-ea"/>
              <a:cs typeface="+mj-cs"/>
            </a:endParaRPr>
          </a:p>
          <a:p>
            <a:pPr eaLnBrk="1" hangingPunct="1">
              <a:lnSpc>
                <a:spcPct val="80000"/>
              </a:lnSpc>
            </a:pPr>
            <a:r>
              <a:rPr lang="en-US" altLang="zh-CN" sz="2000" i="1" dirty="0" smtClean="0">
                <a:solidFill>
                  <a:srgbClr val="FF0000"/>
                </a:solidFill>
                <a:latin typeface="+mj-lt"/>
                <a:ea typeface="+mj-ea"/>
                <a:cs typeface="+mj-cs"/>
              </a:rPr>
              <a:t>Cheng-</a:t>
            </a:r>
            <a:r>
              <a:rPr lang="en-US" altLang="zh-CN" sz="2000" i="1" dirty="0" err="1" smtClean="0">
                <a:solidFill>
                  <a:srgbClr val="FF0000"/>
                </a:solidFill>
                <a:latin typeface="+mj-lt"/>
                <a:ea typeface="+mj-ea"/>
                <a:cs typeface="+mj-cs"/>
              </a:rPr>
              <a:t>Zhi</a:t>
            </a:r>
            <a:r>
              <a:rPr lang="en-US" altLang="zh-CN" sz="2000" i="1" dirty="0" smtClean="0">
                <a:solidFill>
                  <a:srgbClr val="FF0000"/>
                </a:solidFill>
                <a:latin typeface="+mj-lt"/>
                <a:ea typeface="+mj-ea"/>
                <a:cs typeface="+mj-cs"/>
              </a:rPr>
              <a:t> </a:t>
            </a:r>
            <a:r>
              <a:rPr lang="en-US" altLang="zh-CN" sz="2000" i="1" dirty="0" err="1" smtClean="0">
                <a:solidFill>
                  <a:srgbClr val="FF0000"/>
                </a:solidFill>
                <a:latin typeface="+mj-lt"/>
                <a:ea typeface="+mj-ea"/>
                <a:cs typeface="+mj-cs"/>
              </a:rPr>
              <a:t>Zou</a:t>
            </a:r>
            <a:r>
              <a:rPr lang="en-US" altLang="zh-CN" sz="2000" i="1" dirty="0" smtClean="0">
                <a:solidFill>
                  <a:srgbClr val="FF0000"/>
                </a:solidFill>
                <a:latin typeface="+mj-lt"/>
                <a:ea typeface="+mj-ea"/>
                <a:cs typeface="+mj-cs"/>
              </a:rPr>
              <a:t> and </a:t>
            </a:r>
            <a:r>
              <a:rPr lang="en-US" altLang="zh-CN" sz="2000" i="1" dirty="0" err="1" smtClean="0">
                <a:solidFill>
                  <a:srgbClr val="FF0000"/>
                </a:solidFill>
                <a:latin typeface="+mj-lt"/>
                <a:ea typeface="+mj-ea"/>
                <a:cs typeface="+mj-cs"/>
              </a:rPr>
              <a:t>Xianjun</a:t>
            </a:r>
            <a:r>
              <a:rPr lang="en-US" altLang="zh-CN" sz="2000" i="1" dirty="0" smtClean="0">
                <a:solidFill>
                  <a:srgbClr val="FF0000"/>
                </a:solidFill>
                <a:latin typeface="+mj-lt"/>
                <a:ea typeface="+mj-ea"/>
                <a:cs typeface="+mj-cs"/>
              </a:rPr>
              <a:t> </a:t>
            </a:r>
            <a:r>
              <a:rPr lang="en-US" altLang="zh-CN" sz="2000" i="1" dirty="0" err="1" smtClean="0">
                <a:solidFill>
                  <a:srgbClr val="FF0000"/>
                </a:solidFill>
                <a:latin typeface="+mj-lt"/>
                <a:ea typeface="+mj-ea"/>
                <a:cs typeface="+mj-cs"/>
              </a:rPr>
              <a:t>Hao</a:t>
            </a:r>
            <a:endParaRPr lang="en-US" altLang="zh-CN" sz="2000" i="1" dirty="0" smtClean="0">
              <a:solidFill>
                <a:srgbClr val="FF0000"/>
              </a:solidFill>
              <a:latin typeface="+mj-lt"/>
              <a:ea typeface="+mj-ea"/>
              <a:cs typeface="+mj-cs"/>
            </a:endParaRPr>
          </a:p>
          <a:p>
            <a:pPr eaLnBrk="1" hangingPunct="1">
              <a:lnSpc>
                <a:spcPct val="80000"/>
              </a:lnSpc>
            </a:pPr>
            <a:endParaRPr lang="en-US" altLang="zh-CN" sz="2000" b="1" dirty="0" smtClean="0">
              <a:latin typeface="Times New Roman" pitchFamily="18" charset="0"/>
              <a:ea typeface="宋体" pitchFamily="2" charset="-122"/>
            </a:endParaRPr>
          </a:p>
          <a:p>
            <a:pPr eaLnBrk="1" hangingPunct="1">
              <a:lnSpc>
                <a:spcPct val="80000"/>
              </a:lnSpc>
            </a:pPr>
            <a:endParaRPr lang="en-US" altLang="zh-CN" sz="2000" dirty="0" smtClean="0">
              <a:latin typeface="Times New Roman" pitchFamily="18" charset="0"/>
              <a:ea typeface="宋体" pitchFamily="2" charset="-122"/>
            </a:endParaRPr>
          </a:p>
          <a:p>
            <a:pPr eaLnBrk="1" hangingPunct="1">
              <a:lnSpc>
                <a:spcPct val="80000"/>
              </a:lnSpc>
            </a:pPr>
            <a:r>
              <a:rPr lang="en-US" altLang="zh-CN" sz="2000" b="1" dirty="0" smtClean="0">
                <a:latin typeface="Times New Roman" pitchFamily="18" charset="0"/>
                <a:ea typeface="宋体" pitchFamily="2" charset="-122"/>
              </a:rPr>
              <a:t>NOAA/NESDIS/Center for Satellite Applications and Research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
          <p:cNvSpPr>
            <a:spLocks noGrp="1" noChangeArrowheads="1"/>
          </p:cNvSpPr>
          <p:nvPr>
            <p:ph type="title"/>
          </p:nvPr>
        </p:nvSpPr>
        <p:spPr>
          <a:xfrm>
            <a:off x="3398519" y="379413"/>
            <a:ext cx="5324793" cy="1143000"/>
          </a:xfrm>
        </p:spPr>
        <p:txBody>
          <a:bodyPr/>
          <a:lstStyle/>
          <a:p>
            <a:pPr algn="ctr" eaLnBrk="1" hangingPunct="1"/>
            <a:r>
              <a:rPr lang="en-US" sz="2800" dirty="0" smtClean="0">
                <a:solidFill>
                  <a:srgbClr val="3399FF"/>
                </a:solidFill>
              </a:rPr>
              <a:t> Data Processing Approach</a:t>
            </a:r>
          </a:p>
        </p:txBody>
      </p:sp>
      <p:sp>
        <p:nvSpPr>
          <p:cNvPr id="2" name="Slide Number Placeholder 7"/>
          <p:cNvSpPr>
            <a:spLocks noGrp="1"/>
          </p:cNvSpPr>
          <p:nvPr>
            <p:ph type="sldNum" sz="quarter" idx="12"/>
          </p:nvPr>
        </p:nvSpPr>
        <p:spPr/>
        <p:txBody>
          <a:bodyPr>
            <a:normAutofit/>
          </a:bodyPr>
          <a:lstStyle/>
          <a:p>
            <a:pPr>
              <a:defRPr/>
            </a:pPr>
            <a:fld id="{71591A12-DA47-4C01-B7D4-8C7F6920FF10}" type="slidenum">
              <a:rPr lang="en-US" smtClean="0"/>
              <a:pPr>
                <a:defRPr/>
              </a:pPr>
              <a:t>10</a:t>
            </a:fld>
            <a:endParaRPr lang="en-US" smtClean="0"/>
          </a:p>
        </p:txBody>
      </p:sp>
      <p:sp>
        <p:nvSpPr>
          <p:cNvPr id="20485" name="TextBox 8"/>
          <p:cNvSpPr txBox="1">
            <a:spLocks noChangeArrowheads="1"/>
          </p:cNvSpPr>
          <p:nvPr/>
        </p:nvSpPr>
        <p:spPr bwMode="auto">
          <a:xfrm>
            <a:off x="115888" y="1647190"/>
            <a:ext cx="3440112" cy="4524375"/>
          </a:xfrm>
          <a:prstGeom prst="rect">
            <a:avLst/>
          </a:prstGeom>
          <a:noFill/>
          <a:ln w="9525">
            <a:noFill/>
            <a:miter lim="800000"/>
            <a:headEnd/>
            <a:tailEnd/>
          </a:ln>
        </p:spPr>
        <p:txBody>
          <a:bodyPr wrap="none">
            <a:spAutoFit/>
          </a:bodyPr>
          <a:lstStyle/>
          <a:p>
            <a:pPr>
              <a:buFont typeface="Wingdings" pitchFamily="2" charset="2"/>
              <a:buChar char="Ø"/>
            </a:pPr>
            <a:r>
              <a:rPr lang="en-US" sz="1600" dirty="0"/>
              <a:t> Generate daily gridded map for </a:t>
            </a:r>
          </a:p>
          <a:p>
            <a:r>
              <a:rPr lang="en-US" sz="1600" dirty="0"/>
              <a:t>     both near-nadir only scan </a:t>
            </a:r>
          </a:p>
          <a:p>
            <a:r>
              <a:rPr lang="en-US" sz="1600" dirty="0"/>
              <a:t>     positions and means of </a:t>
            </a:r>
          </a:p>
          <a:p>
            <a:r>
              <a:rPr lang="en-US" sz="1600" dirty="0"/>
              <a:t>     limb-adjusted data from multiple</a:t>
            </a:r>
          </a:p>
          <a:p>
            <a:r>
              <a:rPr lang="en-US" sz="1600" dirty="0"/>
              <a:t>     scan positions </a:t>
            </a:r>
          </a:p>
          <a:p>
            <a:endParaRPr lang="en-US" sz="1600" dirty="0"/>
          </a:p>
          <a:p>
            <a:pPr>
              <a:buFont typeface="Wingdings" pitchFamily="2" charset="2"/>
              <a:buChar char="Ø"/>
            </a:pPr>
            <a:r>
              <a:rPr lang="en-US" sz="1600" dirty="0"/>
              <a:t> Grid resolution is 1° by 1° lat/</a:t>
            </a:r>
            <a:r>
              <a:rPr lang="en-US" sz="1600" dirty="0" err="1"/>
              <a:t>lon</a:t>
            </a:r>
            <a:endParaRPr lang="en-US" sz="1600" dirty="0"/>
          </a:p>
          <a:p>
            <a:pPr>
              <a:buFont typeface="Wingdings" pitchFamily="2" charset="2"/>
              <a:buChar char="Ø"/>
            </a:pPr>
            <a:endParaRPr lang="en-US" sz="1600" dirty="0"/>
          </a:p>
          <a:p>
            <a:pPr>
              <a:buFont typeface="Wingdings" pitchFamily="2" charset="2"/>
              <a:buChar char="Ø"/>
            </a:pPr>
            <a:r>
              <a:rPr lang="en-US" sz="1600" dirty="0"/>
              <a:t>Long-term daily and monthly time </a:t>
            </a:r>
          </a:p>
          <a:p>
            <a:r>
              <a:rPr lang="en-US" sz="1600" dirty="0"/>
              <a:t>   series were generated from </a:t>
            </a:r>
          </a:p>
          <a:p>
            <a:r>
              <a:rPr lang="en-US" sz="1600" dirty="0"/>
              <a:t>   these maps</a:t>
            </a:r>
          </a:p>
          <a:p>
            <a:pPr>
              <a:buFont typeface="Wingdings" pitchFamily="2" charset="2"/>
              <a:buChar char="Ø"/>
            </a:pPr>
            <a:endParaRPr lang="en-US" sz="1600" dirty="0"/>
          </a:p>
          <a:p>
            <a:pPr>
              <a:buFont typeface="Wingdings" pitchFamily="2" charset="2"/>
              <a:buChar char="Ø"/>
            </a:pPr>
            <a:r>
              <a:rPr lang="en-US" sz="1600" dirty="0"/>
              <a:t> Near nadir data has larger noise,</a:t>
            </a:r>
          </a:p>
          <a:p>
            <a:r>
              <a:rPr lang="en-US" sz="1600" dirty="0"/>
              <a:t>    limb-adjustment sometimes</a:t>
            </a:r>
          </a:p>
          <a:p>
            <a:r>
              <a:rPr lang="en-US" sz="1600" dirty="0"/>
              <a:t>    not working well; so both time</a:t>
            </a:r>
          </a:p>
          <a:p>
            <a:r>
              <a:rPr lang="en-US" sz="1600" dirty="0"/>
              <a:t>    series were examined for a </a:t>
            </a:r>
          </a:p>
          <a:p>
            <a:r>
              <a:rPr lang="en-US" sz="1600" dirty="0"/>
              <a:t>    better judgment of the data </a:t>
            </a:r>
          </a:p>
          <a:p>
            <a:r>
              <a:rPr lang="en-US" sz="1600" dirty="0"/>
              <a:t>    performance</a:t>
            </a:r>
          </a:p>
        </p:txBody>
      </p:sp>
      <p:pic>
        <p:nvPicPr>
          <p:cNvPr id="20486" name="Picture 6" descr="FCDR_daily_N15_A20030218_ch06_opt1"/>
          <p:cNvPicPr>
            <a:picLocks noChangeAspect="1" noChangeArrowheads="1"/>
          </p:cNvPicPr>
          <p:nvPr/>
        </p:nvPicPr>
        <p:blipFill>
          <a:blip r:embed="rId3" cstate="print"/>
          <a:srcRect/>
          <a:stretch>
            <a:fillRect/>
          </a:stretch>
        </p:blipFill>
        <p:spPr bwMode="auto">
          <a:xfrm>
            <a:off x="3500438" y="1564958"/>
            <a:ext cx="5394325" cy="2286000"/>
          </a:xfrm>
          <a:prstGeom prst="rect">
            <a:avLst/>
          </a:prstGeom>
          <a:noFill/>
          <a:ln w="9525">
            <a:noFill/>
            <a:miter lim="800000"/>
            <a:headEnd/>
            <a:tailEnd/>
          </a:ln>
        </p:spPr>
      </p:pic>
      <p:pic>
        <p:nvPicPr>
          <p:cNvPr id="20487" name="Picture 7" descr="FCDR_daily_N15_A20030218_ch06_opt3"/>
          <p:cNvPicPr>
            <a:picLocks noChangeAspect="1" noChangeArrowheads="1"/>
          </p:cNvPicPr>
          <p:nvPr/>
        </p:nvPicPr>
        <p:blipFill>
          <a:blip r:embed="rId4" cstate="print"/>
          <a:srcRect/>
          <a:stretch>
            <a:fillRect/>
          </a:stretch>
        </p:blipFill>
        <p:spPr bwMode="auto">
          <a:xfrm>
            <a:off x="3457575" y="3794760"/>
            <a:ext cx="5486400" cy="2286000"/>
          </a:xfrm>
          <a:prstGeom prst="rect">
            <a:avLst/>
          </a:prstGeom>
          <a:noFill/>
          <a:ln w="9525">
            <a:noFill/>
            <a:miter lim="800000"/>
            <a:headEnd/>
            <a:tailEnd/>
          </a:ln>
        </p:spPr>
      </p:pic>
      <p:sp>
        <p:nvSpPr>
          <p:cNvPr id="20488" name="TextBox 8"/>
          <p:cNvSpPr txBox="1">
            <a:spLocks noChangeArrowheads="1"/>
          </p:cNvSpPr>
          <p:nvPr/>
        </p:nvSpPr>
        <p:spPr bwMode="auto">
          <a:xfrm>
            <a:off x="3328988" y="5900738"/>
            <a:ext cx="5258876" cy="646331"/>
          </a:xfrm>
          <a:prstGeom prst="rect">
            <a:avLst/>
          </a:prstGeom>
          <a:noFill/>
          <a:ln w="9525">
            <a:noFill/>
            <a:miter lim="800000"/>
            <a:headEnd/>
            <a:tailEnd/>
          </a:ln>
        </p:spPr>
        <p:txBody>
          <a:bodyPr wrap="none">
            <a:spAutoFit/>
          </a:bodyPr>
          <a:lstStyle/>
          <a:p>
            <a:r>
              <a:rPr lang="en-US" sz="1200" dirty="0"/>
              <a:t>Upper Panel: AMSU-A FCDR daily gridded map for near </a:t>
            </a:r>
            <a:r>
              <a:rPr lang="en-US" sz="1200" dirty="0" smtClean="0"/>
              <a:t>nadir data only</a:t>
            </a:r>
            <a:endParaRPr lang="en-US" sz="1200" dirty="0"/>
          </a:p>
          <a:p>
            <a:r>
              <a:rPr lang="en-US" sz="1200" dirty="0"/>
              <a:t>Lower Panel: AMSU-A FCDR daily gridded map for limb-adjusted </a:t>
            </a:r>
            <a:r>
              <a:rPr lang="en-US" sz="1200" dirty="0" smtClean="0"/>
              <a:t>multiple </a:t>
            </a:r>
          </a:p>
          <a:p>
            <a:r>
              <a:rPr lang="en-US" sz="1200" dirty="0" smtClean="0"/>
              <a:t> </a:t>
            </a:r>
            <a:r>
              <a:rPr lang="en-US" sz="1200" dirty="0" smtClean="0"/>
              <a:t>                     </a:t>
            </a:r>
            <a:r>
              <a:rPr lang="en-US" sz="1200" dirty="0" smtClean="0"/>
              <a:t>scan positions</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
          <p:cNvSpPr>
            <a:spLocks noGrp="1" noChangeArrowheads="1"/>
          </p:cNvSpPr>
          <p:nvPr>
            <p:ph type="title"/>
          </p:nvPr>
        </p:nvSpPr>
        <p:spPr>
          <a:xfrm>
            <a:off x="3200401" y="379413"/>
            <a:ext cx="5522912" cy="1143000"/>
          </a:xfrm>
        </p:spPr>
        <p:txBody>
          <a:bodyPr/>
          <a:lstStyle/>
          <a:p>
            <a:pPr algn="ctr" eaLnBrk="1" hangingPunct="1"/>
            <a:r>
              <a:rPr lang="en-US" sz="2800" dirty="0" smtClean="0">
                <a:solidFill>
                  <a:srgbClr val="3399FF"/>
                </a:solidFill>
              </a:rPr>
              <a:t> POES Satellite Orbital Drifts</a:t>
            </a:r>
          </a:p>
        </p:txBody>
      </p:sp>
      <p:sp>
        <p:nvSpPr>
          <p:cNvPr id="2" name="Slide Number Placeholder 7"/>
          <p:cNvSpPr>
            <a:spLocks noGrp="1"/>
          </p:cNvSpPr>
          <p:nvPr>
            <p:ph type="sldNum" sz="quarter" idx="12"/>
          </p:nvPr>
        </p:nvSpPr>
        <p:spPr/>
        <p:txBody>
          <a:bodyPr>
            <a:normAutofit/>
          </a:bodyPr>
          <a:lstStyle/>
          <a:p>
            <a:pPr>
              <a:defRPr/>
            </a:pPr>
            <a:fld id="{A04299DE-5C79-400C-B0A3-0F2C7662A604}" type="slidenum">
              <a:rPr lang="en-US" smtClean="0"/>
              <a:pPr>
                <a:defRPr/>
              </a:pPr>
              <a:t>11</a:t>
            </a:fld>
            <a:endParaRPr lang="en-US" smtClean="0"/>
          </a:p>
        </p:txBody>
      </p:sp>
      <p:pic>
        <p:nvPicPr>
          <p:cNvPr id="21509" name="Picture 2" descr="http://www.drroyspencer.com/wp-content/uploads/MSU-AMSU-asc-node-times1.gif"/>
          <p:cNvPicPr>
            <a:picLocks noChangeAspect="1" noChangeArrowheads="1"/>
          </p:cNvPicPr>
          <p:nvPr/>
        </p:nvPicPr>
        <p:blipFill>
          <a:blip r:embed="rId3" cstate="print"/>
          <a:srcRect/>
          <a:stretch>
            <a:fillRect/>
          </a:stretch>
        </p:blipFill>
        <p:spPr bwMode="auto">
          <a:xfrm>
            <a:off x="904875" y="1198880"/>
            <a:ext cx="7288213" cy="474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
          <p:cNvSpPr>
            <a:spLocks noGrp="1" noChangeArrowheads="1"/>
          </p:cNvSpPr>
          <p:nvPr>
            <p:ph type="title"/>
          </p:nvPr>
        </p:nvSpPr>
        <p:spPr>
          <a:xfrm>
            <a:off x="3444239" y="299085"/>
            <a:ext cx="5486401" cy="1143000"/>
          </a:xfrm>
        </p:spPr>
        <p:txBody>
          <a:bodyPr/>
          <a:lstStyle/>
          <a:p>
            <a:pPr algn="l" eaLnBrk="1" hangingPunct="1"/>
            <a:r>
              <a:rPr lang="en-US" sz="2800" dirty="0" smtClean="0">
                <a:solidFill>
                  <a:srgbClr val="3399FF"/>
                </a:solidFill>
              </a:rPr>
              <a:t> Inter-Satellite Biases of the AMSU-A FCDR – Channel 4</a:t>
            </a:r>
          </a:p>
        </p:txBody>
      </p:sp>
      <p:sp>
        <p:nvSpPr>
          <p:cNvPr id="2" name="Slide Number Placeholder 7"/>
          <p:cNvSpPr>
            <a:spLocks noGrp="1"/>
          </p:cNvSpPr>
          <p:nvPr>
            <p:ph type="sldNum" sz="quarter" idx="12"/>
          </p:nvPr>
        </p:nvSpPr>
        <p:spPr/>
        <p:txBody>
          <a:bodyPr>
            <a:normAutofit/>
          </a:bodyPr>
          <a:lstStyle/>
          <a:p>
            <a:pPr>
              <a:defRPr/>
            </a:pPr>
            <a:fld id="{E217CEE9-7EED-4726-B948-42E6B43D73F3}" type="slidenum">
              <a:rPr lang="en-US" smtClean="0"/>
              <a:pPr>
                <a:defRPr/>
              </a:pPr>
              <a:t>12</a:t>
            </a:fld>
            <a:endParaRPr lang="en-US" smtClean="0"/>
          </a:p>
        </p:txBody>
      </p:sp>
      <p:pic>
        <p:nvPicPr>
          <p:cNvPr id="22533" name="Picture 6" descr="Map_FCDR_bias_N15_N18_ch04_opt3_total.jpg"/>
          <p:cNvPicPr>
            <a:picLocks noChangeAspect="1"/>
          </p:cNvPicPr>
          <p:nvPr/>
        </p:nvPicPr>
        <p:blipFill>
          <a:blip r:embed="rId3" cstate="print"/>
          <a:srcRect/>
          <a:stretch>
            <a:fillRect/>
          </a:stretch>
        </p:blipFill>
        <p:spPr bwMode="auto">
          <a:xfrm>
            <a:off x="595630" y="1589723"/>
            <a:ext cx="7265988" cy="3749675"/>
          </a:xfrm>
          <a:prstGeom prst="rect">
            <a:avLst/>
          </a:prstGeom>
          <a:noFill/>
          <a:ln w="9525">
            <a:noFill/>
            <a:miter lim="800000"/>
            <a:headEnd/>
            <a:tailEnd/>
          </a:ln>
        </p:spPr>
      </p:pic>
      <p:sp>
        <p:nvSpPr>
          <p:cNvPr id="22534" name="TextBox 7"/>
          <p:cNvSpPr txBox="1">
            <a:spLocks noChangeArrowheads="1"/>
          </p:cNvSpPr>
          <p:nvPr/>
        </p:nvSpPr>
        <p:spPr bwMode="auto">
          <a:xfrm>
            <a:off x="1420813" y="5435600"/>
            <a:ext cx="6443027" cy="307777"/>
          </a:xfrm>
          <a:prstGeom prst="rect">
            <a:avLst/>
          </a:prstGeom>
          <a:noFill/>
          <a:ln w="9525">
            <a:noFill/>
            <a:miter lim="800000"/>
            <a:headEnd/>
            <a:tailEnd/>
          </a:ln>
        </p:spPr>
        <p:txBody>
          <a:bodyPr wrap="square">
            <a:spAutoFit/>
          </a:bodyPr>
          <a:lstStyle/>
          <a:p>
            <a:r>
              <a:rPr lang="en-US" sz="1400" dirty="0"/>
              <a:t>Long-term mean bias pattern between NOAA -18 and NOAA-15 </a:t>
            </a:r>
            <a:r>
              <a:rPr lang="en-US" sz="1400" dirty="0" smtClean="0"/>
              <a:t>for </a:t>
            </a:r>
            <a:r>
              <a:rPr lang="en-US" sz="1400" dirty="0"/>
              <a:t>channel 4</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
          <p:cNvSpPr>
            <a:spLocks noGrp="1" noChangeArrowheads="1"/>
          </p:cNvSpPr>
          <p:nvPr>
            <p:ph type="title"/>
          </p:nvPr>
        </p:nvSpPr>
        <p:spPr>
          <a:xfrm>
            <a:off x="3428999" y="242253"/>
            <a:ext cx="5294313" cy="1143000"/>
          </a:xfrm>
        </p:spPr>
        <p:txBody>
          <a:bodyPr/>
          <a:lstStyle/>
          <a:p>
            <a:pPr algn="l" eaLnBrk="1" hangingPunct="1"/>
            <a:r>
              <a:rPr lang="en-US" sz="2800" dirty="0" smtClean="0">
                <a:solidFill>
                  <a:srgbClr val="3399FF"/>
                </a:solidFill>
              </a:rPr>
              <a:t> Inter-Satellite Biases of the AMSU-A FCDR—Channel 4</a:t>
            </a:r>
          </a:p>
        </p:txBody>
      </p:sp>
      <p:sp>
        <p:nvSpPr>
          <p:cNvPr id="2" name="Slide Number Placeholder 7"/>
          <p:cNvSpPr>
            <a:spLocks noGrp="1"/>
          </p:cNvSpPr>
          <p:nvPr>
            <p:ph type="sldNum" sz="quarter" idx="12"/>
          </p:nvPr>
        </p:nvSpPr>
        <p:spPr/>
        <p:txBody>
          <a:bodyPr>
            <a:normAutofit/>
          </a:bodyPr>
          <a:lstStyle/>
          <a:p>
            <a:pPr>
              <a:defRPr/>
            </a:pPr>
            <a:fld id="{B53A16CD-429F-4B31-BCDF-79AAB834472A}" type="slidenum">
              <a:rPr lang="en-US" smtClean="0"/>
              <a:pPr>
                <a:defRPr/>
              </a:pPr>
              <a:t>13</a:t>
            </a:fld>
            <a:endParaRPr lang="en-US" smtClean="0"/>
          </a:p>
        </p:txBody>
      </p:sp>
      <p:pic>
        <p:nvPicPr>
          <p:cNvPr id="23557" name="Picture 5" descr="Monthly_BT_diff_ocean_all_channel04_opt3_total.jpg"/>
          <p:cNvPicPr>
            <a:picLocks/>
          </p:cNvPicPr>
          <p:nvPr/>
        </p:nvPicPr>
        <p:blipFill>
          <a:blip r:embed="rId3" cstate="print"/>
          <a:srcRect/>
          <a:stretch>
            <a:fillRect/>
          </a:stretch>
        </p:blipFill>
        <p:spPr bwMode="auto">
          <a:xfrm>
            <a:off x="3386138" y="1965960"/>
            <a:ext cx="5761037" cy="3068003"/>
          </a:xfrm>
          <a:prstGeom prst="rect">
            <a:avLst/>
          </a:prstGeom>
          <a:noFill/>
          <a:ln w="9525">
            <a:noFill/>
            <a:miter lim="800000"/>
            <a:headEnd/>
            <a:tailEnd/>
          </a:ln>
        </p:spPr>
      </p:pic>
      <p:sp>
        <p:nvSpPr>
          <p:cNvPr id="23558" name="TextBox 8"/>
          <p:cNvSpPr txBox="1">
            <a:spLocks noChangeArrowheads="1"/>
          </p:cNvSpPr>
          <p:nvPr/>
        </p:nvSpPr>
        <p:spPr bwMode="auto">
          <a:xfrm>
            <a:off x="215900" y="2070100"/>
            <a:ext cx="3529013" cy="2062163"/>
          </a:xfrm>
          <a:prstGeom prst="rect">
            <a:avLst/>
          </a:prstGeom>
          <a:noFill/>
          <a:ln w="9525">
            <a:noFill/>
            <a:miter lim="800000"/>
            <a:headEnd/>
            <a:tailEnd/>
          </a:ln>
        </p:spPr>
        <p:txBody>
          <a:bodyPr wrap="none">
            <a:spAutoFit/>
          </a:bodyPr>
          <a:lstStyle/>
          <a:p>
            <a:pPr>
              <a:buFont typeface="Wingdings" pitchFamily="2" charset="2"/>
              <a:buChar char="Ø"/>
            </a:pPr>
            <a:r>
              <a:rPr lang="en-US" sz="1600"/>
              <a:t> All biases are within 0.1K</a:t>
            </a:r>
          </a:p>
          <a:p>
            <a:endParaRPr lang="en-US" sz="1600"/>
          </a:p>
          <a:p>
            <a:pPr>
              <a:buFont typeface="Wingdings" pitchFamily="2" charset="2"/>
              <a:buChar char="Ø"/>
            </a:pPr>
            <a:r>
              <a:rPr lang="en-US" sz="1600"/>
              <a:t>NOAA -18 had a bias drift </a:t>
            </a:r>
          </a:p>
          <a:p>
            <a:r>
              <a:rPr lang="en-US" sz="1600"/>
              <a:t>   about 0.1K/Dec</a:t>
            </a:r>
          </a:p>
          <a:p>
            <a:pPr>
              <a:buFont typeface="Wingdings" pitchFamily="2" charset="2"/>
              <a:buChar char="Ø"/>
            </a:pPr>
            <a:endParaRPr lang="en-US" sz="1600"/>
          </a:p>
          <a:p>
            <a:pPr>
              <a:buFont typeface="Wingdings" pitchFamily="2" charset="2"/>
              <a:buChar char="Ø"/>
            </a:pPr>
            <a:r>
              <a:rPr lang="en-US" sz="1600"/>
              <a:t> Channel 4 of NOAA-16 and AQUA</a:t>
            </a:r>
          </a:p>
          <a:p>
            <a:r>
              <a:rPr lang="en-US" sz="1600"/>
              <a:t>  failed since 2007 and 2008, </a:t>
            </a:r>
          </a:p>
          <a:p>
            <a:r>
              <a:rPr lang="en-US" sz="1600"/>
              <a:t>   respectively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
          <p:cNvSpPr>
            <a:spLocks noGrp="1" noChangeArrowheads="1"/>
          </p:cNvSpPr>
          <p:nvPr>
            <p:ph type="title"/>
          </p:nvPr>
        </p:nvSpPr>
        <p:spPr>
          <a:xfrm>
            <a:off x="3413760" y="327025"/>
            <a:ext cx="5309552" cy="1143000"/>
          </a:xfrm>
        </p:spPr>
        <p:txBody>
          <a:bodyPr/>
          <a:lstStyle/>
          <a:p>
            <a:pPr algn="l" eaLnBrk="1" hangingPunct="1"/>
            <a:r>
              <a:rPr lang="en-US" sz="2800" dirty="0" smtClean="0">
                <a:solidFill>
                  <a:srgbClr val="3399FF"/>
                </a:solidFill>
              </a:rPr>
              <a:t> Inter-Satellite Biases of the AMSU-A FCDR—Channel 5</a:t>
            </a:r>
          </a:p>
        </p:txBody>
      </p:sp>
      <p:sp>
        <p:nvSpPr>
          <p:cNvPr id="2" name="Slide Number Placeholder 7"/>
          <p:cNvSpPr>
            <a:spLocks noGrp="1"/>
          </p:cNvSpPr>
          <p:nvPr>
            <p:ph type="sldNum" sz="quarter" idx="12"/>
          </p:nvPr>
        </p:nvSpPr>
        <p:spPr/>
        <p:txBody>
          <a:bodyPr>
            <a:normAutofit/>
          </a:bodyPr>
          <a:lstStyle/>
          <a:p>
            <a:pPr>
              <a:defRPr/>
            </a:pPr>
            <a:fld id="{8686F81A-884D-41BA-96F8-7A5B0B15346E}" type="slidenum">
              <a:rPr lang="en-US" smtClean="0"/>
              <a:pPr>
                <a:defRPr/>
              </a:pPr>
              <a:t>14</a:t>
            </a:fld>
            <a:endParaRPr lang="en-US" smtClean="0"/>
          </a:p>
        </p:txBody>
      </p:sp>
      <p:pic>
        <p:nvPicPr>
          <p:cNvPr id="24581" name="Picture 6" descr="Map_FCDR_bias_N15_N18_ch05_opt3_total.jpg"/>
          <p:cNvPicPr>
            <a:picLocks noChangeAspect="1"/>
          </p:cNvPicPr>
          <p:nvPr/>
        </p:nvPicPr>
        <p:blipFill>
          <a:blip r:embed="rId3" cstate="print"/>
          <a:srcRect/>
          <a:stretch>
            <a:fillRect/>
          </a:stretch>
        </p:blipFill>
        <p:spPr bwMode="auto">
          <a:xfrm>
            <a:off x="3008313" y="1736725"/>
            <a:ext cx="6034087" cy="3497263"/>
          </a:xfrm>
          <a:prstGeom prst="rect">
            <a:avLst/>
          </a:prstGeom>
          <a:noFill/>
          <a:ln w="9525">
            <a:noFill/>
            <a:miter lim="800000"/>
            <a:headEnd/>
            <a:tailEnd/>
          </a:ln>
        </p:spPr>
      </p:pic>
      <p:sp>
        <p:nvSpPr>
          <p:cNvPr id="24582" name="TextBox 7"/>
          <p:cNvSpPr txBox="1">
            <a:spLocks noChangeArrowheads="1"/>
          </p:cNvSpPr>
          <p:nvPr/>
        </p:nvSpPr>
        <p:spPr bwMode="auto">
          <a:xfrm>
            <a:off x="3357563" y="5233988"/>
            <a:ext cx="5278437" cy="523875"/>
          </a:xfrm>
          <a:prstGeom prst="rect">
            <a:avLst/>
          </a:prstGeom>
          <a:noFill/>
          <a:ln w="9525">
            <a:noFill/>
            <a:miter lim="800000"/>
            <a:headEnd/>
            <a:tailEnd/>
          </a:ln>
        </p:spPr>
        <p:txBody>
          <a:bodyPr wrap="none">
            <a:spAutoFit/>
          </a:bodyPr>
          <a:lstStyle/>
          <a:p>
            <a:r>
              <a:rPr lang="en-US" sz="1400"/>
              <a:t>Long-term mean bias pattern between NOAA -18 and NOAA-15 </a:t>
            </a:r>
          </a:p>
          <a:p>
            <a:r>
              <a:rPr lang="en-US" sz="1400"/>
              <a:t>for channel 5</a:t>
            </a:r>
          </a:p>
        </p:txBody>
      </p:sp>
      <p:sp>
        <p:nvSpPr>
          <p:cNvPr id="24583" name="TextBox 8"/>
          <p:cNvSpPr txBox="1">
            <a:spLocks noChangeArrowheads="1"/>
          </p:cNvSpPr>
          <p:nvPr/>
        </p:nvSpPr>
        <p:spPr bwMode="auto">
          <a:xfrm>
            <a:off x="60325" y="2178050"/>
            <a:ext cx="3138488" cy="3108325"/>
          </a:xfrm>
          <a:prstGeom prst="rect">
            <a:avLst/>
          </a:prstGeom>
          <a:noFill/>
          <a:ln w="9525">
            <a:noFill/>
            <a:miter lim="800000"/>
            <a:headEnd/>
            <a:tailEnd/>
          </a:ln>
        </p:spPr>
        <p:txBody>
          <a:bodyPr wrap="none">
            <a:spAutoFit/>
          </a:bodyPr>
          <a:lstStyle/>
          <a:p>
            <a:pPr>
              <a:buFont typeface="Wingdings" pitchFamily="2" charset="2"/>
              <a:buChar char="Ø"/>
            </a:pPr>
            <a:r>
              <a:rPr lang="en-US" sz="1400"/>
              <a:t> Biases over land are about 1K</a:t>
            </a:r>
          </a:p>
          <a:p>
            <a:pPr>
              <a:buFont typeface="Wingdings" pitchFamily="2" charset="2"/>
              <a:buChar char="Ø"/>
            </a:pPr>
            <a:endParaRPr lang="en-US" sz="1400"/>
          </a:p>
          <a:p>
            <a:pPr>
              <a:buFont typeface="Wingdings" pitchFamily="2" charset="2"/>
              <a:buChar char="Ø"/>
            </a:pPr>
            <a:r>
              <a:rPr lang="en-US" sz="1400"/>
              <a:t>Diurnal drifts are large over land</a:t>
            </a:r>
          </a:p>
          <a:p>
            <a:pPr>
              <a:buFont typeface="Wingdings" pitchFamily="2" charset="2"/>
              <a:buChar char="Ø"/>
            </a:pPr>
            <a:endParaRPr lang="en-US" sz="1400"/>
          </a:p>
          <a:p>
            <a:pPr>
              <a:buFont typeface="Wingdings" pitchFamily="2" charset="2"/>
              <a:buChar char="Ø"/>
            </a:pPr>
            <a:r>
              <a:rPr lang="en-US" sz="1400"/>
              <a:t>Biases over ocean are within 0.1K</a:t>
            </a:r>
          </a:p>
          <a:p>
            <a:pPr>
              <a:buFont typeface="Wingdings" pitchFamily="2" charset="2"/>
              <a:buChar char="Ø"/>
            </a:pPr>
            <a:endParaRPr lang="en-US" sz="1400"/>
          </a:p>
          <a:p>
            <a:pPr>
              <a:buFont typeface="Wingdings" pitchFamily="2" charset="2"/>
              <a:buChar char="Ø"/>
            </a:pPr>
            <a:r>
              <a:rPr lang="en-US" sz="1400"/>
              <a:t>  Biases become smaller over the </a:t>
            </a:r>
          </a:p>
          <a:p>
            <a:r>
              <a:rPr lang="en-US" sz="1400"/>
              <a:t>     polar land region due to average </a:t>
            </a:r>
          </a:p>
          <a:p>
            <a:r>
              <a:rPr lang="en-US" sz="1400"/>
              <a:t>     of multiple orbits between the two </a:t>
            </a:r>
          </a:p>
          <a:p>
            <a:r>
              <a:rPr lang="en-US" sz="1400"/>
              <a:t>     satellites</a:t>
            </a:r>
          </a:p>
          <a:p>
            <a:r>
              <a:rPr lang="en-US" sz="1400"/>
              <a:t> </a:t>
            </a:r>
          </a:p>
          <a:p>
            <a:pPr>
              <a:buFont typeface="Wingdings" pitchFamily="2" charset="2"/>
              <a:buChar char="Ø"/>
            </a:pPr>
            <a:r>
              <a:rPr lang="en-US" sz="1400"/>
              <a:t>  Diurnal drifts are negligible over </a:t>
            </a:r>
          </a:p>
          <a:p>
            <a:r>
              <a:rPr lang="en-US" sz="1400"/>
              <a:t>    ocean</a:t>
            </a:r>
          </a:p>
          <a:p>
            <a:endParaRPr lang="en-US" sz="1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
          <p:cNvSpPr>
            <a:spLocks noGrp="1" noChangeArrowheads="1"/>
          </p:cNvSpPr>
          <p:nvPr>
            <p:ph type="title"/>
          </p:nvPr>
        </p:nvSpPr>
        <p:spPr>
          <a:xfrm>
            <a:off x="3337559" y="319088"/>
            <a:ext cx="5385753" cy="1143000"/>
          </a:xfrm>
        </p:spPr>
        <p:txBody>
          <a:bodyPr/>
          <a:lstStyle/>
          <a:p>
            <a:pPr algn="l" eaLnBrk="1" hangingPunct="1"/>
            <a:r>
              <a:rPr lang="en-US" sz="2800" dirty="0" smtClean="0">
                <a:solidFill>
                  <a:srgbClr val="3399FF"/>
                </a:solidFill>
              </a:rPr>
              <a:t> Inter-Satellite Biases of AMSU-A FCDR — Channel 5</a:t>
            </a:r>
          </a:p>
        </p:txBody>
      </p:sp>
      <p:pic>
        <p:nvPicPr>
          <p:cNvPr id="25603" name="Picture 18" descr="nesdisbanner_left"/>
          <p:cNvPicPr>
            <a:picLocks noGrp="1" noChangeAspect="1" noChangeArrowheads="1"/>
          </p:cNvPicPr>
          <p:nvPr>
            <p:ph sz="quarter" idx="3"/>
          </p:nvPr>
        </p:nvPicPr>
        <p:blipFill>
          <a:blip r:embed="rId3" cstate="print"/>
          <a:srcRect/>
          <a:stretch>
            <a:fillRect/>
          </a:stretch>
        </p:blipFill>
        <p:spPr>
          <a:xfrm>
            <a:off x="5105400" y="0"/>
            <a:ext cx="4038600" cy="458788"/>
          </a:xfrm>
          <a:solidFill>
            <a:schemeClr val="accent1"/>
          </a:solidFill>
        </p:spPr>
      </p:pic>
      <p:sp>
        <p:nvSpPr>
          <p:cNvPr id="2" name="Slide Number Placeholder 7"/>
          <p:cNvSpPr>
            <a:spLocks noGrp="1"/>
          </p:cNvSpPr>
          <p:nvPr>
            <p:ph type="sldNum" sz="quarter" idx="12"/>
          </p:nvPr>
        </p:nvSpPr>
        <p:spPr/>
        <p:txBody>
          <a:bodyPr>
            <a:normAutofit/>
          </a:bodyPr>
          <a:lstStyle/>
          <a:p>
            <a:pPr>
              <a:defRPr/>
            </a:pPr>
            <a:fld id="{4DE82A2E-9995-4C79-8978-89C8AC4FF682}" type="slidenum">
              <a:rPr lang="en-US" smtClean="0"/>
              <a:pPr>
                <a:defRPr/>
              </a:pPr>
              <a:t>15</a:t>
            </a:fld>
            <a:endParaRPr lang="en-US" smtClean="0"/>
          </a:p>
        </p:txBody>
      </p:sp>
      <p:pic>
        <p:nvPicPr>
          <p:cNvPr id="25605" name="Picture 9" descr="Daily_BT_diff_ocean_all_channel05_opt1_total.jpg"/>
          <p:cNvPicPr>
            <a:picLocks noChangeAspect="1"/>
          </p:cNvPicPr>
          <p:nvPr/>
        </p:nvPicPr>
        <p:blipFill>
          <a:blip r:embed="rId4" cstate="print"/>
          <a:srcRect/>
          <a:stretch>
            <a:fillRect/>
          </a:stretch>
        </p:blipFill>
        <p:spPr bwMode="auto">
          <a:xfrm>
            <a:off x="3068638" y="1743075"/>
            <a:ext cx="6075362" cy="3371850"/>
          </a:xfrm>
          <a:prstGeom prst="rect">
            <a:avLst/>
          </a:prstGeom>
          <a:noFill/>
          <a:ln w="9525">
            <a:noFill/>
            <a:miter lim="800000"/>
            <a:headEnd/>
            <a:tailEnd/>
          </a:ln>
        </p:spPr>
      </p:pic>
      <p:sp>
        <p:nvSpPr>
          <p:cNvPr id="25606" name="TextBox 10"/>
          <p:cNvSpPr txBox="1">
            <a:spLocks noChangeArrowheads="1"/>
          </p:cNvSpPr>
          <p:nvPr/>
        </p:nvSpPr>
        <p:spPr bwMode="auto">
          <a:xfrm>
            <a:off x="282258" y="1578928"/>
            <a:ext cx="2790825" cy="4524375"/>
          </a:xfrm>
          <a:prstGeom prst="rect">
            <a:avLst/>
          </a:prstGeom>
          <a:noFill/>
          <a:ln w="9525">
            <a:noFill/>
            <a:miter lim="800000"/>
            <a:headEnd/>
            <a:tailEnd/>
          </a:ln>
        </p:spPr>
        <p:txBody>
          <a:bodyPr>
            <a:spAutoFit/>
          </a:bodyPr>
          <a:lstStyle/>
          <a:p>
            <a:pPr>
              <a:buFont typeface="Arial" pitchFamily="34" charset="0"/>
              <a:buChar char="•"/>
            </a:pPr>
            <a:r>
              <a:rPr lang="en-US" dirty="0"/>
              <a:t> All inter-satellite biases </a:t>
            </a:r>
          </a:p>
          <a:p>
            <a:r>
              <a:rPr lang="en-US" dirty="0"/>
              <a:t>  are within 0.03K except </a:t>
            </a:r>
          </a:p>
          <a:p>
            <a:r>
              <a:rPr lang="en-US" dirty="0"/>
              <a:t>  for short–lived NOAA-17  </a:t>
            </a:r>
          </a:p>
          <a:p>
            <a:pPr>
              <a:buFont typeface="Arial" pitchFamily="34" charset="0"/>
              <a:buChar char="•"/>
            </a:pPr>
            <a:endParaRPr lang="en-US" dirty="0"/>
          </a:p>
          <a:p>
            <a:pPr>
              <a:buFont typeface="Arial" pitchFamily="34" charset="0"/>
              <a:buChar char="•"/>
            </a:pPr>
            <a:r>
              <a:rPr lang="en-US" dirty="0"/>
              <a:t> Bias drifts are </a:t>
            </a:r>
          </a:p>
          <a:p>
            <a:r>
              <a:rPr lang="en-US" dirty="0"/>
              <a:t>  negligible</a:t>
            </a:r>
          </a:p>
          <a:p>
            <a:pPr>
              <a:buFont typeface="Arial" pitchFamily="34" charset="0"/>
              <a:buChar char="•"/>
            </a:pPr>
            <a:endParaRPr lang="en-US" dirty="0"/>
          </a:p>
          <a:p>
            <a:pPr>
              <a:buFont typeface="Arial" pitchFamily="34" charset="0"/>
              <a:buChar char="•"/>
            </a:pPr>
            <a:r>
              <a:rPr lang="en-US" dirty="0"/>
              <a:t> NOAA-17 had a bias </a:t>
            </a:r>
          </a:p>
          <a:p>
            <a:r>
              <a:rPr lang="en-US" dirty="0"/>
              <a:t>   of 0.13K before its </a:t>
            </a:r>
          </a:p>
          <a:p>
            <a:r>
              <a:rPr lang="en-US" dirty="0"/>
              <a:t>  failure in 2003</a:t>
            </a:r>
          </a:p>
          <a:p>
            <a:endParaRPr lang="en-US" dirty="0"/>
          </a:p>
          <a:p>
            <a:pPr>
              <a:buFont typeface="Arial" pitchFamily="34" charset="0"/>
              <a:buChar char="•"/>
            </a:pPr>
            <a:r>
              <a:rPr lang="en-US" dirty="0"/>
              <a:t>Aqua showed problem    </a:t>
            </a:r>
          </a:p>
          <a:p>
            <a:r>
              <a:rPr lang="en-US" dirty="0"/>
              <a:t>  and larger bias drift after  </a:t>
            </a:r>
          </a:p>
          <a:p>
            <a:r>
              <a:rPr lang="en-US" dirty="0"/>
              <a:t>  2013; data were </a:t>
            </a:r>
          </a:p>
          <a:p>
            <a:r>
              <a:rPr lang="en-US" dirty="0"/>
              <a:t>  removed afterwards</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
          <p:cNvSpPr>
            <a:spLocks noGrp="1" noChangeArrowheads="1"/>
          </p:cNvSpPr>
          <p:nvPr>
            <p:ph type="title"/>
          </p:nvPr>
        </p:nvSpPr>
        <p:spPr>
          <a:xfrm>
            <a:off x="3337559" y="319088"/>
            <a:ext cx="5385753" cy="1143000"/>
          </a:xfrm>
        </p:spPr>
        <p:txBody>
          <a:bodyPr/>
          <a:lstStyle/>
          <a:p>
            <a:pPr algn="ctr" eaLnBrk="1" hangingPunct="1"/>
            <a:r>
              <a:rPr lang="en-US" sz="2800" dirty="0" smtClean="0">
                <a:solidFill>
                  <a:srgbClr val="3399FF"/>
                </a:solidFill>
              </a:rPr>
              <a:t> Performance of AMSU-A FCDR—Channel 6</a:t>
            </a:r>
          </a:p>
        </p:txBody>
      </p:sp>
      <p:sp>
        <p:nvSpPr>
          <p:cNvPr id="2" name="Slide Number Placeholder 7"/>
          <p:cNvSpPr>
            <a:spLocks noGrp="1"/>
          </p:cNvSpPr>
          <p:nvPr>
            <p:ph type="sldNum" sz="quarter" idx="12"/>
          </p:nvPr>
        </p:nvSpPr>
        <p:spPr/>
        <p:txBody>
          <a:bodyPr>
            <a:normAutofit/>
          </a:bodyPr>
          <a:lstStyle/>
          <a:p>
            <a:pPr>
              <a:defRPr/>
            </a:pPr>
            <a:fld id="{44A46803-A032-4733-8D7C-6ADF1A9B0F71}" type="slidenum">
              <a:rPr lang="en-US" smtClean="0"/>
              <a:pPr>
                <a:defRPr/>
              </a:pPr>
              <a:t>16</a:t>
            </a:fld>
            <a:endParaRPr lang="en-US" smtClean="0"/>
          </a:p>
        </p:txBody>
      </p:sp>
      <p:sp>
        <p:nvSpPr>
          <p:cNvPr id="26629" name="TextBox 10"/>
          <p:cNvSpPr txBox="1">
            <a:spLocks noChangeArrowheads="1"/>
          </p:cNvSpPr>
          <p:nvPr/>
        </p:nvSpPr>
        <p:spPr bwMode="auto">
          <a:xfrm>
            <a:off x="84138" y="1563688"/>
            <a:ext cx="3103562" cy="4800600"/>
          </a:xfrm>
          <a:prstGeom prst="rect">
            <a:avLst/>
          </a:prstGeom>
          <a:noFill/>
          <a:ln w="9525">
            <a:noFill/>
            <a:miter lim="800000"/>
            <a:headEnd/>
            <a:tailEnd/>
          </a:ln>
        </p:spPr>
        <p:txBody>
          <a:bodyPr>
            <a:spAutoFit/>
          </a:bodyPr>
          <a:lstStyle/>
          <a:p>
            <a:pPr>
              <a:buFont typeface="Arial" pitchFamily="34" charset="0"/>
              <a:buChar char="•"/>
            </a:pPr>
            <a:r>
              <a:rPr lang="en-US"/>
              <a:t> Most inter-satellite </a:t>
            </a:r>
          </a:p>
          <a:p>
            <a:r>
              <a:rPr lang="en-US"/>
              <a:t>  biases are within 0.1K</a:t>
            </a:r>
          </a:p>
          <a:p>
            <a:endParaRPr lang="en-US"/>
          </a:p>
          <a:p>
            <a:pPr>
              <a:buFont typeface="Arial" pitchFamily="34" charset="0"/>
              <a:buChar char="•"/>
            </a:pPr>
            <a:r>
              <a:rPr lang="en-US"/>
              <a:t> Biases between MetOp-</a:t>
            </a:r>
          </a:p>
          <a:p>
            <a:r>
              <a:rPr lang="en-US"/>
              <a:t>   A and NOAA-18 are  </a:t>
            </a:r>
          </a:p>
          <a:p>
            <a:r>
              <a:rPr lang="en-US"/>
              <a:t>   within 0.2K </a:t>
            </a:r>
          </a:p>
          <a:p>
            <a:endParaRPr lang="en-US"/>
          </a:p>
          <a:p>
            <a:pPr>
              <a:buFont typeface="Arial" pitchFamily="34" charset="0"/>
              <a:buChar char="•"/>
            </a:pPr>
            <a:r>
              <a:rPr lang="en-US"/>
              <a:t> NOAA-15 channel 6 had a </a:t>
            </a:r>
          </a:p>
          <a:p>
            <a:r>
              <a:rPr lang="en-US"/>
              <a:t>  frequency shift after </a:t>
            </a:r>
          </a:p>
          <a:p>
            <a:r>
              <a:rPr lang="en-US"/>
              <a:t>  launch (Zou and Wang </a:t>
            </a:r>
          </a:p>
          <a:p>
            <a:r>
              <a:rPr lang="en-US"/>
              <a:t>  2011); as a result, it had </a:t>
            </a:r>
          </a:p>
          <a:p>
            <a:r>
              <a:rPr lang="en-US"/>
              <a:t>  large biases relative to  </a:t>
            </a:r>
          </a:p>
          <a:p>
            <a:r>
              <a:rPr lang="en-US"/>
              <a:t>  other satellites   </a:t>
            </a:r>
          </a:p>
          <a:p>
            <a:pPr>
              <a:buFont typeface="Arial" pitchFamily="34" charset="0"/>
              <a:buChar char="•"/>
            </a:pPr>
            <a:endParaRPr lang="en-US"/>
          </a:p>
          <a:p>
            <a:pPr>
              <a:buFont typeface="Arial" pitchFamily="34" charset="0"/>
              <a:buChar char="•"/>
            </a:pPr>
            <a:r>
              <a:rPr lang="en-US"/>
              <a:t> Aqua became noisier </a:t>
            </a:r>
          </a:p>
          <a:p>
            <a:r>
              <a:rPr lang="en-US"/>
              <a:t>  after 2011</a:t>
            </a:r>
          </a:p>
          <a:p>
            <a:pPr>
              <a:buFont typeface="Arial" pitchFamily="34" charset="0"/>
              <a:buChar char="•"/>
            </a:pPr>
            <a:endParaRPr lang="en-US"/>
          </a:p>
        </p:txBody>
      </p:sp>
      <p:pic>
        <p:nvPicPr>
          <p:cNvPr id="26630" name="Picture 8" descr="Daily_BT_diff_ocean_all_channel06_opt1_total.jpg"/>
          <p:cNvPicPr>
            <a:picLocks/>
          </p:cNvPicPr>
          <p:nvPr/>
        </p:nvPicPr>
        <p:blipFill>
          <a:blip r:embed="rId3" cstate="print"/>
          <a:srcRect/>
          <a:stretch>
            <a:fillRect/>
          </a:stretch>
        </p:blipFill>
        <p:spPr bwMode="auto">
          <a:xfrm>
            <a:off x="3108325" y="2173288"/>
            <a:ext cx="6035675" cy="2652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
          <p:cNvSpPr>
            <a:spLocks noGrp="1" noChangeArrowheads="1"/>
          </p:cNvSpPr>
          <p:nvPr>
            <p:ph type="title"/>
          </p:nvPr>
        </p:nvSpPr>
        <p:spPr>
          <a:xfrm>
            <a:off x="3291839" y="379413"/>
            <a:ext cx="5431473" cy="1143000"/>
          </a:xfrm>
        </p:spPr>
        <p:txBody>
          <a:bodyPr/>
          <a:lstStyle/>
          <a:p>
            <a:pPr algn="ctr" eaLnBrk="1" hangingPunct="1"/>
            <a:r>
              <a:rPr lang="en-US" sz="2800" dirty="0" smtClean="0">
                <a:solidFill>
                  <a:srgbClr val="3399FF"/>
                </a:solidFill>
              </a:rPr>
              <a:t> Performance of AMSU-A FCDR—Channel 7</a:t>
            </a:r>
          </a:p>
        </p:txBody>
      </p:sp>
      <p:sp>
        <p:nvSpPr>
          <p:cNvPr id="2" name="Slide Number Placeholder 7"/>
          <p:cNvSpPr>
            <a:spLocks noGrp="1"/>
          </p:cNvSpPr>
          <p:nvPr>
            <p:ph type="sldNum" sz="quarter" idx="12"/>
          </p:nvPr>
        </p:nvSpPr>
        <p:spPr/>
        <p:txBody>
          <a:bodyPr>
            <a:normAutofit/>
          </a:bodyPr>
          <a:lstStyle/>
          <a:p>
            <a:pPr>
              <a:defRPr/>
            </a:pPr>
            <a:fld id="{CF616993-8517-40DA-9D10-5FBE9D69598C}" type="slidenum">
              <a:rPr lang="en-US" smtClean="0"/>
              <a:pPr>
                <a:defRPr/>
              </a:pPr>
              <a:t>17</a:t>
            </a:fld>
            <a:endParaRPr lang="en-US" smtClean="0"/>
          </a:p>
        </p:txBody>
      </p:sp>
      <p:pic>
        <p:nvPicPr>
          <p:cNvPr id="27653" name="Picture 4" descr="Map_FCDR_bias_N15_N18_ch07_opt3_total.jpg"/>
          <p:cNvPicPr>
            <a:picLocks noChangeAspect="1"/>
          </p:cNvPicPr>
          <p:nvPr/>
        </p:nvPicPr>
        <p:blipFill>
          <a:blip r:embed="rId3" cstate="print"/>
          <a:srcRect/>
          <a:stretch>
            <a:fillRect/>
          </a:stretch>
        </p:blipFill>
        <p:spPr bwMode="auto">
          <a:xfrm>
            <a:off x="2430463" y="1736725"/>
            <a:ext cx="6556375" cy="3382963"/>
          </a:xfrm>
          <a:prstGeom prst="rect">
            <a:avLst/>
          </a:prstGeom>
          <a:noFill/>
          <a:ln w="9525">
            <a:noFill/>
            <a:miter lim="800000"/>
            <a:headEnd/>
            <a:tailEnd/>
          </a:ln>
        </p:spPr>
      </p:pic>
      <p:sp>
        <p:nvSpPr>
          <p:cNvPr id="27654" name="TextBox 6"/>
          <p:cNvSpPr txBox="1">
            <a:spLocks noChangeArrowheads="1"/>
          </p:cNvSpPr>
          <p:nvPr/>
        </p:nvSpPr>
        <p:spPr bwMode="auto">
          <a:xfrm>
            <a:off x="77788" y="1998663"/>
            <a:ext cx="2527300" cy="2032000"/>
          </a:xfrm>
          <a:prstGeom prst="rect">
            <a:avLst/>
          </a:prstGeom>
          <a:noFill/>
          <a:ln w="9525">
            <a:noFill/>
            <a:miter lim="800000"/>
            <a:headEnd/>
            <a:tailEnd/>
          </a:ln>
        </p:spPr>
        <p:txBody>
          <a:bodyPr wrap="none">
            <a:spAutoFit/>
          </a:bodyPr>
          <a:lstStyle/>
          <a:p>
            <a:pPr>
              <a:buFont typeface="Wingdings" pitchFamily="2" charset="2"/>
              <a:buChar char="Ø"/>
            </a:pPr>
            <a:r>
              <a:rPr lang="en-US"/>
              <a:t> Near zero biases </a:t>
            </a:r>
          </a:p>
          <a:p>
            <a:r>
              <a:rPr lang="en-US"/>
              <a:t>    globally</a:t>
            </a:r>
          </a:p>
          <a:p>
            <a:endParaRPr lang="en-US"/>
          </a:p>
          <a:p>
            <a:pPr>
              <a:buFont typeface="Wingdings" pitchFamily="2" charset="2"/>
              <a:buChar char="Ø"/>
            </a:pPr>
            <a:r>
              <a:rPr lang="en-US"/>
              <a:t>Channel 7 diurnal </a:t>
            </a:r>
          </a:p>
          <a:p>
            <a:r>
              <a:rPr lang="en-US"/>
              <a:t>drift effect is negligible </a:t>
            </a:r>
          </a:p>
          <a:p>
            <a:r>
              <a:rPr lang="en-US"/>
              <a:t>globally </a:t>
            </a:r>
          </a:p>
          <a:p>
            <a:endParaRPr lang="en-US"/>
          </a:p>
        </p:txBody>
      </p:sp>
      <p:sp>
        <p:nvSpPr>
          <p:cNvPr id="27655" name="TextBox 7"/>
          <p:cNvSpPr txBox="1">
            <a:spLocks noChangeArrowheads="1"/>
          </p:cNvSpPr>
          <p:nvPr/>
        </p:nvSpPr>
        <p:spPr bwMode="auto">
          <a:xfrm>
            <a:off x="2925763" y="5181600"/>
            <a:ext cx="5278437" cy="523875"/>
          </a:xfrm>
          <a:prstGeom prst="rect">
            <a:avLst/>
          </a:prstGeom>
          <a:noFill/>
          <a:ln w="9525">
            <a:noFill/>
            <a:miter lim="800000"/>
            <a:headEnd/>
            <a:tailEnd/>
          </a:ln>
        </p:spPr>
        <p:txBody>
          <a:bodyPr wrap="none">
            <a:spAutoFit/>
          </a:bodyPr>
          <a:lstStyle/>
          <a:p>
            <a:r>
              <a:rPr lang="en-US" sz="1400"/>
              <a:t>Long-term mean bias pattern between NOAA -18 and NOAA-15 </a:t>
            </a:r>
          </a:p>
          <a:p>
            <a:r>
              <a:rPr lang="en-US" sz="1400"/>
              <a:t>for channel 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
          <p:cNvSpPr>
            <a:spLocks noGrp="1" noChangeArrowheads="1"/>
          </p:cNvSpPr>
          <p:nvPr>
            <p:ph type="title"/>
          </p:nvPr>
        </p:nvSpPr>
        <p:spPr>
          <a:xfrm>
            <a:off x="3474719" y="327025"/>
            <a:ext cx="5248593" cy="1143000"/>
          </a:xfrm>
        </p:spPr>
        <p:txBody>
          <a:bodyPr/>
          <a:lstStyle/>
          <a:p>
            <a:pPr algn="ctr" eaLnBrk="1" hangingPunct="1"/>
            <a:r>
              <a:rPr lang="en-US" sz="2800" dirty="0" smtClean="0">
                <a:solidFill>
                  <a:srgbClr val="3399FF"/>
                </a:solidFill>
              </a:rPr>
              <a:t> Performance of AMSU-A FCDR—Channel 7</a:t>
            </a:r>
          </a:p>
        </p:txBody>
      </p:sp>
      <p:sp>
        <p:nvSpPr>
          <p:cNvPr id="2" name="Slide Number Placeholder 7"/>
          <p:cNvSpPr>
            <a:spLocks noGrp="1"/>
          </p:cNvSpPr>
          <p:nvPr>
            <p:ph type="sldNum" sz="quarter" idx="12"/>
          </p:nvPr>
        </p:nvSpPr>
        <p:spPr/>
        <p:txBody>
          <a:bodyPr>
            <a:normAutofit/>
          </a:bodyPr>
          <a:lstStyle/>
          <a:p>
            <a:pPr>
              <a:defRPr/>
            </a:pPr>
            <a:fld id="{843CD00D-9078-41BD-A415-2E7514C323C1}" type="slidenum">
              <a:rPr lang="en-US" smtClean="0"/>
              <a:pPr>
                <a:defRPr/>
              </a:pPr>
              <a:t>18</a:t>
            </a:fld>
            <a:endParaRPr lang="en-US" smtClean="0"/>
          </a:p>
        </p:txBody>
      </p:sp>
      <p:sp>
        <p:nvSpPr>
          <p:cNvPr id="28677" name="TextBox 8"/>
          <p:cNvSpPr txBox="1">
            <a:spLocks noChangeArrowheads="1"/>
          </p:cNvSpPr>
          <p:nvPr/>
        </p:nvSpPr>
        <p:spPr bwMode="auto">
          <a:xfrm>
            <a:off x="60325" y="2178050"/>
            <a:ext cx="2847975" cy="2892425"/>
          </a:xfrm>
          <a:prstGeom prst="rect">
            <a:avLst/>
          </a:prstGeom>
          <a:noFill/>
          <a:ln w="9525">
            <a:noFill/>
            <a:miter lim="800000"/>
            <a:headEnd/>
            <a:tailEnd/>
          </a:ln>
        </p:spPr>
        <p:txBody>
          <a:bodyPr wrap="none">
            <a:spAutoFit/>
          </a:bodyPr>
          <a:lstStyle/>
          <a:p>
            <a:pPr>
              <a:buFont typeface="Wingdings" pitchFamily="2" charset="2"/>
              <a:buChar char="Ø"/>
            </a:pPr>
            <a:r>
              <a:rPr lang="en-US" sz="1400"/>
              <a:t> NOAA-16 nonlinearity became </a:t>
            </a:r>
          </a:p>
          <a:p>
            <a:r>
              <a:rPr lang="en-US" sz="1400"/>
              <a:t>    larger after 2009</a:t>
            </a:r>
          </a:p>
          <a:p>
            <a:pPr>
              <a:buFont typeface="Wingdings" pitchFamily="2" charset="2"/>
              <a:buChar char="Ø"/>
            </a:pPr>
            <a:endParaRPr lang="en-US" sz="1400"/>
          </a:p>
          <a:p>
            <a:pPr>
              <a:buFont typeface="Wingdings" pitchFamily="2" charset="2"/>
              <a:buChar char="Ø"/>
            </a:pPr>
            <a:r>
              <a:rPr lang="en-US" sz="1400"/>
              <a:t> NOAA-15 and NOAA-18 nearly</a:t>
            </a:r>
          </a:p>
          <a:p>
            <a:r>
              <a:rPr lang="en-US" sz="1400"/>
              <a:t>    identical</a:t>
            </a:r>
          </a:p>
          <a:p>
            <a:pPr>
              <a:buFont typeface="Wingdings" pitchFamily="2" charset="2"/>
              <a:buChar char="Ø"/>
            </a:pPr>
            <a:endParaRPr lang="en-US" sz="1400"/>
          </a:p>
          <a:p>
            <a:pPr>
              <a:buFont typeface="Wingdings" pitchFamily="2" charset="2"/>
              <a:buChar char="Ø"/>
            </a:pPr>
            <a:r>
              <a:rPr lang="en-US" sz="1400"/>
              <a:t> Aqua showed small bias drift</a:t>
            </a:r>
          </a:p>
          <a:p>
            <a:pPr>
              <a:buFont typeface="Wingdings" pitchFamily="2" charset="2"/>
              <a:buChar char="Ø"/>
            </a:pPr>
            <a:endParaRPr lang="en-US" sz="1400"/>
          </a:p>
          <a:p>
            <a:pPr>
              <a:buFont typeface="Wingdings" pitchFamily="2" charset="2"/>
              <a:buChar char="Ø"/>
            </a:pPr>
            <a:r>
              <a:rPr lang="en-US" sz="1400"/>
              <a:t> MetOp-A failed after 2010</a:t>
            </a:r>
          </a:p>
          <a:p>
            <a:pPr>
              <a:buFont typeface="Wingdings" pitchFamily="2" charset="2"/>
              <a:buChar char="Ø"/>
            </a:pPr>
            <a:endParaRPr lang="en-US" sz="1400"/>
          </a:p>
          <a:p>
            <a:pPr>
              <a:buFont typeface="Wingdings" pitchFamily="2" charset="2"/>
              <a:buChar char="Ø"/>
            </a:pPr>
            <a:r>
              <a:rPr lang="en-US" sz="1400"/>
              <a:t>  All inter-satellite biases are </a:t>
            </a:r>
          </a:p>
          <a:p>
            <a:r>
              <a:rPr lang="en-US" sz="1400"/>
              <a:t>     within 0.2K</a:t>
            </a:r>
          </a:p>
          <a:p>
            <a:endParaRPr lang="en-US" sz="1400"/>
          </a:p>
        </p:txBody>
      </p:sp>
      <p:pic>
        <p:nvPicPr>
          <p:cNvPr id="28678" name="Picture 7" descr="Daily_BT_diff_global_all_channel07_opt3_total.jpg"/>
          <p:cNvPicPr>
            <a:picLocks noChangeAspect="1"/>
          </p:cNvPicPr>
          <p:nvPr/>
        </p:nvPicPr>
        <p:blipFill>
          <a:blip r:embed="rId3" cstate="print"/>
          <a:srcRect/>
          <a:stretch>
            <a:fillRect/>
          </a:stretch>
        </p:blipFill>
        <p:spPr bwMode="auto">
          <a:xfrm>
            <a:off x="2830513" y="1951038"/>
            <a:ext cx="6313487" cy="2652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Slide Number Placeholder 6"/>
          <p:cNvSpPr>
            <a:spLocks noGrp="1"/>
          </p:cNvSpPr>
          <p:nvPr>
            <p:ph type="sldNum" sz="quarter" idx="12"/>
          </p:nvPr>
        </p:nvSpPr>
        <p:spPr/>
        <p:txBody>
          <a:bodyPr>
            <a:normAutofit/>
          </a:bodyPr>
          <a:lstStyle/>
          <a:p>
            <a:pPr>
              <a:defRPr/>
            </a:pPr>
            <a:fld id="{F326116A-2546-4D17-A4CE-4273C45D6916}" type="slidenum">
              <a:rPr lang="en-US" smtClean="0"/>
              <a:pPr>
                <a:defRPr/>
              </a:pPr>
              <a:t>19</a:t>
            </a:fld>
            <a:endParaRPr lang="en-US" smtClean="0"/>
          </a:p>
        </p:txBody>
      </p:sp>
      <p:sp>
        <p:nvSpPr>
          <p:cNvPr id="2054" name="Rectangle 2"/>
          <p:cNvSpPr>
            <a:spLocks noGrp="1" noChangeArrowheads="1"/>
          </p:cNvSpPr>
          <p:nvPr>
            <p:ph type="title"/>
          </p:nvPr>
        </p:nvSpPr>
        <p:spPr>
          <a:xfrm>
            <a:off x="3291839" y="207328"/>
            <a:ext cx="5559743" cy="704850"/>
          </a:xfrm>
        </p:spPr>
        <p:txBody>
          <a:bodyPr/>
          <a:lstStyle/>
          <a:p>
            <a:pPr algn="ctr" eaLnBrk="1" hangingPunct="1"/>
            <a:r>
              <a:rPr lang="en-US" sz="2400" dirty="0" smtClean="0">
                <a:solidFill>
                  <a:srgbClr val="3399FF"/>
                </a:solidFill>
                <a:latin typeface="Arial" pitchFamily="34" charset="0"/>
              </a:rPr>
              <a:t>Comparison with GPSRO—</a:t>
            </a:r>
            <a:br>
              <a:rPr lang="en-US" sz="2400" dirty="0" smtClean="0">
                <a:solidFill>
                  <a:srgbClr val="3399FF"/>
                </a:solidFill>
                <a:latin typeface="Arial" pitchFamily="34" charset="0"/>
              </a:rPr>
            </a:br>
            <a:r>
              <a:rPr lang="en-US" sz="2400" dirty="0" smtClean="0">
                <a:solidFill>
                  <a:srgbClr val="3399FF"/>
                </a:solidFill>
                <a:latin typeface="Arial" pitchFamily="34" charset="0"/>
              </a:rPr>
              <a:t>Evaluation of Absolute Accuracy  </a:t>
            </a:r>
            <a:r>
              <a:rPr lang="en-US" sz="4000" dirty="0" smtClean="0"/>
              <a:t> </a:t>
            </a:r>
          </a:p>
        </p:txBody>
      </p:sp>
      <p:graphicFrame>
        <p:nvGraphicFramePr>
          <p:cNvPr id="2050" name="Object 5"/>
          <p:cNvGraphicFramePr>
            <a:graphicFrameLocks noChangeAspect="1"/>
          </p:cNvGraphicFramePr>
          <p:nvPr/>
        </p:nvGraphicFramePr>
        <p:xfrm>
          <a:off x="415925" y="2723515"/>
          <a:ext cx="2530475" cy="1981200"/>
        </p:xfrm>
        <a:graphic>
          <a:graphicData uri="http://schemas.openxmlformats.org/presentationml/2006/ole">
            <p:oleObj spid="_x0000_s63490" name="Chart" r:id="rId4" imgW="1666885" imgH="1304859" progId="Excel.Sheet.8">
              <p:embed/>
            </p:oleObj>
          </a:graphicData>
        </a:graphic>
      </p:graphicFrame>
      <p:graphicFrame>
        <p:nvGraphicFramePr>
          <p:cNvPr id="2051" name="Object 4"/>
          <p:cNvGraphicFramePr>
            <a:graphicFrameLocks noChangeAspect="1"/>
          </p:cNvGraphicFramePr>
          <p:nvPr/>
        </p:nvGraphicFramePr>
        <p:xfrm>
          <a:off x="3021013" y="2738438"/>
          <a:ext cx="2738437" cy="2020887"/>
        </p:xfrm>
        <a:graphic>
          <a:graphicData uri="http://schemas.openxmlformats.org/presentationml/2006/ole">
            <p:oleObj spid="_x0000_s63491" name="Chart" r:id="rId5" imgW="1743218" imgH="1285827" progId="Excel.Sheet.8">
              <p:embed/>
            </p:oleObj>
          </a:graphicData>
        </a:graphic>
      </p:graphicFrame>
      <p:graphicFrame>
        <p:nvGraphicFramePr>
          <p:cNvPr id="2052" name="Object 3"/>
          <p:cNvGraphicFramePr>
            <a:graphicFrameLocks noChangeAspect="1"/>
          </p:cNvGraphicFramePr>
          <p:nvPr/>
        </p:nvGraphicFramePr>
        <p:xfrm>
          <a:off x="5694363" y="2624773"/>
          <a:ext cx="3089275" cy="2295525"/>
        </p:xfrm>
        <a:graphic>
          <a:graphicData uri="http://schemas.openxmlformats.org/presentationml/2006/ole">
            <p:oleObj spid="_x0000_s63492" name="Chart" r:id="rId6" imgW="1743218" imgH="1295495" progId="Excel.Sheet.8">
              <p:embed/>
            </p:oleObj>
          </a:graphicData>
        </a:graphic>
      </p:graphicFrame>
      <p:sp>
        <p:nvSpPr>
          <p:cNvPr id="2056" name="Rectangle 9"/>
          <p:cNvSpPr>
            <a:spLocks noChangeArrowheads="1"/>
          </p:cNvSpPr>
          <p:nvPr/>
        </p:nvSpPr>
        <p:spPr bwMode="auto">
          <a:xfrm>
            <a:off x="0" y="0"/>
            <a:ext cx="9144000" cy="457200"/>
          </a:xfrm>
          <a:prstGeom prst="rect">
            <a:avLst/>
          </a:prstGeom>
          <a:noFill/>
          <a:ln w="12700">
            <a:noFill/>
            <a:miter lim="800000"/>
            <a:headEnd type="none" w="sm" len="sm"/>
            <a:tailEnd type="none" w="sm" len="sm"/>
          </a:ln>
        </p:spPr>
        <p:txBody>
          <a:bodyPr wrap="none" anchor="ctr">
            <a:spAutoFit/>
          </a:bodyPr>
          <a:lstStyle/>
          <a:p>
            <a:endParaRPr lang="en-US"/>
          </a:p>
        </p:txBody>
      </p:sp>
      <p:sp>
        <p:nvSpPr>
          <p:cNvPr id="2057" name="Rectangle 10"/>
          <p:cNvSpPr>
            <a:spLocks noChangeArrowheads="1"/>
          </p:cNvSpPr>
          <p:nvPr/>
        </p:nvSpPr>
        <p:spPr bwMode="auto">
          <a:xfrm>
            <a:off x="0" y="457200"/>
            <a:ext cx="9144000" cy="0"/>
          </a:xfrm>
          <a:prstGeom prst="rect">
            <a:avLst/>
          </a:prstGeom>
          <a:noFill/>
          <a:ln w="12700">
            <a:noFill/>
            <a:miter lim="800000"/>
            <a:headEnd type="none" w="sm" len="sm"/>
            <a:tailEnd type="none" w="sm" len="sm"/>
          </a:ln>
        </p:spPr>
        <p:txBody>
          <a:bodyPr wrap="none" anchor="ctr">
            <a:spAutoFit/>
          </a:bodyPr>
          <a:lstStyle/>
          <a:p>
            <a:endParaRPr lang="en-US"/>
          </a:p>
        </p:txBody>
      </p:sp>
      <p:sp>
        <p:nvSpPr>
          <p:cNvPr id="2058" name="TextBox 16"/>
          <p:cNvSpPr txBox="1">
            <a:spLocks noChangeArrowheads="1"/>
          </p:cNvSpPr>
          <p:nvPr/>
        </p:nvSpPr>
        <p:spPr bwMode="auto">
          <a:xfrm>
            <a:off x="748665" y="1697990"/>
            <a:ext cx="7916863" cy="647700"/>
          </a:xfrm>
          <a:prstGeom prst="rect">
            <a:avLst/>
          </a:prstGeom>
          <a:noFill/>
          <a:ln w="9525">
            <a:noFill/>
            <a:miter lim="800000"/>
            <a:headEnd/>
            <a:tailEnd/>
          </a:ln>
        </p:spPr>
        <p:txBody>
          <a:bodyPr wrap="none">
            <a:spAutoFit/>
          </a:bodyPr>
          <a:lstStyle/>
          <a:p>
            <a:r>
              <a:rPr lang="en-US" dirty="0"/>
              <a:t>channel 9 biases for AMSU-GPSRO(COSMIC) for randomly selected period </a:t>
            </a:r>
          </a:p>
          <a:p>
            <a:r>
              <a:rPr lang="en-US" dirty="0"/>
              <a:t>                                    January-July, 2007</a:t>
            </a:r>
          </a:p>
        </p:txBody>
      </p:sp>
      <p:sp>
        <p:nvSpPr>
          <p:cNvPr id="2059" name="TextBox 17"/>
          <p:cNvSpPr txBox="1">
            <a:spLocks noChangeArrowheads="1"/>
          </p:cNvSpPr>
          <p:nvPr/>
        </p:nvSpPr>
        <p:spPr bwMode="auto">
          <a:xfrm>
            <a:off x="1149350" y="5010468"/>
            <a:ext cx="6738938" cy="369887"/>
          </a:xfrm>
          <a:prstGeom prst="rect">
            <a:avLst/>
          </a:prstGeom>
          <a:noFill/>
          <a:ln w="9525">
            <a:noFill/>
            <a:miter lim="800000"/>
            <a:headEnd/>
            <a:tailEnd/>
          </a:ln>
        </p:spPr>
        <p:txBody>
          <a:bodyPr wrap="none">
            <a:spAutoFit/>
          </a:bodyPr>
          <a:lstStyle/>
          <a:p>
            <a:r>
              <a:rPr lang="en-US" dirty="0"/>
              <a:t>NOAA-15                              NOAA-16                          NOAA-18</a:t>
            </a:r>
          </a:p>
        </p:txBody>
      </p:sp>
      <p:sp>
        <p:nvSpPr>
          <p:cNvPr id="2060" name="TextBox 18"/>
          <p:cNvSpPr txBox="1">
            <a:spLocks noChangeArrowheads="1"/>
          </p:cNvSpPr>
          <p:nvPr/>
        </p:nvSpPr>
        <p:spPr bwMode="auto">
          <a:xfrm>
            <a:off x="403860" y="5394960"/>
            <a:ext cx="8701088" cy="830263"/>
          </a:xfrm>
          <a:prstGeom prst="rect">
            <a:avLst/>
          </a:prstGeom>
          <a:noFill/>
          <a:ln w="9525">
            <a:noFill/>
            <a:miter lim="800000"/>
            <a:headEnd/>
            <a:tailEnd/>
          </a:ln>
        </p:spPr>
        <p:txBody>
          <a:bodyPr wrap="none">
            <a:spAutoFit/>
          </a:bodyPr>
          <a:lstStyle/>
          <a:p>
            <a:r>
              <a:rPr lang="en-US" sz="1600" dirty="0"/>
              <a:t>For all three satellites, biases between the FCDR and GPSRO (blue) were consistently small; </a:t>
            </a:r>
          </a:p>
          <a:p>
            <a:r>
              <a:rPr lang="en-US" sz="1600" dirty="0"/>
              <a:t>while those between operational calibrated and  GPSRO (Brown) are different for different </a:t>
            </a:r>
          </a:p>
          <a:p>
            <a:r>
              <a:rPr lang="en-US" sz="1600" dirty="0"/>
              <a:t>satellites and sometimes very large (NOAA-18)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57200"/>
            <a:ext cx="8229600" cy="914400"/>
          </a:xfrm>
        </p:spPr>
        <p:txBody>
          <a:bodyPr/>
          <a:lstStyle/>
          <a:p>
            <a:pPr algn="ctr" eaLnBrk="1" hangingPunct="1"/>
            <a:r>
              <a:rPr lang="en-US" sz="3200" smtClean="0">
                <a:solidFill>
                  <a:srgbClr val="3399FF"/>
                </a:solidFill>
              </a:rPr>
              <a:t>Purpose</a:t>
            </a:r>
          </a:p>
        </p:txBody>
      </p:sp>
      <p:sp>
        <p:nvSpPr>
          <p:cNvPr id="13315" name="Rectangle 3"/>
          <p:cNvSpPr>
            <a:spLocks noGrp="1" noChangeArrowheads="1"/>
          </p:cNvSpPr>
          <p:nvPr>
            <p:ph type="body" sz="half" idx="1"/>
          </p:nvPr>
        </p:nvSpPr>
        <p:spPr>
          <a:xfrm>
            <a:off x="563563" y="1200150"/>
            <a:ext cx="8077200" cy="4792663"/>
          </a:xfrm>
        </p:spPr>
        <p:txBody>
          <a:bodyPr/>
          <a:lstStyle/>
          <a:p>
            <a:pPr eaLnBrk="1" hangingPunct="1">
              <a:lnSpc>
                <a:spcPct val="90000"/>
              </a:lnSpc>
              <a:buClr>
                <a:schemeClr val="tx1"/>
              </a:buClr>
              <a:buFont typeface="Wingdings" pitchFamily="2" charset="2"/>
              <a:buChar char="§"/>
            </a:pPr>
            <a:r>
              <a:rPr lang="en-US" sz="2400" b="1" dirty="0" smtClean="0">
                <a:sym typeface="Symbol" pitchFamily="18" charset="2"/>
              </a:rPr>
              <a:t>To evaluate the performance of the AMSU-A FCDR after 6 years of recalibration  </a:t>
            </a:r>
          </a:p>
          <a:p>
            <a:pPr eaLnBrk="1" hangingPunct="1">
              <a:lnSpc>
                <a:spcPct val="90000"/>
              </a:lnSpc>
              <a:buClr>
                <a:schemeClr val="tx1"/>
              </a:buClr>
              <a:buFont typeface="Wingdings" pitchFamily="2" charset="2"/>
              <a:buNone/>
            </a:pPr>
            <a:endParaRPr lang="en-US" sz="2000" dirty="0" smtClean="0">
              <a:solidFill>
                <a:srgbClr val="FF9999"/>
              </a:solidFill>
              <a:sym typeface="Symbol" pitchFamily="18" charset="2"/>
            </a:endParaRPr>
          </a:p>
          <a:p>
            <a:pPr eaLnBrk="1" hangingPunct="1">
              <a:lnSpc>
                <a:spcPct val="90000"/>
              </a:lnSpc>
              <a:buClr>
                <a:schemeClr val="tx1"/>
              </a:buClr>
              <a:buFont typeface="Wingdings" pitchFamily="2" charset="2"/>
              <a:buChar char="Ø"/>
            </a:pPr>
            <a:r>
              <a:rPr lang="en-US" sz="1400" dirty="0" smtClean="0">
                <a:sym typeface="Symbol" pitchFamily="18" charset="2"/>
              </a:rPr>
              <a:t>The GSICS community has an interest in using </a:t>
            </a:r>
            <a:r>
              <a:rPr lang="en-US" sz="1400" dirty="0" smtClean="0">
                <a:sym typeface="Symbol" pitchFamily="18" charset="2"/>
              </a:rPr>
              <a:t>the AMSU-A </a:t>
            </a:r>
            <a:r>
              <a:rPr lang="en-US" sz="1400" dirty="0" smtClean="0">
                <a:sym typeface="Symbol" pitchFamily="18" charset="2"/>
              </a:rPr>
              <a:t>FCDR as reference </a:t>
            </a:r>
            <a:r>
              <a:rPr lang="en-US" sz="1400" dirty="0" smtClean="0">
                <a:sym typeface="Symbol" pitchFamily="18" charset="2"/>
              </a:rPr>
              <a:t>for </a:t>
            </a:r>
            <a:r>
              <a:rPr lang="en-US" sz="1400" dirty="0" smtClean="0">
                <a:sym typeface="Symbol" pitchFamily="18" charset="2"/>
              </a:rPr>
              <a:t>microwave observations (Bali et al. 2017)</a:t>
            </a:r>
          </a:p>
          <a:p>
            <a:pPr eaLnBrk="1" hangingPunct="1">
              <a:lnSpc>
                <a:spcPct val="90000"/>
              </a:lnSpc>
              <a:buClr>
                <a:schemeClr val="tx1"/>
              </a:buClr>
              <a:buFont typeface="Wingdings" pitchFamily="2" charset="2"/>
              <a:buChar char="Ø"/>
            </a:pPr>
            <a:endParaRPr lang="en-US" sz="1400" dirty="0" smtClean="0">
              <a:solidFill>
                <a:srgbClr val="3399FF"/>
              </a:solidFill>
              <a:sym typeface="Symbol" pitchFamily="18" charset="2"/>
            </a:endParaRPr>
          </a:p>
          <a:p>
            <a:pPr eaLnBrk="1" hangingPunct="1">
              <a:lnSpc>
                <a:spcPct val="90000"/>
              </a:lnSpc>
              <a:buClr>
                <a:schemeClr val="tx1"/>
              </a:buClr>
              <a:buFont typeface="Wingdings" pitchFamily="2" charset="2"/>
              <a:buChar char="Ø"/>
            </a:pPr>
            <a:r>
              <a:rPr lang="en-US" sz="1400" dirty="0" smtClean="0">
                <a:sym typeface="Symbol" pitchFamily="18" charset="2"/>
              </a:rPr>
              <a:t>Recalibration of the AMSU-A sounding channels was completed in 2011 (</a:t>
            </a:r>
            <a:r>
              <a:rPr lang="en-US" sz="1400" dirty="0" err="1" smtClean="0">
                <a:sym typeface="Symbol" pitchFamily="18" charset="2"/>
              </a:rPr>
              <a:t>Zou</a:t>
            </a:r>
            <a:r>
              <a:rPr lang="en-US" sz="1400" dirty="0" smtClean="0">
                <a:sym typeface="Symbol" pitchFamily="18" charset="2"/>
              </a:rPr>
              <a:t> and Wang 2011).  All recalibration coefficients were obtained using overlaps before 2011</a:t>
            </a:r>
          </a:p>
          <a:p>
            <a:pPr eaLnBrk="1" hangingPunct="1">
              <a:lnSpc>
                <a:spcPct val="90000"/>
              </a:lnSpc>
              <a:buClr>
                <a:schemeClr val="tx1"/>
              </a:buClr>
              <a:buFont typeface="Wingdings" pitchFamily="2" charset="2"/>
              <a:buChar char="Ø"/>
            </a:pPr>
            <a:endParaRPr lang="en-US" sz="1400" dirty="0" smtClean="0">
              <a:solidFill>
                <a:srgbClr val="FF9999"/>
              </a:solidFill>
              <a:sym typeface="Symbol" pitchFamily="18" charset="2"/>
            </a:endParaRPr>
          </a:p>
          <a:p>
            <a:pPr eaLnBrk="1" hangingPunct="1">
              <a:lnSpc>
                <a:spcPct val="90000"/>
              </a:lnSpc>
              <a:buClr>
                <a:schemeClr val="tx1"/>
              </a:buClr>
              <a:buFont typeface="Wingdings" pitchFamily="2" charset="2"/>
              <a:buChar char="Ø"/>
            </a:pPr>
            <a:r>
              <a:rPr lang="en-US" sz="1400" dirty="0" smtClean="0">
                <a:solidFill>
                  <a:srgbClr val="000000"/>
                </a:solidFill>
                <a:sym typeface="Symbol" pitchFamily="18" charset="2"/>
              </a:rPr>
              <a:t>It is desirable to understand how the recalibrated data perform after 6 years of recalibration</a:t>
            </a:r>
          </a:p>
          <a:p>
            <a:pPr eaLnBrk="1" hangingPunct="1">
              <a:lnSpc>
                <a:spcPct val="90000"/>
              </a:lnSpc>
              <a:buClr>
                <a:schemeClr val="tx1"/>
              </a:buClr>
              <a:buFont typeface="Wingdings" pitchFamily="2" charset="2"/>
              <a:buChar char="Ø"/>
            </a:pPr>
            <a:endParaRPr lang="en-US" sz="1400" dirty="0" smtClean="0">
              <a:solidFill>
                <a:srgbClr val="000000"/>
              </a:solidFill>
              <a:sym typeface="Symbol" pitchFamily="18" charset="2"/>
            </a:endParaRPr>
          </a:p>
          <a:p>
            <a:pPr eaLnBrk="1" hangingPunct="1">
              <a:lnSpc>
                <a:spcPct val="90000"/>
              </a:lnSpc>
              <a:buClr>
                <a:schemeClr val="tx1"/>
              </a:buClr>
              <a:buFont typeface="Wingdings" pitchFamily="2" charset="2"/>
              <a:buChar char="Ø"/>
            </a:pPr>
            <a:r>
              <a:rPr lang="en-US" sz="1400" dirty="0" smtClean="0">
                <a:solidFill>
                  <a:srgbClr val="000000"/>
                </a:solidFill>
                <a:sym typeface="Symbol" pitchFamily="18" charset="2"/>
              </a:rPr>
              <a:t>Are calibration coefficients still working well in terms of minimizing inter-satellite biases?</a:t>
            </a:r>
          </a:p>
          <a:p>
            <a:pPr eaLnBrk="1" hangingPunct="1">
              <a:lnSpc>
                <a:spcPct val="90000"/>
              </a:lnSpc>
              <a:buClr>
                <a:schemeClr val="tx1"/>
              </a:buClr>
              <a:buFont typeface="Wingdings" pitchFamily="2" charset="2"/>
              <a:buChar char="Ø"/>
            </a:pPr>
            <a:endParaRPr lang="en-US" sz="1400" dirty="0" smtClean="0">
              <a:solidFill>
                <a:srgbClr val="000000"/>
              </a:solidFill>
              <a:sym typeface="Symbol" pitchFamily="18" charset="2"/>
            </a:endParaRPr>
          </a:p>
          <a:p>
            <a:pPr eaLnBrk="1" hangingPunct="1">
              <a:lnSpc>
                <a:spcPct val="90000"/>
              </a:lnSpc>
              <a:buClr>
                <a:schemeClr val="tx1"/>
              </a:buClr>
              <a:buFont typeface="Wingdings" pitchFamily="2" charset="2"/>
              <a:buChar char="Ø"/>
            </a:pPr>
            <a:r>
              <a:rPr lang="en-US" sz="1400" dirty="0" smtClean="0">
                <a:solidFill>
                  <a:srgbClr val="000000"/>
                </a:solidFill>
                <a:sym typeface="Symbol" pitchFamily="18" charset="2"/>
              </a:rPr>
              <a:t>Only channels 4-9 are examined</a:t>
            </a:r>
          </a:p>
          <a:p>
            <a:pPr eaLnBrk="1" hangingPunct="1">
              <a:lnSpc>
                <a:spcPct val="90000"/>
              </a:lnSpc>
              <a:buClr>
                <a:schemeClr val="tx1"/>
              </a:buClr>
              <a:buFont typeface="Wingdings" pitchFamily="2" charset="2"/>
              <a:buChar char="Ø"/>
            </a:pPr>
            <a:endParaRPr lang="en-US" sz="1400" dirty="0" smtClean="0">
              <a:solidFill>
                <a:srgbClr val="000000"/>
              </a:solidFill>
              <a:sym typeface="Symbol" pitchFamily="18" charset="2"/>
            </a:endParaRPr>
          </a:p>
          <a:p>
            <a:pPr eaLnBrk="1" hangingPunct="1">
              <a:lnSpc>
                <a:spcPct val="90000"/>
              </a:lnSpc>
              <a:buClr>
                <a:schemeClr val="tx1"/>
              </a:buClr>
              <a:buFont typeface="Wingdings" pitchFamily="2" charset="2"/>
              <a:buChar char="Ø"/>
            </a:pPr>
            <a:r>
              <a:rPr lang="en-US" sz="1400" dirty="0" smtClean="0">
                <a:solidFill>
                  <a:srgbClr val="000000"/>
                </a:solidFill>
                <a:sym typeface="Symbol" pitchFamily="18" charset="2"/>
              </a:rPr>
              <a:t>NPP ATMS is available since 2011--preparation of inter-satellite calibration for ATMS with similar channels</a:t>
            </a:r>
          </a:p>
          <a:p>
            <a:pPr eaLnBrk="1" hangingPunct="1">
              <a:lnSpc>
                <a:spcPct val="90000"/>
              </a:lnSpc>
              <a:buClr>
                <a:schemeClr val="tx1"/>
              </a:buClr>
              <a:buFont typeface="Wingdings" pitchFamily="2" charset="2"/>
              <a:buChar char="Ø"/>
            </a:pPr>
            <a:endParaRPr lang="en-US" sz="1600" dirty="0" smtClean="0">
              <a:solidFill>
                <a:srgbClr val="000000"/>
              </a:solidFill>
              <a:sym typeface="Symbol" pitchFamily="18" charset="2"/>
            </a:endParaRPr>
          </a:p>
          <a:p>
            <a:pPr eaLnBrk="1" hangingPunct="1">
              <a:lnSpc>
                <a:spcPct val="90000"/>
              </a:lnSpc>
              <a:buClr>
                <a:schemeClr val="tx1"/>
              </a:buClr>
              <a:buFont typeface="Wingdings" pitchFamily="2" charset="2"/>
              <a:buNone/>
            </a:pPr>
            <a:endParaRPr lang="en-US" sz="2000" dirty="0" smtClean="0">
              <a:sym typeface="Symbol" pitchFamily="18" charset="2"/>
            </a:endParaRPr>
          </a:p>
          <a:p>
            <a:pPr eaLnBrk="1" hangingPunct="1">
              <a:lnSpc>
                <a:spcPct val="90000"/>
              </a:lnSpc>
              <a:buClr>
                <a:schemeClr val="tx1"/>
              </a:buClr>
              <a:buFont typeface="Wingdings" pitchFamily="2" charset="2"/>
              <a:buNone/>
            </a:pPr>
            <a:endParaRPr lang="en-US" sz="2000" dirty="0" smtClean="0">
              <a:sym typeface="Symbol" pitchFamily="18" charset="2"/>
            </a:endParaRPr>
          </a:p>
          <a:p>
            <a:pPr eaLnBrk="1" hangingPunct="1">
              <a:lnSpc>
                <a:spcPct val="90000"/>
              </a:lnSpc>
              <a:buClr>
                <a:schemeClr val="tx1"/>
              </a:buClr>
              <a:buFont typeface="Wingdings" pitchFamily="2" charset="2"/>
              <a:buNone/>
            </a:pPr>
            <a:endParaRPr lang="en-US" sz="2000" dirty="0" smtClean="0">
              <a:sym typeface="Symbol" pitchFamily="18" charset="2"/>
            </a:endParaRPr>
          </a:p>
        </p:txBody>
      </p:sp>
      <p:sp>
        <p:nvSpPr>
          <p:cNvPr id="2" name="Slide Number Placeholder 6"/>
          <p:cNvSpPr>
            <a:spLocks noGrp="1"/>
          </p:cNvSpPr>
          <p:nvPr>
            <p:ph type="sldNum" sz="quarter" idx="12"/>
          </p:nvPr>
        </p:nvSpPr>
        <p:spPr/>
        <p:txBody>
          <a:bodyPr>
            <a:normAutofit/>
          </a:bodyPr>
          <a:lstStyle/>
          <a:p>
            <a:pPr>
              <a:defRPr/>
            </a:pPr>
            <a:fld id="{6FAD2D2F-103D-4501-8D0E-D2037DF08EAF}"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322320" y="274638"/>
            <a:ext cx="5120640" cy="1143000"/>
          </a:xfrm>
        </p:spPr>
        <p:txBody>
          <a:bodyPr/>
          <a:lstStyle/>
          <a:p>
            <a:pPr marL="1117600" indent="-1117600" algn="ctr" eaLnBrk="1" hangingPunct="1"/>
            <a:r>
              <a:rPr lang="en-US" sz="3200" dirty="0" smtClean="0">
                <a:solidFill>
                  <a:srgbClr val="3399FF"/>
                </a:solidFill>
                <a:latin typeface="Arial" pitchFamily="34" charset="0"/>
                <a:cs typeface="Arial" pitchFamily="34" charset="0"/>
              </a:rPr>
              <a:t>Conclusion </a:t>
            </a:r>
          </a:p>
        </p:txBody>
      </p:sp>
      <p:sp>
        <p:nvSpPr>
          <p:cNvPr id="33795" name="Rectangle 3"/>
          <p:cNvSpPr>
            <a:spLocks noGrp="1" noChangeArrowheads="1"/>
          </p:cNvSpPr>
          <p:nvPr>
            <p:ph type="body" sz="half" idx="1"/>
          </p:nvPr>
        </p:nvSpPr>
        <p:spPr>
          <a:xfrm>
            <a:off x="655638" y="1281430"/>
            <a:ext cx="7923212" cy="4822825"/>
          </a:xfrm>
        </p:spPr>
        <p:txBody>
          <a:bodyPr/>
          <a:lstStyle/>
          <a:p>
            <a:pPr eaLnBrk="1" hangingPunct="1">
              <a:lnSpc>
                <a:spcPct val="90000"/>
              </a:lnSpc>
              <a:buClr>
                <a:schemeClr val="tx1"/>
              </a:buClr>
              <a:buFont typeface="Wingdings" pitchFamily="2" charset="2"/>
              <a:buChar char="q"/>
            </a:pPr>
            <a:r>
              <a:rPr lang="en-US" sz="2000" dirty="0" smtClean="0">
                <a:solidFill>
                  <a:srgbClr val="3399FF"/>
                </a:solidFill>
                <a:sym typeface="Symbol" pitchFamily="18" charset="2"/>
              </a:rPr>
              <a:t>Biases for most satellite pairs are within 0.2K.  Agreement between NOAA-15 and NOAA-18 are extremely well (within 0.05K) for all channels 4-9</a:t>
            </a:r>
          </a:p>
          <a:p>
            <a:pPr eaLnBrk="1" hangingPunct="1">
              <a:lnSpc>
                <a:spcPct val="90000"/>
              </a:lnSpc>
              <a:buClr>
                <a:schemeClr val="tx1"/>
              </a:buClr>
              <a:buFont typeface="Wingdings" pitchFamily="2" charset="2"/>
              <a:buChar char="q"/>
            </a:pPr>
            <a:endParaRPr lang="en-US" sz="2000" dirty="0" smtClean="0">
              <a:solidFill>
                <a:srgbClr val="3399FF"/>
              </a:solidFill>
              <a:sym typeface="Symbol" pitchFamily="18" charset="2"/>
            </a:endParaRPr>
          </a:p>
          <a:p>
            <a:pPr eaLnBrk="1" hangingPunct="1">
              <a:lnSpc>
                <a:spcPct val="90000"/>
              </a:lnSpc>
              <a:buClr>
                <a:schemeClr val="tx1"/>
              </a:buClr>
              <a:buFont typeface="Wingdings" pitchFamily="2" charset="2"/>
              <a:buChar char="q"/>
            </a:pPr>
            <a:r>
              <a:rPr lang="en-US" sz="2000" dirty="0" smtClean="0">
                <a:solidFill>
                  <a:srgbClr val="3399FF"/>
                </a:solidFill>
                <a:sym typeface="Symbol" pitchFamily="18" charset="2"/>
              </a:rPr>
              <a:t> Aqua became noisier for channel 6 after 2011 and unusable for channel 5 after 2013</a:t>
            </a:r>
          </a:p>
          <a:p>
            <a:pPr eaLnBrk="1" hangingPunct="1">
              <a:lnSpc>
                <a:spcPct val="90000"/>
              </a:lnSpc>
              <a:buClr>
                <a:schemeClr val="tx1"/>
              </a:buClr>
              <a:buFont typeface="Wingdings" pitchFamily="2" charset="2"/>
              <a:buChar char="q"/>
            </a:pPr>
            <a:endParaRPr lang="en-US" sz="2000" dirty="0" smtClean="0">
              <a:solidFill>
                <a:srgbClr val="3399FF"/>
              </a:solidFill>
              <a:sym typeface="Symbol" pitchFamily="18" charset="2"/>
            </a:endParaRPr>
          </a:p>
          <a:p>
            <a:pPr eaLnBrk="1" hangingPunct="1">
              <a:lnSpc>
                <a:spcPct val="90000"/>
              </a:lnSpc>
              <a:buClr>
                <a:schemeClr val="tx1"/>
              </a:buClr>
              <a:buFont typeface="Wingdings" pitchFamily="2" charset="2"/>
              <a:buChar char="q"/>
            </a:pPr>
            <a:r>
              <a:rPr lang="en-US" sz="2000" dirty="0" smtClean="0">
                <a:solidFill>
                  <a:srgbClr val="3399FF"/>
                </a:solidFill>
                <a:sym typeface="Symbol" pitchFamily="18" charset="2"/>
              </a:rPr>
              <a:t>NOAA-16 needs further recalibration to remove its nonlinear signals for channels 7 and </a:t>
            </a:r>
            <a:r>
              <a:rPr lang="en-US" sz="2000" dirty="0" smtClean="0">
                <a:solidFill>
                  <a:srgbClr val="3399FF"/>
                </a:solidFill>
                <a:sym typeface="Symbol" pitchFamily="18" charset="2"/>
              </a:rPr>
              <a:t>8</a:t>
            </a:r>
            <a:endParaRPr lang="en-US" sz="2000" dirty="0" smtClean="0">
              <a:solidFill>
                <a:srgbClr val="3399FF"/>
              </a:solidFill>
              <a:sym typeface="Symbol" pitchFamily="18" charset="2"/>
            </a:endParaRPr>
          </a:p>
          <a:p>
            <a:pPr eaLnBrk="1" hangingPunct="1">
              <a:lnSpc>
                <a:spcPct val="90000"/>
              </a:lnSpc>
              <a:buClr>
                <a:schemeClr val="tx1"/>
              </a:buClr>
              <a:buFont typeface="Wingdings" pitchFamily="2" charset="2"/>
              <a:buChar char="q"/>
            </a:pPr>
            <a:endParaRPr lang="en-US" sz="2000" dirty="0" smtClean="0">
              <a:solidFill>
                <a:srgbClr val="3399FF"/>
              </a:solidFill>
              <a:sym typeface="Symbol" pitchFamily="18" charset="2"/>
            </a:endParaRPr>
          </a:p>
          <a:p>
            <a:pPr eaLnBrk="1" hangingPunct="1">
              <a:lnSpc>
                <a:spcPct val="90000"/>
              </a:lnSpc>
              <a:buClr>
                <a:schemeClr val="tx1"/>
              </a:buClr>
              <a:buFont typeface="Wingdings" pitchFamily="2" charset="2"/>
              <a:buChar char="q"/>
            </a:pPr>
            <a:r>
              <a:rPr lang="en-US" sz="2000" dirty="0" smtClean="0">
                <a:solidFill>
                  <a:srgbClr val="3399FF"/>
                </a:solidFill>
                <a:sym typeface="Symbol" pitchFamily="18" charset="2"/>
              </a:rPr>
              <a:t>The excellent agreement between NOAA-15, NOAA-18, and AQUA  provides evidence that these satellites can be used as reference satellites (Bali et al. 2017)    </a:t>
            </a:r>
          </a:p>
          <a:p>
            <a:pPr eaLnBrk="1" hangingPunct="1">
              <a:lnSpc>
                <a:spcPct val="90000"/>
              </a:lnSpc>
              <a:buClr>
                <a:schemeClr val="tx1"/>
              </a:buClr>
              <a:buFont typeface="Wingdings" pitchFamily="2" charset="2"/>
              <a:buNone/>
            </a:pPr>
            <a:r>
              <a:rPr lang="en-US" sz="2000" dirty="0" smtClean="0">
                <a:solidFill>
                  <a:srgbClr val="3399FF"/>
                </a:solidFill>
                <a:sym typeface="Symbol" pitchFamily="18" charset="2"/>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5438"/>
            <a:ext cx="8229600" cy="1143000"/>
          </a:xfrm>
        </p:spPr>
        <p:txBody>
          <a:bodyPr/>
          <a:lstStyle/>
          <a:p>
            <a:r>
              <a:rPr lang="en-US" dirty="0" smtClean="0">
                <a:solidFill>
                  <a:srgbClr val="00B0F0"/>
                </a:solidFill>
              </a:rPr>
              <a:t>Backup slides</a:t>
            </a:r>
            <a:endParaRPr lang="en-US" dirty="0">
              <a:solidFill>
                <a:srgbClr val="00B0F0"/>
              </a:solidFill>
            </a:endParaRPr>
          </a:p>
        </p:txBody>
      </p:sp>
      <p:sp>
        <p:nvSpPr>
          <p:cNvPr id="5" name="Slide Number Placeholder 4"/>
          <p:cNvSpPr>
            <a:spLocks noGrp="1"/>
          </p:cNvSpPr>
          <p:nvPr>
            <p:ph type="sldNum" sz="quarter" idx="12"/>
          </p:nvPr>
        </p:nvSpPr>
        <p:spPr/>
        <p:txBody>
          <a:bodyPr/>
          <a:lstStyle/>
          <a:p>
            <a:pPr>
              <a:defRPr/>
            </a:pPr>
            <a:fld id="{E8664F4E-DD05-48C3-92AE-C09327F7C02D}"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
          <p:cNvSpPr>
            <a:spLocks noGrp="1" noChangeArrowheads="1"/>
          </p:cNvSpPr>
          <p:nvPr>
            <p:ph type="title"/>
          </p:nvPr>
        </p:nvSpPr>
        <p:spPr>
          <a:xfrm>
            <a:off x="3428999" y="379413"/>
            <a:ext cx="5294313" cy="1143000"/>
          </a:xfrm>
        </p:spPr>
        <p:txBody>
          <a:bodyPr/>
          <a:lstStyle/>
          <a:p>
            <a:pPr algn="ctr" eaLnBrk="1" hangingPunct="1"/>
            <a:r>
              <a:rPr lang="en-US" sz="2800" dirty="0" smtClean="0">
                <a:solidFill>
                  <a:srgbClr val="3399FF"/>
                </a:solidFill>
              </a:rPr>
              <a:t> Performance of AMSU-A FCDR—Channel 8</a:t>
            </a:r>
          </a:p>
        </p:txBody>
      </p:sp>
      <p:sp>
        <p:nvSpPr>
          <p:cNvPr id="2" name="Slide Number Placeholder 7"/>
          <p:cNvSpPr>
            <a:spLocks noGrp="1"/>
          </p:cNvSpPr>
          <p:nvPr>
            <p:ph type="sldNum" sz="quarter" idx="12"/>
          </p:nvPr>
        </p:nvSpPr>
        <p:spPr/>
        <p:txBody>
          <a:bodyPr>
            <a:normAutofit/>
          </a:bodyPr>
          <a:lstStyle/>
          <a:p>
            <a:pPr>
              <a:defRPr/>
            </a:pPr>
            <a:fld id="{4B950D72-1DC1-4125-883E-55B6FB0CDD16}" type="slidenum">
              <a:rPr lang="en-US" smtClean="0"/>
              <a:pPr>
                <a:defRPr/>
              </a:pPr>
              <a:t>22</a:t>
            </a:fld>
            <a:endParaRPr lang="en-US" smtClean="0"/>
          </a:p>
        </p:txBody>
      </p:sp>
      <p:sp>
        <p:nvSpPr>
          <p:cNvPr id="29701" name="TextBox 6"/>
          <p:cNvSpPr txBox="1">
            <a:spLocks noChangeArrowheads="1"/>
          </p:cNvSpPr>
          <p:nvPr/>
        </p:nvSpPr>
        <p:spPr bwMode="auto">
          <a:xfrm>
            <a:off x="77788" y="1998663"/>
            <a:ext cx="2527300" cy="923925"/>
          </a:xfrm>
          <a:prstGeom prst="rect">
            <a:avLst/>
          </a:prstGeom>
          <a:noFill/>
          <a:ln w="9525">
            <a:noFill/>
            <a:miter lim="800000"/>
            <a:headEnd/>
            <a:tailEnd/>
          </a:ln>
        </p:spPr>
        <p:txBody>
          <a:bodyPr wrap="none">
            <a:spAutoFit/>
          </a:bodyPr>
          <a:lstStyle/>
          <a:p>
            <a:pPr>
              <a:buFont typeface="Wingdings" pitchFamily="2" charset="2"/>
              <a:buChar char="Ø"/>
            </a:pPr>
            <a:r>
              <a:rPr lang="en-US"/>
              <a:t>Channel 8 diurnal </a:t>
            </a:r>
          </a:p>
          <a:p>
            <a:r>
              <a:rPr lang="en-US"/>
              <a:t>drift effect is negligible </a:t>
            </a:r>
          </a:p>
          <a:p>
            <a:r>
              <a:rPr lang="en-US"/>
              <a:t>globally </a:t>
            </a:r>
          </a:p>
        </p:txBody>
      </p:sp>
      <p:pic>
        <p:nvPicPr>
          <p:cNvPr id="29702" name="Picture 7" descr="Map_FCDR_bias_N15_N18_ch08_opt3_total.jpg"/>
          <p:cNvPicPr>
            <a:picLocks noChangeAspect="1"/>
          </p:cNvPicPr>
          <p:nvPr/>
        </p:nvPicPr>
        <p:blipFill>
          <a:blip r:embed="rId3" cstate="print"/>
          <a:srcRect/>
          <a:stretch>
            <a:fillRect/>
          </a:stretch>
        </p:blipFill>
        <p:spPr bwMode="auto">
          <a:xfrm>
            <a:off x="2495550" y="1801813"/>
            <a:ext cx="6380163" cy="3290887"/>
          </a:xfrm>
          <a:prstGeom prst="rect">
            <a:avLst/>
          </a:prstGeom>
          <a:noFill/>
          <a:ln w="9525">
            <a:noFill/>
            <a:miter lim="800000"/>
            <a:headEnd/>
            <a:tailEnd/>
          </a:ln>
        </p:spPr>
      </p:pic>
      <p:sp>
        <p:nvSpPr>
          <p:cNvPr id="29703" name="TextBox 7"/>
          <p:cNvSpPr txBox="1">
            <a:spLocks noChangeArrowheads="1"/>
          </p:cNvSpPr>
          <p:nvPr/>
        </p:nvSpPr>
        <p:spPr bwMode="auto">
          <a:xfrm>
            <a:off x="3070225" y="5129213"/>
            <a:ext cx="5278438" cy="523875"/>
          </a:xfrm>
          <a:prstGeom prst="rect">
            <a:avLst/>
          </a:prstGeom>
          <a:noFill/>
          <a:ln w="9525">
            <a:noFill/>
            <a:miter lim="800000"/>
            <a:headEnd/>
            <a:tailEnd/>
          </a:ln>
        </p:spPr>
        <p:txBody>
          <a:bodyPr wrap="none">
            <a:spAutoFit/>
          </a:bodyPr>
          <a:lstStyle/>
          <a:p>
            <a:r>
              <a:rPr lang="en-US" sz="1400"/>
              <a:t>Long-term mean bias pattern between NOAA -18 and NOAA-15 </a:t>
            </a:r>
          </a:p>
          <a:p>
            <a:r>
              <a:rPr lang="en-US" sz="1400"/>
              <a:t>for channel 8</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
          <p:cNvSpPr>
            <a:spLocks noGrp="1" noChangeArrowheads="1"/>
          </p:cNvSpPr>
          <p:nvPr>
            <p:ph type="title"/>
          </p:nvPr>
        </p:nvSpPr>
        <p:spPr>
          <a:xfrm>
            <a:off x="3398519" y="327025"/>
            <a:ext cx="5324793" cy="1143000"/>
          </a:xfrm>
        </p:spPr>
        <p:txBody>
          <a:bodyPr/>
          <a:lstStyle/>
          <a:p>
            <a:pPr algn="ctr" eaLnBrk="1" hangingPunct="1"/>
            <a:r>
              <a:rPr lang="en-US" sz="2800" dirty="0" smtClean="0">
                <a:solidFill>
                  <a:srgbClr val="3399FF"/>
                </a:solidFill>
              </a:rPr>
              <a:t> Performance of AMSU-A FCDR—Channel 8</a:t>
            </a:r>
          </a:p>
        </p:txBody>
      </p:sp>
      <p:sp>
        <p:nvSpPr>
          <p:cNvPr id="2" name="Slide Number Placeholder 7"/>
          <p:cNvSpPr>
            <a:spLocks noGrp="1"/>
          </p:cNvSpPr>
          <p:nvPr>
            <p:ph type="sldNum" sz="quarter" idx="12"/>
          </p:nvPr>
        </p:nvSpPr>
        <p:spPr/>
        <p:txBody>
          <a:bodyPr>
            <a:normAutofit/>
          </a:bodyPr>
          <a:lstStyle/>
          <a:p>
            <a:pPr>
              <a:defRPr/>
            </a:pPr>
            <a:fld id="{84BDE3E6-FC07-439B-998B-D1717805B6DB}" type="slidenum">
              <a:rPr lang="en-US" smtClean="0"/>
              <a:pPr>
                <a:defRPr/>
              </a:pPr>
              <a:t>23</a:t>
            </a:fld>
            <a:endParaRPr lang="en-US" smtClean="0"/>
          </a:p>
        </p:txBody>
      </p:sp>
      <p:sp>
        <p:nvSpPr>
          <p:cNvPr id="30725" name="TextBox 8"/>
          <p:cNvSpPr txBox="1">
            <a:spLocks noChangeArrowheads="1"/>
          </p:cNvSpPr>
          <p:nvPr/>
        </p:nvSpPr>
        <p:spPr bwMode="auto">
          <a:xfrm>
            <a:off x="157163" y="1733550"/>
            <a:ext cx="2844800" cy="2678113"/>
          </a:xfrm>
          <a:prstGeom prst="rect">
            <a:avLst/>
          </a:prstGeom>
          <a:noFill/>
          <a:ln w="9525">
            <a:noFill/>
            <a:miter lim="800000"/>
            <a:headEnd/>
            <a:tailEnd/>
          </a:ln>
        </p:spPr>
        <p:txBody>
          <a:bodyPr wrap="none">
            <a:spAutoFit/>
          </a:bodyPr>
          <a:lstStyle/>
          <a:p>
            <a:pPr>
              <a:buFont typeface="Wingdings" pitchFamily="2" charset="2"/>
              <a:buChar char="Ø"/>
            </a:pPr>
            <a:r>
              <a:rPr lang="en-US" sz="1400"/>
              <a:t> NOAA-16 nonlinearity became </a:t>
            </a:r>
          </a:p>
          <a:p>
            <a:r>
              <a:rPr lang="en-US" sz="1400"/>
              <a:t>    larger after 2009</a:t>
            </a:r>
          </a:p>
          <a:p>
            <a:pPr>
              <a:buFont typeface="Wingdings" pitchFamily="2" charset="2"/>
              <a:buChar char="Ø"/>
            </a:pPr>
            <a:endParaRPr lang="en-US" sz="1400"/>
          </a:p>
          <a:p>
            <a:pPr>
              <a:buFont typeface="Wingdings" pitchFamily="2" charset="2"/>
              <a:buChar char="Ø"/>
            </a:pPr>
            <a:r>
              <a:rPr lang="en-US" sz="1400"/>
              <a:t> Biases between NOAA-15 and </a:t>
            </a:r>
          </a:p>
          <a:p>
            <a:r>
              <a:rPr lang="en-US" sz="1400"/>
              <a:t>   NOAA-18 are small (0.04K)</a:t>
            </a:r>
          </a:p>
          <a:p>
            <a:pPr>
              <a:buFont typeface="Wingdings" pitchFamily="2" charset="2"/>
              <a:buChar char="Ø"/>
            </a:pPr>
            <a:endParaRPr lang="en-US" sz="1400"/>
          </a:p>
          <a:p>
            <a:pPr>
              <a:buFont typeface="Wingdings" pitchFamily="2" charset="2"/>
              <a:buChar char="Ø"/>
            </a:pPr>
            <a:r>
              <a:rPr lang="en-US" sz="1400"/>
              <a:t> Aqua showed small bias drift</a:t>
            </a:r>
          </a:p>
          <a:p>
            <a:pPr>
              <a:buFont typeface="Wingdings" pitchFamily="2" charset="2"/>
              <a:buChar char="Ø"/>
            </a:pPr>
            <a:endParaRPr lang="en-US" sz="1400"/>
          </a:p>
          <a:p>
            <a:pPr>
              <a:buFont typeface="Wingdings" pitchFamily="2" charset="2"/>
              <a:buChar char="Ø"/>
            </a:pPr>
            <a:r>
              <a:rPr lang="en-US" sz="1400"/>
              <a:t>  All inter-satellite biases are </a:t>
            </a:r>
          </a:p>
          <a:p>
            <a:r>
              <a:rPr lang="en-US" sz="1400"/>
              <a:t>     within 0.2K except for </a:t>
            </a:r>
          </a:p>
          <a:p>
            <a:r>
              <a:rPr lang="en-US" sz="1400"/>
              <a:t>     NOAA-16 (0.3K)</a:t>
            </a:r>
          </a:p>
          <a:p>
            <a:endParaRPr lang="en-US" sz="1400"/>
          </a:p>
        </p:txBody>
      </p:sp>
      <p:pic>
        <p:nvPicPr>
          <p:cNvPr id="30726" name="Picture 8" descr="Daily_BT_diff_global_all_channel08_opt1_total.jpg"/>
          <p:cNvPicPr>
            <a:picLocks noChangeAspect="1"/>
          </p:cNvPicPr>
          <p:nvPr/>
        </p:nvPicPr>
        <p:blipFill>
          <a:blip r:embed="rId3" cstate="print"/>
          <a:srcRect/>
          <a:stretch>
            <a:fillRect/>
          </a:stretch>
        </p:blipFill>
        <p:spPr bwMode="auto">
          <a:xfrm>
            <a:off x="3043238" y="1743075"/>
            <a:ext cx="5935662" cy="2468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
          <p:cNvSpPr>
            <a:spLocks noGrp="1" noChangeArrowheads="1"/>
          </p:cNvSpPr>
          <p:nvPr>
            <p:ph type="title"/>
          </p:nvPr>
        </p:nvSpPr>
        <p:spPr>
          <a:xfrm>
            <a:off x="3428999" y="379413"/>
            <a:ext cx="5294313" cy="1143000"/>
          </a:xfrm>
        </p:spPr>
        <p:txBody>
          <a:bodyPr/>
          <a:lstStyle/>
          <a:p>
            <a:pPr algn="ctr" eaLnBrk="1" hangingPunct="1"/>
            <a:r>
              <a:rPr lang="en-US" sz="2800" dirty="0" smtClean="0">
                <a:solidFill>
                  <a:srgbClr val="3399FF"/>
                </a:solidFill>
              </a:rPr>
              <a:t> Performance of AMSU-A FCDR—Channel 9</a:t>
            </a:r>
          </a:p>
        </p:txBody>
      </p:sp>
      <p:sp>
        <p:nvSpPr>
          <p:cNvPr id="2" name="Slide Number Placeholder 7"/>
          <p:cNvSpPr>
            <a:spLocks noGrp="1"/>
          </p:cNvSpPr>
          <p:nvPr>
            <p:ph type="sldNum" sz="quarter" idx="12"/>
          </p:nvPr>
        </p:nvSpPr>
        <p:spPr/>
        <p:txBody>
          <a:bodyPr>
            <a:normAutofit/>
          </a:bodyPr>
          <a:lstStyle/>
          <a:p>
            <a:pPr>
              <a:defRPr/>
            </a:pPr>
            <a:fld id="{80167E96-CD96-4B6C-BAFB-CE79E0A16A94}" type="slidenum">
              <a:rPr lang="en-US" smtClean="0"/>
              <a:pPr>
                <a:defRPr/>
              </a:pPr>
              <a:t>24</a:t>
            </a:fld>
            <a:endParaRPr lang="en-US" smtClean="0"/>
          </a:p>
        </p:txBody>
      </p:sp>
      <p:sp>
        <p:nvSpPr>
          <p:cNvPr id="31749" name="TextBox 6"/>
          <p:cNvSpPr txBox="1">
            <a:spLocks noChangeArrowheads="1"/>
          </p:cNvSpPr>
          <p:nvPr/>
        </p:nvSpPr>
        <p:spPr bwMode="auto">
          <a:xfrm>
            <a:off x="77788" y="1998663"/>
            <a:ext cx="2506662" cy="1477962"/>
          </a:xfrm>
          <a:prstGeom prst="rect">
            <a:avLst/>
          </a:prstGeom>
          <a:noFill/>
          <a:ln w="9525">
            <a:noFill/>
            <a:miter lim="800000"/>
            <a:headEnd/>
            <a:tailEnd/>
          </a:ln>
        </p:spPr>
        <p:txBody>
          <a:bodyPr wrap="none">
            <a:spAutoFit/>
          </a:bodyPr>
          <a:lstStyle/>
          <a:p>
            <a:pPr>
              <a:buFont typeface="Wingdings" pitchFamily="2" charset="2"/>
              <a:buChar char="Ø"/>
            </a:pPr>
            <a:r>
              <a:rPr lang="en-US"/>
              <a:t>Channel 9 diurnal </a:t>
            </a:r>
          </a:p>
          <a:p>
            <a:r>
              <a:rPr lang="en-US"/>
              <a:t>drift effect larger than </a:t>
            </a:r>
          </a:p>
          <a:p>
            <a:r>
              <a:rPr lang="en-US"/>
              <a:t>Channels 7 and 8, but </a:t>
            </a:r>
          </a:p>
          <a:p>
            <a:r>
              <a:rPr lang="en-US"/>
              <a:t>is still small  globally  </a:t>
            </a:r>
          </a:p>
          <a:p>
            <a:r>
              <a:rPr lang="en-US"/>
              <a:t>(0.2K)</a:t>
            </a:r>
          </a:p>
        </p:txBody>
      </p:sp>
      <p:sp>
        <p:nvSpPr>
          <p:cNvPr id="31750" name="TextBox 7"/>
          <p:cNvSpPr txBox="1">
            <a:spLocks noChangeArrowheads="1"/>
          </p:cNvSpPr>
          <p:nvPr/>
        </p:nvSpPr>
        <p:spPr bwMode="auto">
          <a:xfrm>
            <a:off x="3070225" y="5129213"/>
            <a:ext cx="5278438" cy="523875"/>
          </a:xfrm>
          <a:prstGeom prst="rect">
            <a:avLst/>
          </a:prstGeom>
          <a:noFill/>
          <a:ln w="9525">
            <a:noFill/>
            <a:miter lim="800000"/>
            <a:headEnd/>
            <a:tailEnd/>
          </a:ln>
        </p:spPr>
        <p:txBody>
          <a:bodyPr wrap="none">
            <a:spAutoFit/>
          </a:bodyPr>
          <a:lstStyle/>
          <a:p>
            <a:r>
              <a:rPr lang="en-US" sz="1400"/>
              <a:t>Long-term mean bias pattern between NOAA -18 and NOAA-15 </a:t>
            </a:r>
          </a:p>
          <a:p>
            <a:r>
              <a:rPr lang="en-US" sz="1400"/>
              <a:t>for channel 9</a:t>
            </a:r>
          </a:p>
        </p:txBody>
      </p:sp>
      <p:pic>
        <p:nvPicPr>
          <p:cNvPr id="31751" name="Picture 9" descr="Map_FCDR_bias_N15_N18_ch09_opt3_total.jpg"/>
          <p:cNvPicPr>
            <a:picLocks noChangeAspect="1"/>
          </p:cNvPicPr>
          <p:nvPr/>
        </p:nvPicPr>
        <p:blipFill>
          <a:blip r:embed="rId3" cstate="print"/>
          <a:srcRect/>
          <a:stretch>
            <a:fillRect/>
          </a:stretch>
        </p:blipFill>
        <p:spPr bwMode="auto">
          <a:xfrm>
            <a:off x="2547938" y="1841500"/>
            <a:ext cx="6378575" cy="3290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
          <p:cNvSpPr>
            <a:spLocks noGrp="1" noChangeArrowheads="1"/>
          </p:cNvSpPr>
          <p:nvPr>
            <p:ph type="title"/>
          </p:nvPr>
        </p:nvSpPr>
        <p:spPr>
          <a:xfrm>
            <a:off x="3337559" y="327025"/>
            <a:ext cx="5385753" cy="1143000"/>
          </a:xfrm>
        </p:spPr>
        <p:txBody>
          <a:bodyPr/>
          <a:lstStyle/>
          <a:p>
            <a:pPr algn="l" eaLnBrk="1" hangingPunct="1"/>
            <a:r>
              <a:rPr lang="en-US" sz="2800" dirty="0" smtClean="0">
                <a:solidFill>
                  <a:srgbClr val="3399FF"/>
                </a:solidFill>
              </a:rPr>
              <a:t> Performance of the AMSU-A FCDR C—Channel 9</a:t>
            </a:r>
          </a:p>
        </p:txBody>
      </p:sp>
      <p:sp>
        <p:nvSpPr>
          <p:cNvPr id="2" name="Slide Number Placeholder 7"/>
          <p:cNvSpPr>
            <a:spLocks noGrp="1"/>
          </p:cNvSpPr>
          <p:nvPr>
            <p:ph type="sldNum" sz="quarter" idx="12"/>
          </p:nvPr>
        </p:nvSpPr>
        <p:spPr/>
        <p:txBody>
          <a:bodyPr>
            <a:normAutofit/>
          </a:bodyPr>
          <a:lstStyle/>
          <a:p>
            <a:pPr>
              <a:defRPr/>
            </a:pPr>
            <a:fld id="{CBC1A8C4-0DB2-41CD-9E2C-E3283284383A}" type="slidenum">
              <a:rPr lang="en-US" smtClean="0"/>
              <a:pPr>
                <a:defRPr/>
              </a:pPr>
              <a:t>25</a:t>
            </a:fld>
            <a:endParaRPr lang="en-US" smtClean="0"/>
          </a:p>
        </p:txBody>
      </p:sp>
      <p:sp>
        <p:nvSpPr>
          <p:cNvPr id="32773" name="TextBox 8"/>
          <p:cNvSpPr txBox="1">
            <a:spLocks noChangeArrowheads="1"/>
          </p:cNvSpPr>
          <p:nvPr/>
        </p:nvSpPr>
        <p:spPr bwMode="auto">
          <a:xfrm>
            <a:off x="157163" y="1733550"/>
            <a:ext cx="2606675" cy="1169988"/>
          </a:xfrm>
          <a:prstGeom prst="rect">
            <a:avLst/>
          </a:prstGeom>
          <a:noFill/>
          <a:ln w="9525">
            <a:noFill/>
            <a:miter lim="800000"/>
            <a:headEnd/>
            <a:tailEnd/>
          </a:ln>
        </p:spPr>
        <p:txBody>
          <a:bodyPr wrap="none">
            <a:spAutoFit/>
          </a:bodyPr>
          <a:lstStyle/>
          <a:p>
            <a:endParaRPr lang="en-US" sz="1400"/>
          </a:p>
          <a:p>
            <a:pPr>
              <a:buFont typeface="Wingdings" pitchFamily="2" charset="2"/>
              <a:buChar char="Ø"/>
            </a:pPr>
            <a:r>
              <a:rPr lang="en-US" sz="1400"/>
              <a:t>  All inter-satellite biases are </a:t>
            </a:r>
          </a:p>
          <a:p>
            <a:r>
              <a:rPr lang="en-US" sz="1400"/>
              <a:t>     within 0.1K except for </a:t>
            </a:r>
          </a:p>
          <a:p>
            <a:r>
              <a:rPr lang="en-US" sz="1400"/>
              <a:t>     MetOp-A (0.2K)</a:t>
            </a:r>
          </a:p>
          <a:p>
            <a:endParaRPr lang="en-US" sz="1400"/>
          </a:p>
        </p:txBody>
      </p:sp>
      <p:pic>
        <p:nvPicPr>
          <p:cNvPr id="32774" name="Picture 10" descr="Daily_BT_diff_global_all_channel09_opt1_total.jpg"/>
          <p:cNvPicPr>
            <a:picLocks noChangeAspect="1"/>
          </p:cNvPicPr>
          <p:nvPr/>
        </p:nvPicPr>
        <p:blipFill>
          <a:blip r:embed="rId3" cstate="print"/>
          <a:srcRect/>
          <a:stretch>
            <a:fillRect/>
          </a:stretch>
        </p:blipFill>
        <p:spPr bwMode="auto">
          <a:xfrm>
            <a:off x="2946400" y="1743075"/>
            <a:ext cx="61976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7"/>
          <p:cNvSpPr>
            <a:spLocks noGrp="1"/>
          </p:cNvSpPr>
          <p:nvPr>
            <p:ph type="sldNum" sz="quarter" idx="12"/>
          </p:nvPr>
        </p:nvSpPr>
        <p:spPr/>
        <p:txBody>
          <a:bodyPr>
            <a:normAutofit/>
          </a:bodyPr>
          <a:lstStyle/>
          <a:p>
            <a:pPr>
              <a:defRPr/>
            </a:pPr>
            <a:fld id="{73DCDC1E-7666-4D5B-A4CF-426C049E2AD5}" type="slidenum">
              <a:rPr lang="en-US" smtClean="0"/>
              <a:pPr>
                <a:defRPr/>
              </a:pPr>
              <a:t>3</a:t>
            </a:fld>
            <a:endParaRPr lang="en-US" smtClean="0"/>
          </a:p>
        </p:txBody>
      </p:sp>
      <p:sp>
        <p:nvSpPr>
          <p:cNvPr id="14339" name="Rectangle 10"/>
          <p:cNvSpPr>
            <a:spLocks noGrp="1" noChangeArrowheads="1"/>
          </p:cNvSpPr>
          <p:nvPr>
            <p:ph type="title"/>
          </p:nvPr>
        </p:nvSpPr>
        <p:spPr>
          <a:xfrm>
            <a:off x="3337559" y="259080"/>
            <a:ext cx="5431473" cy="946150"/>
          </a:xfrm>
        </p:spPr>
        <p:txBody>
          <a:bodyPr/>
          <a:lstStyle/>
          <a:p>
            <a:pPr algn="ctr" eaLnBrk="1" hangingPunct="1"/>
            <a:r>
              <a:rPr lang="en-US" sz="3200" dirty="0" smtClean="0">
                <a:solidFill>
                  <a:srgbClr val="3399FF"/>
                </a:solidFill>
                <a:latin typeface="Arial" pitchFamily="34" charset="0"/>
              </a:rPr>
              <a:t>MSU/AMSU-A </a:t>
            </a:r>
            <a:r>
              <a:rPr lang="en-US" sz="3200" dirty="0" smtClean="0">
                <a:solidFill>
                  <a:srgbClr val="3399FF"/>
                </a:solidFill>
                <a:latin typeface="Arial" pitchFamily="34" charset="0"/>
              </a:rPr>
              <a:t>Instruments</a:t>
            </a:r>
          </a:p>
        </p:txBody>
      </p:sp>
      <p:pic>
        <p:nvPicPr>
          <p:cNvPr id="14340" name="Picture 9" descr="̀Ì"/>
          <p:cNvPicPr>
            <a:picLocks noGrp="1" noChangeAspect="1" noChangeArrowheads="1"/>
          </p:cNvPicPr>
          <p:nvPr>
            <p:ph sz="half" idx="1"/>
          </p:nvPr>
        </p:nvPicPr>
        <p:blipFill>
          <a:blip r:embed="rId3" cstate="print"/>
          <a:srcRect/>
          <a:stretch>
            <a:fillRect/>
          </a:stretch>
        </p:blipFill>
        <p:spPr>
          <a:xfrm>
            <a:off x="5640388" y="1866265"/>
            <a:ext cx="2832100" cy="3367088"/>
          </a:xfrm>
          <a:noFill/>
        </p:spPr>
      </p:pic>
      <p:pic>
        <p:nvPicPr>
          <p:cNvPr id="14341" name="Picture 5"/>
          <p:cNvPicPr>
            <a:picLocks noGrp="1" noChangeAspect="1" noChangeArrowheads="1"/>
          </p:cNvPicPr>
          <p:nvPr>
            <p:ph sz="quarter" idx="2"/>
          </p:nvPr>
        </p:nvPicPr>
        <p:blipFill>
          <a:blip r:embed="rId4" cstate="print"/>
          <a:srcRect/>
          <a:stretch>
            <a:fillRect/>
          </a:stretch>
        </p:blipFill>
        <p:spPr>
          <a:xfrm>
            <a:off x="3254375" y="1836420"/>
            <a:ext cx="2540000" cy="3705225"/>
          </a:xfrm>
          <a:noFill/>
        </p:spPr>
      </p:pic>
      <p:sp>
        <p:nvSpPr>
          <p:cNvPr id="14342" name="Rectangle 12"/>
          <p:cNvSpPr>
            <a:spLocks noChangeArrowheads="1"/>
          </p:cNvSpPr>
          <p:nvPr/>
        </p:nvSpPr>
        <p:spPr bwMode="auto">
          <a:xfrm>
            <a:off x="3335338" y="5485765"/>
            <a:ext cx="5081587" cy="1006475"/>
          </a:xfrm>
          <a:prstGeom prst="rect">
            <a:avLst/>
          </a:prstGeom>
          <a:noFill/>
          <a:ln w="12700">
            <a:noFill/>
            <a:miter lim="800000"/>
            <a:headEnd type="none" w="sm" len="sm"/>
            <a:tailEnd type="none" w="sm" len="sm"/>
          </a:ln>
        </p:spPr>
        <p:txBody>
          <a:bodyPr anchor="ctr">
            <a:spAutoFit/>
          </a:bodyPr>
          <a:lstStyle/>
          <a:p>
            <a:r>
              <a:rPr lang="en-US" sz="1000" dirty="0">
                <a:latin typeface="Times New Roman" pitchFamily="18" charset="0"/>
              </a:rPr>
              <a:t>Left: Weighting functions for the MSU and SSU instruments, where the black curve represent the MSU weighting functions and the dashed and red curves are the SSU weighting functions for different time period, showing a shift due to an instrument CO</a:t>
            </a:r>
            <a:r>
              <a:rPr lang="en-US" sz="1000" baseline="-25000" dirty="0">
                <a:latin typeface="Times New Roman" pitchFamily="18" charset="0"/>
              </a:rPr>
              <a:t>2</a:t>
            </a:r>
            <a:r>
              <a:rPr lang="en-US" sz="1000" dirty="0">
                <a:latin typeface="Times New Roman" pitchFamily="18" charset="0"/>
              </a:rPr>
              <a:t> cell pressure change;  Right: Weighting functions for AMSU-A.  All weighting functions are corresponding to nadir or near-nadir observations. </a:t>
            </a:r>
          </a:p>
          <a:p>
            <a:endParaRPr lang="en-US" sz="1000" dirty="0">
              <a:latin typeface="Times New Roman" pitchFamily="18" charset="0"/>
            </a:endParaRPr>
          </a:p>
        </p:txBody>
      </p:sp>
      <p:sp>
        <p:nvSpPr>
          <p:cNvPr id="14343" name="Text Box 13"/>
          <p:cNvSpPr txBox="1">
            <a:spLocks noChangeArrowheads="1"/>
          </p:cNvSpPr>
          <p:nvPr/>
        </p:nvSpPr>
        <p:spPr bwMode="auto">
          <a:xfrm>
            <a:off x="3494088" y="1418908"/>
            <a:ext cx="4827587" cy="369887"/>
          </a:xfrm>
          <a:prstGeom prst="rect">
            <a:avLst/>
          </a:prstGeom>
          <a:noFill/>
          <a:ln w="12700">
            <a:noFill/>
            <a:miter lim="800000"/>
            <a:headEnd type="none" w="sm" len="sm"/>
            <a:tailEnd type="none" w="sm" len="sm"/>
          </a:ln>
        </p:spPr>
        <p:txBody>
          <a:bodyPr wrap="none">
            <a:spAutoFit/>
          </a:bodyPr>
          <a:lstStyle/>
          <a:p>
            <a:pPr algn="ctr"/>
            <a:r>
              <a:rPr lang="en-US" dirty="0">
                <a:latin typeface="Times New Roman" pitchFamily="18" charset="0"/>
              </a:rPr>
              <a:t>   MSU; 1978-2007               AMSU; 1998-present</a:t>
            </a:r>
          </a:p>
        </p:txBody>
      </p:sp>
      <p:sp>
        <p:nvSpPr>
          <p:cNvPr id="14345" name="Text Box 20"/>
          <p:cNvSpPr txBox="1">
            <a:spLocks noChangeArrowheads="1"/>
          </p:cNvSpPr>
          <p:nvPr/>
        </p:nvSpPr>
        <p:spPr bwMode="auto">
          <a:xfrm>
            <a:off x="527050" y="2012950"/>
            <a:ext cx="2678113" cy="4524375"/>
          </a:xfrm>
          <a:prstGeom prst="rect">
            <a:avLst/>
          </a:prstGeom>
          <a:noFill/>
          <a:ln w="12700">
            <a:noFill/>
            <a:miter lim="800000"/>
            <a:headEnd type="none" w="sm" len="sm"/>
            <a:tailEnd type="none" w="sm" len="sm"/>
          </a:ln>
        </p:spPr>
        <p:txBody>
          <a:bodyPr>
            <a:spAutoFit/>
          </a:bodyPr>
          <a:lstStyle/>
          <a:p>
            <a:pPr>
              <a:buFontTx/>
              <a:buChar char="•"/>
            </a:pPr>
            <a:r>
              <a:rPr lang="en-US"/>
              <a:t> MSU/AMSU covering time period from 1979-present </a:t>
            </a:r>
          </a:p>
          <a:p>
            <a:pPr>
              <a:buFontTx/>
              <a:buChar char="•"/>
            </a:pPr>
            <a:endParaRPr lang="en-US"/>
          </a:p>
          <a:p>
            <a:pPr>
              <a:buFontTx/>
              <a:buChar char="•"/>
            </a:pPr>
            <a:r>
              <a:rPr lang="en-US"/>
              <a:t> Have a total of 19</a:t>
            </a:r>
          </a:p>
          <a:p>
            <a:r>
              <a:rPr lang="en-US"/>
              <a:t>  channels</a:t>
            </a:r>
          </a:p>
          <a:p>
            <a:endParaRPr lang="en-US"/>
          </a:p>
          <a:p>
            <a:pPr>
              <a:buFontTx/>
              <a:buChar char="•"/>
            </a:pPr>
            <a:r>
              <a:rPr lang="en-US"/>
              <a:t> Generally, each   </a:t>
            </a:r>
          </a:p>
          <a:p>
            <a:r>
              <a:rPr lang="en-US"/>
              <a:t>  channel has its own </a:t>
            </a:r>
          </a:p>
          <a:p>
            <a:r>
              <a:rPr lang="en-US"/>
              <a:t>  characteristics for </a:t>
            </a:r>
          </a:p>
          <a:p>
            <a:r>
              <a:rPr lang="en-US"/>
              <a:t>  calibration</a:t>
            </a:r>
          </a:p>
          <a:p>
            <a:endParaRPr lang="en-US"/>
          </a:p>
          <a:p>
            <a:pPr>
              <a:buFontTx/>
              <a:buChar char="•"/>
            </a:pPr>
            <a:r>
              <a:rPr lang="en-US"/>
              <a:t> Involving 15+ satellites</a:t>
            </a:r>
          </a:p>
          <a:p>
            <a:endParaRPr lang="en-US"/>
          </a:p>
          <a:p>
            <a:endParaRPr lang="en-US"/>
          </a:p>
          <a:p>
            <a:endParaRPr lang="en-US"/>
          </a:p>
        </p:txBody>
      </p:sp>
      <p:sp>
        <p:nvSpPr>
          <p:cNvPr id="10" name="Rectangle 9"/>
          <p:cNvSpPr/>
          <p:nvPr/>
        </p:nvSpPr>
        <p:spPr>
          <a:xfrm>
            <a:off x="4223184" y="4293215"/>
            <a:ext cx="697627" cy="369332"/>
          </a:xfrm>
          <a:prstGeom prst="rect">
            <a:avLst/>
          </a:prstGeom>
          <a:noFill/>
        </p:spPr>
        <p:txBody>
          <a:bodyPr wrap="none" lIns="91440" tIns="45720" rIns="91440" bIns="45720">
            <a:spAutoFit/>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MSU</a:t>
            </a:r>
            <a:endPar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ectangle 10"/>
          <p:cNvSpPr/>
          <p:nvPr/>
        </p:nvSpPr>
        <p:spPr>
          <a:xfrm>
            <a:off x="4242422" y="2967335"/>
            <a:ext cx="659155" cy="369332"/>
          </a:xfrm>
          <a:prstGeom prst="rect">
            <a:avLst/>
          </a:prstGeom>
          <a:noFill/>
        </p:spPr>
        <p:txBody>
          <a:bodyPr wrap="none" lIns="91440" tIns="45720" rIns="91440" bIns="45720">
            <a:spAutoFit/>
          </a:bodyPr>
          <a:lstStyle/>
          <a:p>
            <a:pPr algn="ctr"/>
            <a:r>
              <a:rPr lang="en-US" b="1" cap="none" spc="0" dirty="0" smtClean="0">
                <a:ln w="1905"/>
                <a:solidFill>
                  <a:srgbClr val="FF0000"/>
                </a:solidFill>
                <a:effectLst>
                  <a:innerShdw blurRad="69850" dist="43180" dir="5400000">
                    <a:srgbClr val="000000">
                      <a:alpha val="65000"/>
                    </a:srgbClr>
                  </a:innerShdw>
                </a:effectLst>
              </a:rPr>
              <a:t>SSU</a:t>
            </a:r>
            <a:endParaRPr lang="en-US" b="1" cap="none" spc="0" dirty="0">
              <a:ln w="1905"/>
              <a:solidFill>
                <a:srgbClr val="FF0000"/>
              </a:solidFill>
              <a:effectLst>
                <a:innerShdw blurRad="69850" dist="43180" dir="5400000">
                  <a:srgbClr val="000000">
                    <a:alpha val="65000"/>
                  </a:srgbClr>
                </a:innerShdw>
              </a:effectLst>
            </a:endParaRPr>
          </a:p>
        </p:txBody>
      </p:sp>
      <p:sp>
        <p:nvSpPr>
          <p:cNvPr id="12" name="Rectangle 11"/>
          <p:cNvSpPr/>
          <p:nvPr/>
        </p:nvSpPr>
        <p:spPr>
          <a:xfrm>
            <a:off x="6517360" y="3028295"/>
            <a:ext cx="1107996" cy="369332"/>
          </a:xfrm>
          <a:prstGeom prst="rect">
            <a:avLst/>
          </a:prstGeom>
          <a:noFill/>
        </p:spPr>
        <p:txBody>
          <a:bodyPr wrap="none" lIns="91440" tIns="45720" rIns="91440" bIns="45720">
            <a:spAutoFit/>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AMSU-A</a:t>
            </a:r>
            <a:endPar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12"/>
          </p:nvPr>
        </p:nvSpPr>
        <p:spPr/>
        <p:txBody>
          <a:bodyPr>
            <a:normAutofit/>
          </a:bodyPr>
          <a:lstStyle/>
          <a:p>
            <a:pPr>
              <a:defRPr/>
            </a:pPr>
            <a:fld id="{7DB3FFFC-F0E5-4022-A923-7FC74788530E}" type="slidenum">
              <a:rPr lang="en-US" smtClean="0"/>
              <a:pPr>
                <a:defRPr/>
              </a:pPr>
              <a:t>4</a:t>
            </a:fld>
            <a:endParaRPr lang="en-US" smtClean="0"/>
          </a:p>
        </p:txBody>
      </p:sp>
      <p:sp>
        <p:nvSpPr>
          <p:cNvPr id="15363" name="Rectangle 2"/>
          <p:cNvSpPr>
            <a:spLocks noGrp="1" noChangeArrowheads="1"/>
          </p:cNvSpPr>
          <p:nvPr>
            <p:ph type="title"/>
          </p:nvPr>
        </p:nvSpPr>
        <p:spPr>
          <a:xfrm>
            <a:off x="3291840" y="239078"/>
            <a:ext cx="5394960" cy="1178242"/>
          </a:xfrm>
        </p:spPr>
        <p:txBody>
          <a:bodyPr/>
          <a:lstStyle/>
          <a:p>
            <a:pPr algn="ctr" eaLnBrk="1" hangingPunct="1"/>
            <a:r>
              <a:rPr lang="en-US" sz="2800" dirty="0" smtClean="0">
                <a:solidFill>
                  <a:srgbClr val="3399FF"/>
                </a:solidFill>
                <a:latin typeface="Arial" pitchFamily="34" charset="0"/>
              </a:rPr>
              <a:t>Operational Calibration Versus Recalibration/Inter-calibration </a:t>
            </a:r>
            <a:r>
              <a:rPr lang="en-US" sz="3200" dirty="0" smtClean="0">
                <a:solidFill>
                  <a:srgbClr val="3399FF"/>
                </a:solidFill>
                <a:latin typeface="Arial" pitchFamily="34" charset="0"/>
              </a:rPr>
              <a:t> </a:t>
            </a:r>
            <a:r>
              <a:rPr lang="en-US" sz="4000" dirty="0" smtClean="0"/>
              <a:t> </a:t>
            </a:r>
          </a:p>
        </p:txBody>
      </p:sp>
      <p:sp>
        <p:nvSpPr>
          <p:cNvPr id="15364" name="Rectangle 3"/>
          <p:cNvSpPr>
            <a:spLocks noGrp="1" noChangeArrowheads="1"/>
          </p:cNvSpPr>
          <p:nvPr>
            <p:ph type="body" sz="half" idx="1"/>
          </p:nvPr>
        </p:nvSpPr>
        <p:spPr>
          <a:xfrm>
            <a:off x="563563" y="1402080"/>
            <a:ext cx="7813675" cy="4694238"/>
          </a:xfrm>
        </p:spPr>
        <p:txBody>
          <a:bodyPr/>
          <a:lstStyle/>
          <a:p>
            <a:pPr eaLnBrk="1" hangingPunct="1">
              <a:lnSpc>
                <a:spcPct val="90000"/>
              </a:lnSpc>
              <a:buFont typeface="Wingdings" pitchFamily="2" charset="2"/>
              <a:buNone/>
            </a:pPr>
            <a:r>
              <a:rPr lang="en-US" sz="1400" dirty="0" smtClean="0"/>
              <a:t>     </a:t>
            </a:r>
            <a:endParaRPr lang="en-US" sz="1800" dirty="0" smtClean="0">
              <a:sym typeface="Symbol" pitchFamily="18" charset="2"/>
            </a:endParaRPr>
          </a:p>
          <a:p>
            <a:pPr lvl="1" eaLnBrk="1" hangingPunct="1">
              <a:lnSpc>
                <a:spcPct val="90000"/>
              </a:lnSpc>
            </a:pPr>
            <a:r>
              <a:rPr lang="en-US" sz="1800" dirty="0" smtClean="0">
                <a:latin typeface="Arial" pitchFamily="34" charset="0"/>
              </a:rPr>
              <a:t>Operational calibration of MSU/AMSU provides quality controlled level-1b data to produce level-1c radiance data.  These activities includes, but are not limited to, lunar contamination correction, antenna pattern correction, determining nonlinearity using pre-launch lab testing data, quality assurance.  Calibration coefficients from operational calibration are saved in level-1b files</a:t>
            </a:r>
          </a:p>
          <a:p>
            <a:pPr lvl="1" eaLnBrk="1" hangingPunct="1">
              <a:lnSpc>
                <a:spcPct val="90000"/>
              </a:lnSpc>
            </a:pPr>
            <a:endParaRPr lang="en-US" sz="1800" dirty="0" smtClean="0">
              <a:latin typeface="Arial" pitchFamily="34" charset="0"/>
            </a:endParaRPr>
          </a:p>
          <a:p>
            <a:pPr lvl="1" eaLnBrk="1" hangingPunct="1">
              <a:lnSpc>
                <a:spcPct val="90000"/>
              </a:lnSpc>
            </a:pPr>
            <a:r>
              <a:rPr lang="en-US" sz="1800" dirty="0" smtClean="0">
                <a:latin typeface="Arial" pitchFamily="34" charset="0"/>
              </a:rPr>
              <a:t>Operational calibrated MSU/AMSU radiances were widely used in NWP and climate </a:t>
            </a:r>
            <a:r>
              <a:rPr lang="en-US" sz="1800" dirty="0" err="1" smtClean="0">
                <a:latin typeface="Arial" pitchFamily="34" charset="0"/>
              </a:rPr>
              <a:t>renalaysis</a:t>
            </a:r>
            <a:r>
              <a:rPr lang="en-US" sz="1800" dirty="0" smtClean="0">
                <a:latin typeface="Arial" pitchFamily="34" charset="0"/>
              </a:rPr>
              <a:t> data assimilation </a:t>
            </a:r>
            <a:endParaRPr lang="en-US" sz="1600" dirty="0" smtClean="0"/>
          </a:p>
          <a:p>
            <a:pPr lvl="1" eaLnBrk="1" hangingPunct="1">
              <a:lnSpc>
                <a:spcPct val="90000"/>
              </a:lnSpc>
              <a:buFont typeface="Wingdings" pitchFamily="2" charset="2"/>
              <a:buNone/>
            </a:pPr>
            <a:endParaRPr lang="en-US" sz="1600" dirty="0" smtClean="0"/>
          </a:p>
          <a:p>
            <a:pPr lvl="1" eaLnBrk="1" hangingPunct="1">
              <a:lnSpc>
                <a:spcPct val="90000"/>
              </a:lnSpc>
            </a:pPr>
            <a:r>
              <a:rPr lang="en-US" sz="1800" dirty="0" smtClean="0"/>
              <a:t>Post-launch recalibration examines long-term satellite biases left over from operational calibration, and then develops algorithms to remove these biases</a:t>
            </a:r>
          </a:p>
          <a:p>
            <a:pPr lvl="1" eaLnBrk="1" hangingPunct="1">
              <a:lnSpc>
                <a:spcPct val="90000"/>
              </a:lnSpc>
            </a:pPr>
            <a:endParaRPr lang="en-US" sz="1800" dirty="0" smtClean="0"/>
          </a:p>
          <a:p>
            <a:pPr lvl="1" eaLnBrk="1" hangingPunct="1">
              <a:lnSpc>
                <a:spcPct val="90000"/>
              </a:lnSpc>
              <a:buFont typeface="Wingdings" pitchFamily="2" charset="2"/>
              <a:buChar char="Ø"/>
            </a:pPr>
            <a:r>
              <a:rPr lang="en-US" sz="1800" dirty="0" smtClean="0"/>
              <a:t>Post-launch inter- and re-calibration support FCDR development</a:t>
            </a:r>
          </a:p>
          <a:p>
            <a:pPr lvl="1" eaLnBrk="1" hangingPunct="1">
              <a:lnSpc>
                <a:spcPct val="90000"/>
              </a:lnSpc>
              <a:buFont typeface="Wingdings" pitchFamily="2" charset="2"/>
              <a:buChar char="Ø"/>
            </a:pPr>
            <a:r>
              <a:rPr lang="en-US" sz="1800" dirty="0" smtClean="0"/>
              <a:t>It replaces operational calibrated radiances in climate applications     </a:t>
            </a:r>
            <a:endParaRPr lang="en-US" sz="1800" dirty="0" smtClean="0">
              <a:latin typeface="Arial" pitchFamily="34" charset="0"/>
            </a:endParaRPr>
          </a:p>
          <a:p>
            <a:pPr lvl="1" eaLnBrk="1" hangingPunct="1">
              <a:lnSpc>
                <a:spcPct val="90000"/>
              </a:lnSpc>
              <a:buFont typeface="Wingdings" pitchFamily="2" charset="2"/>
              <a:buNone/>
            </a:pPr>
            <a:endParaRPr lang="en-US" sz="1800" dirty="0" smtClean="0">
              <a:solidFill>
                <a:srgbClr val="3399FF"/>
              </a:solidFill>
              <a:latin typeface="Arial" pitchFamily="34" charset="0"/>
            </a:endParaRPr>
          </a:p>
          <a:p>
            <a:pPr eaLnBrk="1" hangingPunct="1">
              <a:lnSpc>
                <a:spcPct val="90000"/>
              </a:lnSpc>
            </a:pPr>
            <a:endParaRPr lang="en-US" sz="2000" dirty="0" smtClean="0">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p:cNvSpPr>
            <a:spLocks noGrp="1" noChangeArrowheads="1"/>
          </p:cNvSpPr>
          <p:nvPr>
            <p:ph type="title"/>
          </p:nvPr>
        </p:nvSpPr>
        <p:spPr>
          <a:xfrm>
            <a:off x="3276599" y="333693"/>
            <a:ext cx="5446713" cy="1143000"/>
          </a:xfrm>
        </p:spPr>
        <p:txBody>
          <a:bodyPr/>
          <a:lstStyle/>
          <a:p>
            <a:pPr algn="ctr" eaLnBrk="1" hangingPunct="1"/>
            <a:r>
              <a:rPr lang="en-US" sz="2400" dirty="0" smtClean="0">
                <a:solidFill>
                  <a:srgbClr val="3399FF"/>
                </a:solidFill>
              </a:rPr>
              <a:t> Examples of the Operational Calibrated AMSU-A Data in L1b Files</a:t>
            </a:r>
          </a:p>
        </p:txBody>
      </p:sp>
      <p:sp>
        <p:nvSpPr>
          <p:cNvPr id="2" name="Slide Number Placeholder 7"/>
          <p:cNvSpPr>
            <a:spLocks noGrp="1"/>
          </p:cNvSpPr>
          <p:nvPr>
            <p:ph type="sldNum" sz="quarter" idx="12"/>
          </p:nvPr>
        </p:nvSpPr>
        <p:spPr/>
        <p:txBody>
          <a:bodyPr>
            <a:normAutofit/>
          </a:bodyPr>
          <a:lstStyle/>
          <a:p>
            <a:pPr>
              <a:defRPr/>
            </a:pPr>
            <a:fld id="{FBBC1B86-377A-4904-9638-5108779B8456}" type="slidenum">
              <a:rPr lang="en-US" smtClean="0"/>
              <a:pPr>
                <a:defRPr/>
              </a:pPr>
              <a:t>5</a:t>
            </a:fld>
            <a:endParaRPr lang="en-US" smtClean="0"/>
          </a:p>
        </p:txBody>
      </p:sp>
      <p:pic>
        <p:nvPicPr>
          <p:cNvPr id="16389" name="Picture 2" descr="Global ocean mean intersatellite Tb difference time series for AMSU-A operational calibration for satellites NOAA 15, 16, 17, and 18; MetOp-A; and Aqua for different channels. Differences are chosen against the reference satellites; thus, the satellite pairs shown for channel 6 are different from other channels"/>
          <p:cNvPicPr>
            <a:picLocks noChangeAspect="1" noChangeArrowheads="1"/>
          </p:cNvPicPr>
          <p:nvPr/>
        </p:nvPicPr>
        <p:blipFill>
          <a:blip r:embed="rId3" cstate="print"/>
          <a:srcRect/>
          <a:stretch>
            <a:fillRect/>
          </a:stretch>
        </p:blipFill>
        <p:spPr bwMode="auto">
          <a:xfrm>
            <a:off x="379413" y="1830388"/>
            <a:ext cx="8272462" cy="3656012"/>
          </a:xfrm>
          <a:prstGeom prst="rect">
            <a:avLst/>
          </a:prstGeom>
          <a:noFill/>
          <a:ln w="9525">
            <a:noFill/>
            <a:miter lim="800000"/>
            <a:headEnd/>
            <a:tailEnd/>
          </a:ln>
        </p:spPr>
      </p:pic>
      <p:sp>
        <p:nvSpPr>
          <p:cNvPr id="16390" name="TextBox 6"/>
          <p:cNvSpPr txBox="1">
            <a:spLocks noChangeArrowheads="1"/>
          </p:cNvSpPr>
          <p:nvPr/>
        </p:nvSpPr>
        <p:spPr bwMode="auto">
          <a:xfrm>
            <a:off x="1304925" y="5781675"/>
            <a:ext cx="5639108" cy="369332"/>
          </a:xfrm>
          <a:prstGeom prst="rect">
            <a:avLst/>
          </a:prstGeom>
          <a:noFill/>
          <a:ln w="9525">
            <a:noFill/>
            <a:miter lim="800000"/>
            <a:headEnd/>
            <a:tailEnd/>
          </a:ln>
        </p:spPr>
        <p:txBody>
          <a:bodyPr wrap="none">
            <a:spAutoFit/>
          </a:bodyPr>
          <a:lstStyle/>
          <a:p>
            <a:r>
              <a:rPr lang="en-US" dirty="0"/>
              <a:t>Time varying inter-satellite biases are up to 0.5–1 K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11880" y="182880"/>
            <a:ext cx="5059680" cy="1082040"/>
          </a:xfrm>
        </p:spPr>
        <p:txBody>
          <a:bodyPr/>
          <a:lstStyle/>
          <a:p>
            <a:pPr algn="ctr" eaLnBrk="1" hangingPunct="1"/>
            <a:r>
              <a:rPr lang="en-US" sz="2400" dirty="0" smtClean="0">
                <a:solidFill>
                  <a:srgbClr val="00B0F0"/>
                </a:solidFill>
                <a:latin typeface="Arial" pitchFamily="34" charset="0"/>
                <a:cs typeface="Arial" pitchFamily="34" charset="0"/>
              </a:rPr>
              <a:t>Integrated Microwave Inter-Calibration Approach </a:t>
            </a:r>
            <a:br>
              <a:rPr lang="en-US" sz="2400" dirty="0" smtClean="0">
                <a:solidFill>
                  <a:srgbClr val="00B0F0"/>
                </a:solidFill>
                <a:latin typeface="Arial" pitchFamily="34" charset="0"/>
                <a:cs typeface="Arial" pitchFamily="34" charset="0"/>
              </a:rPr>
            </a:br>
            <a:r>
              <a:rPr lang="en-US" sz="2400" dirty="0" smtClean="0">
                <a:solidFill>
                  <a:srgbClr val="00B0F0"/>
                </a:solidFill>
                <a:latin typeface="Arial" pitchFamily="34" charset="0"/>
                <a:cs typeface="Arial" pitchFamily="34" charset="0"/>
              </a:rPr>
              <a:t>(IMICA, </a:t>
            </a:r>
            <a:r>
              <a:rPr lang="en-US" sz="2400" dirty="0" err="1" smtClean="0">
                <a:solidFill>
                  <a:srgbClr val="00B0F0"/>
                </a:solidFill>
                <a:latin typeface="Arial" pitchFamily="34" charset="0"/>
                <a:cs typeface="Arial" pitchFamily="34" charset="0"/>
              </a:rPr>
              <a:t>Zou</a:t>
            </a:r>
            <a:r>
              <a:rPr lang="en-US" sz="2400" dirty="0" smtClean="0">
                <a:solidFill>
                  <a:srgbClr val="00B0F0"/>
                </a:solidFill>
                <a:latin typeface="Arial" pitchFamily="34" charset="0"/>
                <a:cs typeface="Arial" pitchFamily="34" charset="0"/>
              </a:rPr>
              <a:t> et al. 2006, 2011)</a:t>
            </a:r>
          </a:p>
        </p:txBody>
      </p:sp>
      <p:sp>
        <p:nvSpPr>
          <p:cNvPr id="17411" name="Rectangle 3"/>
          <p:cNvSpPr>
            <a:spLocks noGrp="1" noChangeArrowheads="1"/>
          </p:cNvSpPr>
          <p:nvPr>
            <p:ph type="body" sz="half" idx="1"/>
          </p:nvPr>
        </p:nvSpPr>
        <p:spPr>
          <a:xfrm>
            <a:off x="592138" y="1434465"/>
            <a:ext cx="8077200" cy="4792663"/>
          </a:xfrm>
        </p:spPr>
        <p:txBody>
          <a:bodyPr/>
          <a:lstStyle/>
          <a:p>
            <a:pPr eaLnBrk="1" hangingPunct="1">
              <a:lnSpc>
                <a:spcPct val="90000"/>
              </a:lnSpc>
              <a:buClr>
                <a:schemeClr val="tx1"/>
              </a:buClr>
              <a:buFont typeface="Wingdings" pitchFamily="2" charset="2"/>
              <a:buNone/>
            </a:pPr>
            <a:r>
              <a:rPr lang="en-US" sz="2400" dirty="0" smtClean="0">
                <a:sym typeface="Symbol" pitchFamily="18" charset="2"/>
              </a:rPr>
              <a:t> </a:t>
            </a:r>
          </a:p>
          <a:p>
            <a:pPr eaLnBrk="1" hangingPunct="1">
              <a:lnSpc>
                <a:spcPct val="90000"/>
              </a:lnSpc>
              <a:buClr>
                <a:schemeClr val="tx1"/>
              </a:buClr>
              <a:buFont typeface="Wingdings" pitchFamily="2" charset="2"/>
              <a:buChar char="q"/>
            </a:pPr>
            <a:r>
              <a:rPr lang="en-US" sz="2000" dirty="0" smtClean="0">
                <a:solidFill>
                  <a:srgbClr val="000000"/>
                </a:solidFill>
                <a:sym typeface="Symbol" pitchFamily="18" charset="2"/>
              </a:rPr>
              <a:t>Physically based approach to remove satellite biases </a:t>
            </a:r>
          </a:p>
          <a:p>
            <a:pPr eaLnBrk="1" hangingPunct="1">
              <a:lnSpc>
                <a:spcPct val="90000"/>
              </a:lnSpc>
              <a:buClr>
                <a:schemeClr val="tx1"/>
              </a:buClr>
              <a:buFont typeface="Wingdings" pitchFamily="2" charset="2"/>
              <a:buChar char="q"/>
            </a:pPr>
            <a:endParaRPr lang="en-US" sz="2000" dirty="0" smtClean="0">
              <a:solidFill>
                <a:srgbClr val="000000"/>
              </a:solidFill>
              <a:sym typeface="Symbol" pitchFamily="18" charset="2"/>
            </a:endParaRPr>
          </a:p>
          <a:p>
            <a:pPr eaLnBrk="1" hangingPunct="1">
              <a:lnSpc>
                <a:spcPct val="90000"/>
              </a:lnSpc>
              <a:buClr>
                <a:schemeClr val="tx1"/>
              </a:buClr>
              <a:buFont typeface="Wingdings" pitchFamily="2" charset="2"/>
              <a:buChar char="q"/>
            </a:pPr>
            <a:r>
              <a:rPr lang="en-US" sz="2000" dirty="0" smtClean="0">
                <a:sym typeface="Symbol" pitchFamily="18" charset="2"/>
              </a:rPr>
              <a:t>Use simultaneous nadir overpass (SNO) as applicable</a:t>
            </a:r>
          </a:p>
          <a:p>
            <a:pPr eaLnBrk="1" hangingPunct="1">
              <a:lnSpc>
                <a:spcPct val="90000"/>
              </a:lnSpc>
              <a:buClr>
                <a:schemeClr val="tx1"/>
              </a:buClr>
              <a:buFont typeface="Wingdings" pitchFamily="2" charset="2"/>
              <a:buChar char="q"/>
            </a:pPr>
            <a:endParaRPr lang="en-US" sz="2000" dirty="0" smtClean="0">
              <a:sym typeface="Symbol" pitchFamily="18" charset="2"/>
            </a:endParaRPr>
          </a:p>
          <a:p>
            <a:pPr eaLnBrk="1" hangingPunct="1">
              <a:lnSpc>
                <a:spcPct val="90000"/>
              </a:lnSpc>
              <a:buClr>
                <a:schemeClr val="tx1"/>
              </a:buClr>
              <a:buFont typeface="Wingdings" pitchFamily="2" charset="2"/>
              <a:buChar char="q"/>
            </a:pPr>
            <a:r>
              <a:rPr lang="en-US" sz="2000" dirty="0" smtClean="0">
                <a:sym typeface="Symbol" pitchFamily="18" charset="2"/>
              </a:rPr>
              <a:t>Use global ocean </a:t>
            </a:r>
            <a:r>
              <a:rPr lang="en-US" sz="2000" dirty="0" smtClean="0">
                <a:sym typeface="Symbol" pitchFamily="18" charset="2"/>
              </a:rPr>
              <a:t>mean differences </a:t>
            </a:r>
            <a:r>
              <a:rPr lang="en-US" sz="2000" dirty="0" smtClean="0">
                <a:sym typeface="Symbol" pitchFamily="18" charset="2"/>
              </a:rPr>
              <a:t>as </a:t>
            </a:r>
            <a:r>
              <a:rPr lang="en-US" sz="2000" dirty="0" smtClean="0">
                <a:sym typeface="Symbol" pitchFamily="18" charset="2"/>
              </a:rPr>
              <a:t>applicable — when diurnal </a:t>
            </a:r>
            <a:r>
              <a:rPr lang="en-US" sz="2000" dirty="0" smtClean="0">
                <a:sym typeface="Symbol" pitchFamily="18" charset="2"/>
              </a:rPr>
              <a:t>drift effects are </a:t>
            </a:r>
            <a:r>
              <a:rPr lang="en-US" sz="2000" dirty="0" smtClean="0">
                <a:sym typeface="Symbol" pitchFamily="18" charset="2"/>
              </a:rPr>
              <a:t>small </a:t>
            </a:r>
            <a:r>
              <a:rPr lang="en-US" sz="2000" dirty="0" smtClean="0">
                <a:sym typeface="Symbol" pitchFamily="18" charset="2"/>
              </a:rPr>
              <a:t>and thus calibration </a:t>
            </a:r>
            <a:r>
              <a:rPr lang="en-US" sz="2000" dirty="0" smtClean="0">
                <a:sym typeface="Symbol" pitchFamily="18" charset="2"/>
              </a:rPr>
              <a:t>biases</a:t>
            </a:r>
            <a:r>
              <a:rPr lang="en-US" sz="2000" dirty="0" smtClean="0">
                <a:sym typeface="Symbol" pitchFamily="18" charset="2"/>
              </a:rPr>
              <a:t> </a:t>
            </a:r>
            <a:r>
              <a:rPr lang="en-US" sz="2000" dirty="0" smtClean="0">
                <a:sym typeface="Symbol" pitchFamily="18" charset="2"/>
              </a:rPr>
              <a:t>emerge</a:t>
            </a:r>
            <a:endParaRPr lang="en-US" sz="2000" dirty="0" smtClean="0">
              <a:solidFill>
                <a:srgbClr val="FF0000"/>
              </a:solidFill>
              <a:sym typeface="Symbol" pitchFamily="18" charset="2"/>
            </a:endParaRPr>
          </a:p>
          <a:p>
            <a:pPr eaLnBrk="1" hangingPunct="1">
              <a:lnSpc>
                <a:spcPct val="90000"/>
              </a:lnSpc>
              <a:buClr>
                <a:schemeClr val="tx1"/>
              </a:buClr>
              <a:buFont typeface="Wingdings" pitchFamily="2" charset="2"/>
              <a:buChar char="§"/>
            </a:pPr>
            <a:endParaRPr lang="en-US" sz="2000" dirty="0" smtClean="0">
              <a:solidFill>
                <a:srgbClr val="FF9999"/>
              </a:solidFill>
              <a:sym typeface="Symbol" pitchFamily="18" charset="2"/>
            </a:endParaRPr>
          </a:p>
          <a:p>
            <a:pPr eaLnBrk="1" hangingPunct="1">
              <a:lnSpc>
                <a:spcPct val="90000"/>
              </a:lnSpc>
              <a:buClr>
                <a:schemeClr val="tx1"/>
              </a:buClr>
              <a:buFont typeface="Wingdings" pitchFamily="2" charset="2"/>
              <a:buChar char="q"/>
            </a:pPr>
            <a:r>
              <a:rPr lang="en-US" sz="2000" dirty="0" smtClean="0">
                <a:sym typeface="Symbol" pitchFamily="18" charset="2"/>
              </a:rPr>
              <a:t>Use CRTM simulations as applicable</a:t>
            </a:r>
          </a:p>
          <a:p>
            <a:pPr eaLnBrk="1" hangingPunct="1">
              <a:lnSpc>
                <a:spcPct val="90000"/>
              </a:lnSpc>
              <a:buClr>
                <a:schemeClr val="tx1"/>
              </a:buClr>
              <a:buFont typeface="Wingdings" pitchFamily="2" charset="2"/>
              <a:buNone/>
            </a:pPr>
            <a:endParaRPr lang="en-US" sz="2000" dirty="0" smtClean="0">
              <a:solidFill>
                <a:srgbClr val="000000"/>
              </a:solidFill>
              <a:sym typeface="Symbol" pitchFamily="18" charset="2"/>
            </a:endParaRPr>
          </a:p>
          <a:p>
            <a:pPr eaLnBrk="1" hangingPunct="1">
              <a:lnSpc>
                <a:spcPct val="90000"/>
              </a:lnSpc>
              <a:buClr>
                <a:schemeClr val="tx1"/>
              </a:buClr>
              <a:buFont typeface="Wingdings" pitchFamily="2" charset="2"/>
              <a:buChar char="q"/>
            </a:pPr>
            <a:r>
              <a:rPr lang="en-US" sz="2000" dirty="0" smtClean="0">
                <a:solidFill>
                  <a:srgbClr val="000000"/>
                </a:solidFill>
                <a:sym typeface="Symbol" pitchFamily="18" charset="2"/>
              </a:rPr>
              <a:t>Develop consistent swath radiance FCDRs for climate applications</a:t>
            </a:r>
          </a:p>
        </p:txBody>
      </p:sp>
      <p:sp>
        <p:nvSpPr>
          <p:cNvPr id="17413" name="Slide Number Placeholder 6"/>
          <p:cNvSpPr>
            <a:spLocks noGrp="1"/>
          </p:cNvSpPr>
          <p:nvPr>
            <p:ph type="sldNum" sz="quarter" idx="12"/>
          </p:nvPr>
        </p:nvSpPr>
        <p:spPr/>
        <p:txBody>
          <a:bodyPr>
            <a:normAutofit/>
          </a:bodyPr>
          <a:lstStyle/>
          <a:p>
            <a:pPr>
              <a:defRPr/>
            </a:pPr>
            <a:fld id="{E4117961-5661-45BA-8893-5B478EFCB4E7}" type="slidenum">
              <a:rPr lang="en-US" smtClean="0"/>
              <a:pPr>
                <a:defRPr/>
              </a:pPr>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AE7A3BD1-79D9-4752-9318-245A1BE79683}" type="slidenum">
              <a:rPr lang="en-US"/>
              <a:pPr>
                <a:defRPr/>
              </a:pPr>
              <a:t>7</a:t>
            </a:fld>
            <a:endParaRPr lang="en-US"/>
          </a:p>
        </p:txBody>
      </p:sp>
      <p:sp>
        <p:nvSpPr>
          <p:cNvPr id="1029" name="Rectangle 2"/>
          <p:cNvSpPr>
            <a:spLocks noChangeArrowheads="1"/>
          </p:cNvSpPr>
          <p:nvPr/>
        </p:nvSpPr>
        <p:spPr bwMode="auto">
          <a:xfrm>
            <a:off x="30163" y="28575"/>
            <a:ext cx="9083675" cy="6799263"/>
          </a:xfrm>
          <a:prstGeom prst="rect">
            <a:avLst/>
          </a:prstGeom>
          <a:noFill/>
          <a:ln w="57150" cmpd="tri">
            <a:solidFill>
              <a:srgbClr val="FF9900"/>
            </a:solidFill>
            <a:miter lim="800000"/>
            <a:headEnd/>
            <a:tailEnd/>
          </a:ln>
        </p:spPr>
        <p:txBody>
          <a:bodyPr wrap="none" anchor="ctr"/>
          <a:lstStyle/>
          <a:p>
            <a:endParaRPr lang="en-US"/>
          </a:p>
        </p:txBody>
      </p:sp>
      <p:sp>
        <p:nvSpPr>
          <p:cNvPr id="1030" name="Rectangle 3"/>
          <p:cNvSpPr>
            <a:spLocks noChangeArrowheads="1"/>
          </p:cNvSpPr>
          <p:nvPr/>
        </p:nvSpPr>
        <p:spPr bwMode="auto">
          <a:xfrm>
            <a:off x="3300413" y="3214688"/>
            <a:ext cx="9144000" cy="0"/>
          </a:xfrm>
          <a:prstGeom prst="rect">
            <a:avLst/>
          </a:prstGeom>
          <a:noFill/>
          <a:ln w="12700">
            <a:noFill/>
            <a:miter lim="800000"/>
            <a:headEnd type="none" w="sm" len="sm"/>
            <a:tailEnd type="none" w="sm" len="sm"/>
          </a:ln>
        </p:spPr>
        <p:txBody>
          <a:bodyPr>
            <a:spAutoFit/>
          </a:bodyPr>
          <a:lstStyle/>
          <a:p>
            <a:endParaRPr lang="en-US"/>
          </a:p>
        </p:txBody>
      </p:sp>
      <p:sp>
        <p:nvSpPr>
          <p:cNvPr id="1031" name="Rectangle 4"/>
          <p:cNvSpPr>
            <a:spLocks noChangeArrowheads="1"/>
          </p:cNvSpPr>
          <p:nvPr/>
        </p:nvSpPr>
        <p:spPr bwMode="auto">
          <a:xfrm>
            <a:off x="3181350" y="3214688"/>
            <a:ext cx="9144000" cy="0"/>
          </a:xfrm>
          <a:prstGeom prst="rect">
            <a:avLst/>
          </a:prstGeom>
          <a:noFill/>
          <a:ln w="12700">
            <a:noFill/>
            <a:miter lim="800000"/>
            <a:headEnd type="none" w="sm" len="sm"/>
            <a:tailEnd type="none" w="sm" len="sm"/>
          </a:ln>
        </p:spPr>
        <p:txBody>
          <a:bodyPr>
            <a:spAutoFit/>
          </a:bodyPr>
          <a:lstStyle/>
          <a:p>
            <a:endParaRPr lang="en-US"/>
          </a:p>
        </p:txBody>
      </p:sp>
      <p:sp>
        <p:nvSpPr>
          <p:cNvPr id="1032" name="Rectangle 5"/>
          <p:cNvSpPr>
            <a:spLocks noChangeArrowheads="1"/>
          </p:cNvSpPr>
          <p:nvPr/>
        </p:nvSpPr>
        <p:spPr bwMode="auto">
          <a:xfrm>
            <a:off x="3368040" y="244793"/>
            <a:ext cx="5256530" cy="1200329"/>
          </a:xfrm>
          <a:prstGeom prst="rect">
            <a:avLst/>
          </a:prstGeom>
          <a:noFill/>
          <a:ln w="12700">
            <a:noFill/>
            <a:miter lim="800000"/>
            <a:headEnd type="none" w="sm" len="sm"/>
            <a:tailEnd type="none" w="sm" len="sm"/>
          </a:ln>
        </p:spPr>
        <p:txBody>
          <a:bodyPr wrap="square">
            <a:spAutoFit/>
          </a:bodyPr>
          <a:lstStyle/>
          <a:p>
            <a:pPr algn="ctr"/>
            <a:r>
              <a:rPr lang="en-US" altLang="zh-CN" sz="2400" dirty="0">
                <a:solidFill>
                  <a:srgbClr val="3399FF"/>
                </a:solidFill>
              </a:rPr>
              <a:t>Calibration Equation—The same as operational calibration except for allowing inter-calibration </a:t>
            </a:r>
            <a:endParaRPr lang="en-US" sz="2400" dirty="0">
              <a:solidFill>
                <a:srgbClr val="3399FF"/>
              </a:solidFill>
            </a:endParaRPr>
          </a:p>
        </p:txBody>
      </p:sp>
      <p:sp>
        <p:nvSpPr>
          <p:cNvPr id="1033" name="Rectangle 6"/>
          <p:cNvSpPr>
            <a:spLocks noChangeArrowheads="1"/>
          </p:cNvSpPr>
          <p:nvPr/>
        </p:nvSpPr>
        <p:spPr bwMode="auto">
          <a:xfrm>
            <a:off x="0" y="3314700"/>
            <a:ext cx="9144000" cy="0"/>
          </a:xfrm>
          <a:prstGeom prst="rect">
            <a:avLst/>
          </a:prstGeom>
          <a:noFill/>
          <a:ln w="12700">
            <a:noFill/>
            <a:miter lim="800000"/>
            <a:headEnd type="none" w="sm" len="sm"/>
            <a:tailEnd type="none" w="sm" len="sm"/>
          </a:ln>
        </p:spPr>
        <p:txBody>
          <a:bodyPr wrap="none" anchor="ctr">
            <a:spAutoFit/>
          </a:bodyPr>
          <a:lstStyle/>
          <a:p>
            <a:endParaRPr lang="en-US"/>
          </a:p>
        </p:txBody>
      </p:sp>
      <p:sp>
        <p:nvSpPr>
          <p:cNvPr id="1034" name="Line 7"/>
          <p:cNvSpPr>
            <a:spLocks noChangeShapeType="1"/>
          </p:cNvSpPr>
          <p:nvPr/>
        </p:nvSpPr>
        <p:spPr bwMode="auto">
          <a:xfrm flipH="1">
            <a:off x="4729163" y="2255838"/>
            <a:ext cx="14287" cy="3257550"/>
          </a:xfrm>
          <a:prstGeom prst="line">
            <a:avLst/>
          </a:prstGeom>
          <a:noFill/>
          <a:ln w="12700">
            <a:solidFill>
              <a:schemeClr val="tx1"/>
            </a:solidFill>
            <a:round/>
            <a:headEnd type="none" w="sm" len="sm"/>
            <a:tailEnd type="none" w="sm" len="sm"/>
          </a:ln>
        </p:spPr>
        <p:txBody>
          <a:bodyPr/>
          <a:lstStyle/>
          <a:p>
            <a:endParaRPr lang="en-US"/>
          </a:p>
        </p:txBody>
      </p:sp>
      <p:sp>
        <p:nvSpPr>
          <p:cNvPr id="1035" name="Line 8"/>
          <p:cNvSpPr>
            <a:spLocks noChangeShapeType="1"/>
          </p:cNvSpPr>
          <p:nvPr/>
        </p:nvSpPr>
        <p:spPr bwMode="auto">
          <a:xfrm flipV="1">
            <a:off x="4729163" y="5484813"/>
            <a:ext cx="4043362" cy="14287"/>
          </a:xfrm>
          <a:prstGeom prst="line">
            <a:avLst/>
          </a:prstGeom>
          <a:noFill/>
          <a:ln w="12700">
            <a:solidFill>
              <a:schemeClr val="tx1"/>
            </a:solidFill>
            <a:round/>
            <a:headEnd type="none" w="sm" len="sm"/>
            <a:tailEnd type="none" w="sm" len="sm"/>
          </a:ln>
        </p:spPr>
        <p:txBody>
          <a:bodyPr/>
          <a:lstStyle/>
          <a:p>
            <a:endParaRPr lang="en-US"/>
          </a:p>
        </p:txBody>
      </p:sp>
      <p:sp>
        <p:nvSpPr>
          <p:cNvPr id="1036" name="Text Box 9"/>
          <p:cNvSpPr txBox="1">
            <a:spLocks noChangeArrowheads="1"/>
          </p:cNvSpPr>
          <p:nvPr/>
        </p:nvSpPr>
        <p:spPr bwMode="auto">
          <a:xfrm>
            <a:off x="5722938" y="5546725"/>
            <a:ext cx="2247900" cy="396875"/>
          </a:xfrm>
          <a:prstGeom prst="rect">
            <a:avLst/>
          </a:prstGeom>
          <a:noFill/>
          <a:ln w="12700">
            <a:noFill/>
            <a:miter lim="800000"/>
            <a:headEnd type="none" w="sm" len="sm"/>
            <a:tailEnd type="none" w="sm" len="sm"/>
          </a:ln>
        </p:spPr>
        <p:txBody>
          <a:bodyPr>
            <a:spAutoFit/>
          </a:bodyPr>
          <a:lstStyle/>
          <a:p>
            <a:r>
              <a:rPr lang="en-US" sz="2000" b="1">
                <a:latin typeface="Times New Roman" pitchFamily="18" charset="0"/>
              </a:rPr>
              <a:t>Digital Counts (C)</a:t>
            </a:r>
            <a:endParaRPr lang="en-US" sz="1200" b="1">
              <a:latin typeface="Times New Roman" pitchFamily="18" charset="0"/>
            </a:endParaRPr>
          </a:p>
        </p:txBody>
      </p:sp>
      <p:sp>
        <p:nvSpPr>
          <p:cNvPr id="1037" name="Text Box 10"/>
          <p:cNvSpPr txBox="1">
            <a:spLocks noChangeArrowheads="1"/>
          </p:cNvSpPr>
          <p:nvPr/>
        </p:nvSpPr>
        <p:spPr bwMode="auto">
          <a:xfrm rot="10800000">
            <a:off x="4100513" y="3122613"/>
            <a:ext cx="488950" cy="1524000"/>
          </a:xfrm>
          <a:prstGeom prst="rect">
            <a:avLst/>
          </a:prstGeom>
          <a:noFill/>
          <a:ln w="12700">
            <a:noFill/>
            <a:miter lim="800000"/>
            <a:headEnd type="none" w="sm" len="sm"/>
            <a:tailEnd type="none" w="sm" len="sm"/>
          </a:ln>
        </p:spPr>
        <p:txBody>
          <a:bodyPr vert="eaVert" wrap="none">
            <a:spAutoFit/>
          </a:bodyPr>
          <a:lstStyle/>
          <a:p>
            <a:r>
              <a:rPr lang="en-US" sz="2000" b="1">
                <a:latin typeface="Times New Roman" pitchFamily="18" charset="0"/>
              </a:rPr>
              <a:t>Radiance (R)</a:t>
            </a:r>
          </a:p>
        </p:txBody>
      </p:sp>
      <p:sp>
        <p:nvSpPr>
          <p:cNvPr id="1038" name="Line 11"/>
          <p:cNvSpPr>
            <a:spLocks noChangeShapeType="1"/>
          </p:cNvSpPr>
          <p:nvPr/>
        </p:nvSpPr>
        <p:spPr bwMode="auto">
          <a:xfrm flipV="1">
            <a:off x="5100638" y="3084513"/>
            <a:ext cx="2528887" cy="1900237"/>
          </a:xfrm>
          <a:prstGeom prst="line">
            <a:avLst/>
          </a:prstGeom>
          <a:noFill/>
          <a:ln w="12700">
            <a:solidFill>
              <a:schemeClr val="tx1"/>
            </a:solidFill>
            <a:round/>
            <a:headEnd type="none" w="sm" len="sm"/>
            <a:tailEnd type="none" w="sm" len="sm"/>
          </a:ln>
        </p:spPr>
        <p:txBody>
          <a:bodyPr/>
          <a:lstStyle/>
          <a:p>
            <a:endParaRPr lang="en-US"/>
          </a:p>
        </p:txBody>
      </p:sp>
      <p:cxnSp>
        <p:nvCxnSpPr>
          <p:cNvPr id="1039" name="AutoShape 12"/>
          <p:cNvCxnSpPr>
            <a:cxnSpLocks noChangeShapeType="1"/>
            <a:stCxn id="1038" idx="0"/>
            <a:endCxn id="1038" idx="0"/>
          </p:cNvCxnSpPr>
          <p:nvPr/>
        </p:nvCxnSpPr>
        <p:spPr bwMode="auto">
          <a:xfrm>
            <a:off x="5100638" y="4986338"/>
            <a:ext cx="0" cy="0"/>
          </a:xfrm>
          <a:prstGeom prst="straightConnector1">
            <a:avLst/>
          </a:prstGeom>
          <a:noFill/>
          <a:ln w="12700">
            <a:solidFill>
              <a:schemeClr val="tx1"/>
            </a:solidFill>
            <a:round/>
            <a:headEnd type="none" w="sm" len="sm"/>
            <a:tailEnd type="none" w="sm" len="sm"/>
          </a:ln>
        </p:spPr>
      </p:cxnSp>
      <p:sp>
        <p:nvSpPr>
          <p:cNvPr id="1040" name="Text Box 13"/>
          <p:cNvSpPr txBox="1">
            <a:spLocks noChangeArrowheads="1"/>
          </p:cNvSpPr>
          <p:nvPr/>
        </p:nvSpPr>
        <p:spPr bwMode="auto">
          <a:xfrm>
            <a:off x="4922838" y="5027613"/>
            <a:ext cx="1179512" cy="336550"/>
          </a:xfrm>
          <a:prstGeom prst="rect">
            <a:avLst/>
          </a:prstGeom>
          <a:noFill/>
          <a:ln w="12700">
            <a:noFill/>
            <a:miter lim="800000"/>
            <a:headEnd type="none" w="sm" len="sm"/>
            <a:tailEnd type="none" w="sm" len="sm"/>
          </a:ln>
        </p:spPr>
        <p:txBody>
          <a:bodyPr wrap="none">
            <a:spAutoFit/>
          </a:bodyPr>
          <a:lstStyle/>
          <a:p>
            <a:r>
              <a:rPr lang="en-US" sz="1600" b="1">
                <a:latin typeface="Times New Roman" pitchFamily="18" charset="0"/>
              </a:rPr>
              <a:t>(C</a:t>
            </a:r>
            <a:r>
              <a:rPr lang="en-US" sz="1600" b="1" baseline="-25000">
                <a:latin typeface="Times New Roman" pitchFamily="18" charset="0"/>
              </a:rPr>
              <a:t>c </a:t>
            </a:r>
            <a:r>
              <a:rPr lang="en-US" sz="1600" b="1">
                <a:latin typeface="Times New Roman" pitchFamily="18" charset="0"/>
              </a:rPr>
              <a:t>, 2.73K)</a:t>
            </a:r>
          </a:p>
        </p:txBody>
      </p:sp>
      <p:cxnSp>
        <p:nvCxnSpPr>
          <p:cNvPr id="1041" name="AutoShape 14"/>
          <p:cNvCxnSpPr>
            <a:cxnSpLocks noChangeShapeType="1"/>
            <a:stCxn id="1038" idx="0"/>
            <a:endCxn id="1038" idx="0"/>
          </p:cNvCxnSpPr>
          <p:nvPr/>
        </p:nvCxnSpPr>
        <p:spPr bwMode="auto">
          <a:xfrm>
            <a:off x="5100638" y="4986338"/>
            <a:ext cx="0" cy="0"/>
          </a:xfrm>
          <a:prstGeom prst="straightConnector1">
            <a:avLst/>
          </a:prstGeom>
          <a:noFill/>
          <a:ln w="12700">
            <a:solidFill>
              <a:schemeClr val="tx1"/>
            </a:solidFill>
            <a:round/>
            <a:headEnd type="none" w="sm" len="sm"/>
            <a:tailEnd type="none" w="sm" len="sm"/>
          </a:ln>
        </p:spPr>
      </p:cxnSp>
      <p:sp>
        <p:nvSpPr>
          <p:cNvPr id="1042" name="Text Box 15"/>
          <p:cNvSpPr txBox="1">
            <a:spLocks noChangeArrowheads="1"/>
          </p:cNvSpPr>
          <p:nvPr/>
        </p:nvSpPr>
        <p:spPr bwMode="auto">
          <a:xfrm>
            <a:off x="7551738" y="2641600"/>
            <a:ext cx="917575" cy="336550"/>
          </a:xfrm>
          <a:prstGeom prst="rect">
            <a:avLst/>
          </a:prstGeom>
          <a:noFill/>
          <a:ln w="12700">
            <a:noFill/>
            <a:miter lim="800000"/>
            <a:headEnd type="none" w="sm" len="sm"/>
            <a:tailEnd type="none" w="sm" len="sm"/>
          </a:ln>
        </p:spPr>
        <p:txBody>
          <a:bodyPr wrap="none">
            <a:spAutoFit/>
          </a:bodyPr>
          <a:lstStyle/>
          <a:p>
            <a:r>
              <a:rPr lang="en-US" sz="1600" b="1">
                <a:latin typeface="Times New Roman" pitchFamily="18" charset="0"/>
              </a:rPr>
              <a:t>(C</a:t>
            </a:r>
            <a:r>
              <a:rPr lang="en-US" sz="1600" b="1" baseline="-25000">
                <a:latin typeface="Times New Roman" pitchFamily="18" charset="0"/>
              </a:rPr>
              <a:t>w</a:t>
            </a:r>
            <a:r>
              <a:rPr lang="en-US" sz="1600" b="1">
                <a:latin typeface="Times New Roman" pitchFamily="18" charset="0"/>
              </a:rPr>
              <a:t>, R</a:t>
            </a:r>
            <a:r>
              <a:rPr lang="en-US" sz="1600" b="1" baseline="-25000">
                <a:latin typeface="Times New Roman" pitchFamily="18" charset="0"/>
              </a:rPr>
              <a:t>w</a:t>
            </a:r>
            <a:r>
              <a:rPr lang="en-US" sz="1600" b="1">
                <a:latin typeface="Times New Roman" pitchFamily="18" charset="0"/>
              </a:rPr>
              <a:t>)</a:t>
            </a:r>
          </a:p>
        </p:txBody>
      </p:sp>
      <p:sp>
        <p:nvSpPr>
          <p:cNvPr id="1043" name="AutoShape 16"/>
          <p:cNvSpPr>
            <a:spLocks noChangeArrowheads="1"/>
          </p:cNvSpPr>
          <p:nvPr/>
        </p:nvSpPr>
        <p:spPr bwMode="auto">
          <a:xfrm>
            <a:off x="7558088" y="3041650"/>
            <a:ext cx="128587" cy="128588"/>
          </a:xfrm>
          <a:prstGeom prst="flowChartConnector">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044" name="AutoShape 17"/>
          <p:cNvSpPr>
            <a:spLocks noChangeArrowheads="1"/>
          </p:cNvSpPr>
          <p:nvPr/>
        </p:nvSpPr>
        <p:spPr bwMode="auto">
          <a:xfrm>
            <a:off x="5038725" y="4908550"/>
            <a:ext cx="128588" cy="128588"/>
          </a:xfrm>
          <a:prstGeom prst="flowChartConnector">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045" name="AutoShape 18"/>
          <p:cNvSpPr>
            <a:spLocks noChangeArrowheads="1"/>
          </p:cNvSpPr>
          <p:nvPr/>
        </p:nvSpPr>
        <p:spPr bwMode="auto">
          <a:xfrm>
            <a:off x="6624638" y="3736975"/>
            <a:ext cx="128587" cy="128588"/>
          </a:xfrm>
          <a:prstGeom prst="flowChartConnector">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046" name="Text Box 19"/>
          <p:cNvSpPr txBox="1">
            <a:spLocks noChangeArrowheads="1"/>
          </p:cNvSpPr>
          <p:nvPr/>
        </p:nvSpPr>
        <p:spPr bwMode="auto">
          <a:xfrm>
            <a:off x="6737350" y="3727450"/>
            <a:ext cx="869950" cy="336550"/>
          </a:xfrm>
          <a:prstGeom prst="rect">
            <a:avLst/>
          </a:prstGeom>
          <a:noFill/>
          <a:ln w="12700">
            <a:noFill/>
            <a:miter lim="800000"/>
            <a:headEnd type="none" w="sm" len="sm"/>
            <a:tailEnd type="none" w="sm" len="sm"/>
          </a:ln>
        </p:spPr>
        <p:txBody>
          <a:bodyPr wrap="none">
            <a:spAutoFit/>
          </a:bodyPr>
          <a:lstStyle/>
          <a:p>
            <a:r>
              <a:rPr lang="en-US" sz="1600" b="1">
                <a:latin typeface="Times New Roman" pitchFamily="18" charset="0"/>
              </a:rPr>
              <a:t>(C</a:t>
            </a:r>
            <a:r>
              <a:rPr lang="en-US" sz="1600" b="1" baseline="-25000">
                <a:latin typeface="Times New Roman" pitchFamily="18" charset="0"/>
              </a:rPr>
              <a:t>e</a:t>
            </a:r>
            <a:r>
              <a:rPr lang="en-US" sz="1600" b="1">
                <a:latin typeface="Times New Roman" pitchFamily="18" charset="0"/>
              </a:rPr>
              <a:t>, R</a:t>
            </a:r>
            <a:r>
              <a:rPr lang="en-US" sz="1600" b="1" baseline="-25000">
                <a:latin typeface="Times New Roman" pitchFamily="18" charset="0"/>
              </a:rPr>
              <a:t>L</a:t>
            </a:r>
            <a:r>
              <a:rPr lang="en-US" sz="1600" b="1">
                <a:latin typeface="Times New Roman" pitchFamily="18" charset="0"/>
              </a:rPr>
              <a:t>)</a:t>
            </a:r>
          </a:p>
        </p:txBody>
      </p:sp>
      <p:sp>
        <p:nvSpPr>
          <p:cNvPr id="1047" name="Arc 20"/>
          <p:cNvSpPr>
            <a:spLocks/>
          </p:cNvSpPr>
          <p:nvPr/>
        </p:nvSpPr>
        <p:spPr bwMode="auto">
          <a:xfrm rot="-5053619">
            <a:off x="5130006" y="3031332"/>
            <a:ext cx="3146425" cy="3106738"/>
          </a:xfrm>
          <a:custGeom>
            <a:avLst/>
            <a:gdLst>
              <a:gd name="T0" fmla="*/ 2147483647 w 20946"/>
              <a:gd name="T1" fmla="*/ 0 h 20529"/>
              <a:gd name="T2" fmla="*/ 2147483647 w 20946"/>
              <a:gd name="T3" fmla="*/ 2147483647 h 20529"/>
              <a:gd name="T4" fmla="*/ 0 w 20946"/>
              <a:gd name="T5" fmla="*/ 2147483647 h 20529"/>
              <a:gd name="T6" fmla="*/ 0 60000 65536"/>
              <a:gd name="T7" fmla="*/ 0 60000 65536"/>
              <a:gd name="T8" fmla="*/ 0 60000 65536"/>
              <a:gd name="T9" fmla="*/ 0 w 20946"/>
              <a:gd name="T10" fmla="*/ 0 h 20529"/>
              <a:gd name="T11" fmla="*/ 20946 w 20946"/>
              <a:gd name="T12" fmla="*/ 20529 h 20529"/>
            </a:gdLst>
            <a:ahLst/>
            <a:cxnLst>
              <a:cxn ang="T6">
                <a:pos x="T0" y="T1"/>
              </a:cxn>
              <a:cxn ang="T7">
                <a:pos x="T2" y="T3"/>
              </a:cxn>
              <a:cxn ang="T8">
                <a:pos x="T4" y="T5"/>
              </a:cxn>
            </a:cxnLst>
            <a:rect l="T9" t="T10" r="T11" b="T12"/>
            <a:pathLst>
              <a:path w="20946" h="20529" fill="none" extrusionOk="0">
                <a:moveTo>
                  <a:pt x="6717" y="-1"/>
                </a:moveTo>
                <a:cubicBezTo>
                  <a:pt x="13764" y="2305"/>
                  <a:pt x="19136" y="8065"/>
                  <a:pt x="20946" y="15255"/>
                </a:cubicBezTo>
              </a:path>
              <a:path w="20946" h="20529" stroke="0" extrusionOk="0">
                <a:moveTo>
                  <a:pt x="6717" y="-1"/>
                </a:moveTo>
                <a:cubicBezTo>
                  <a:pt x="13764" y="2305"/>
                  <a:pt x="19136" y="8065"/>
                  <a:pt x="20946" y="15255"/>
                </a:cubicBezTo>
                <a:lnTo>
                  <a:pt x="0" y="20529"/>
                </a:lnTo>
                <a:close/>
              </a:path>
            </a:pathLst>
          </a:custGeom>
          <a:noFill/>
          <a:ln w="12700">
            <a:solidFill>
              <a:schemeClr val="tx1"/>
            </a:solidFill>
            <a:round/>
            <a:headEnd type="none" w="sm" len="sm"/>
            <a:tailEnd type="none" w="sm" len="sm"/>
          </a:ln>
        </p:spPr>
        <p:txBody>
          <a:bodyPr wrap="none" anchor="ctr"/>
          <a:lstStyle/>
          <a:p>
            <a:endParaRPr lang="en-US"/>
          </a:p>
        </p:txBody>
      </p:sp>
      <p:sp>
        <p:nvSpPr>
          <p:cNvPr id="1048" name="AutoShape 21"/>
          <p:cNvSpPr>
            <a:spLocks noChangeArrowheads="1"/>
          </p:cNvSpPr>
          <p:nvPr/>
        </p:nvSpPr>
        <p:spPr bwMode="auto">
          <a:xfrm>
            <a:off x="6624638" y="3294063"/>
            <a:ext cx="128587" cy="128587"/>
          </a:xfrm>
          <a:prstGeom prst="flowChartConnector">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049" name="Text Box 22"/>
          <p:cNvSpPr txBox="1">
            <a:spLocks noChangeArrowheads="1"/>
          </p:cNvSpPr>
          <p:nvPr/>
        </p:nvSpPr>
        <p:spPr bwMode="auto">
          <a:xfrm>
            <a:off x="6061075" y="2865438"/>
            <a:ext cx="838200" cy="336550"/>
          </a:xfrm>
          <a:prstGeom prst="rect">
            <a:avLst/>
          </a:prstGeom>
          <a:noFill/>
          <a:ln w="12700">
            <a:noFill/>
            <a:miter lim="800000"/>
            <a:headEnd type="none" w="sm" len="sm"/>
            <a:tailEnd type="none" w="sm" len="sm"/>
          </a:ln>
        </p:spPr>
        <p:txBody>
          <a:bodyPr wrap="none">
            <a:spAutoFit/>
          </a:bodyPr>
          <a:lstStyle/>
          <a:p>
            <a:r>
              <a:rPr lang="en-US" sz="1600" b="1">
                <a:latin typeface="Times New Roman" pitchFamily="18" charset="0"/>
              </a:rPr>
              <a:t>(C</a:t>
            </a:r>
            <a:r>
              <a:rPr lang="en-US" sz="1600" b="1" baseline="-25000">
                <a:latin typeface="Times New Roman" pitchFamily="18" charset="0"/>
              </a:rPr>
              <a:t>e</a:t>
            </a:r>
            <a:r>
              <a:rPr lang="en-US" sz="1600" b="1">
                <a:latin typeface="Times New Roman" pitchFamily="18" charset="0"/>
              </a:rPr>
              <a:t>, R</a:t>
            </a:r>
            <a:r>
              <a:rPr lang="en-US" sz="1600" b="1" baseline="-25000">
                <a:latin typeface="Times New Roman" pitchFamily="18" charset="0"/>
              </a:rPr>
              <a:t>e</a:t>
            </a:r>
            <a:r>
              <a:rPr lang="en-US" sz="1600" b="1">
                <a:latin typeface="Times New Roman" pitchFamily="18" charset="0"/>
              </a:rPr>
              <a:t>)</a:t>
            </a:r>
          </a:p>
        </p:txBody>
      </p:sp>
      <p:sp>
        <p:nvSpPr>
          <p:cNvPr id="1050" name="Rectangle 23"/>
          <p:cNvSpPr>
            <a:spLocks noChangeArrowheads="1"/>
          </p:cNvSpPr>
          <p:nvPr/>
        </p:nvSpPr>
        <p:spPr bwMode="auto">
          <a:xfrm>
            <a:off x="0" y="3314700"/>
            <a:ext cx="9144000" cy="0"/>
          </a:xfrm>
          <a:prstGeom prst="rect">
            <a:avLst/>
          </a:prstGeom>
          <a:noFill/>
          <a:ln w="12700">
            <a:noFill/>
            <a:miter lim="800000"/>
            <a:headEnd type="none" w="sm" len="sm"/>
            <a:tailEnd type="none" w="sm" len="sm"/>
          </a:ln>
        </p:spPr>
        <p:txBody>
          <a:bodyPr wrap="none" anchor="ctr">
            <a:spAutoFit/>
          </a:bodyPr>
          <a:lstStyle/>
          <a:p>
            <a:endParaRPr lang="en-US"/>
          </a:p>
        </p:txBody>
      </p:sp>
      <p:graphicFrame>
        <p:nvGraphicFramePr>
          <p:cNvPr id="1026" name="Object 24"/>
          <p:cNvGraphicFramePr>
            <a:graphicFrameLocks noChangeAspect="1"/>
          </p:cNvGraphicFramePr>
          <p:nvPr/>
        </p:nvGraphicFramePr>
        <p:xfrm>
          <a:off x="425450" y="3776663"/>
          <a:ext cx="2765425" cy="488950"/>
        </p:xfrm>
        <a:graphic>
          <a:graphicData uri="http://schemas.openxmlformats.org/presentationml/2006/ole">
            <p:oleObj spid="_x0000_s1026" name="Equation" r:id="rId4" imgW="1295280" imgH="228600" progId="Equation.3">
              <p:embed/>
            </p:oleObj>
          </a:graphicData>
        </a:graphic>
      </p:graphicFrame>
      <p:sp>
        <p:nvSpPr>
          <p:cNvPr id="1051" name="Rectangle 25"/>
          <p:cNvSpPr>
            <a:spLocks noChangeArrowheads="1"/>
          </p:cNvSpPr>
          <p:nvPr/>
        </p:nvSpPr>
        <p:spPr bwMode="auto">
          <a:xfrm>
            <a:off x="0" y="3319463"/>
            <a:ext cx="9144000" cy="0"/>
          </a:xfrm>
          <a:prstGeom prst="rect">
            <a:avLst/>
          </a:prstGeom>
          <a:noFill/>
          <a:ln w="12700">
            <a:noFill/>
            <a:miter lim="800000"/>
            <a:headEnd type="none" w="sm" len="sm"/>
            <a:tailEnd type="none" w="sm" len="sm"/>
          </a:ln>
        </p:spPr>
        <p:txBody>
          <a:bodyPr wrap="none" anchor="ctr">
            <a:spAutoFit/>
          </a:bodyPr>
          <a:lstStyle/>
          <a:p>
            <a:endParaRPr lang="en-US"/>
          </a:p>
        </p:txBody>
      </p:sp>
      <p:graphicFrame>
        <p:nvGraphicFramePr>
          <p:cNvPr id="1027" name="Object 26"/>
          <p:cNvGraphicFramePr>
            <a:graphicFrameLocks noChangeAspect="1"/>
          </p:cNvGraphicFramePr>
          <p:nvPr/>
        </p:nvGraphicFramePr>
        <p:xfrm>
          <a:off x="363538" y="2292350"/>
          <a:ext cx="2706687" cy="514350"/>
        </p:xfrm>
        <a:graphic>
          <a:graphicData uri="http://schemas.openxmlformats.org/presentationml/2006/ole">
            <p:oleObj spid="_x0000_s1027" name="Equation" r:id="rId5" imgW="1155199" imgH="215806" progId="Equation.3">
              <p:embed/>
            </p:oleObj>
          </a:graphicData>
        </a:graphic>
      </p:graphicFrame>
      <p:pic>
        <p:nvPicPr>
          <p:cNvPr id="1052" name="Picture 27"/>
          <p:cNvPicPr>
            <a:picLocks noChangeAspect="1" noChangeArrowheads="1"/>
          </p:cNvPicPr>
          <p:nvPr/>
        </p:nvPicPr>
        <p:blipFill>
          <a:blip r:embed="rId6" cstate="print"/>
          <a:srcRect/>
          <a:stretch>
            <a:fillRect/>
          </a:stretch>
        </p:blipFill>
        <p:spPr bwMode="auto">
          <a:xfrm>
            <a:off x="354013" y="5648325"/>
            <a:ext cx="3578225" cy="523875"/>
          </a:xfrm>
          <a:prstGeom prst="rect">
            <a:avLst/>
          </a:prstGeom>
          <a:noFill/>
          <a:ln w="9525">
            <a:noFill/>
            <a:miter lim="800000"/>
            <a:headEnd/>
            <a:tailEnd/>
          </a:ln>
        </p:spPr>
      </p:pic>
      <p:sp>
        <p:nvSpPr>
          <p:cNvPr id="1053" name="Text Box 28"/>
          <p:cNvSpPr txBox="1">
            <a:spLocks noChangeArrowheads="1"/>
          </p:cNvSpPr>
          <p:nvPr/>
        </p:nvSpPr>
        <p:spPr bwMode="auto">
          <a:xfrm>
            <a:off x="344488" y="3127375"/>
            <a:ext cx="3616325" cy="396875"/>
          </a:xfrm>
          <a:prstGeom prst="rect">
            <a:avLst/>
          </a:prstGeom>
          <a:noFill/>
          <a:ln w="12700">
            <a:noFill/>
            <a:miter lim="800000"/>
            <a:headEnd type="none" w="sm" len="sm"/>
            <a:tailEnd type="none" w="sm" len="sm"/>
          </a:ln>
        </p:spPr>
        <p:txBody>
          <a:bodyPr wrap="none">
            <a:spAutoFit/>
          </a:bodyPr>
          <a:lstStyle/>
          <a:p>
            <a:r>
              <a:rPr lang="en-US" sz="2000" b="1" i="1">
                <a:solidFill>
                  <a:srgbClr val="3399FF"/>
                </a:solidFill>
                <a:latin typeface="Times New Roman" pitchFamily="18" charset="0"/>
              </a:rPr>
              <a:t>R</a:t>
            </a:r>
            <a:r>
              <a:rPr lang="en-US" sz="2000" b="1" i="1" baseline="-25000">
                <a:solidFill>
                  <a:srgbClr val="3399FF"/>
                </a:solidFill>
                <a:latin typeface="Times New Roman" pitchFamily="18" charset="0"/>
              </a:rPr>
              <a:t>L</a:t>
            </a:r>
            <a:r>
              <a:rPr lang="en-US" sz="2000" b="1">
                <a:solidFill>
                  <a:srgbClr val="3399FF"/>
                </a:solidFill>
                <a:latin typeface="Times New Roman" pitchFamily="18" charset="0"/>
              </a:rPr>
              <a:t> is the linear calibration term</a:t>
            </a:r>
          </a:p>
        </p:txBody>
      </p:sp>
      <p:sp>
        <p:nvSpPr>
          <p:cNvPr id="1054" name="Text Box 29"/>
          <p:cNvSpPr txBox="1">
            <a:spLocks noChangeArrowheads="1"/>
          </p:cNvSpPr>
          <p:nvPr/>
        </p:nvSpPr>
        <p:spPr bwMode="auto">
          <a:xfrm>
            <a:off x="227013" y="1624013"/>
            <a:ext cx="7839075" cy="366712"/>
          </a:xfrm>
          <a:prstGeom prst="rect">
            <a:avLst/>
          </a:prstGeom>
          <a:noFill/>
          <a:ln w="12700">
            <a:noFill/>
            <a:miter lim="800000"/>
            <a:headEnd type="none" w="sm" len="sm"/>
            <a:tailEnd type="none" w="sm" len="sm"/>
          </a:ln>
        </p:spPr>
        <p:txBody>
          <a:bodyPr>
            <a:spAutoFit/>
          </a:bodyPr>
          <a:lstStyle/>
          <a:p>
            <a:r>
              <a:rPr lang="en-US" b="1">
                <a:solidFill>
                  <a:srgbClr val="3399FF"/>
                </a:solidFill>
                <a:latin typeface="Times New Roman" pitchFamily="18" charset="0"/>
              </a:rPr>
              <a:t>Nonlinear Calibration: one set of calibration coefficients for all scan positions</a:t>
            </a:r>
            <a:endParaRPr lang="en-US" sz="1200" b="1">
              <a:solidFill>
                <a:srgbClr val="3399FF"/>
              </a:solidFill>
              <a:latin typeface="Times New Roman" pitchFamily="18" charset="0"/>
            </a:endParaRPr>
          </a:p>
        </p:txBody>
      </p:sp>
      <p:sp>
        <p:nvSpPr>
          <p:cNvPr id="1055" name="Text Box 30"/>
          <p:cNvSpPr txBox="1">
            <a:spLocks noChangeArrowheads="1"/>
          </p:cNvSpPr>
          <p:nvPr/>
        </p:nvSpPr>
        <p:spPr bwMode="auto">
          <a:xfrm>
            <a:off x="398463" y="4587875"/>
            <a:ext cx="354012" cy="396875"/>
          </a:xfrm>
          <a:prstGeom prst="rect">
            <a:avLst/>
          </a:prstGeom>
          <a:noFill/>
          <a:ln w="12700">
            <a:noFill/>
            <a:miter lim="800000"/>
            <a:headEnd type="none" w="sm" len="sm"/>
            <a:tailEnd type="none" w="sm" len="sm"/>
          </a:ln>
        </p:spPr>
        <p:txBody>
          <a:bodyPr>
            <a:spAutoFit/>
          </a:bodyPr>
          <a:lstStyle/>
          <a:p>
            <a:r>
              <a:rPr lang="en-US" sz="2000"/>
              <a:t>S</a:t>
            </a:r>
          </a:p>
        </p:txBody>
      </p:sp>
      <p:sp>
        <p:nvSpPr>
          <p:cNvPr id="1056" name="Line 31"/>
          <p:cNvSpPr>
            <a:spLocks noChangeShapeType="1"/>
          </p:cNvSpPr>
          <p:nvPr/>
        </p:nvSpPr>
        <p:spPr bwMode="auto">
          <a:xfrm>
            <a:off x="841375" y="4810125"/>
            <a:ext cx="428625" cy="0"/>
          </a:xfrm>
          <a:prstGeom prst="line">
            <a:avLst/>
          </a:prstGeom>
          <a:noFill/>
          <a:ln w="12700">
            <a:solidFill>
              <a:schemeClr val="tx1"/>
            </a:solidFill>
            <a:round/>
            <a:headEnd type="none" w="sm" len="sm"/>
            <a:tailEnd type="triangle" w="sm" len="sm"/>
          </a:ln>
        </p:spPr>
        <p:txBody>
          <a:bodyPr/>
          <a:lstStyle/>
          <a:p>
            <a:endParaRPr lang="en-US"/>
          </a:p>
        </p:txBody>
      </p:sp>
      <p:sp>
        <p:nvSpPr>
          <p:cNvPr id="1057" name="Text Box 32"/>
          <p:cNvSpPr txBox="1">
            <a:spLocks noChangeArrowheads="1"/>
          </p:cNvSpPr>
          <p:nvPr/>
        </p:nvSpPr>
        <p:spPr bwMode="auto">
          <a:xfrm>
            <a:off x="1362075" y="4562475"/>
            <a:ext cx="835025" cy="396875"/>
          </a:xfrm>
          <a:prstGeom prst="rect">
            <a:avLst/>
          </a:prstGeom>
          <a:noFill/>
          <a:ln w="12700">
            <a:noFill/>
            <a:miter lim="800000"/>
            <a:headEnd type="none" w="sm" len="sm"/>
            <a:tailEnd type="none" w="sm" len="sm"/>
          </a:ln>
        </p:spPr>
        <p:txBody>
          <a:bodyPr wrap="none">
            <a:spAutoFit/>
          </a:bodyPr>
          <a:lstStyle/>
          <a:p>
            <a:r>
              <a:rPr lang="en-US" sz="2000"/>
              <a:t>Slope</a:t>
            </a:r>
          </a:p>
        </p:txBody>
      </p:sp>
      <p:sp>
        <p:nvSpPr>
          <p:cNvPr id="1058" name="Text Box 33"/>
          <p:cNvSpPr txBox="1">
            <a:spLocks noChangeArrowheads="1"/>
          </p:cNvSpPr>
          <p:nvPr/>
        </p:nvSpPr>
        <p:spPr bwMode="auto">
          <a:xfrm>
            <a:off x="4865688" y="3386138"/>
            <a:ext cx="527050" cy="396875"/>
          </a:xfrm>
          <a:prstGeom prst="rect">
            <a:avLst/>
          </a:prstGeom>
          <a:noFill/>
          <a:ln w="12700">
            <a:noFill/>
            <a:miter lim="800000"/>
            <a:headEnd type="none" w="sm" len="sm"/>
            <a:tailEnd type="none" w="sm" len="sm"/>
          </a:ln>
        </p:spPr>
        <p:txBody>
          <a:bodyPr>
            <a:spAutoFit/>
          </a:bodyPr>
          <a:lstStyle/>
          <a:p>
            <a:r>
              <a:rPr lang="en-US" sz="2000" b="1" i="1">
                <a:solidFill>
                  <a:schemeClr val="accent2"/>
                </a:solidFill>
                <a:latin typeface="Symbol" pitchFamily="18" charset="2"/>
              </a:rPr>
              <a:t>m</a:t>
            </a:r>
            <a:r>
              <a:rPr lang="en-US" sz="2000" b="1" i="1">
                <a:solidFill>
                  <a:schemeClr val="accent2"/>
                </a:solidFill>
              </a:rPr>
              <a:t>Z</a:t>
            </a:r>
          </a:p>
        </p:txBody>
      </p:sp>
      <p:sp>
        <p:nvSpPr>
          <p:cNvPr id="1059" name="AutoShape 34"/>
          <p:cNvSpPr>
            <a:spLocks noChangeArrowheads="1"/>
          </p:cNvSpPr>
          <p:nvPr/>
        </p:nvSpPr>
        <p:spPr bwMode="auto">
          <a:xfrm>
            <a:off x="5557838" y="3328988"/>
            <a:ext cx="1004887" cy="71437"/>
          </a:xfrm>
          <a:prstGeom prst="rightArrow">
            <a:avLst>
              <a:gd name="adj1" fmla="val 50000"/>
              <a:gd name="adj2" fmla="val 351669"/>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060" name="AutoShape 35"/>
          <p:cNvSpPr>
            <a:spLocks noChangeArrowheads="1"/>
          </p:cNvSpPr>
          <p:nvPr/>
        </p:nvSpPr>
        <p:spPr bwMode="auto">
          <a:xfrm>
            <a:off x="5543550" y="3786188"/>
            <a:ext cx="1017588" cy="60325"/>
          </a:xfrm>
          <a:prstGeom prst="rightArrow">
            <a:avLst>
              <a:gd name="adj1" fmla="val 50000"/>
              <a:gd name="adj2" fmla="val 421711"/>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061" name="Text Box 36"/>
          <p:cNvSpPr txBox="1">
            <a:spLocks noChangeArrowheads="1"/>
          </p:cNvSpPr>
          <p:nvPr/>
        </p:nvSpPr>
        <p:spPr bwMode="auto">
          <a:xfrm>
            <a:off x="5280025" y="3238500"/>
            <a:ext cx="336550" cy="641350"/>
          </a:xfrm>
          <a:prstGeom prst="rect">
            <a:avLst/>
          </a:prstGeom>
          <a:noFill/>
          <a:ln w="12700">
            <a:noFill/>
            <a:miter lim="800000"/>
            <a:headEnd type="none" w="sm" len="sm"/>
            <a:tailEnd type="none" w="sm" len="sm"/>
          </a:ln>
        </p:spPr>
        <p:txBody>
          <a:bodyPr>
            <a:spAutoFit/>
          </a:bodyPr>
          <a:lstStyle/>
          <a:p>
            <a:r>
              <a:rPr lang="en-US" sz="3600">
                <a:solidFill>
                  <a:schemeClr val="accent2"/>
                </a:solidFill>
              </a:rPr>
              <a:t>{</a:t>
            </a:r>
          </a:p>
        </p:txBody>
      </p:sp>
      <p:sp>
        <p:nvSpPr>
          <p:cNvPr id="1062" name="Text Box 37"/>
          <p:cNvSpPr txBox="1">
            <a:spLocks noChangeArrowheads="1"/>
          </p:cNvSpPr>
          <p:nvPr/>
        </p:nvSpPr>
        <p:spPr bwMode="auto">
          <a:xfrm>
            <a:off x="2784475" y="4354513"/>
            <a:ext cx="184150" cy="336550"/>
          </a:xfrm>
          <a:prstGeom prst="rect">
            <a:avLst/>
          </a:prstGeom>
          <a:noFill/>
          <a:ln w="12700">
            <a:noFill/>
            <a:miter lim="800000"/>
            <a:headEnd type="none" w="sm" len="sm"/>
            <a:tailEnd type="none" w="sm" len="sm"/>
          </a:ln>
        </p:spPr>
        <p:txBody>
          <a:bodyPr wrap="none">
            <a:spAutoFit/>
          </a:bodyPr>
          <a:lstStyle/>
          <a:p>
            <a:endParaRPr lang="en-US" sz="1600"/>
          </a:p>
        </p:txBody>
      </p:sp>
      <p:sp>
        <p:nvSpPr>
          <p:cNvPr id="1064" name="Rectangle 39"/>
          <p:cNvSpPr>
            <a:spLocks noChangeArrowheads="1"/>
          </p:cNvSpPr>
          <p:nvPr/>
        </p:nvSpPr>
        <p:spPr bwMode="auto">
          <a:xfrm>
            <a:off x="257175" y="5210175"/>
            <a:ext cx="4572000" cy="366713"/>
          </a:xfrm>
          <a:prstGeom prst="rect">
            <a:avLst/>
          </a:prstGeom>
          <a:noFill/>
          <a:ln w="12700">
            <a:noFill/>
            <a:miter lim="800000"/>
            <a:headEnd type="none" w="sm" len="sm"/>
            <a:tailEnd type="none" w="sm" len="sm"/>
          </a:ln>
        </p:spPr>
        <p:txBody>
          <a:bodyPr>
            <a:spAutoFit/>
          </a:bodyPr>
          <a:lstStyle/>
          <a:p>
            <a:r>
              <a:rPr lang="en-US" b="1" i="1"/>
              <a:t> </a:t>
            </a:r>
            <a:r>
              <a:rPr lang="en-US" b="1" i="1">
                <a:solidFill>
                  <a:srgbClr val="3399FF"/>
                </a:solidFill>
              </a:rPr>
              <a:t>Z</a:t>
            </a:r>
            <a:r>
              <a:rPr lang="en-US" b="1">
                <a:solidFill>
                  <a:srgbClr val="3399FF"/>
                </a:solidFill>
              </a:rPr>
              <a:t> is the quadratic nonlinear term</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566160" y="228600"/>
            <a:ext cx="4937760" cy="914400"/>
          </a:xfrm>
        </p:spPr>
        <p:txBody>
          <a:bodyPr/>
          <a:lstStyle/>
          <a:p>
            <a:pPr algn="ctr" eaLnBrk="1" hangingPunct="1"/>
            <a:r>
              <a:rPr lang="en-US" sz="2400" dirty="0" smtClean="0">
                <a:solidFill>
                  <a:srgbClr val="3399FF"/>
                </a:solidFill>
              </a:rPr>
              <a:t>Calibration Coefficients </a:t>
            </a:r>
            <a:r>
              <a:rPr lang="en-US" sz="2400" dirty="0" smtClean="0">
                <a:solidFill>
                  <a:srgbClr val="3399FF"/>
                </a:solidFill>
              </a:rPr>
              <a:t>obtained from </a:t>
            </a:r>
            <a:r>
              <a:rPr lang="en-US" sz="2400" dirty="0" smtClean="0">
                <a:solidFill>
                  <a:srgbClr val="3399FF"/>
                </a:solidFill>
              </a:rPr>
              <a:t>Post-Launch IMICA </a:t>
            </a:r>
          </a:p>
        </p:txBody>
      </p:sp>
      <p:sp>
        <p:nvSpPr>
          <p:cNvPr id="18435" name="Rectangle 3"/>
          <p:cNvSpPr>
            <a:spLocks noGrp="1" noChangeArrowheads="1"/>
          </p:cNvSpPr>
          <p:nvPr>
            <p:ph type="body" sz="half" idx="1"/>
          </p:nvPr>
        </p:nvSpPr>
        <p:spPr>
          <a:xfrm>
            <a:off x="563563" y="1535113"/>
            <a:ext cx="7834312" cy="995362"/>
          </a:xfrm>
        </p:spPr>
        <p:txBody>
          <a:bodyPr/>
          <a:lstStyle/>
          <a:p>
            <a:pPr eaLnBrk="1" hangingPunct="1">
              <a:lnSpc>
                <a:spcPct val="90000"/>
              </a:lnSpc>
              <a:buClr>
                <a:schemeClr val="tx1"/>
              </a:buClr>
              <a:buFont typeface="Wingdings" pitchFamily="2" charset="2"/>
              <a:buChar char="Ø"/>
            </a:pPr>
            <a:r>
              <a:rPr lang="en-US" sz="1800" b="1" smtClean="0">
                <a:sym typeface="Symbol" pitchFamily="18" charset="2"/>
              </a:rPr>
              <a:t>Calibration coefficients are a set of fixed parameters obtained from overlap observations using IMICA approach (Zou et al. 2006, 2009, Zou and Wang 2011)</a:t>
            </a:r>
          </a:p>
          <a:p>
            <a:pPr eaLnBrk="1" hangingPunct="1">
              <a:lnSpc>
                <a:spcPct val="90000"/>
              </a:lnSpc>
              <a:buClr>
                <a:schemeClr val="tx1"/>
              </a:buClr>
              <a:buFont typeface="Wingdings" pitchFamily="2" charset="2"/>
              <a:buNone/>
            </a:pPr>
            <a:endParaRPr lang="en-US" sz="2000" smtClean="0">
              <a:sym typeface="Symbol" pitchFamily="18" charset="2"/>
            </a:endParaRPr>
          </a:p>
        </p:txBody>
      </p:sp>
      <p:sp>
        <p:nvSpPr>
          <p:cNvPr id="2" name="Slide Number Placeholder 6"/>
          <p:cNvSpPr>
            <a:spLocks noGrp="1"/>
          </p:cNvSpPr>
          <p:nvPr>
            <p:ph type="sldNum" sz="quarter" idx="12"/>
          </p:nvPr>
        </p:nvSpPr>
        <p:spPr/>
        <p:txBody>
          <a:bodyPr>
            <a:normAutofit/>
          </a:bodyPr>
          <a:lstStyle/>
          <a:p>
            <a:pPr>
              <a:defRPr/>
            </a:pPr>
            <a:fld id="{34D3709E-0DE0-44B7-8290-D3F7B9EB12B7}" type="slidenum">
              <a:rPr lang="en-US"/>
              <a:pPr>
                <a:defRPr/>
              </a:pPr>
              <a:t>8</a:t>
            </a:fld>
            <a:endParaRPr lang="en-US"/>
          </a:p>
        </p:txBody>
      </p:sp>
      <p:pic>
        <p:nvPicPr>
          <p:cNvPr id="18438" name="Picture 1"/>
          <p:cNvPicPr>
            <a:picLocks noChangeAspect="1" noChangeArrowheads="1"/>
          </p:cNvPicPr>
          <p:nvPr/>
        </p:nvPicPr>
        <p:blipFill>
          <a:blip r:embed="rId3" cstate="print"/>
          <a:srcRect/>
          <a:stretch>
            <a:fillRect/>
          </a:stretch>
        </p:blipFill>
        <p:spPr bwMode="auto">
          <a:xfrm>
            <a:off x="3475038" y="2224089"/>
            <a:ext cx="5102225" cy="3902392"/>
          </a:xfrm>
          <a:prstGeom prst="rect">
            <a:avLst/>
          </a:prstGeom>
          <a:noFill/>
          <a:ln w="12700">
            <a:noFill/>
            <a:miter lim="800000"/>
            <a:headEnd type="none" w="sm" len="sm"/>
            <a:tailEnd type="none" w="sm" len="sm"/>
          </a:ln>
        </p:spPr>
      </p:pic>
      <p:sp>
        <p:nvSpPr>
          <p:cNvPr id="18439" name="Rectangle 3"/>
          <p:cNvSpPr>
            <a:spLocks noChangeArrowheads="1"/>
          </p:cNvSpPr>
          <p:nvPr/>
        </p:nvSpPr>
        <p:spPr bwMode="auto">
          <a:xfrm>
            <a:off x="0" y="0"/>
            <a:ext cx="9144000" cy="0"/>
          </a:xfrm>
          <a:prstGeom prst="rect">
            <a:avLst/>
          </a:prstGeom>
          <a:noFill/>
          <a:ln w="12700">
            <a:noFill/>
            <a:miter lim="800000"/>
            <a:headEnd type="none" w="sm" len="sm"/>
            <a:tailEnd type="none" w="sm" len="sm"/>
          </a:ln>
        </p:spPr>
        <p:txBody>
          <a:bodyPr wrap="none" anchor="ctr">
            <a:spAutoFit/>
          </a:bodyPr>
          <a:lstStyle/>
          <a:p>
            <a:endParaRPr lang="en-US"/>
          </a:p>
        </p:txBody>
      </p:sp>
      <p:pic>
        <p:nvPicPr>
          <p:cNvPr id="184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4638" y="2484438"/>
            <a:ext cx="247650" cy="180975"/>
          </a:xfrm>
          <a:prstGeom prst="rect">
            <a:avLst/>
          </a:prstGeom>
          <a:noFill/>
          <a:ln w="9525">
            <a:noFill/>
            <a:miter lim="800000"/>
            <a:headEnd/>
            <a:tailEnd/>
          </a:ln>
        </p:spPr>
      </p:pic>
      <p:sp>
        <p:nvSpPr>
          <p:cNvPr id="18441" name="Rectangle 4"/>
          <p:cNvSpPr>
            <a:spLocks noChangeArrowheads="1"/>
          </p:cNvSpPr>
          <p:nvPr/>
        </p:nvSpPr>
        <p:spPr bwMode="auto">
          <a:xfrm>
            <a:off x="136525" y="2386013"/>
            <a:ext cx="2835275" cy="830262"/>
          </a:xfrm>
          <a:prstGeom prst="rect">
            <a:avLst/>
          </a:prstGeom>
          <a:noFill/>
          <a:ln w="12700">
            <a:noFill/>
            <a:miter lim="800000"/>
            <a:headEnd type="none" w="sm" len="sm"/>
            <a:tailEnd type="none" w="sm" len="sm"/>
          </a:ln>
        </p:spPr>
        <p:txBody>
          <a:bodyPr anchor="ctr">
            <a:spAutoFit/>
          </a:bodyPr>
          <a:lstStyle/>
          <a:p>
            <a:r>
              <a:rPr lang="en-US" altLang="ja-JP" sz="1600">
                <a:latin typeface="Times New Roman" pitchFamily="18" charset="0"/>
                <a:ea typeface="MS Mincho" pitchFamily="49" charset="-128"/>
                <a:cs typeface="Times New Roman" pitchFamily="18" charset="0"/>
              </a:rPr>
              <a:t>      : constant offset</a:t>
            </a:r>
          </a:p>
          <a:p>
            <a:r>
              <a:rPr lang="en-US" altLang="ja-JP" sz="1600">
                <a:latin typeface="Times New Roman" pitchFamily="18" charset="0"/>
                <a:ea typeface="MS Mincho" pitchFamily="49" charset="-128"/>
                <a:cs typeface="Times New Roman" pitchFamily="18" charset="0"/>
              </a:rPr>
              <a:t>  </a:t>
            </a:r>
            <a:r>
              <a:rPr lang="en-US" altLang="ja-JP" sz="1600" i="1">
                <a:latin typeface="Symbol" pitchFamily="18" charset="2"/>
                <a:ea typeface="MS Mincho" pitchFamily="49" charset="-128"/>
                <a:cs typeface="Times New Roman" pitchFamily="18" charset="0"/>
              </a:rPr>
              <a:t>k </a:t>
            </a:r>
            <a:r>
              <a:rPr lang="en-US" altLang="ja-JP" sz="1600">
                <a:latin typeface="Times New Roman" pitchFamily="18" charset="0"/>
                <a:ea typeface="MS Mincho" pitchFamily="49" charset="-128"/>
                <a:cs typeface="Times New Roman" pitchFamily="18" charset="0"/>
              </a:rPr>
              <a:t>: rate of changes in the offset</a:t>
            </a:r>
          </a:p>
          <a:p>
            <a:endParaRPr lang="en-US" altLang="ja-JP" sz="1600">
              <a:ea typeface="MS Mincho" pitchFamily="49" charset="-128"/>
              <a:cs typeface="Times New Roman" pitchFamily="18" charset="0"/>
            </a:endParaRPr>
          </a:p>
        </p:txBody>
      </p:sp>
      <p:sp>
        <p:nvSpPr>
          <p:cNvPr id="18442" name="Rectangle 6"/>
          <p:cNvSpPr>
            <a:spLocks noChangeArrowheads="1"/>
          </p:cNvSpPr>
          <p:nvPr/>
        </p:nvSpPr>
        <p:spPr bwMode="auto">
          <a:xfrm>
            <a:off x="0" y="0"/>
            <a:ext cx="9144000" cy="0"/>
          </a:xfrm>
          <a:prstGeom prst="rect">
            <a:avLst/>
          </a:prstGeom>
          <a:noFill/>
          <a:ln w="12700">
            <a:noFill/>
            <a:miter lim="800000"/>
            <a:headEnd type="none" w="sm" len="sm"/>
            <a:tailEnd type="none" w="sm" len="sm"/>
          </a:ln>
        </p:spPr>
        <p:txBody>
          <a:bodyPr wrap="none" anchor="ctr">
            <a:spAutoFit/>
          </a:bodyPr>
          <a:lstStyle/>
          <a:p>
            <a:endParaRPr lang="en-US"/>
          </a:p>
        </p:txBody>
      </p:sp>
      <p:pic>
        <p:nvPicPr>
          <p:cNvPr id="18443"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4963" y="3140075"/>
            <a:ext cx="152400" cy="180975"/>
          </a:xfrm>
          <a:prstGeom prst="rect">
            <a:avLst/>
          </a:prstGeom>
          <a:noFill/>
          <a:ln w="9525">
            <a:noFill/>
            <a:miter lim="800000"/>
            <a:headEnd/>
            <a:tailEnd/>
          </a:ln>
        </p:spPr>
      </p:pic>
      <p:sp>
        <p:nvSpPr>
          <p:cNvPr id="18444" name="Rectangle 7"/>
          <p:cNvSpPr>
            <a:spLocks noChangeArrowheads="1"/>
          </p:cNvSpPr>
          <p:nvPr/>
        </p:nvSpPr>
        <p:spPr bwMode="auto">
          <a:xfrm>
            <a:off x="257175" y="2408238"/>
            <a:ext cx="3108325" cy="1816100"/>
          </a:xfrm>
          <a:prstGeom prst="rect">
            <a:avLst/>
          </a:prstGeom>
          <a:noFill/>
          <a:ln w="12700">
            <a:noFill/>
            <a:miter lim="800000"/>
            <a:headEnd type="none" w="sm" len="sm"/>
            <a:tailEnd type="none" w="sm" len="sm"/>
          </a:ln>
        </p:spPr>
        <p:txBody>
          <a:bodyPr anchor="ctr">
            <a:spAutoFit/>
          </a:bodyPr>
          <a:lstStyle/>
          <a:p>
            <a:endParaRPr lang="en-US" altLang="ja-JP" sz="1600">
              <a:latin typeface="Times New Roman" pitchFamily="18" charset="0"/>
              <a:ea typeface="MS Mincho" pitchFamily="49" charset="-128"/>
              <a:cs typeface="Times New Roman" pitchFamily="18" charset="0"/>
            </a:endParaRPr>
          </a:p>
          <a:p>
            <a:endParaRPr lang="en-US" altLang="ja-JP" sz="1600">
              <a:latin typeface="Times New Roman" pitchFamily="18" charset="0"/>
              <a:ea typeface="MS Mincho" pitchFamily="49" charset="-128"/>
              <a:cs typeface="Times New Roman" pitchFamily="18" charset="0"/>
            </a:endParaRPr>
          </a:p>
          <a:p>
            <a:r>
              <a:rPr lang="en-US" altLang="ja-JP" sz="1600">
                <a:latin typeface="Times New Roman" pitchFamily="18" charset="0"/>
                <a:ea typeface="MS Mincho" pitchFamily="49" charset="-128"/>
                <a:cs typeface="Times New Roman" pitchFamily="18" charset="0"/>
              </a:rPr>
              <a:t>    </a:t>
            </a:r>
          </a:p>
          <a:p>
            <a:r>
              <a:rPr lang="en-US" altLang="ja-JP" sz="1600">
                <a:latin typeface="Times New Roman" pitchFamily="18" charset="0"/>
                <a:ea typeface="MS Mincho" pitchFamily="49" charset="-128"/>
                <a:cs typeface="Times New Roman" pitchFamily="18" charset="0"/>
              </a:rPr>
              <a:t>    : constant non-linear coefficient</a:t>
            </a:r>
          </a:p>
          <a:p>
            <a:endParaRPr lang="en-US" altLang="ja-JP" sz="1600">
              <a:latin typeface="Times New Roman" pitchFamily="18" charset="0"/>
              <a:ea typeface="MS Mincho" pitchFamily="49" charset="-128"/>
              <a:cs typeface="Times New Roman" pitchFamily="18" charset="0"/>
            </a:endParaRPr>
          </a:p>
          <a:p>
            <a:r>
              <a:rPr lang="en-US" altLang="ja-JP" sz="1600" i="1">
                <a:latin typeface="Symbol" pitchFamily="18" charset="2"/>
                <a:ea typeface="MS Mincho" pitchFamily="49" charset="-128"/>
                <a:cs typeface="Times New Roman" pitchFamily="18" charset="0"/>
              </a:rPr>
              <a:t>l: </a:t>
            </a:r>
            <a:r>
              <a:rPr lang="en-US" altLang="ja-JP" sz="1600">
                <a:latin typeface="Times New Roman" pitchFamily="18" charset="0"/>
                <a:ea typeface="MS Mincho" pitchFamily="49" charset="-128"/>
                <a:cs typeface="Times New Roman" pitchFamily="18" charset="0"/>
              </a:rPr>
              <a:t> the rate of changes of the </a:t>
            </a:r>
          </a:p>
          <a:p>
            <a:r>
              <a:rPr lang="en-US" altLang="ja-JP" sz="1600">
                <a:latin typeface="Times New Roman" pitchFamily="18" charset="0"/>
                <a:ea typeface="MS Mincho" pitchFamily="49" charset="-128"/>
                <a:cs typeface="Times New Roman" pitchFamily="18" charset="0"/>
              </a:rPr>
              <a:t>     non-linear coefficient </a:t>
            </a:r>
            <a:endParaRPr lang="en-US" altLang="ja-JP" sz="1600">
              <a:ea typeface="MS Mincho" pitchFamily="49" charset="-128"/>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6"/>
          <p:cNvSpPr>
            <a:spLocks noGrp="1"/>
          </p:cNvSpPr>
          <p:nvPr>
            <p:ph type="sldNum" sz="quarter" idx="12"/>
          </p:nvPr>
        </p:nvSpPr>
        <p:spPr/>
        <p:txBody>
          <a:bodyPr>
            <a:normAutofit/>
          </a:bodyPr>
          <a:lstStyle/>
          <a:p>
            <a:pPr>
              <a:defRPr/>
            </a:pPr>
            <a:fld id="{7B1A28CE-A3B9-4226-AA62-364171F6E441}" type="slidenum">
              <a:rPr lang="en-US" smtClean="0"/>
              <a:pPr>
                <a:defRPr/>
              </a:pPr>
              <a:t>9</a:t>
            </a:fld>
            <a:endParaRPr lang="en-US" smtClean="0"/>
          </a:p>
        </p:txBody>
      </p:sp>
      <p:sp>
        <p:nvSpPr>
          <p:cNvPr id="19459" name="Rectangle 2"/>
          <p:cNvSpPr>
            <a:spLocks noGrp="1" noChangeArrowheads="1"/>
          </p:cNvSpPr>
          <p:nvPr>
            <p:ph type="title"/>
          </p:nvPr>
        </p:nvSpPr>
        <p:spPr>
          <a:xfrm>
            <a:off x="3368040" y="304800"/>
            <a:ext cx="4922520" cy="914400"/>
          </a:xfrm>
        </p:spPr>
        <p:txBody>
          <a:bodyPr/>
          <a:lstStyle/>
          <a:p>
            <a:pPr algn="ctr" eaLnBrk="1" hangingPunct="1"/>
            <a:r>
              <a:rPr lang="en-US" sz="3200" dirty="0" smtClean="0">
                <a:solidFill>
                  <a:srgbClr val="3399FF"/>
                </a:solidFill>
                <a:latin typeface="Arial" pitchFamily="34" charset="0"/>
              </a:rPr>
              <a:t>Data Availability</a:t>
            </a:r>
          </a:p>
        </p:txBody>
      </p:sp>
      <p:sp>
        <p:nvSpPr>
          <p:cNvPr id="19460" name="Rectangle 3"/>
          <p:cNvSpPr>
            <a:spLocks noGrp="1" noChangeArrowheads="1"/>
          </p:cNvSpPr>
          <p:nvPr>
            <p:ph type="body" sz="half" idx="1"/>
          </p:nvPr>
        </p:nvSpPr>
        <p:spPr>
          <a:xfrm>
            <a:off x="563563" y="1375728"/>
            <a:ext cx="7923212" cy="5221287"/>
          </a:xfrm>
          <a:solidFill>
            <a:schemeClr val="bg1"/>
          </a:solidFill>
          <a:ln>
            <a:solidFill>
              <a:schemeClr val="tx1"/>
            </a:solidFill>
          </a:ln>
        </p:spPr>
        <p:txBody>
          <a:bodyPr/>
          <a:lstStyle/>
          <a:p>
            <a:pPr eaLnBrk="1" hangingPunct="1">
              <a:lnSpc>
                <a:spcPct val="90000"/>
              </a:lnSpc>
              <a:buClr>
                <a:schemeClr val="tx1"/>
              </a:buClr>
              <a:buFont typeface="Wingdings" pitchFamily="2" charset="2"/>
              <a:buNone/>
            </a:pPr>
            <a:r>
              <a:rPr lang="en-US" sz="2400" dirty="0" smtClean="0">
                <a:solidFill>
                  <a:schemeClr val="bg1"/>
                </a:solidFill>
                <a:sym typeface="Symbol" pitchFamily="18" charset="2"/>
              </a:rPr>
              <a:t> </a:t>
            </a:r>
          </a:p>
          <a:p>
            <a:pPr eaLnBrk="1" hangingPunct="1">
              <a:lnSpc>
                <a:spcPct val="90000"/>
              </a:lnSpc>
              <a:buClr>
                <a:schemeClr val="tx1"/>
              </a:buClr>
              <a:buFont typeface="Wingdings" pitchFamily="2" charset="2"/>
              <a:buChar char="q"/>
            </a:pPr>
            <a:r>
              <a:rPr lang="en-US" sz="2000" dirty="0" smtClean="0">
                <a:sym typeface="Symbol" pitchFamily="18" charset="2"/>
                <a:hlinkClick r:id="rId3"/>
              </a:rPr>
              <a:t>FCDR data are routinely produced at </a:t>
            </a:r>
            <a:r>
              <a:rPr lang="en-US" sz="2000" dirty="0" smtClean="0">
                <a:sym typeface="Symbol" pitchFamily="18" charset="2"/>
                <a:hlinkClick r:id="rId3"/>
              </a:rPr>
              <a:t>NOAA/STAR </a:t>
            </a:r>
            <a:r>
              <a:rPr lang="en-US" sz="2000" dirty="0" smtClean="0">
                <a:sym typeface="Symbol" pitchFamily="18" charset="2"/>
                <a:hlinkClick r:id="rId3"/>
              </a:rPr>
              <a:t>and then delivered to </a:t>
            </a:r>
            <a:r>
              <a:rPr lang="en-US" sz="2000" dirty="0" smtClean="0">
                <a:sym typeface="Symbol" pitchFamily="18" charset="2"/>
                <a:hlinkClick r:id="rId3"/>
              </a:rPr>
              <a:t>NOAA/NCEI </a:t>
            </a:r>
            <a:r>
              <a:rPr lang="en-US" sz="2000" dirty="0" smtClean="0">
                <a:sym typeface="Symbol" pitchFamily="18" charset="2"/>
                <a:hlinkClick r:id="rId3"/>
              </a:rPr>
              <a:t>for archiving</a:t>
            </a:r>
          </a:p>
          <a:p>
            <a:pPr eaLnBrk="1" hangingPunct="1">
              <a:lnSpc>
                <a:spcPct val="90000"/>
              </a:lnSpc>
              <a:buClr>
                <a:schemeClr val="tx1"/>
              </a:buClr>
              <a:buFont typeface="Wingdings" pitchFamily="2" charset="2"/>
              <a:buChar char="q"/>
            </a:pPr>
            <a:endParaRPr lang="en-US" sz="2000" dirty="0" smtClean="0">
              <a:sym typeface="Symbol" pitchFamily="18" charset="2"/>
              <a:hlinkClick r:id="rId3"/>
            </a:endParaRPr>
          </a:p>
          <a:p>
            <a:pPr eaLnBrk="1" hangingPunct="1">
              <a:lnSpc>
                <a:spcPct val="90000"/>
              </a:lnSpc>
              <a:buClr>
                <a:schemeClr val="tx1"/>
              </a:buClr>
              <a:buFont typeface="Wingdings" pitchFamily="2" charset="2"/>
              <a:buChar char="q"/>
            </a:pPr>
            <a:r>
              <a:rPr lang="en-US" sz="2000" dirty="0" smtClean="0">
                <a:sym typeface="Symbol" pitchFamily="18" charset="2"/>
                <a:hlinkClick r:id="rId3"/>
              </a:rPr>
              <a:t>NCEI data distribution website:</a:t>
            </a:r>
          </a:p>
          <a:p>
            <a:pPr eaLnBrk="1" hangingPunct="1">
              <a:lnSpc>
                <a:spcPct val="90000"/>
              </a:lnSpc>
              <a:buClr>
                <a:schemeClr val="tx1"/>
              </a:buClr>
              <a:buFont typeface="Wingdings" pitchFamily="2" charset="2"/>
              <a:buNone/>
            </a:pPr>
            <a:r>
              <a:rPr lang="en-US" sz="2000" dirty="0" smtClean="0">
                <a:sym typeface="Symbol" pitchFamily="18" charset="2"/>
                <a:hlinkClick r:id="rId3"/>
              </a:rPr>
              <a:t>  http://www.ncdc.noaa.gov/cdr/operationalcdrs.html</a:t>
            </a:r>
            <a:endParaRPr lang="en-US" sz="2000" dirty="0" smtClean="0">
              <a:sym typeface="Symbol" pitchFamily="18" charset="2"/>
            </a:endParaRPr>
          </a:p>
          <a:p>
            <a:pPr eaLnBrk="1" hangingPunct="1">
              <a:lnSpc>
                <a:spcPct val="90000"/>
              </a:lnSpc>
              <a:buClr>
                <a:schemeClr val="tx1"/>
              </a:buClr>
              <a:buFont typeface="Wingdings" pitchFamily="2" charset="2"/>
              <a:buChar char="q"/>
            </a:pPr>
            <a:r>
              <a:rPr lang="en-US" sz="2000" dirty="0" smtClean="0"/>
              <a:t>Data name: AMSU Brightness Temperature--NOAA</a:t>
            </a:r>
            <a:endParaRPr lang="en-US" sz="2000" dirty="0" smtClean="0">
              <a:hlinkClick r:id="rId4"/>
            </a:endParaRPr>
          </a:p>
          <a:p>
            <a:pPr eaLnBrk="1" hangingPunct="1">
              <a:lnSpc>
                <a:spcPct val="90000"/>
              </a:lnSpc>
              <a:buClr>
                <a:schemeClr val="tx1"/>
              </a:buClr>
              <a:buFont typeface="Wingdings" pitchFamily="2" charset="2"/>
              <a:buChar char="Ø"/>
            </a:pPr>
            <a:r>
              <a:rPr lang="en-US" sz="2000" dirty="0" smtClean="0">
                <a:hlinkClick r:id="rId4"/>
              </a:rPr>
              <a:t>Use Agreement</a:t>
            </a:r>
            <a:r>
              <a:rPr lang="en-US" sz="2000" dirty="0" smtClean="0"/>
              <a:t>, </a:t>
            </a:r>
            <a:r>
              <a:rPr lang="en-US" sz="2000" dirty="0" smtClean="0">
                <a:hlinkClick r:id="rId5"/>
              </a:rPr>
              <a:t>FTP</a:t>
            </a:r>
            <a:r>
              <a:rPr lang="en-US" sz="2000" dirty="0" smtClean="0"/>
              <a:t>, </a:t>
            </a:r>
            <a:r>
              <a:rPr lang="en-US" sz="2000" dirty="0" smtClean="0">
                <a:hlinkClick r:id="rId6"/>
              </a:rPr>
              <a:t>Algorithm Description</a:t>
            </a:r>
            <a:r>
              <a:rPr lang="en-US" sz="2000" dirty="0" smtClean="0"/>
              <a:t>, </a:t>
            </a:r>
            <a:r>
              <a:rPr lang="en-US" sz="2000" dirty="0" smtClean="0">
                <a:hlinkClick r:id="rId7"/>
              </a:rPr>
              <a:t>Data Flow Diagram</a:t>
            </a:r>
            <a:r>
              <a:rPr lang="en-US" sz="2000" dirty="0" smtClean="0"/>
              <a:t>, </a:t>
            </a:r>
            <a:r>
              <a:rPr lang="en-US" sz="2000" dirty="0" smtClean="0">
                <a:hlinkClick r:id="rId8"/>
              </a:rPr>
              <a:t>Maturity Matrix</a:t>
            </a:r>
            <a:endParaRPr lang="en-US" sz="2000" dirty="0" smtClean="0">
              <a:sym typeface="Symbol" pitchFamily="18" charset="2"/>
            </a:endParaRPr>
          </a:p>
          <a:p>
            <a:pPr eaLnBrk="1" hangingPunct="1">
              <a:lnSpc>
                <a:spcPct val="90000"/>
              </a:lnSpc>
              <a:buClr>
                <a:schemeClr val="tx1"/>
              </a:buClr>
              <a:buFont typeface="Wingdings" pitchFamily="2" charset="2"/>
              <a:buChar char="q"/>
            </a:pPr>
            <a:r>
              <a:rPr lang="en-US" sz="2000" dirty="0" smtClean="0"/>
              <a:t>Data name: MSU Brightness Temperature--NOAA</a:t>
            </a:r>
          </a:p>
          <a:p>
            <a:pPr eaLnBrk="1" hangingPunct="1">
              <a:lnSpc>
                <a:spcPct val="90000"/>
              </a:lnSpc>
              <a:buClr>
                <a:schemeClr val="tx1"/>
              </a:buClr>
              <a:buFont typeface="Wingdings" pitchFamily="2" charset="2"/>
              <a:buChar char="Ø"/>
            </a:pPr>
            <a:r>
              <a:rPr lang="en-US" sz="2000" dirty="0" smtClean="0">
                <a:hlinkClick r:id="rId4"/>
              </a:rPr>
              <a:t>Use Agreement</a:t>
            </a:r>
            <a:r>
              <a:rPr lang="en-US" sz="2000" dirty="0" smtClean="0"/>
              <a:t>, </a:t>
            </a:r>
            <a:r>
              <a:rPr lang="en-US" sz="2000" dirty="0" smtClean="0">
                <a:hlinkClick r:id="rId5"/>
              </a:rPr>
              <a:t>FTP</a:t>
            </a:r>
            <a:r>
              <a:rPr lang="en-US" sz="2000" dirty="0" smtClean="0"/>
              <a:t>, </a:t>
            </a:r>
            <a:r>
              <a:rPr lang="en-US" sz="2000" dirty="0" smtClean="0">
                <a:hlinkClick r:id="rId6"/>
              </a:rPr>
              <a:t>Algorithm Description</a:t>
            </a:r>
            <a:r>
              <a:rPr lang="en-US" sz="2000" dirty="0" smtClean="0"/>
              <a:t>, </a:t>
            </a:r>
            <a:r>
              <a:rPr lang="en-US" sz="2000" dirty="0" smtClean="0">
                <a:hlinkClick r:id="rId7"/>
              </a:rPr>
              <a:t>Data Flow Diagram</a:t>
            </a:r>
            <a:r>
              <a:rPr lang="en-US" sz="2000" dirty="0" smtClean="0"/>
              <a:t>, </a:t>
            </a:r>
            <a:r>
              <a:rPr lang="en-US" sz="2000" dirty="0" smtClean="0">
                <a:hlinkClick r:id="rId8"/>
              </a:rPr>
              <a:t>Maturity Matrix</a:t>
            </a:r>
            <a:endParaRPr lang="en-US" sz="2000" dirty="0" smtClean="0">
              <a:sym typeface="Symbol" pitchFamily="18" charset="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31301</TotalTime>
  <Words>2887</Words>
  <Application>Microsoft Office PowerPoint</Application>
  <PresentationFormat>On-screen Show (4:3)</PresentationFormat>
  <Paragraphs>352</Paragraphs>
  <Slides>25</Slides>
  <Notes>24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Default Design</vt:lpstr>
      <vt:lpstr>Equation</vt:lpstr>
      <vt:lpstr>Chart</vt:lpstr>
      <vt:lpstr>GRWG MW-SubGroup  Evaluation of the AMSU-A FCDR  after 6 Years of Recalibration </vt:lpstr>
      <vt:lpstr>Purpose</vt:lpstr>
      <vt:lpstr>MSU/AMSU-A Instruments</vt:lpstr>
      <vt:lpstr>Operational Calibration Versus Recalibration/Inter-calibration   </vt:lpstr>
      <vt:lpstr> Examples of the Operational Calibrated AMSU-A Data in L1b Files</vt:lpstr>
      <vt:lpstr>Integrated Microwave Inter-Calibration Approach  (IMICA, Zou et al. 2006, 2011)</vt:lpstr>
      <vt:lpstr>Slide 7</vt:lpstr>
      <vt:lpstr>Calibration Coefficients obtained from Post-Launch IMICA </vt:lpstr>
      <vt:lpstr>Data Availability</vt:lpstr>
      <vt:lpstr> Data Processing Approach</vt:lpstr>
      <vt:lpstr> POES Satellite Orbital Drifts</vt:lpstr>
      <vt:lpstr> Inter-Satellite Biases of the AMSU-A FCDR – Channel 4</vt:lpstr>
      <vt:lpstr> Inter-Satellite Biases of the AMSU-A FCDR—Channel 4</vt:lpstr>
      <vt:lpstr> Inter-Satellite Biases of the AMSU-A FCDR—Channel 5</vt:lpstr>
      <vt:lpstr> Inter-Satellite Biases of AMSU-A FCDR — Channel 5</vt:lpstr>
      <vt:lpstr> Performance of AMSU-A FCDR—Channel 6</vt:lpstr>
      <vt:lpstr> Performance of AMSU-A FCDR—Channel 7</vt:lpstr>
      <vt:lpstr> Performance of AMSU-A FCDR—Channel 7</vt:lpstr>
      <vt:lpstr>Comparison with GPSRO— Evaluation of Absolute Accuracy   </vt:lpstr>
      <vt:lpstr>Conclusion </vt:lpstr>
      <vt:lpstr>Backup slides</vt:lpstr>
      <vt:lpstr> Performance of AMSU-A FCDR—Channel 8</vt:lpstr>
      <vt:lpstr> Performance of AMSU-A FCDR—Channel 8</vt:lpstr>
      <vt:lpstr> Performance of AMSU-A FCDR—Channel 9</vt:lpstr>
      <vt:lpstr> Performance of the AMSU-A FCDR C—Channel 9</vt:lpstr>
    </vt:vector>
  </TitlesOfParts>
  <Company>NOAA / NESDIS / ORA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GSICS GEO-LEO ATBD</dc:title>
  <dc:subject>SPIE 2009 tALK</dc:subject>
  <dc:creator>Fred Wu</dc:creator>
  <cp:lastModifiedBy>czou</cp:lastModifiedBy>
  <cp:revision>847</cp:revision>
  <dcterms:created xsi:type="dcterms:W3CDTF">2004-06-10T15:46:18Z</dcterms:created>
  <dcterms:modified xsi:type="dcterms:W3CDTF">2017-03-17T14:27:09Z</dcterms:modified>
</cp:coreProperties>
</file>