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vml" ContentType="application/vnd.openxmlformats-officedocument.vmlDrawing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8"/>
  </p:notesMasterIdLst>
  <p:handoutMasterIdLst>
    <p:handoutMasterId r:id="rId19"/>
  </p:handoutMasterIdLst>
  <p:sldIdLst>
    <p:sldId id="589" r:id="rId2"/>
    <p:sldId id="708" r:id="rId3"/>
    <p:sldId id="709" r:id="rId4"/>
    <p:sldId id="703" r:id="rId5"/>
    <p:sldId id="704" r:id="rId6"/>
    <p:sldId id="706" r:id="rId7"/>
    <p:sldId id="707" r:id="rId8"/>
    <p:sldId id="715" r:id="rId9"/>
    <p:sldId id="710" r:id="rId10"/>
    <p:sldId id="713" r:id="rId11"/>
    <p:sldId id="714" r:id="rId12"/>
    <p:sldId id="716" r:id="rId13"/>
    <p:sldId id="717" r:id="rId14"/>
    <p:sldId id="718" r:id="rId15"/>
    <p:sldId id="719" r:id="rId16"/>
    <p:sldId id="676" r:id="rId17"/>
  </p:sldIdLst>
  <p:sldSz cx="9906000" cy="6858000" type="A4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26">
          <p15:clr>
            <a:srgbClr val="A4A3A4"/>
          </p15:clr>
        </p15:guide>
        <p15:guide id="2" orient="horz" pos="1410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4169">
          <p15:clr>
            <a:srgbClr val="A4A3A4"/>
          </p15:clr>
        </p15:guide>
        <p15:guide id="9" pos="4214">
          <p15:clr>
            <a:srgbClr val="A4A3A4"/>
          </p15:clr>
        </p15:guide>
        <p15:guide id="10" pos="196">
          <p15:clr>
            <a:srgbClr val="A4A3A4"/>
          </p15:clr>
        </p15:guide>
        <p15:guide id="11" pos="1552">
          <p15:clr>
            <a:srgbClr val="A4A3A4"/>
          </p15:clr>
        </p15:guide>
        <p15:guide id="12" pos="4879">
          <p15:clr>
            <a:srgbClr val="A4A3A4"/>
          </p15:clr>
        </p15:guide>
        <p15:guide id="13" pos="6113">
          <p15:clr>
            <a:srgbClr val="A4A3A4"/>
          </p15:clr>
        </p15:guide>
        <p15:guide id="14" pos="2799">
          <p15:clr>
            <a:srgbClr val="A4A3A4"/>
          </p15:clr>
        </p15:guide>
        <p15:guide id="15" pos="8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m Hewison" initials="RSP/TJH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66"/>
    <a:srgbClr val="FFFF00"/>
    <a:srgbClr val="FFCC00"/>
    <a:srgbClr val="000000"/>
    <a:srgbClr val="CB333B"/>
    <a:srgbClr val="00B5E2"/>
    <a:srgbClr val="00205B"/>
    <a:srgbClr val="FE5000"/>
    <a:srgbClr val="C5B9AC"/>
    <a:srgbClr val="FEDB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62" autoAdjust="0"/>
    <p:restoredTop sz="95309" autoAdjust="0"/>
  </p:normalViewPr>
  <p:slideViewPr>
    <p:cSldViewPr snapToGrid="0">
      <p:cViewPr>
        <p:scale>
          <a:sx n="80" d="100"/>
          <a:sy n="80" d="100"/>
        </p:scale>
        <p:origin x="-180" y="-552"/>
      </p:cViewPr>
      <p:guideLst>
        <p:guide orient="horz" pos="626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4169"/>
        <p:guide pos="4214"/>
        <p:guide pos="196"/>
        <p:guide pos="1552"/>
        <p:guide pos="4879"/>
        <p:guide pos="6113"/>
        <p:guide pos="2799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88"/>
    </p:cViewPr>
  </p:sorterViewPr>
  <p:notesViewPr>
    <p:cSldViewPr snapToGrid="0">
      <p:cViewPr varScale="1">
        <p:scale>
          <a:sx n="46" d="100"/>
          <a:sy n="46" d="100"/>
        </p:scale>
        <p:origin x="-3306" y="-132"/>
      </p:cViewPr>
      <p:guideLst>
        <p:guide orient="horz" pos="4525"/>
        <p:guide pos="3127"/>
      </p:guideLst>
    </p:cSldViewPr>
  </p:notesViewPr>
  <p:gridSpacing cx="184343675" cy="1843436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w0642\user2\HewisonT\MY%20DOCUMENTS\GSICS\Analysis\DeltaCorrection_IASIB-A_for_TraceabilityReport_v2tb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w0642\user2\HewisonT\MY%20DOCUMENTS\GSICS\Analysis\DeltaCorrection_IASIB-A_for_TraceabilityReport_v2mw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w0642\user2\HewisonT\MY%20DOCUMENTS\GSICS\Analysis\DeltaCorrection_IASIB-A_for_TraceabilityReport_v2p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/>
      <c:scatterChart>
        <c:scatterStyle val="lineMarker"/>
        <c:ser>
          <c:idx val="0"/>
          <c:order val="0"/>
          <c:tx>
            <c:strRef>
              <c:f>MeanDD_flip!$A$2</c:f>
              <c:strCache>
                <c:ptCount val="1"/>
                <c:pt idx="0">
                  <c:v>IR13.3</c:v>
                </c:pt>
              </c:strCache>
            </c:strRef>
          </c:tx>
          <c:xVal>
            <c:numRef>
              <c:f>MeanDD_flip!$B$1:$L$1</c:f>
              <c:numCache>
                <c:formatCode>General</c:formatCode>
                <c:ptCount val="11"/>
                <c:pt idx="0">
                  <c:v>200</c:v>
                </c:pt>
                <c:pt idx="1">
                  <c:v>210</c:v>
                </c:pt>
                <c:pt idx="2">
                  <c:v>220</c:v>
                </c:pt>
                <c:pt idx="3">
                  <c:v>230</c:v>
                </c:pt>
                <c:pt idx="4">
                  <c:v>240</c:v>
                </c:pt>
                <c:pt idx="5">
                  <c:v>250</c:v>
                </c:pt>
                <c:pt idx="6">
                  <c:v>260</c:v>
                </c:pt>
                <c:pt idx="7">
                  <c:v>270</c:v>
                </c:pt>
                <c:pt idx="8">
                  <c:v>280</c:v>
                </c:pt>
                <c:pt idx="9">
                  <c:v>290</c:v>
                </c:pt>
                <c:pt idx="10">
                  <c:v>300</c:v>
                </c:pt>
              </c:numCache>
            </c:numRef>
          </c:xVal>
          <c:yVal>
            <c:numRef>
              <c:f>MeanDD_flip!$B$2:$L$2</c:f>
              <c:numCache>
                <c:formatCode>0.00</c:formatCode>
                <c:ptCount val="11"/>
                <c:pt idx="0">
                  <c:v>-0.3</c:v>
                </c:pt>
                <c:pt idx="1">
                  <c:v>-0.24</c:v>
                </c:pt>
                <c:pt idx="2">
                  <c:v>-0.19</c:v>
                </c:pt>
                <c:pt idx="3">
                  <c:v>-0.15</c:v>
                </c:pt>
                <c:pt idx="4">
                  <c:v>-0.12</c:v>
                </c:pt>
                <c:pt idx="5">
                  <c:v>-0.09</c:v>
                </c:pt>
                <c:pt idx="6">
                  <c:v>-0.06</c:v>
                </c:pt>
                <c:pt idx="7">
                  <c:v>-0.04</c:v>
                </c:pt>
                <c:pt idx="8">
                  <c:v>-0.02</c:v>
                </c:pt>
                <c:pt idx="9">
                  <c:v>0</c:v>
                </c:pt>
                <c:pt idx="10">
                  <c:v>0.02</c:v>
                </c:pt>
              </c:numCache>
            </c:numRef>
          </c:yVal>
        </c:ser>
        <c:ser>
          <c:idx val="1"/>
          <c:order val="1"/>
          <c:tx>
            <c:strRef>
              <c:f>MeanDD_flip!$A$3</c:f>
              <c:strCache>
                <c:ptCount val="1"/>
                <c:pt idx="0">
                  <c:v>IR11.9</c:v>
                </c:pt>
              </c:strCache>
            </c:strRef>
          </c:tx>
          <c:xVal>
            <c:numRef>
              <c:f>MeanDD_flip!$B$1:$L$1</c:f>
              <c:numCache>
                <c:formatCode>General</c:formatCode>
                <c:ptCount val="11"/>
                <c:pt idx="0">
                  <c:v>200</c:v>
                </c:pt>
                <c:pt idx="1">
                  <c:v>210</c:v>
                </c:pt>
                <c:pt idx="2">
                  <c:v>220</c:v>
                </c:pt>
                <c:pt idx="3">
                  <c:v>230</c:v>
                </c:pt>
                <c:pt idx="4">
                  <c:v>240</c:v>
                </c:pt>
                <c:pt idx="5">
                  <c:v>250</c:v>
                </c:pt>
                <c:pt idx="6">
                  <c:v>260</c:v>
                </c:pt>
                <c:pt idx="7">
                  <c:v>270</c:v>
                </c:pt>
                <c:pt idx="8">
                  <c:v>280</c:v>
                </c:pt>
                <c:pt idx="9">
                  <c:v>290</c:v>
                </c:pt>
                <c:pt idx="10">
                  <c:v>300</c:v>
                </c:pt>
              </c:numCache>
            </c:numRef>
          </c:xVal>
          <c:yVal>
            <c:numRef>
              <c:f>MeanDD_flip!$B$3:$L$3</c:f>
              <c:numCache>
                <c:formatCode>0.00</c:formatCode>
                <c:ptCount val="11"/>
                <c:pt idx="0">
                  <c:v>-0.16</c:v>
                </c:pt>
                <c:pt idx="1">
                  <c:v>-0.13</c:v>
                </c:pt>
                <c:pt idx="2">
                  <c:v>-0.11</c:v>
                </c:pt>
                <c:pt idx="3">
                  <c:v>-0.09</c:v>
                </c:pt>
                <c:pt idx="4">
                  <c:v>-7.0000000000000007E-2</c:v>
                </c:pt>
                <c:pt idx="5">
                  <c:v>-0.06</c:v>
                </c:pt>
                <c:pt idx="6">
                  <c:v>-0.05</c:v>
                </c:pt>
                <c:pt idx="7">
                  <c:v>-0.04</c:v>
                </c:pt>
                <c:pt idx="8">
                  <c:v>-0.04</c:v>
                </c:pt>
                <c:pt idx="9">
                  <c:v>-0.03</c:v>
                </c:pt>
                <c:pt idx="10">
                  <c:v>-0.02</c:v>
                </c:pt>
              </c:numCache>
            </c:numRef>
          </c:yVal>
        </c:ser>
        <c:ser>
          <c:idx val="2"/>
          <c:order val="2"/>
          <c:tx>
            <c:strRef>
              <c:f>MeanDD_flip!$A$4</c:f>
              <c:strCache>
                <c:ptCount val="1"/>
                <c:pt idx="0">
                  <c:v>IR10.8</c:v>
                </c:pt>
              </c:strCache>
            </c:strRef>
          </c:tx>
          <c:xVal>
            <c:numRef>
              <c:f>MeanDD_flip!$B$1:$L$1</c:f>
              <c:numCache>
                <c:formatCode>General</c:formatCode>
                <c:ptCount val="11"/>
                <c:pt idx="0">
                  <c:v>200</c:v>
                </c:pt>
                <c:pt idx="1">
                  <c:v>210</c:v>
                </c:pt>
                <c:pt idx="2">
                  <c:v>220</c:v>
                </c:pt>
                <c:pt idx="3">
                  <c:v>230</c:v>
                </c:pt>
                <c:pt idx="4">
                  <c:v>240</c:v>
                </c:pt>
                <c:pt idx="5">
                  <c:v>250</c:v>
                </c:pt>
                <c:pt idx="6">
                  <c:v>260</c:v>
                </c:pt>
                <c:pt idx="7">
                  <c:v>270</c:v>
                </c:pt>
                <c:pt idx="8">
                  <c:v>280</c:v>
                </c:pt>
                <c:pt idx="9">
                  <c:v>290</c:v>
                </c:pt>
                <c:pt idx="10">
                  <c:v>300</c:v>
                </c:pt>
              </c:numCache>
            </c:numRef>
          </c:xVal>
          <c:yVal>
            <c:numRef>
              <c:f>MeanDD_flip!$B$4:$L$4</c:f>
              <c:numCache>
                <c:formatCode>0.00</c:formatCode>
                <c:ptCount val="11"/>
                <c:pt idx="0">
                  <c:v>-0.27</c:v>
                </c:pt>
                <c:pt idx="1">
                  <c:v>-0.21</c:v>
                </c:pt>
                <c:pt idx="2">
                  <c:v>-0.16</c:v>
                </c:pt>
                <c:pt idx="3">
                  <c:v>-0.13</c:v>
                </c:pt>
                <c:pt idx="4">
                  <c:v>-0.1</c:v>
                </c:pt>
                <c:pt idx="5">
                  <c:v>-0.08</c:v>
                </c:pt>
                <c:pt idx="6">
                  <c:v>-0.06</c:v>
                </c:pt>
                <c:pt idx="7">
                  <c:v>-0.05</c:v>
                </c:pt>
                <c:pt idx="8">
                  <c:v>-0.04</c:v>
                </c:pt>
                <c:pt idx="9">
                  <c:v>-0.03</c:v>
                </c:pt>
                <c:pt idx="10">
                  <c:v>-0.02</c:v>
                </c:pt>
              </c:numCache>
            </c:numRef>
          </c:yVal>
        </c:ser>
        <c:ser>
          <c:idx val="3"/>
          <c:order val="3"/>
          <c:tx>
            <c:strRef>
              <c:f>MeanDD_flip!$A$5</c:f>
              <c:strCache>
                <c:ptCount val="1"/>
                <c:pt idx="0">
                  <c:v> IR09.7</c:v>
                </c:pt>
              </c:strCache>
            </c:strRef>
          </c:tx>
          <c:xVal>
            <c:numRef>
              <c:f>MeanDD_flip!$B$1:$L$1</c:f>
              <c:numCache>
                <c:formatCode>General</c:formatCode>
                <c:ptCount val="11"/>
                <c:pt idx="0">
                  <c:v>200</c:v>
                </c:pt>
                <c:pt idx="1">
                  <c:v>210</c:v>
                </c:pt>
                <c:pt idx="2">
                  <c:v>220</c:v>
                </c:pt>
                <c:pt idx="3">
                  <c:v>230</c:v>
                </c:pt>
                <c:pt idx="4">
                  <c:v>240</c:v>
                </c:pt>
                <c:pt idx="5">
                  <c:v>250</c:v>
                </c:pt>
                <c:pt idx="6">
                  <c:v>260</c:v>
                </c:pt>
                <c:pt idx="7">
                  <c:v>270</c:v>
                </c:pt>
                <c:pt idx="8">
                  <c:v>280</c:v>
                </c:pt>
                <c:pt idx="9">
                  <c:v>290</c:v>
                </c:pt>
                <c:pt idx="10">
                  <c:v>300</c:v>
                </c:pt>
              </c:numCache>
            </c:numRef>
          </c:xVal>
          <c:yVal>
            <c:numRef>
              <c:f>MeanDD_flip!$B$5:$L$5</c:f>
              <c:numCache>
                <c:formatCode>0.00</c:formatCode>
                <c:ptCount val="11"/>
                <c:pt idx="0">
                  <c:v>-0.19</c:v>
                </c:pt>
                <c:pt idx="1">
                  <c:v>-0.14000000000000001</c:v>
                </c:pt>
                <c:pt idx="2">
                  <c:v>-0.11</c:v>
                </c:pt>
                <c:pt idx="3">
                  <c:v>-0.08</c:v>
                </c:pt>
                <c:pt idx="4">
                  <c:v>-0.06</c:v>
                </c:pt>
                <c:pt idx="5">
                  <c:v>-0.05</c:v>
                </c:pt>
                <c:pt idx="6">
                  <c:v>-0.04</c:v>
                </c:pt>
                <c:pt idx="7">
                  <c:v>-0.03</c:v>
                </c:pt>
                <c:pt idx="8">
                  <c:v>-0.02</c:v>
                </c:pt>
                <c:pt idx="9">
                  <c:v>-0.01</c:v>
                </c:pt>
                <c:pt idx="10">
                  <c:v>-0.01</c:v>
                </c:pt>
              </c:numCache>
            </c:numRef>
          </c:yVal>
        </c:ser>
        <c:ser>
          <c:idx val="4"/>
          <c:order val="4"/>
          <c:tx>
            <c:strRef>
              <c:f>MeanDD_flip!$A$6</c:f>
              <c:strCache>
                <c:ptCount val="1"/>
                <c:pt idx="0">
                  <c:v> IR08.7</c:v>
                </c:pt>
              </c:strCache>
            </c:strRef>
          </c:tx>
          <c:xVal>
            <c:numRef>
              <c:f>MeanDD_flip!$B$1:$L$1</c:f>
              <c:numCache>
                <c:formatCode>General</c:formatCode>
                <c:ptCount val="11"/>
                <c:pt idx="0">
                  <c:v>200</c:v>
                </c:pt>
                <c:pt idx="1">
                  <c:v>210</c:v>
                </c:pt>
                <c:pt idx="2">
                  <c:v>220</c:v>
                </c:pt>
                <c:pt idx="3">
                  <c:v>230</c:v>
                </c:pt>
                <c:pt idx="4">
                  <c:v>240</c:v>
                </c:pt>
                <c:pt idx="5">
                  <c:v>250</c:v>
                </c:pt>
                <c:pt idx="6">
                  <c:v>260</c:v>
                </c:pt>
                <c:pt idx="7">
                  <c:v>270</c:v>
                </c:pt>
                <c:pt idx="8">
                  <c:v>280</c:v>
                </c:pt>
                <c:pt idx="9">
                  <c:v>290</c:v>
                </c:pt>
                <c:pt idx="10">
                  <c:v>300</c:v>
                </c:pt>
              </c:numCache>
            </c:numRef>
          </c:xVal>
          <c:yVal>
            <c:numRef>
              <c:f>MeanDD_flip!$B$6:$L$6</c:f>
              <c:numCache>
                <c:formatCode>0.00</c:formatCode>
                <c:ptCount val="11"/>
                <c:pt idx="0">
                  <c:v>-0.09</c:v>
                </c:pt>
                <c:pt idx="1">
                  <c:v>-7.0000000000000007E-2</c:v>
                </c:pt>
                <c:pt idx="2">
                  <c:v>-0.05</c:v>
                </c:pt>
                <c:pt idx="3">
                  <c:v>-0.04</c:v>
                </c:pt>
                <c:pt idx="4">
                  <c:v>-0.03</c:v>
                </c:pt>
                <c:pt idx="5">
                  <c:v>-0.02</c:v>
                </c:pt>
                <c:pt idx="6">
                  <c:v>-0.01</c:v>
                </c:pt>
                <c:pt idx="7">
                  <c:v>-0.01</c:v>
                </c:pt>
                <c:pt idx="8">
                  <c:v>-0.01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</c:ser>
        <c:ser>
          <c:idx val="5"/>
          <c:order val="5"/>
          <c:tx>
            <c:strRef>
              <c:f>MeanDD_flip!$A$7</c:f>
              <c:strCache>
                <c:ptCount val="1"/>
                <c:pt idx="0">
                  <c:v> IR07.4</c:v>
                </c:pt>
              </c:strCache>
            </c:strRef>
          </c:tx>
          <c:xVal>
            <c:numRef>
              <c:f>MeanDD_flip!$B$1:$L$1</c:f>
              <c:numCache>
                <c:formatCode>General</c:formatCode>
                <c:ptCount val="11"/>
                <c:pt idx="0">
                  <c:v>200</c:v>
                </c:pt>
                <c:pt idx="1">
                  <c:v>210</c:v>
                </c:pt>
                <c:pt idx="2">
                  <c:v>220</c:v>
                </c:pt>
                <c:pt idx="3">
                  <c:v>230</c:v>
                </c:pt>
                <c:pt idx="4">
                  <c:v>240</c:v>
                </c:pt>
                <c:pt idx="5">
                  <c:v>250</c:v>
                </c:pt>
                <c:pt idx="6">
                  <c:v>260</c:v>
                </c:pt>
                <c:pt idx="7">
                  <c:v>270</c:v>
                </c:pt>
                <c:pt idx="8">
                  <c:v>280</c:v>
                </c:pt>
                <c:pt idx="9">
                  <c:v>290</c:v>
                </c:pt>
                <c:pt idx="10">
                  <c:v>300</c:v>
                </c:pt>
              </c:numCache>
            </c:numRef>
          </c:xVal>
          <c:yVal>
            <c:numRef>
              <c:f>MeanDD_flip!$B$7:$L$7</c:f>
              <c:numCache>
                <c:formatCode>0.00</c:formatCode>
                <c:ptCount val="11"/>
                <c:pt idx="0">
                  <c:v>0.01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</c:ser>
        <c:ser>
          <c:idx val="6"/>
          <c:order val="6"/>
          <c:tx>
            <c:strRef>
              <c:f>MeanDD_flip!$A$8</c:f>
              <c:strCache>
                <c:ptCount val="1"/>
                <c:pt idx="0">
                  <c:v> IR06.3</c:v>
                </c:pt>
              </c:strCache>
            </c:strRef>
          </c:tx>
          <c:xVal>
            <c:numRef>
              <c:f>MeanDD_flip!$B$1:$L$1</c:f>
              <c:numCache>
                <c:formatCode>General</c:formatCode>
                <c:ptCount val="11"/>
                <c:pt idx="0">
                  <c:v>200</c:v>
                </c:pt>
                <c:pt idx="1">
                  <c:v>210</c:v>
                </c:pt>
                <c:pt idx="2">
                  <c:v>220</c:v>
                </c:pt>
                <c:pt idx="3">
                  <c:v>230</c:v>
                </c:pt>
                <c:pt idx="4">
                  <c:v>240</c:v>
                </c:pt>
                <c:pt idx="5">
                  <c:v>250</c:v>
                </c:pt>
                <c:pt idx="6">
                  <c:v>260</c:v>
                </c:pt>
                <c:pt idx="7">
                  <c:v>270</c:v>
                </c:pt>
                <c:pt idx="8">
                  <c:v>280</c:v>
                </c:pt>
                <c:pt idx="9">
                  <c:v>290</c:v>
                </c:pt>
                <c:pt idx="10">
                  <c:v>300</c:v>
                </c:pt>
              </c:numCache>
            </c:numRef>
          </c:xVal>
          <c:yVal>
            <c:numRef>
              <c:f>MeanDD_flip!$B$8:$L$8</c:f>
              <c:numCache>
                <c:formatCode>0.00</c:formatCode>
                <c:ptCount val="11"/>
                <c:pt idx="0">
                  <c:v>-0.14000000000000001</c:v>
                </c:pt>
                <c:pt idx="1">
                  <c:v>-0.08</c:v>
                </c:pt>
                <c:pt idx="2">
                  <c:v>-0.05</c:v>
                </c:pt>
                <c:pt idx="3">
                  <c:v>-0.03</c:v>
                </c:pt>
                <c:pt idx="4">
                  <c:v>-0.01</c:v>
                </c:pt>
                <c:pt idx="5">
                  <c:v>0</c:v>
                </c:pt>
                <c:pt idx="6">
                  <c:v>0.01</c:v>
                </c:pt>
                <c:pt idx="7">
                  <c:v>0.01</c:v>
                </c:pt>
                <c:pt idx="8">
                  <c:v>0.02</c:v>
                </c:pt>
                <c:pt idx="9">
                  <c:v>0.02</c:v>
                </c:pt>
                <c:pt idx="10">
                  <c:v>0.03</c:v>
                </c:pt>
              </c:numCache>
            </c:numRef>
          </c:yVal>
        </c:ser>
        <c:ser>
          <c:idx val="7"/>
          <c:order val="7"/>
          <c:tx>
            <c:strRef>
              <c:f>MeanDD_flip!$A$9</c:f>
              <c:strCache>
                <c:ptCount val="1"/>
                <c:pt idx="0">
                  <c:v> IR03.9</c:v>
                </c:pt>
              </c:strCache>
            </c:strRef>
          </c:tx>
          <c:xVal>
            <c:numRef>
              <c:f>MeanDD_flip!$B$1:$L$1</c:f>
              <c:numCache>
                <c:formatCode>General</c:formatCode>
                <c:ptCount val="11"/>
                <c:pt idx="0">
                  <c:v>200</c:v>
                </c:pt>
                <c:pt idx="1">
                  <c:v>210</c:v>
                </c:pt>
                <c:pt idx="2">
                  <c:v>220</c:v>
                </c:pt>
                <c:pt idx="3">
                  <c:v>230</c:v>
                </c:pt>
                <c:pt idx="4">
                  <c:v>240</c:v>
                </c:pt>
                <c:pt idx="5">
                  <c:v>250</c:v>
                </c:pt>
                <c:pt idx="6">
                  <c:v>260</c:v>
                </c:pt>
                <c:pt idx="7">
                  <c:v>270</c:v>
                </c:pt>
                <c:pt idx="8">
                  <c:v>280</c:v>
                </c:pt>
                <c:pt idx="9">
                  <c:v>290</c:v>
                </c:pt>
                <c:pt idx="10">
                  <c:v>300</c:v>
                </c:pt>
              </c:numCache>
            </c:numRef>
          </c:xVal>
          <c:yVal>
            <c:numRef>
              <c:f>MeanDD_flip!$B$9:$L$9</c:f>
              <c:numCache>
                <c:formatCode>0.00</c:formatCode>
                <c:ptCount val="11"/>
                <c:pt idx="0">
                  <c:v>0.02</c:v>
                </c:pt>
                <c:pt idx="1">
                  <c:v>0.01</c:v>
                </c:pt>
                <c:pt idx="2">
                  <c:v>0</c:v>
                </c:pt>
                <c:pt idx="3">
                  <c:v>0</c:v>
                </c:pt>
                <c:pt idx="4">
                  <c:v>-0.01</c:v>
                </c:pt>
                <c:pt idx="5">
                  <c:v>-0.01</c:v>
                </c:pt>
                <c:pt idx="6">
                  <c:v>-0.01</c:v>
                </c:pt>
                <c:pt idx="7">
                  <c:v>-0.01</c:v>
                </c:pt>
                <c:pt idx="8">
                  <c:v>-0.01</c:v>
                </c:pt>
                <c:pt idx="9">
                  <c:v>-0.01</c:v>
                </c:pt>
                <c:pt idx="10">
                  <c:v>-0.01</c:v>
                </c:pt>
              </c:numCache>
            </c:numRef>
          </c:yVal>
        </c:ser>
        <c:axId val="126989824"/>
        <c:axId val="126991744"/>
      </c:scatterChart>
      <c:valAx>
        <c:axId val="126989824"/>
        <c:scaling>
          <c:orientation val="minMax"/>
          <c:max val="300"/>
          <c:min val="200"/>
        </c:scaling>
        <c:axPos val="b"/>
        <c:numFmt formatCode="General" sourceLinked="1"/>
        <c:tickLblPos val="nextTo"/>
        <c:crossAx val="126991744"/>
        <c:crosses val="autoZero"/>
        <c:crossBetween val="midCat"/>
      </c:valAx>
      <c:valAx>
        <c:axId val="126991744"/>
        <c:scaling>
          <c:orientation val="minMax"/>
        </c:scaling>
        <c:axPos val="l"/>
        <c:majorGridlines/>
        <c:numFmt formatCode="0.00" sourceLinked="1"/>
        <c:tickLblPos val="nextTo"/>
        <c:crossAx val="126989824"/>
        <c:crosses val="autoZero"/>
        <c:crossBetween val="midCat"/>
      </c:valAx>
    </c:plotArea>
    <c:legend>
      <c:legendPos val="r"/>
      <c:layout/>
    </c:legend>
    <c:plotVisOnly val="1"/>
  </c:chart>
  <c:spPr>
    <a:solidFill>
      <a:schemeClr val="bg1"/>
    </a:solidFill>
  </c:spPr>
  <c:txPr>
    <a:bodyPr/>
    <a:lstStyle/>
    <a:p>
      <a:pPr>
        <a:defRPr sz="16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/>
      <c:scatterChart>
        <c:scatterStyle val="lineMarker"/>
        <c:ser>
          <c:idx val="0"/>
          <c:order val="0"/>
          <c:tx>
            <c:strRef>
              <c:f>MeanDD_flip!$A$2</c:f>
              <c:strCache>
                <c:ptCount val="1"/>
                <c:pt idx="0">
                  <c:v>IR13.3</c:v>
                </c:pt>
              </c:strCache>
            </c:strRef>
          </c:tx>
          <c:xVal>
            <c:numRef>
              <c:f>MeanDD_flip!$B$1:$L$1</c:f>
              <c:numCache>
                <c:formatCode>General</c:formatCode>
                <c:ptCount val="11"/>
                <c:pt idx="0">
                  <c:v>200</c:v>
                </c:pt>
                <c:pt idx="1">
                  <c:v>210</c:v>
                </c:pt>
                <c:pt idx="2">
                  <c:v>220</c:v>
                </c:pt>
                <c:pt idx="3">
                  <c:v>230</c:v>
                </c:pt>
                <c:pt idx="4">
                  <c:v>240</c:v>
                </c:pt>
                <c:pt idx="5">
                  <c:v>250</c:v>
                </c:pt>
                <c:pt idx="6">
                  <c:v>260</c:v>
                </c:pt>
                <c:pt idx="7">
                  <c:v>270</c:v>
                </c:pt>
                <c:pt idx="8">
                  <c:v>280</c:v>
                </c:pt>
                <c:pt idx="9">
                  <c:v>290</c:v>
                </c:pt>
                <c:pt idx="10">
                  <c:v>300</c:v>
                </c:pt>
              </c:numCache>
            </c:numRef>
          </c:xVal>
          <c:yVal>
            <c:numRef>
              <c:f>MeanDD_flip!$B$2:$L$2</c:f>
              <c:numCache>
                <c:formatCode>General</c:formatCode>
                <c:ptCount val="11"/>
                <c:pt idx="0">
                  <c:v>-0.18579999999999999</c:v>
                </c:pt>
                <c:pt idx="1">
                  <c:v>-0.1734</c:v>
                </c:pt>
                <c:pt idx="2">
                  <c:v>-0.15909999999999999</c:v>
                </c:pt>
                <c:pt idx="3">
                  <c:v>-0.1426</c:v>
                </c:pt>
                <c:pt idx="4">
                  <c:v>-0.124</c:v>
                </c:pt>
                <c:pt idx="5">
                  <c:v>-0.1033</c:v>
                </c:pt>
                <c:pt idx="6">
                  <c:v>-8.0500000000000002E-2</c:v>
                </c:pt>
                <c:pt idx="7">
                  <c:v>-5.5599999999999997E-2</c:v>
                </c:pt>
                <c:pt idx="8">
                  <c:v>-2.8500000000000001E-2</c:v>
                </c:pt>
                <c:pt idx="9">
                  <c:v>5.0000000000000001E-4</c:v>
                </c:pt>
                <c:pt idx="10">
                  <c:v>3.15E-2</c:v>
                </c:pt>
              </c:numCache>
            </c:numRef>
          </c:yVal>
        </c:ser>
        <c:ser>
          <c:idx val="1"/>
          <c:order val="1"/>
          <c:tx>
            <c:strRef>
              <c:f>MeanDD_flip!$A$3</c:f>
              <c:strCache>
                <c:ptCount val="1"/>
                <c:pt idx="0">
                  <c:v>IR11.9</c:v>
                </c:pt>
              </c:strCache>
            </c:strRef>
          </c:tx>
          <c:xVal>
            <c:numRef>
              <c:f>MeanDD_flip!$B$1:$L$1</c:f>
              <c:numCache>
                <c:formatCode>General</c:formatCode>
                <c:ptCount val="11"/>
                <c:pt idx="0">
                  <c:v>200</c:v>
                </c:pt>
                <c:pt idx="1">
                  <c:v>210</c:v>
                </c:pt>
                <c:pt idx="2">
                  <c:v>220</c:v>
                </c:pt>
                <c:pt idx="3">
                  <c:v>230</c:v>
                </c:pt>
                <c:pt idx="4">
                  <c:v>240</c:v>
                </c:pt>
                <c:pt idx="5">
                  <c:v>250</c:v>
                </c:pt>
                <c:pt idx="6">
                  <c:v>260</c:v>
                </c:pt>
                <c:pt idx="7">
                  <c:v>270</c:v>
                </c:pt>
                <c:pt idx="8">
                  <c:v>280</c:v>
                </c:pt>
                <c:pt idx="9">
                  <c:v>290</c:v>
                </c:pt>
                <c:pt idx="10">
                  <c:v>300</c:v>
                </c:pt>
              </c:numCache>
            </c:numRef>
          </c:xVal>
          <c:yVal>
            <c:numRef>
              <c:f>MeanDD_flip!$B$3:$L$3</c:f>
              <c:numCache>
                <c:formatCode>General</c:formatCode>
                <c:ptCount val="11"/>
                <c:pt idx="0">
                  <c:v>-8.2000000000000003E-2</c:v>
                </c:pt>
                <c:pt idx="1">
                  <c:v>-7.9799999999999996E-2</c:v>
                </c:pt>
                <c:pt idx="2">
                  <c:v>-7.7200000000000005E-2</c:v>
                </c:pt>
                <c:pt idx="3">
                  <c:v>-7.4200000000000002E-2</c:v>
                </c:pt>
                <c:pt idx="4">
                  <c:v>-7.0699999999999999E-2</c:v>
                </c:pt>
                <c:pt idx="5">
                  <c:v>-6.6699999999999995E-2</c:v>
                </c:pt>
                <c:pt idx="6">
                  <c:v>-6.2199999999999998E-2</c:v>
                </c:pt>
                <c:pt idx="7">
                  <c:v>-5.7299999999999997E-2</c:v>
                </c:pt>
                <c:pt idx="8">
                  <c:v>-5.1799999999999999E-2</c:v>
                </c:pt>
                <c:pt idx="9">
                  <c:v>-4.58E-2</c:v>
                </c:pt>
                <c:pt idx="10">
                  <c:v>-3.9399999999999998E-2</c:v>
                </c:pt>
              </c:numCache>
            </c:numRef>
          </c:yVal>
        </c:ser>
        <c:ser>
          <c:idx val="2"/>
          <c:order val="2"/>
          <c:tx>
            <c:strRef>
              <c:f>MeanDD_flip!$A$4</c:f>
              <c:strCache>
                <c:ptCount val="1"/>
                <c:pt idx="0">
                  <c:v>IR10.8</c:v>
                </c:pt>
              </c:strCache>
            </c:strRef>
          </c:tx>
          <c:xVal>
            <c:numRef>
              <c:f>MeanDD_flip!$B$1:$L$1</c:f>
              <c:numCache>
                <c:formatCode>General</c:formatCode>
                <c:ptCount val="11"/>
                <c:pt idx="0">
                  <c:v>200</c:v>
                </c:pt>
                <c:pt idx="1">
                  <c:v>210</c:v>
                </c:pt>
                <c:pt idx="2">
                  <c:v>220</c:v>
                </c:pt>
                <c:pt idx="3">
                  <c:v>230</c:v>
                </c:pt>
                <c:pt idx="4">
                  <c:v>240</c:v>
                </c:pt>
                <c:pt idx="5">
                  <c:v>250</c:v>
                </c:pt>
                <c:pt idx="6">
                  <c:v>260</c:v>
                </c:pt>
                <c:pt idx="7">
                  <c:v>270</c:v>
                </c:pt>
                <c:pt idx="8">
                  <c:v>280</c:v>
                </c:pt>
                <c:pt idx="9">
                  <c:v>290</c:v>
                </c:pt>
                <c:pt idx="10">
                  <c:v>300</c:v>
                </c:pt>
              </c:numCache>
            </c:numRef>
          </c:xVal>
          <c:yVal>
            <c:numRef>
              <c:f>MeanDD_flip!$B$4:$L$4</c:f>
              <c:numCache>
                <c:formatCode>General</c:formatCode>
                <c:ptCount val="11"/>
                <c:pt idx="0">
                  <c:v>-0.10730000000000001</c:v>
                </c:pt>
                <c:pt idx="1">
                  <c:v>-0.1037</c:v>
                </c:pt>
                <c:pt idx="2">
                  <c:v>-9.9199999999999997E-2</c:v>
                </c:pt>
                <c:pt idx="3">
                  <c:v>-9.3899999999999997E-2</c:v>
                </c:pt>
                <c:pt idx="4">
                  <c:v>-8.7599999999999997E-2</c:v>
                </c:pt>
                <c:pt idx="5">
                  <c:v>-8.0299999999999996E-2</c:v>
                </c:pt>
                <c:pt idx="6">
                  <c:v>-7.1900000000000006E-2</c:v>
                </c:pt>
                <c:pt idx="7">
                  <c:v>-6.2399999999999997E-2</c:v>
                </c:pt>
                <c:pt idx="8">
                  <c:v>-5.1799999999999999E-2</c:v>
                </c:pt>
                <c:pt idx="9">
                  <c:v>-0.04</c:v>
                </c:pt>
                <c:pt idx="10">
                  <c:v>-2.7099999999999999E-2</c:v>
                </c:pt>
              </c:numCache>
            </c:numRef>
          </c:yVal>
        </c:ser>
        <c:ser>
          <c:idx val="3"/>
          <c:order val="3"/>
          <c:tx>
            <c:strRef>
              <c:f>MeanDD_flip!$A$5</c:f>
              <c:strCache>
                <c:ptCount val="1"/>
                <c:pt idx="0">
                  <c:v> IR09.7</c:v>
                </c:pt>
              </c:strCache>
            </c:strRef>
          </c:tx>
          <c:xVal>
            <c:numRef>
              <c:f>MeanDD_flip!$B$1:$L$1</c:f>
              <c:numCache>
                <c:formatCode>General</c:formatCode>
                <c:ptCount val="11"/>
                <c:pt idx="0">
                  <c:v>200</c:v>
                </c:pt>
                <c:pt idx="1">
                  <c:v>210</c:v>
                </c:pt>
                <c:pt idx="2">
                  <c:v>220</c:v>
                </c:pt>
                <c:pt idx="3">
                  <c:v>230</c:v>
                </c:pt>
                <c:pt idx="4">
                  <c:v>240</c:v>
                </c:pt>
                <c:pt idx="5">
                  <c:v>250</c:v>
                </c:pt>
                <c:pt idx="6">
                  <c:v>260</c:v>
                </c:pt>
                <c:pt idx="7">
                  <c:v>270</c:v>
                </c:pt>
                <c:pt idx="8">
                  <c:v>280</c:v>
                </c:pt>
                <c:pt idx="9">
                  <c:v>290</c:v>
                </c:pt>
                <c:pt idx="10">
                  <c:v>300</c:v>
                </c:pt>
              </c:numCache>
            </c:numRef>
          </c:xVal>
          <c:yVal>
            <c:numRef>
              <c:f>MeanDD_flip!$B$5:$L$5</c:f>
              <c:numCache>
                <c:formatCode>General</c:formatCode>
                <c:ptCount val="11"/>
                <c:pt idx="0">
                  <c:v>-5.3999999999999999E-2</c:v>
                </c:pt>
                <c:pt idx="1">
                  <c:v>-5.2299999999999999E-2</c:v>
                </c:pt>
                <c:pt idx="2">
                  <c:v>0.05</c:v>
                </c:pt>
                <c:pt idx="3">
                  <c:v>-4.7199999999999999E-2</c:v>
                </c:pt>
                <c:pt idx="4">
                  <c:v>-4.3700000000000003E-2</c:v>
                </c:pt>
                <c:pt idx="5">
                  <c:v>-3.9600000000000003E-2</c:v>
                </c:pt>
                <c:pt idx="6">
                  <c:v>-3.4799999999999998E-2</c:v>
                </c:pt>
                <c:pt idx="7">
                  <c:v>-2.93E-2</c:v>
                </c:pt>
                <c:pt idx="8">
                  <c:v>-2.29E-2</c:v>
                </c:pt>
                <c:pt idx="9">
                  <c:v>-1.5800000000000002E-2</c:v>
                </c:pt>
                <c:pt idx="10">
                  <c:v>-7.7999999999999996E-3</c:v>
                </c:pt>
              </c:numCache>
            </c:numRef>
          </c:yVal>
        </c:ser>
        <c:ser>
          <c:idx val="4"/>
          <c:order val="4"/>
          <c:tx>
            <c:strRef>
              <c:f>MeanDD_flip!$A$6</c:f>
              <c:strCache>
                <c:ptCount val="1"/>
                <c:pt idx="0">
                  <c:v> IR08.7</c:v>
                </c:pt>
              </c:strCache>
            </c:strRef>
          </c:tx>
          <c:xVal>
            <c:numRef>
              <c:f>MeanDD_flip!$B$1:$L$1</c:f>
              <c:numCache>
                <c:formatCode>General</c:formatCode>
                <c:ptCount val="11"/>
                <c:pt idx="0">
                  <c:v>200</c:v>
                </c:pt>
                <c:pt idx="1">
                  <c:v>210</c:v>
                </c:pt>
                <c:pt idx="2">
                  <c:v>220</c:v>
                </c:pt>
                <c:pt idx="3">
                  <c:v>230</c:v>
                </c:pt>
                <c:pt idx="4">
                  <c:v>240</c:v>
                </c:pt>
                <c:pt idx="5">
                  <c:v>250</c:v>
                </c:pt>
                <c:pt idx="6">
                  <c:v>260</c:v>
                </c:pt>
                <c:pt idx="7">
                  <c:v>270</c:v>
                </c:pt>
                <c:pt idx="8">
                  <c:v>280</c:v>
                </c:pt>
                <c:pt idx="9">
                  <c:v>290</c:v>
                </c:pt>
                <c:pt idx="10">
                  <c:v>300</c:v>
                </c:pt>
              </c:numCache>
            </c:numRef>
          </c:xVal>
          <c:yVal>
            <c:numRef>
              <c:f>MeanDD_flip!$B$6:$L$6</c:f>
              <c:numCache>
                <c:formatCode>General</c:formatCode>
                <c:ptCount val="11"/>
                <c:pt idx="0">
                  <c:v>-1.78E-2</c:v>
                </c:pt>
                <c:pt idx="1">
                  <c:v>-1.72E-2</c:v>
                </c:pt>
                <c:pt idx="2">
                  <c:v>1.6500000000000001E-2</c:v>
                </c:pt>
                <c:pt idx="3">
                  <c:v>-1.55E-2</c:v>
                </c:pt>
                <c:pt idx="4">
                  <c:v>-1.43E-2</c:v>
                </c:pt>
                <c:pt idx="5">
                  <c:v>-1.2800000000000001E-2</c:v>
                </c:pt>
                <c:pt idx="6">
                  <c:v>-1.0999999999999999E-2</c:v>
                </c:pt>
                <c:pt idx="7">
                  <c:v>-8.8999999999999999E-3</c:v>
                </c:pt>
                <c:pt idx="8">
                  <c:v>-6.4999999999999997E-3</c:v>
                </c:pt>
                <c:pt idx="9">
                  <c:v>-3.5999999999999999E-3</c:v>
                </c:pt>
                <c:pt idx="10">
                  <c:v>-4.0000000000000002E-4</c:v>
                </c:pt>
              </c:numCache>
            </c:numRef>
          </c:yVal>
        </c:ser>
        <c:ser>
          <c:idx val="5"/>
          <c:order val="5"/>
          <c:tx>
            <c:strRef>
              <c:f>MeanDD_flip!$A$7</c:f>
              <c:strCache>
                <c:ptCount val="1"/>
                <c:pt idx="0">
                  <c:v> IR07.4</c:v>
                </c:pt>
              </c:strCache>
            </c:strRef>
          </c:tx>
          <c:xVal>
            <c:numRef>
              <c:f>MeanDD_flip!$B$1:$L$1</c:f>
              <c:numCache>
                <c:formatCode>General</c:formatCode>
                <c:ptCount val="11"/>
                <c:pt idx="0">
                  <c:v>200</c:v>
                </c:pt>
                <c:pt idx="1">
                  <c:v>210</c:v>
                </c:pt>
                <c:pt idx="2">
                  <c:v>220</c:v>
                </c:pt>
                <c:pt idx="3">
                  <c:v>230</c:v>
                </c:pt>
                <c:pt idx="4">
                  <c:v>240</c:v>
                </c:pt>
                <c:pt idx="5">
                  <c:v>250</c:v>
                </c:pt>
                <c:pt idx="6">
                  <c:v>260</c:v>
                </c:pt>
                <c:pt idx="7">
                  <c:v>270</c:v>
                </c:pt>
                <c:pt idx="8">
                  <c:v>280</c:v>
                </c:pt>
                <c:pt idx="9">
                  <c:v>290</c:v>
                </c:pt>
                <c:pt idx="10">
                  <c:v>300</c:v>
                </c:pt>
              </c:numCache>
            </c:numRef>
          </c:xVal>
          <c:yVal>
            <c:numRef>
              <c:f>MeanDD_flip!$B$7:$L$7</c:f>
              <c:numCache>
                <c:formatCode>General</c:formatCode>
                <c:ptCount val="11"/>
                <c:pt idx="0">
                  <c:v>5.0000000000000001E-4</c:v>
                </c:pt>
                <c:pt idx="1">
                  <c:v>5.0000000000000001E-4</c:v>
                </c:pt>
                <c:pt idx="2">
                  <c:v>5.9999999999999995E-4</c:v>
                </c:pt>
                <c:pt idx="3">
                  <c:v>5.9999999999999995E-4</c:v>
                </c:pt>
                <c:pt idx="4">
                  <c:v>6.9999999999999999E-4</c:v>
                </c:pt>
                <c:pt idx="5">
                  <c:v>8.0000000000000004E-4</c:v>
                </c:pt>
                <c:pt idx="6">
                  <c:v>8.9999999999999998E-4</c:v>
                </c:pt>
                <c:pt idx="7">
                  <c:v>1.1000000000000001E-3</c:v>
                </c:pt>
                <c:pt idx="8">
                  <c:v>1.1999999999999999E-3</c:v>
                </c:pt>
                <c:pt idx="9">
                  <c:v>1.4E-3</c:v>
                </c:pt>
                <c:pt idx="10">
                  <c:v>1.6999999999999999E-3</c:v>
                </c:pt>
              </c:numCache>
            </c:numRef>
          </c:yVal>
        </c:ser>
        <c:ser>
          <c:idx val="6"/>
          <c:order val="6"/>
          <c:tx>
            <c:strRef>
              <c:f>MeanDD_flip!$A$8</c:f>
              <c:strCache>
                <c:ptCount val="1"/>
                <c:pt idx="0">
                  <c:v> IR06.3</c:v>
                </c:pt>
              </c:strCache>
            </c:strRef>
          </c:tx>
          <c:xVal>
            <c:numRef>
              <c:f>MeanDD_flip!$B$1:$L$1</c:f>
              <c:numCache>
                <c:formatCode>General</c:formatCode>
                <c:ptCount val="11"/>
                <c:pt idx="0">
                  <c:v>200</c:v>
                </c:pt>
                <c:pt idx="1">
                  <c:v>210</c:v>
                </c:pt>
                <c:pt idx="2">
                  <c:v>220</c:v>
                </c:pt>
                <c:pt idx="3">
                  <c:v>230</c:v>
                </c:pt>
                <c:pt idx="4">
                  <c:v>240</c:v>
                </c:pt>
                <c:pt idx="5">
                  <c:v>250</c:v>
                </c:pt>
                <c:pt idx="6">
                  <c:v>260</c:v>
                </c:pt>
                <c:pt idx="7">
                  <c:v>270</c:v>
                </c:pt>
                <c:pt idx="8">
                  <c:v>280</c:v>
                </c:pt>
                <c:pt idx="9">
                  <c:v>290</c:v>
                </c:pt>
                <c:pt idx="10">
                  <c:v>300</c:v>
                </c:pt>
              </c:numCache>
            </c:numRef>
          </c:xVal>
          <c:yVal>
            <c:numRef>
              <c:f>MeanDD_flip!$B$8:$L$8</c:f>
              <c:numCache>
                <c:formatCode>General</c:formatCode>
                <c:ptCount val="11"/>
                <c:pt idx="0">
                  <c:v>-4.1999999999999997E-3</c:v>
                </c:pt>
                <c:pt idx="1">
                  <c:v>-3.8999999999999998E-3</c:v>
                </c:pt>
                <c:pt idx="2">
                  <c:v>3.3999999999999998E-3</c:v>
                </c:pt>
                <c:pt idx="3">
                  <c:v>-2.5999999999999999E-3</c:v>
                </c:pt>
                <c:pt idx="4">
                  <c:v>-1.5E-3</c:v>
                </c:pt>
                <c:pt idx="5">
                  <c:v>0</c:v>
                </c:pt>
                <c:pt idx="6">
                  <c:v>1.9E-3</c:v>
                </c:pt>
                <c:pt idx="7">
                  <c:v>4.4000000000000003E-3</c:v>
                </c:pt>
                <c:pt idx="8">
                  <c:v>7.7000000000000002E-3</c:v>
                </c:pt>
                <c:pt idx="9">
                  <c:v>1.17E-2</c:v>
                </c:pt>
                <c:pt idx="10">
                  <c:v>1.6500000000000001E-2</c:v>
                </c:pt>
              </c:numCache>
            </c:numRef>
          </c:yVal>
        </c:ser>
        <c:ser>
          <c:idx val="7"/>
          <c:order val="7"/>
          <c:tx>
            <c:strRef>
              <c:f>MeanDD_flip!$A$9</c:f>
              <c:strCache>
                <c:ptCount val="1"/>
                <c:pt idx="0">
                  <c:v> IR03.9</c:v>
                </c:pt>
              </c:strCache>
            </c:strRef>
          </c:tx>
          <c:xVal>
            <c:numRef>
              <c:f>MeanDD_flip!$B$1:$L$1</c:f>
              <c:numCache>
                <c:formatCode>General</c:formatCode>
                <c:ptCount val="11"/>
                <c:pt idx="0">
                  <c:v>200</c:v>
                </c:pt>
                <c:pt idx="1">
                  <c:v>210</c:v>
                </c:pt>
                <c:pt idx="2">
                  <c:v>220</c:v>
                </c:pt>
                <c:pt idx="3">
                  <c:v>230</c:v>
                </c:pt>
                <c:pt idx="4">
                  <c:v>240</c:v>
                </c:pt>
                <c:pt idx="5">
                  <c:v>250</c:v>
                </c:pt>
                <c:pt idx="6">
                  <c:v>260</c:v>
                </c:pt>
                <c:pt idx="7">
                  <c:v>270</c:v>
                </c:pt>
                <c:pt idx="8">
                  <c:v>280</c:v>
                </c:pt>
                <c:pt idx="9">
                  <c:v>290</c:v>
                </c:pt>
                <c:pt idx="10">
                  <c:v>300</c:v>
                </c:pt>
              </c:numCache>
            </c:numRef>
          </c:xVal>
          <c:yVal>
            <c:numRef>
              <c:f>MeanDD_flip!$B$9:$L$9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-1E-4</c:v>
                </c:pt>
                <c:pt idx="7">
                  <c:v>-1E-4</c:v>
                </c:pt>
                <c:pt idx="8">
                  <c:v>-2.0000000000000001E-4</c:v>
                </c:pt>
                <c:pt idx="9">
                  <c:v>-2.9999999999999997E-4</c:v>
                </c:pt>
                <c:pt idx="10">
                  <c:v>-5.0000000000000001E-4</c:v>
                </c:pt>
              </c:numCache>
            </c:numRef>
          </c:yVal>
        </c:ser>
        <c:axId val="152799872"/>
        <c:axId val="154259840"/>
      </c:scatterChart>
      <c:valAx>
        <c:axId val="152799872"/>
        <c:scaling>
          <c:orientation val="minMax"/>
          <c:max val="300"/>
          <c:min val="200"/>
        </c:scaling>
        <c:axPos val="b"/>
        <c:numFmt formatCode="General" sourceLinked="1"/>
        <c:tickLblPos val="nextTo"/>
        <c:crossAx val="154259840"/>
        <c:crosses val="autoZero"/>
        <c:crossBetween val="midCat"/>
      </c:valAx>
      <c:valAx>
        <c:axId val="154259840"/>
        <c:scaling>
          <c:orientation val="minMax"/>
        </c:scaling>
        <c:axPos val="l"/>
        <c:majorGridlines/>
        <c:numFmt formatCode="General" sourceLinked="1"/>
        <c:tickLblPos val="nextTo"/>
        <c:crossAx val="152799872"/>
        <c:crosses val="autoZero"/>
        <c:crossBetween val="midCat"/>
      </c:valAx>
    </c:plotArea>
    <c:legend>
      <c:legendPos val="r"/>
      <c:layout/>
    </c:legend>
    <c:plotVisOnly val="1"/>
  </c:chart>
  <c:spPr>
    <a:solidFill>
      <a:schemeClr val="bg1"/>
    </a:solidFill>
  </c:spPr>
  <c:txPr>
    <a:bodyPr/>
    <a:lstStyle/>
    <a:p>
      <a:pPr>
        <a:defRPr sz="16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/>
      <c:scatterChart>
        <c:scatterStyle val="lineMarker"/>
        <c:ser>
          <c:idx val="0"/>
          <c:order val="0"/>
          <c:tx>
            <c:strRef>
              <c:f>MeanDD_flip!$A$2</c:f>
              <c:strCache>
                <c:ptCount val="1"/>
                <c:pt idx="0">
                  <c:v>IR13.3</c:v>
                </c:pt>
              </c:strCache>
            </c:strRef>
          </c:tx>
          <c:xVal>
            <c:numRef>
              <c:f>MeanDD_flip!$B$1:$L$1</c:f>
              <c:numCache>
                <c:formatCode>General</c:formatCode>
                <c:ptCount val="11"/>
                <c:pt idx="0">
                  <c:v>200</c:v>
                </c:pt>
                <c:pt idx="1">
                  <c:v>210</c:v>
                </c:pt>
                <c:pt idx="2">
                  <c:v>220</c:v>
                </c:pt>
                <c:pt idx="3">
                  <c:v>230</c:v>
                </c:pt>
                <c:pt idx="4">
                  <c:v>240</c:v>
                </c:pt>
                <c:pt idx="5">
                  <c:v>250</c:v>
                </c:pt>
                <c:pt idx="6">
                  <c:v>260</c:v>
                </c:pt>
                <c:pt idx="7">
                  <c:v>270</c:v>
                </c:pt>
                <c:pt idx="8">
                  <c:v>280</c:v>
                </c:pt>
                <c:pt idx="9">
                  <c:v>290</c:v>
                </c:pt>
                <c:pt idx="10">
                  <c:v>300</c:v>
                </c:pt>
              </c:numCache>
            </c:numRef>
          </c:xVal>
          <c:yVal>
            <c:numRef>
              <c:f>MeanDD_flip!$B$2:$L$2</c:f>
              <c:numCache>
                <c:formatCode>General</c:formatCode>
                <c:ptCount val="11"/>
                <c:pt idx="0">
                  <c:v>-0.81</c:v>
                </c:pt>
                <c:pt idx="1">
                  <c:v>-0.59</c:v>
                </c:pt>
                <c:pt idx="2">
                  <c:v>-0.43</c:v>
                </c:pt>
                <c:pt idx="3">
                  <c:v>-0.31</c:v>
                </c:pt>
                <c:pt idx="4">
                  <c:v>-0.22</c:v>
                </c:pt>
                <c:pt idx="5">
                  <c:v>-0.15</c:v>
                </c:pt>
                <c:pt idx="6">
                  <c:v>-0.1</c:v>
                </c:pt>
                <c:pt idx="7">
                  <c:v>-0.06</c:v>
                </c:pt>
                <c:pt idx="8">
                  <c:v>-0.03</c:v>
                </c:pt>
                <c:pt idx="9">
                  <c:v>0</c:v>
                </c:pt>
                <c:pt idx="10">
                  <c:v>0.02</c:v>
                </c:pt>
              </c:numCache>
            </c:numRef>
          </c:yVal>
        </c:ser>
        <c:ser>
          <c:idx val="1"/>
          <c:order val="1"/>
          <c:tx>
            <c:strRef>
              <c:f>MeanDD_flip!$A$3</c:f>
              <c:strCache>
                <c:ptCount val="1"/>
                <c:pt idx="0">
                  <c:v>IR11.9</c:v>
                </c:pt>
              </c:strCache>
            </c:strRef>
          </c:tx>
          <c:xVal>
            <c:numRef>
              <c:f>MeanDD_flip!$B$1:$L$1</c:f>
              <c:numCache>
                <c:formatCode>General</c:formatCode>
                <c:ptCount val="11"/>
                <c:pt idx="0">
                  <c:v>200</c:v>
                </c:pt>
                <c:pt idx="1">
                  <c:v>210</c:v>
                </c:pt>
                <c:pt idx="2">
                  <c:v>220</c:v>
                </c:pt>
                <c:pt idx="3">
                  <c:v>230</c:v>
                </c:pt>
                <c:pt idx="4">
                  <c:v>240</c:v>
                </c:pt>
                <c:pt idx="5">
                  <c:v>250</c:v>
                </c:pt>
                <c:pt idx="6">
                  <c:v>260</c:v>
                </c:pt>
                <c:pt idx="7">
                  <c:v>270</c:v>
                </c:pt>
                <c:pt idx="8">
                  <c:v>280</c:v>
                </c:pt>
                <c:pt idx="9">
                  <c:v>290</c:v>
                </c:pt>
                <c:pt idx="10">
                  <c:v>300</c:v>
                </c:pt>
              </c:numCache>
            </c:numRef>
          </c:xVal>
          <c:yVal>
            <c:numRef>
              <c:f>MeanDD_flip!$B$3:$L$3</c:f>
              <c:numCache>
                <c:formatCode>General</c:formatCode>
                <c:ptCount val="11"/>
                <c:pt idx="0">
                  <c:v>-0.48</c:v>
                </c:pt>
                <c:pt idx="1">
                  <c:v>-0.35</c:v>
                </c:pt>
                <c:pt idx="2">
                  <c:v>-0.26</c:v>
                </c:pt>
                <c:pt idx="3">
                  <c:v>-0.2</c:v>
                </c:pt>
                <c:pt idx="4">
                  <c:v>-0.15</c:v>
                </c:pt>
                <c:pt idx="5">
                  <c:v>-0.12</c:v>
                </c:pt>
                <c:pt idx="6">
                  <c:v>-0.09</c:v>
                </c:pt>
                <c:pt idx="7">
                  <c:v>-7.0000000000000007E-2</c:v>
                </c:pt>
                <c:pt idx="8">
                  <c:v>-0.05</c:v>
                </c:pt>
                <c:pt idx="9">
                  <c:v>-0.04</c:v>
                </c:pt>
                <c:pt idx="10">
                  <c:v>-0.03</c:v>
                </c:pt>
              </c:numCache>
            </c:numRef>
          </c:yVal>
        </c:ser>
        <c:ser>
          <c:idx val="2"/>
          <c:order val="2"/>
          <c:tx>
            <c:strRef>
              <c:f>MeanDD_flip!$A$4</c:f>
              <c:strCache>
                <c:ptCount val="1"/>
                <c:pt idx="0">
                  <c:v>IR10.8</c:v>
                </c:pt>
              </c:strCache>
            </c:strRef>
          </c:tx>
          <c:xVal>
            <c:numRef>
              <c:f>MeanDD_flip!$B$1:$L$1</c:f>
              <c:numCache>
                <c:formatCode>General</c:formatCode>
                <c:ptCount val="11"/>
                <c:pt idx="0">
                  <c:v>200</c:v>
                </c:pt>
                <c:pt idx="1">
                  <c:v>210</c:v>
                </c:pt>
                <c:pt idx="2">
                  <c:v>220</c:v>
                </c:pt>
                <c:pt idx="3">
                  <c:v>230</c:v>
                </c:pt>
                <c:pt idx="4">
                  <c:v>240</c:v>
                </c:pt>
                <c:pt idx="5">
                  <c:v>250</c:v>
                </c:pt>
                <c:pt idx="6">
                  <c:v>260</c:v>
                </c:pt>
                <c:pt idx="7">
                  <c:v>270</c:v>
                </c:pt>
                <c:pt idx="8">
                  <c:v>280</c:v>
                </c:pt>
                <c:pt idx="9">
                  <c:v>290</c:v>
                </c:pt>
                <c:pt idx="10">
                  <c:v>300</c:v>
                </c:pt>
              </c:numCache>
            </c:numRef>
          </c:xVal>
          <c:yVal>
            <c:numRef>
              <c:f>MeanDD_flip!$B$4:$L$4</c:f>
              <c:numCache>
                <c:formatCode>General</c:formatCode>
                <c:ptCount val="11"/>
                <c:pt idx="0">
                  <c:v>-0.89</c:v>
                </c:pt>
                <c:pt idx="1">
                  <c:v>-0.63</c:v>
                </c:pt>
                <c:pt idx="2">
                  <c:v>-0.45</c:v>
                </c:pt>
                <c:pt idx="3">
                  <c:v>-0.33</c:v>
                </c:pt>
                <c:pt idx="4">
                  <c:v>-0.24</c:v>
                </c:pt>
                <c:pt idx="5">
                  <c:v>-0.18</c:v>
                </c:pt>
                <c:pt idx="6">
                  <c:v>-0.13</c:v>
                </c:pt>
                <c:pt idx="7">
                  <c:v>-0.09</c:v>
                </c:pt>
                <c:pt idx="8">
                  <c:v>-0.06</c:v>
                </c:pt>
                <c:pt idx="9">
                  <c:v>-0.04</c:v>
                </c:pt>
                <c:pt idx="10">
                  <c:v>-0.02</c:v>
                </c:pt>
              </c:numCache>
            </c:numRef>
          </c:yVal>
        </c:ser>
        <c:ser>
          <c:idx val="3"/>
          <c:order val="3"/>
          <c:tx>
            <c:strRef>
              <c:f>MeanDD_flip!$A$5</c:f>
              <c:strCache>
                <c:ptCount val="1"/>
                <c:pt idx="0">
                  <c:v> IR09.7</c:v>
                </c:pt>
              </c:strCache>
            </c:strRef>
          </c:tx>
          <c:xVal>
            <c:numRef>
              <c:f>MeanDD_flip!$B$1:$L$1</c:f>
              <c:numCache>
                <c:formatCode>General</c:formatCode>
                <c:ptCount val="11"/>
                <c:pt idx="0">
                  <c:v>200</c:v>
                </c:pt>
                <c:pt idx="1">
                  <c:v>210</c:v>
                </c:pt>
                <c:pt idx="2">
                  <c:v>220</c:v>
                </c:pt>
                <c:pt idx="3">
                  <c:v>230</c:v>
                </c:pt>
                <c:pt idx="4">
                  <c:v>240</c:v>
                </c:pt>
                <c:pt idx="5">
                  <c:v>250</c:v>
                </c:pt>
                <c:pt idx="6">
                  <c:v>260</c:v>
                </c:pt>
                <c:pt idx="7">
                  <c:v>270</c:v>
                </c:pt>
                <c:pt idx="8">
                  <c:v>280</c:v>
                </c:pt>
                <c:pt idx="9">
                  <c:v>290</c:v>
                </c:pt>
                <c:pt idx="10">
                  <c:v>300</c:v>
                </c:pt>
              </c:numCache>
            </c:numRef>
          </c:xVal>
          <c:yVal>
            <c:numRef>
              <c:f>MeanDD_flip!$B$5:$L$5</c:f>
              <c:numCache>
                <c:formatCode>General</c:formatCode>
                <c:ptCount val="11"/>
                <c:pt idx="0">
                  <c:v>-0.7</c:v>
                </c:pt>
                <c:pt idx="1">
                  <c:v>-0.47</c:v>
                </c:pt>
                <c:pt idx="2">
                  <c:v>-0.33</c:v>
                </c:pt>
                <c:pt idx="3">
                  <c:v>-0.23</c:v>
                </c:pt>
                <c:pt idx="4">
                  <c:v>-0.16</c:v>
                </c:pt>
                <c:pt idx="5">
                  <c:v>-0.12</c:v>
                </c:pt>
                <c:pt idx="6">
                  <c:v>-0.08</c:v>
                </c:pt>
                <c:pt idx="7">
                  <c:v>-0.05</c:v>
                </c:pt>
                <c:pt idx="8">
                  <c:v>-0.04</c:v>
                </c:pt>
                <c:pt idx="9">
                  <c:v>-0.02</c:v>
                </c:pt>
                <c:pt idx="10">
                  <c:v>-0.01</c:v>
                </c:pt>
              </c:numCache>
            </c:numRef>
          </c:yVal>
        </c:ser>
        <c:ser>
          <c:idx val="4"/>
          <c:order val="4"/>
          <c:tx>
            <c:strRef>
              <c:f>MeanDD_flip!$A$6</c:f>
              <c:strCache>
                <c:ptCount val="1"/>
                <c:pt idx="0">
                  <c:v> IR08.7</c:v>
                </c:pt>
              </c:strCache>
            </c:strRef>
          </c:tx>
          <c:xVal>
            <c:numRef>
              <c:f>MeanDD_flip!$B$1:$L$1</c:f>
              <c:numCache>
                <c:formatCode>General</c:formatCode>
                <c:ptCount val="11"/>
                <c:pt idx="0">
                  <c:v>200</c:v>
                </c:pt>
                <c:pt idx="1">
                  <c:v>210</c:v>
                </c:pt>
                <c:pt idx="2">
                  <c:v>220</c:v>
                </c:pt>
                <c:pt idx="3">
                  <c:v>230</c:v>
                </c:pt>
                <c:pt idx="4">
                  <c:v>240</c:v>
                </c:pt>
                <c:pt idx="5">
                  <c:v>250</c:v>
                </c:pt>
                <c:pt idx="6">
                  <c:v>260</c:v>
                </c:pt>
                <c:pt idx="7">
                  <c:v>270</c:v>
                </c:pt>
                <c:pt idx="8">
                  <c:v>280</c:v>
                </c:pt>
                <c:pt idx="9">
                  <c:v>290</c:v>
                </c:pt>
                <c:pt idx="10">
                  <c:v>300</c:v>
                </c:pt>
              </c:numCache>
            </c:numRef>
          </c:xVal>
          <c:yVal>
            <c:numRef>
              <c:f>MeanDD_flip!$B$6:$L$6</c:f>
              <c:numCache>
                <c:formatCode>General</c:formatCode>
                <c:ptCount val="11"/>
                <c:pt idx="0">
                  <c:v>-0.38</c:v>
                </c:pt>
                <c:pt idx="1">
                  <c:v>-0.25</c:v>
                </c:pt>
                <c:pt idx="2">
                  <c:v>-0.17</c:v>
                </c:pt>
                <c:pt idx="3">
                  <c:v>-0.11</c:v>
                </c:pt>
                <c:pt idx="4">
                  <c:v>-0.08</c:v>
                </c:pt>
                <c:pt idx="5">
                  <c:v>-0.05</c:v>
                </c:pt>
                <c:pt idx="6">
                  <c:v>-0.04</c:v>
                </c:pt>
                <c:pt idx="7">
                  <c:v>-0.02</c:v>
                </c:pt>
                <c:pt idx="8">
                  <c:v>-0.01</c:v>
                </c:pt>
                <c:pt idx="9">
                  <c:v>-0.01</c:v>
                </c:pt>
                <c:pt idx="10">
                  <c:v>0</c:v>
                </c:pt>
              </c:numCache>
            </c:numRef>
          </c:yVal>
        </c:ser>
        <c:ser>
          <c:idx val="5"/>
          <c:order val="5"/>
          <c:tx>
            <c:strRef>
              <c:f>MeanDD_flip!$A$7</c:f>
              <c:strCache>
                <c:ptCount val="1"/>
                <c:pt idx="0">
                  <c:v> IR07.4</c:v>
                </c:pt>
              </c:strCache>
            </c:strRef>
          </c:tx>
          <c:xVal>
            <c:numRef>
              <c:f>MeanDD_flip!$B$1:$L$1</c:f>
              <c:numCache>
                <c:formatCode>General</c:formatCode>
                <c:ptCount val="11"/>
                <c:pt idx="0">
                  <c:v>200</c:v>
                </c:pt>
                <c:pt idx="1">
                  <c:v>210</c:v>
                </c:pt>
                <c:pt idx="2">
                  <c:v>220</c:v>
                </c:pt>
                <c:pt idx="3">
                  <c:v>230</c:v>
                </c:pt>
                <c:pt idx="4">
                  <c:v>240</c:v>
                </c:pt>
                <c:pt idx="5">
                  <c:v>250</c:v>
                </c:pt>
                <c:pt idx="6">
                  <c:v>260</c:v>
                </c:pt>
                <c:pt idx="7">
                  <c:v>270</c:v>
                </c:pt>
                <c:pt idx="8">
                  <c:v>280</c:v>
                </c:pt>
                <c:pt idx="9">
                  <c:v>290</c:v>
                </c:pt>
                <c:pt idx="10">
                  <c:v>300</c:v>
                </c:pt>
              </c:numCache>
            </c:numRef>
          </c:xVal>
          <c:yVal>
            <c:numRef>
              <c:f>MeanDD_flip!$B$7:$L$7</c:f>
              <c:numCache>
                <c:formatCode>General</c:formatCode>
                <c:ptCount val="11"/>
                <c:pt idx="0">
                  <c:v>0.03</c:v>
                </c:pt>
                <c:pt idx="1">
                  <c:v>0.02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</c:ser>
        <c:ser>
          <c:idx val="6"/>
          <c:order val="6"/>
          <c:tx>
            <c:strRef>
              <c:f>MeanDD_flip!$A$8</c:f>
              <c:strCache>
                <c:ptCount val="1"/>
                <c:pt idx="0">
                  <c:v> IR06.3</c:v>
                </c:pt>
              </c:strCache>
            </c:strRef>
          </c:tx>
          <c:xVal>
            <c:numRef>
              <c:f>MeanDD_flip!$B$1:$L$1</c:f>
              <c:numCache>
                <c:formatCode>General</c:formatCode>
                <c:ptCount val="11"/>
                <c:pt idx="0">
                  <c:v>200</c:v>
                </c:pt>
                <c:pt idx="1">
                  <c:v>210</c:v>
                </c:pt>
                <c:pt idx="2">
                  <c:v>220</c:v>
                </c:pt>
                <c:pt idx="3">
                  <c:v>230</c:v>
                </c:pt>
                <c:pt idx="4">
                  <c:v>240</c:v>
                </c:pt>
                <c:pt idx="5">
                  <c:v>250</c:v>
                </c:pt>
                <c:pt idx="6">
                  <c:v>260</c:v>
                </c:pt>
                <c:pt idx="7">
                  <c:v>270</c:v>
                </c:pt>
                <c:pt idx="8">
                  <c:v>280</c:v>
                </c:pt>
                <c:pt idx="9">
                  <c:v>290</c:v>
                </c:pt>
                <c:pt idx="10">
                  <c:v>300</c:v>
                </c:pt>
              </c:numCache>
            </c:numRef>
          </c:xVal>
          <c:yVal>
            <c:numRef>
              <c:f>MeanDD_flip!$B$8:$L$8</c:f>
              <c:numCache>
                <c:formatCode>General</c:formatCode>
                <c:ptCount val="11"/>
                <c:pt idx="0">
                  <c:v>-0.79</c:v>
                </c:pt>
                <c:pt idx="1">
                  <c:v>-0.42</c:v>
                </c:pt>
                <c:pt idx="2">
                  <c:v>-0.22</c:v>
                </c:pt>
                <c:pt idx="3">
                  <c:v>-0.11</c:v>
                </c:pt>
                <c:pt idx="4">
                  <c:v>-0.04</c:v>
                </c:pt>
                <c:pt idx="5">
                  <c:v>0</c:v>
                </c:pt>
                <c:pt idx="6">
                  <c:v>0.03</c:v>
                </c:pt>
                <c:pt idx="7">
                  <c:v>0.04</c:v>
                </c:pt>
                <c:pt idx="8">
                  <c:v>0.06</c:v>
                </c:pt>
                <c:pt idx="9">
                  <c:v>0.06</c:v>
                </c:pt>
                <c:pt idx="10">
                  <c:v>7.0000000000000007E-2</c:v>
                </c:pt>
              </c:numCache>
            </c:numRef>
          </c:yVal>
        </c:ser>
        <c:ser>
          <c:idx val="7"/>
          <c:order val="7"/>
          <c:tx>
            <c:strRef>
              <c:f>MeanDD_flip!$A$9</c:f>
              <c:strCache>
                <c:ptCount val="1"/>
                <c:pt idx="0">
                  <c:v> IR03.9</c:v>
                </c:pt>
              </c:strCache>
            </c:strRef>
          </c:tx>
          <c:xVal>
            <c:numRef>
              <c:f>MeanDD_flip!$B$1:$L$1</c:f>
              <c:numCache>
                <c:formatCode>General</c:formatCode>
                <c:ptCount val="11"/>
                <c:pt idx="0">
                  <c:v>200</c:v>
                </c:pt>
                <c:pt idx="1">
                  <c:v>210</c:v>
                </c:pt>
                <c:pt idx="2">
                  <c:v>220</c:v>
                </c:pt>
                <c:pt idx="3">
                  <c:v>230</c:v>
                </c:pt>
                <c:pt idx="4">
                  <c:v>240</c:v>
                </c:pt>
                <c:pt idx="5">
                  <c:v>250</c:v>
                </c:pt>
                <c:pt idx="6">
                  <c:v>260</c:v>
                </c:pt>
                <c:pt idx="7">
                  <c:v>270</c:v>
                </c:pt>
                <c:pt idx="8">
                  <c:v>280</c:v>
                </c:pt>
                <c:pt idx="9">
                  <c:v>290</c:v>
                </c:pt>
                <c:pt idx="10">
                  <c:v>300</c:v>
                </c:pt>
              </c:numCache>
            </c:numRef>
          </c:xVal>
          <c:yVal>
            <c:numRef>
              <c:f>MeanDD_flip!$B$9:$L$9</c:f>
              <c:numCache>
                <c:formatCode>General</c:formatCode>
                <c:ptCount val="11"/>
                <c:pt idx="0">
                  <c:v>0.21</c:v>
                </c:pt>
                <c:pt idx="1">
                  <c:v>0.06</c:v>
                </c:pt>
                <c:pt idx="2">
                  <c:v>0</c:v>
                </c:pt>
                <c:pt idx="3">
                  <c:v>-0.02</c:v>
                </c:pt>
                <c:pt idx="4">
                  <c:v>-0.04</c:v>
                </c:pt>
                <c:pt idx="5">
                  <c:v>-0.04</c:v>
                </c:pt>
                <c:pt idx="6">
                  <c:v>-0.04</c:v>
                </c:pt>
                <c:pt idx="7">
                  <c:v>-0.05</c:v>
                </c:pt>
                <c:pt idx="8">
                  <c:v>-0.05</c:v>
                </c:pt>
                <c:pt idx="9">
                  <c:v>-0.05</c:v>
                </c:pt>
                <c:pt idx="10">
                  <c:v>-0.05</c:v>
                </c:pt>
              </c:numCache>
            </c:numRef>
          </c:yVal>
        </c:ser>
        <c:axId val="83393536"/>
        <c:axId val="99791232"/>
      </c:scatterChart>
      <c:valAx>
        <c:axId val="83393536"/>
        <c:scaling>
          <c:orientation val="minMax"/>
          <c:max val="300"/>
          <c:min val="200"/>
        </c:scaling>
        <c:axPos val="b"/>
        <c:numFmt formatCode="General" sourceLinked="1"/>
        <c:tickLblPos val="nextTo"/>
        <c:crossAx val="99791232"/>
        <c:crosses val="autoZero"/>
        <c:crossBetween val="midCat"/>
      </c:valAx>
      <c:valAx>
        <c:axId val="99791232"/>
        <c:scaling>
          <c:orientation val="minMax"/>
        </c:scaling>
        <c:axPos val="l"/>
        <c:majorGridlines/>
        <c:numFmt formatCode="General" sourceLinked="1"/>
        <c:tickLblPos val="nextTo"/>
        <c:crossAx val="83393536"/>
        <c:crosses val="autoZero"/>
        <c:crossBetween val="midCat"/>
      </c:valAx>
    </c:plotArea>
    <c:legend>
      <c:legendPos val="r"/>
      <c:layout/>
    </c:legend>
    <c:plotVisOnly val="1"/>
  </c:chart>
  <c:spPr>
    <a:solidFill>
      <a:schemeClr val="bg1"/>
    </a:solidFill>
  </c:spPr>
  <c:txPr>
    <a:bodyPr/>
    <a:lstStyle/>
    <a:p>
      <a:pPr>
        <a:defRPr sz="16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824678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4738" y="1074738"/>
            <a:ext cx="7781925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543455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16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 cstate="print">
            <a:lum/>
          </a:blip>
          <a:srcRect/>
          <a:stretch>
            <a:fillRect t="-8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6575729" y="230586"/>
            <a:ext cx="3330271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3558" y="532564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6579303" y="5858397"/>
            <a:ext cx="3135008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p:oleObj spid="_x0000_s365580" name="Clip" r:id="rId5" imgW="3809524" imgH="2619048" progId="">
                <p:embed/>
              </p:oleObj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p:oleObj spid="_x0000_s365581" name="Clip" r:id="rId6" imgW="2835360" imgH="1920600" progId="">
                <p:embed/>
              </p:oleObj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pic>
        <p:nvPicPr>
          <p:cNvPr id="243" name="Picture 3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54066" y="6319135"/>
            <a:ext cx="164978" cy="10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" name="Rectangle 244"/>
          <p:cNvSpPr/>
          <p:nvPr userDrawn="1"/>
        </p:nvSpPr>
        <p:spPr bwMode="auto">
          <a:xfrm>
            <a:off x="8817935" y="6613451"/>
            <a:ext cx="921488" cy="2445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46" name="Picture 245" descr="30years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230493" y="108058"/>
            <a:ext cx="1045419" cy="138758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4" name="Picture 3" descr="30year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59808" y="0"/>
            <a:ext cx="646192" cy="85769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1988" y="1052513"/>
            <a:ext cx="8659812" cy="8826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61988" y="1916113"/>
            <a:ext cx="4252912" cy="41798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067300" y="1916113"/>
            <a:ext cx="4254500" cy="20129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067300" y="4081463"/>
            <a:ext cx="4254500" cy="20145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61288" y="6618288"/>
            <a:ext cx="20637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B2DCB-DEDE-457C-81F1-8562C23258C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278679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91588" y="6646528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324039" y="6652878"/>
            <a:ext cx="1250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FF9CC606-8418-49EA-9DB7-3FFD72983DD3}" type="slidenum">
              <a:rPr lang="de-DE" sz="800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sz="800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1"/>
          <p:cNvSpPr>
            <a:spLocks noChangeArrowheads="1"/>
          </p:cNvSpPr>
          <p:nvPr/>
        </p:nvSpPr>
        <p:spPr bwMode="auto">
          <a:xfrm>
            <a:off x="627062" y="6652878"/>
            <a:ext cx="179228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de-DE" sz="800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EUM/RSP/VWG/16/850624</a:t>
            </a:r>
            <a:endParaRPr lang="de-DE" sz="800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  <p:sldLayoutId id="2147487671" r:id="rId3"/>
  </p:sldLayoutIdLst>
  <p:transition/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gsics.atmos.umd.edu/bin/view/Development/2016062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gsics.atmos.umd.edu/bin/edit/Development/%25ATTACHURL%25/jouglet_pseudo-channels_IASI-AIRS.pp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gsics.atmos.umd.edu/bin/view/Development/2016082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8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4772977" y="3096929"/>
            <a:ext cx="4904423" cy="1701799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ts val="3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5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Tim Hewison</a:t>
            </a:r>
          </a:p>
        </p:txBody>
      </p:sp>
      <p:sp>
        <p:nvSpPr>
          <p:cNvPr id="6" name="Title 247"/>
          <p:cNvSpPr txBox="1">
            <a:spLocks/>
          </p:cNvSpPr>
          <p:nvPr/>
        </p:nvSpPr>
        <p:spPr>
          <a:xfrm>
            <a:off x="452425" y="1103029"/>
            <a:ext cx="9224975" cy="1981200"/>
          </a:xfrm>
          <a:prstGeom prst="rect">
            <a:avLst/>
          </a:prstGeom>
        </p:spPr>
        <p:txBody>
          <a:bodyPr anchor="b"/>
          <a:lstStyle>
            <a:lvl1pPr algn="r">
              <a:defRPr>
                <a:solidFill>
                  <a:srgbClr val="00B5E2"/>
                </a:solidFill>
              </a:defRPr>
            </a:lvl1pPr>
          </a:lstStyle>
          <a:p>
            <a:pPr marL="179388" lvl="0">
              <a:defRPr/>
            </a:pPr>
            <a:r>
              <a:rPr lang="en-US" sz="2800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Traceability and Uncertainty of GSICS Infrared Reference Sensors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Start Simple – (SEVIRI-IASIA)-(SEVIRI-IASIB)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14525" y="662843"/>
          <a:ext cx="7351563" cy="5391150"/>
        </p:xfrm>
        <a:graphic>
          <a:graphicData uri="http://schemas.openxmlformats.org/drawingml/2006/table">
            <a:tbl>
              <a:tblPr/>
              <a:tblGrid>
                <a:gridCol w="700149"/>
                <a:gridCol w="700149"/>
                <a:gridCol w="700149"/>
                <a:gridCol w="437593"/>
                <a:gridCol w="437593"/>
                <a:gridCol w="437593"/>
                <a:gridCol w="437593"/>
                <a:gridCol w="437593"/>
                <a:gridCol w="437593"/>
                <a:gridCol w="437593"/>
                <a:gridCol w="437593"/>
                <a:gridCol w="437593"/>
                <a:gridCol w="437593"/>
                <a:gridCol w="437593"/>
                <a:gridCol w="437593"/>
              </a:tblGrid>
              <a:tr h="539115">
                <a:tc>
                  <a:txBody>
                    <a:bodyPr/>
                    <a:lstStyle/>
                    <a:p>
                      <a:pPr rtl="0" fontAlgn="b"/>
                      <a:endParaRPr lang="en-GB" sz="1200" dirty="0"/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b"/>
                      <a:r>
                        <a:rPr lang="en-GB" sz="1200" dirty="0"/>
                        <a:t>Mean Difference </a:t>
                      </a:r>
                      <a:r>
                        <a:rPr lang="en-GB" sz="1200" dirty="0" err="1"/>
                        <a:t>dTb</a:t>
                      </a:r>
                      <a:r>
                        <a:rPr lang="en-GB" sz="1200" dirty="0"/>
                        <a:t> [K]</a:t>
                      </a:r>
                    </a:p>
                  </a:txBody>
                  <a:tcPr marL="26256" marR="26256" marT="17504" marB="1750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0" fontAlgn="b"/>
                      <a:r>
                        <a:rPr lang="en-US" sz="1200"/>
                        <a:t>Uncertainty on Mean Difference u(dTb) [K] k=1</a:t>
                      </a:r>
                    </a:p>
                  </a:txBody>
                  <a:tcPr marL="26256" marR="26256" marT="17504" marB="1750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39115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/>
                        <a:t>Channel</a:t>
                      </a:r>
                    </a:p>
                  </a:txBody>
                  <a:tcPr marL="26256" marR="26256" marT="17504" marB="1750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/>
                        <a:t>50% [cm-1]</a:t>
                      </a:r>
                    </a:p>
                  </a:txBody>
                  <a:tcPr marL="26256" marR="26256" marT="17504" marB="1750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/>
                        <a:t>50% [cm-1]</a:t>
                      </a:r>
                    </a:p>
                  </a:txBody>
                  <a:tcPr marL="26256" marR="26256" marT="17504" marB="1750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 dirty="0"/>
                        <a:t>200</a:t>
                      </a:r>
                    </a:p>
                  </a:txBody>
                  <a:tcPr marL="26256" marR="26256" marT="17504" marB="17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/>
                        <a:t>220</a:t>
                      </a:r>
                    </a:p>
                  </a:txBody>
                  <a:tcPr marL="26256" marR="26256" marT="17504" marB="1750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/>
                        <a:t>240</a:t>
                      </a:r>
                    </a:p>
                  </a:txBody>
                  <a:tcPr marL="26256" marR="26256" marT="17504" marB="1750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/>
                        <a:t>260</a:t>
                      </a:r>
                    </a:p>
                  </a:txBody>
                  <a:tcPr marL="26256" marR="26256" marT="17504" marB="1750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/>
                        <a:t>280</a:t>
                      </a:r>
                    </a:p>
                  </a:txBody>
                  <a:tcPr marL="26256" marR="26256" marT="17504" marB="1750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 dirty="0"/>
                        <a:t>300</a:t>
                      </a:r>
                    </a:p>
                  </a:txBody>
                  <a:tcPr marL="26256" marR="26256" marT="17504" marB="1750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/>
                        <a:t>200</a:t>
                      </a:r>
                    </a:p>
                  </a:txBody>
                  <a:tcPr marL="26256" marR="26256" marT="17504" marB="175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/>
                        <a:t>220</a:t>
                      </a:r>
                    </a:p>
                  </a:txBody>
                  <a:tcPr marL="26256" marR="26256" marT="17504" marB="1750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/>
                        <a:t>240</a:t>
                      </a:r>
                    </a:p>
                  </a:txBody>
                  <a:tcPr marL="26256" marR="26256" marT="17504" marB="1750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/>
                        <a:t>260</a:t>
                      </a:r>
                    </a:p>
                  </a:txBody>
                  <a:tcPr marL="26256" marR="26256" marT="17504" marB="1750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/>
                        <a:t>280</a:t>
                      </a:r>
                    </a:p>
                  </a:txBody>
                  <a:tcPr marL="26256" marR="26256" marT="17504" marB="1750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 dirty="0"/>
                        <a:t>300</a:t>
                      </a:r>
                    </a:p>
                  </a:txBody>
                  <a:tcPr marL="26256" marR="26256" marT="17504" marB="1750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3911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latin typeface="Arial"/>
                        </a:rPr>
                        <a:t>IR13.4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714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782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Calibri"/>
                        </a:rPr>
                        <a:t>-0.35</a:t>
                      </a:r>
                    </a:p>
                  </a:txBody>
                  <a:tcPr marL="26256" marR="26256" marT="17504" marB="1750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Calibri"/>
                        </a:rPr>
                        <a:t>-0.22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1">
                          <a:solidFill>
                            <a:srgbClr val="000000"/>
                          </a:solidFill>
                          <a:latin typeface="Calibri"/>
                        </a:rPr>
                        <a:t>-0.13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1">
                          <a:solidFill>
                            <a:srgbClr val="000000"/>
                          </a:solidFill>
                          <a:latin typeface="Calibri"/>
                        </a:rPr>
                        <a:t>-0.06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0.04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0.13</a:t>
                      </a:r>
                    </a:p>
                  </a:txBody>
                  <a:tcPr marL="26256" marR="26256" marT="17504" marB="1750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0.07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0.04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11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IR12.0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latin typeface="Arial"/>
                        </a:rPr>
                        <a:t>800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870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6256" marR="26256" marT="17504" marB="1750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-0.02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-0.02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0.18</a:t>
                      </a:r>
                    </a:p>
                  </a:txBody>
                  <a:tcPr marL="26256" marR="26256" marT="17504" marB="1750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0.11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0.06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11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IR10.8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latin typeface="Arial"/>
                        </a:rPr>
                        <a:t>885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971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-0.10</a:t>
                      </a:r>
                    </a:p>
                  </a:txBody>
                  <a:tcPr marL="26256" marR="26256" marT="17504" marB="1750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-0.07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-0.04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-0.03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-0.02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0.16</a:t>
                      </a:r>
                    </a:p>
                  </a:txBody>
                  <a:tcPr marL="26256" marR="26256" marT="17504" marB="1750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0.09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0.06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11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IR9.7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1018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latin typeface="Arial"/>
                        </a:rPr>
                        <a:t>1047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-0.19</a:t>
                      </a:r>
                    </a:p>
                  </a:txBody>
                  <a:tcPr marL="26256" marR="26256" marT="17504" marB="1750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-0.10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-0.06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1">
                          <a:solidFill>
                            <a:srgbClr val="000000"/>
                          </a:solidFill>
                          <a:latin typeface="Calibri"/>
                        </a:rPr>
                        <a:t>-0.03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0.11</a:t>
                      </a:r>
                    </a:p>
                  </a:txBody>
                  <a:tcPr marL="26256" marR="26256" marT="17504" marB="1750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0.06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11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IR8.7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1124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latin typeface="Arial"/>
                        </a:rPr>
                        <a:t>1177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-0.11</a:t>
                      </a:r>
                    </a:p>
                  </a:txBody>
                  <a:tcPr marL="26256" marR="26256" marT="17504" marB="1750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-0.06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-0.03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0.26</a:t>
                      </a:r>
                    </a:p>
                  </a:txBody>
                  <a:tcPr marL="26256" marR="26256" marT="17504" marB="1750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0.14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0.07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11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IR7.3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1316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latin typeface="Arial"/>
                        </a:rPr>
                        <a:t>1409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26256" marR="26256" marT="17504" marB="1750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-0.05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0.11</a:t>
                      </a:r>
                    </a:p>
                  </a:txBody>
                  <a:tcPr marL="26256" marR="26256" marT="17504" marB="1750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0.05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11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IR6.2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1493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latin typeface="Arial"/>
                        </a:rPr>
                        <a:t>1724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-0.20</a:t>
                      </a:r>
                    </a:p>
                  </a:txBody>
                  <a:tcPr marL="26256" marR="26256" marT="17504" marB="1750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-0.06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0.04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0.06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0.11</a:t>
                      </a:r>
                    </a:p>
                  </a:txBody>
                  <a:tcPr marL="26256" marR="26256" marT="17504" marB="1750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0.04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11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IR3.9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2385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latin typeface="Arial"/>
                        </a:rPr>
                        <a:t>2751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1.51</a:t>
                      </a:r>
                    </a:p>
                  </a:txBody>
                  <a:tcPr marL="26256" marR="26256" marT="17504" marB="1750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0.11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26256" marR="26256" marT="17504" marB="1750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0.25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6256" marR="26256" marT="17504" marB="1750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Start Simple – (IASIB-CrIS)-(IASIA-CrIS)|SEVIRI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14525" y="662843"/>
          <a:ext cx="7351563" cy="5391150"/>
        </p:xfrm>
        <a:graphic>
          <a:graphicData uri="http://schemas.openxmlformats.org/drawingml/2006/table">
            <a:tbl>
              <a:tblPr/>
              <a:tblGrid>
                <a:gridCol w="700149"/>
                <a:gridCol w="700149"/>
                <a:gridCol w="700149"/>
                <a:gridCol w="437593"/>
                <a:gridCol w="437593"/>
                <a:gridCol w="437593"/>
                <a:gridCol w="437593"/>
                <a:gridCol w="437593"/>
                <a:gridCol w="437593"/>
                <a:gridCol w="437593"/>
                <a:gridCol w="437593"/>
                <a:gridCol w="437593"/>
                <a:gridCol w="437593"/>
                <a:gridCol w="437593"/>
                <a:gridCol w="437593"/>
              </a:tblGrid>
              <a:tr h="539115">
                <a:tc>
                  <a:txBody>
                    <a:bodyPr/>
                    <a:lstStyle/>
                    <a:p>
                      <a:pPr rtl="0" fontAlgn="b"/>
                      <a:endParaRPr lang="en-GB" sz="1200" dirty="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b"/>
                      <a:r>
                        <a:rPr lang="en-GB" sz="1200" dirty="0"/>
                        <a:t>Mean Difference </a:t>
                      </a:r>
                      <a:r>
                        <a:rPr lang="en-GB" sz="1200" dirty="0" err="1"/>
                        <a:t>dTb</a:t>
                      </a:r>
                      <a:r>
                        <a:rPr lang="en-GB" sz="1200" dirty="0"/>
                        <a:t> [K]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0" fontAlgn="b"/>
                      <a:r>
                        <a:rPr lang="en-US" sz="1200" dirty="0"/>
                        <a:t>Uncertainty on Mean Difference u(</a:t>
                      </a:r>
                      <a:r>
                        <a:rPr lang="en-US" sz="1200" dirty="0" err="1"/>
                        <a:t>dTb</a:t>
                      </a:r>
                      <a:r>
                        <a:rPr lang="en-US" sz="1200" dirty="0"/>
                        <a:t>) [K] k=1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39115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/>
                        <a:t>Channel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/>
                        <a:t>50% [cm-1]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/>
                        <a:t>50% [cm-1]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 dirty="0"/>
                        <a:t>200</a:t>
                      </a:r>
                    </a:p>
                  </a:txBody>
                  <a:tcPr marL="28575" marR="2857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 dirty="0"/>
                        <a:t>220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 dirty="0"/>
                        <a:t>240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/>
                        <a:t>260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/>
                        <a:t>280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/>
                        <a:t>300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 dirty="0"/>
                        <a:t>200</a:t>
                      </a:r>
                    </a:p>
                  </a:txBody>
                  <a:tcPr marL="28575" marR="2857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/>
                        <a:t>220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/>
                        <a:t>240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/>
                        <a:t>260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/>
                        <a:t>280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 dirty="0"/>
                        <a:t>300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3911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latin typeface="Arial"/>
                        </a:rPr>
                        <a:t>IR13.4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714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782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Calibri"/>
                        </a:rPr>
                        <a:t>-0.09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1">
                          <a:solidFill>
                            <a:srgbClr val="000000"/>
                          </a:solidFill>
                          <a:latin typeface="Calibri"/>
                        </a:rPr>
                        <a:t>-0.07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1">
                          <a:solidFill>
                            <a:srgbClr val="000000"/>
                          </a:solidFill>
                          <a:latin typeface="Calibri"/>
                        </a:rPr>
                        <a:t>-0.06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-0.06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-0.03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-0.54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11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latin typeface="Arial"/>
                        </a:rPr>
                        <a:t>IR12.0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latin typeface="Arial"/>
                        </a:rPr>
                        <a:t>800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870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-0.11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Calibri"/>
                        </a:rPr>
                        <a:t>-0.09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Calibri"/>
                        </a:rPr>
                        <a:t>-0.07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1">
                          <a:solidFill>
                            <a:srgbClr val="000000"/>
                          </a:solidFill>
                          <a:latin typeface="Calibri"/>
                        </a:rPr>
                        <a:t>-0.06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-0.11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-0.55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11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IR10.8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latin typeface="Arial"/>
                        </a:rPr>
                        <a:t>885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971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-0.09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Calibri"/>
                        </a:rPr>
                        <a:t>-0.08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1">
                          <a:solidFill>
                            <a:srgbClr val="000000"/>
                          </a:solidFill>
                          <a:latin typeface="Calibri"/>
                        </a:rPr>
                        <a:t>-0.06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Calibri"/>
                        </a:rPr>
                        <a:t>-0.05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-0.53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11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IR9.7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latin typeface="Arial"/>
                        </a:rPr>
                        <a:t>1018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1047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1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Calibri"/>
                        </a:rPr>
                        <a:t>-0.14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1">
                          <a:solidFill>
                            <a:srgbClr val="000000"/>
                          </a:solidFill>
                          <a:latin typeface="Calibri"/>
                        </a:rPr>
                        <a:t>-0.08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1">
                          <a:solidFill>
                            <a:srgbClr val="000000"/>
                          </a:solidFill>
                          <a:latin typeface="Calibri"/>
                        </a:rPr>
                        <a:t>-0.05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Calibri"/>
                        </a:rPr>
                        <a:t>0.13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 dirty="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Calibri"/>
                        </a:rPr>
                        <a:t>-0.06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1">
                          <a:solidFill>
                            <a:srgbClr val="000000"/>
                          </a:solidFill>
                          <a:latin typeface="Calibri"/>
                        </a:rPr>
                        <a:t>-0.02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1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1">
                          <a:solidFill>
                            <a:srgbClr val="000000"/>
                          </a:solidFill>
                          <a:latin typeface="Calibri"/>
                        </a:rPr>
                        <a:t>-0.02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b="1">
                          <a:solidFill>
                            <a:srgbClr val="000000"/>
                          </a:solidFill>
                          <a:latin typeface="Calibri"/>
                        </a:rPr>
                        <a:t>-0.59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11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IR8.7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latin typeface="Arial"/>
                        </a:rPr>
                        <a:t>1124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latin typeface="Arial"/>
                        </a:rPr>
                        <a:t>1177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 dirty="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 dirty="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 dirty="0"/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11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IR7.3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latin typeface="Arial"/>
                        </a:rPr>
                        <a:t>1316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latin typeface="Arial"/>
                        </a:rPr>
                        <a:t>1409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-0.13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 dirty="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-0.29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-0.40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11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IR6.2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1493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latin typeface="Arial"/>
                        </a:rPr>
                        <a:t>1724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-0.26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 dirty="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-0.87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20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115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IR3.9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latin typeface="Arial"/>
                        </a:rPr>
                        <a:t>2385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latin typeface="Arial"/>
                        </a:rPr>
                        <a:t>2751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0.04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-0.03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-2.38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-0.10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-0.03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</a:rPr>
                        <a:t>-0.45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66700" y="6019800"/>
            <a:ext cx="94472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Both show significant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differences </a:t>
            </a:r>
            <a:r>
              <a:rPr lang="en-US" sz="36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@ 13.4µm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6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Tobin uncertainties smaller – significant differences in all LW channels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60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Erratic results at low Tb – especially for SW</a:t>
            </a: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2013-03/2017-03 (</a:t>
            </a:r>
            <a:r>
              <a:rPr lang="de-DE" dirty="0" smtClean="0"/>
              <a:t>SEVIRI-IASIA)-(SEVIRI-IASIB</a:t>
            </a:r>
            <a:r>
              <a:rPr lang="de-DE" dirty="0" smtClean="0"/>
              <a:t>) - Tb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85012" y="912803"/>
          <a:ext cx="8894614" cy="5457588"/>
        </p:xfrm>
        <a:graphic>
          <a:graphicData uri="http://schemas.openxmlformats.org/drawingml/2006/table">
            <a:tbl>
              <a:tblPr/>
              <a:tblGrid>
                <a:gridCol w="802206"/>
                <a:gridCol w="689614"/>
                <a:gridCol w="647394"/>
                <a:gridCol w="562950"/>
                <a:gridCol w="562950"/>
                <a:gridCol w="562950"/>
                <a:gridCol w="562950"/>
                <a:gridCol w="562950"/>
                <a:gridCol w="562950"/>
                <a:gridCol w="562950"/>
                <a:gridCol w="562950"/>
                <a:gridCol w="562950"/>
                <a:gridCol w="562950"/>
                <a:gridCol w="562950"/>
                <a:gridCol w="562950"/>
              </a:tblGrid>
              <a:tr h="202045">
                <a:tc>
                  <a:txBody>
                    <a:bodyPr/>
                    <a:lstStyle/>
                    <a:p>
                      <a:pPr rtl="0" fontAlgn="b"/>
                      <a:endParaRPr lang="en-GB" sz="1600" dirty="0"/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/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 dirty="0"/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rtl="0" fontAlgn="b"/>
                      <a:r>
                        <a:rPr lang="en-GB" sz="1600" dirty="0"/>
                        <a:t>Mean Difference </a:t>
                      </a:r>
                      <a:r>
                        <a:rPr lang="en-GB" sz="1600" dirty="0" err="1"/>
                        <a:t>dTb</a:t>
                      </a:r>
                      <a:r>
                        <a:rPr lang="en-GB" sz="1600" dirty="0"/>
                        <a:t> [K]</a:t>
                      </a: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600" dirty="0"/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1666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dirty="0"/>
                        <a:t>Channel</a:t>
                      </a:r>
                    </a:p>
                  </a:txBody>
                  <a:tcPr marL="18480" marR="18480" marT="12320" marB="12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</a:rPr>
                        <a:t>50% [cm-1]</a:t>
                      </a:r>
                    </a:p>
                  </a:txBody>
                  <a:tcPr marL="18480" marR="18480" marT="12320" marB="1232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</a:rPr>
                        <a:t>50% [cm-1]</a:t>
                      </a:r>
                    </a:p>
                  </a:txBody>
                  <a:tcPr marL="18480" marR="18480" marT="12320" marB="1232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600"/>
                        <a:t>200</a:t>
                      </a:r>
                    </a:p>
                  </a:txBody>
                  <a:tcPr marL="18480" marR="18480" marT="12320" marB="12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600" dirty="0"/>
                        <a:t>210</a:t>
                      </a:r>
                    </a:p>
                  </a:txBody>
                  <a:tcPr marL="18480" marR="18480" marT="12320" marB="1232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600"/>
                        <a:t>220</a:t>
                      </a:r>
                    </a:p>
                  </a:txBody>
                  <a:tcPr marL="18480" marR="18480" marT="12320" marB="1232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600" dirty="0"/>
                        <a:t>230</a:t>
                      </a:r>
                    </a:p>
                  </a:txBody>
                  <a:tcPr marL="18480" marR="18480" marT="12320" marB="1232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600" dirty="0"/>
                        <a:t>240</a:t>
                      </a:r>
                    </a:p>
                  </a:txBody>
                  <a:tcPr marL="18480" marR="18480" marT="12320" marB="1232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600"/>
                        <a:t>250</a:t>
                      </a:r>
                    </a:p>
                  </a:txBody>
                  <a:tcPr marL="18480" marR="18480" marT="12320" marB="1232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600" dirty="0"/>
                        <a:t>260</a:t>
                      </a:r>
                    </a:p>
                  </a:txBody>
                  <a:tcPr marL="18480" marR="18480" marT="12320" marB="1232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600" dirty="0"/>
                        <a:t>270</a:t>
                      </a:r>
                    </a:p>
                  </a:txBody>
                  <a:tcPr marL="18480" marR="18480" marT="12320" marB="1232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600"/>
                        <a:t>280</a:t>
                      </a:r>
                    </a:p>
                  </a:txBody>
                  <a:tcPr marL="18480" marR="18480" marT="12320" marB="1232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600" dirty="0"/>
                        <a:t>290</a:t>
                      </a:r>
                    </a:p>
                  </a:txBody>
                  <a:tcPr marL="18480" marR="18480" marT="12320" marB="1232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600" dirty="0"/>
                        <a:t>300</a:t>
                      </a:r>
                    </a:p>
                  </a:txBody>
                  <a:tcPr marL="18480" marR="18480" marT="12320" marB="1232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1600" dirty="0" smtClean="0"/>
                        <a:t>K</a:t>
                      </a:r>
                      <a:endParaRPr lang="en-GB" sz="1600" dirty="0"/>
                    </a:p>
                  </a:txBody>
                  <a:tcPr marL="18480" marR="18480" marT="12320" marB="12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856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latin typeface="Arial"/>
                        </a:rPr>
                        <a:t>IR13.4</a:t>
                      </a: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714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782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Calibri"/>
                        </a:rPr>
                        <a:t>-0.30</a:t>
                      </a: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1">
                          <a:solidFill>
                            <a:srgbClr val="000000"/>
                          </a:solidFill>
                          <a:latin typeface="Calibri"/>
                        </a:rPr>
                        <a:t>-0.24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1">
                          <a:solidFill>
                            <a:srgbClr val="000000"/>
                          </a:solidFill>
                          <a:latin typeface="Calibri"/>
                        </a:rPr>
                        <a:t>-0.19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Calibri"/>
                        </a:rPr>
                        <a:t>-0.15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1">
                          <a:solidFill>
                            <a:srgbClr val="000000"/>
                          </a:solidFill>
                          <a:latin typeface="Calibri"/>
                        </a:rPr>
                        <a:t>-0.09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1">
                          <a:solidFill>
                            <a:srgbClr val="000000"/>
                          </a:solidFill>
                          <a:latin typeface="Calibri"/>
                        </a:rPr>
                        <a:t>-0.06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Calibri"/>
                        </a:rPr>
                        <a:t>-0.04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-0.02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600" dirty="0" smtClean="0"/>
                        <a:t>K</a:t>
                      </a:r>
                      <a:endParaRPr lang="en-GB" sz="16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856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latin typeface="Arial"/>
                        </a:rPr>
                        <a:t>IR12.0</a:t>
                      </a: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800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870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</a:rPr>
                        <a:t>-0.13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-0.11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-0.09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-0.07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-0.06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-0.05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-0.04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-0.04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-0.03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-0.02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600" smtClean="0"/>
                        <a:t>K</a:t>
                      </a:r>
                      <a:endParaRPr lang="en-GB" sz="16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856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latin typeface="Arial"/>
                        </a:rPr>
                        <a:t>IR10.8</a:t>
                      </a: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885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971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</a:rPr>
                        <a:t>-0.27</a:t>
                      </a: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</a:rPr>
                        <a:t>-0.21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-0.13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-0.10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-0.08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-0.06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-0.05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-0.04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-0.03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-0.02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600" smtClean="0"/>
                        <a:t>K</a:t>
                      </a:r>
                      <a:endParaRPr lang="en-GB" sz="16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856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latin typeface="Arial"/>
                        </a:rPr>
                        <a:t>IR9.7</a:t>
                      </a: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1018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1047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-0.19</a:t>
                      </a: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-0.14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</a:rPr>
                        <a:t>-0.11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</a:rPr>
                        <a:t>-0.08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</a:rPr>
                        <a:t>-0.06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-0.05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-0.04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-0.03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-0.02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600" smtClean="0"/>
                        <a:t>K</a:t>
                      </a:r>
                      <a:endParaRPr lang="en-GB" sz="16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856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latin typeface="Arial"/>
                        </a:rPr>
                        <a:t>IR8.7</a:t>
                      </a: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1124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1177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-0.09</a:t>
                      </a: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-0.07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-0.05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-0.04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</a:rPr>
                        <a:t>-0.03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</a:rPr>
                        <a:t>-0.02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600" smtClean="0"/>
                        <a:t>K</a:t>
                      </a:r>
                      <a:endParaRPr lang="en-GB" sz="16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5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latin typeface="Arial"/>
                        </a:rPr>
                        <a:t>IR7.3</a:t>
                      </a: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1316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1409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600" smtClean="0"/>
                        <a:t>K</a:t>
                      </a:r>
                      <a:endParaRPr lang="en-GB" sz="16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856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latin typeface="Arial"/>
                        </a:rPr>
                        <a:t>IR6.2</a:t>
                      </a: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1493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1724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-0.14</a:t>
                      </a: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-0.08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-0.05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-0.03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600" smtClean="0"/>
                        <a:t>K</a:t>
                      </a:r>
                      <a:endParaRPr lang="en-GB" sz="16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856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latin typeface="Arial"/>
                        </a:rPr>
                        <a:t>IR3.9</a:t>
                      </a: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2385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2751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600" dirty="0" smtClean="0"/>
                        <a:t>K</a:t>
                      </a:r>
                      <a:endParaRPr lang="en-GB" sz="16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2417618" y="2093149"/>
          <a:ext cx="6203868" cy="4283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2013-03/2017-03 (</a:t>
            </a:r>
            <a:r>
              <a:rPr lang="de-DE" dirty="0" smtClean="0"/>
              <a:t>SEVIRI-IASIA)-(SEVIRI-IASIB</a:t>
            </a:r>
            <a:r>
              <a:rPr lang="de-DE" dirty="0" smtClean="0"/>
              <a:t>) - rad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85012" y="912803"/>
          <a:ext cx="8894614" cy="5501528"/>
        </p:xfrm>
        <a:graphic>
          <a:graphicData uri="http://schemas.openxmlformats.org/drawingml/2006/table">
            <a:tbl>
              <a:tblPr/>
              <a:tblGrid>
                <a:gridCol w="802206"/>
                <a:gridCol w="689614"/>
                <a:gridCol w="647394"/>
                <a:gridCol w="562950"/>
                <a:gridCol w="562950"/>
                <a:gridCol w="562950"/>
                <a:gridCol w="562950"/>
                <a:gridCol w="562950"/>
                <a:gridCol w="562950"/>
                <a:gridCol w="562950"/>
                <a:gridCol w="562950"/>
                <a:gridCol w="562950"/>
                <a:gridCol w="562950"/>
                <a:gridCol w="562950"/>
                <a:gridCol w="562950"/>
              </a:tblGrid>
              <a:tr h="202045">
                <a:tc>
                  <a:txBody>
                    <a:bodyPr/>
                    <a:lstStyle/>
                    <a:p>
                      <a:pPr rtl="0" fontAlgn="b"/>
                      <a:endParaRPr lang="en-GB" sz="1600" dirty="0"/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/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 dirty="0"/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rtl="0" fontAlgn="b"/>
                      <a:r>
                        <a:rPr lang="en-US" dirty="0"/>
                        <a:t>Mean Difference </a:t>
                      </a:r>
                      <a:r>
                        <a:rPr lang="en-US" dirty="0" err="1"/>
                        <a:t>dL</a:t>
                      </a:r>
                      <a:r>
                        <a:rPr lang="en-US" dirty="0"/>
                        <a:t> [</a:t>
                      </a:r>
                      <a:r>
                        <a:rPr lang="en-US" dirty="0" err="1"/>
                        <a:t>mW</a:t>
                      </a:r>
                      <a:r>
                        <a:rPr lang="en-US" dirty="0"/>
                        <a:t>/m2/</a:t>
                      </a:r>
                      <a:r>
                        <a:rPr lang="en-US" dirty="0" err="1"/>
                        <a:t>sr</a:t>
                      </a:r>
                      <a:r>
                        <a:rPr lang="en-US" dirty="0"/>
                        <a:t>/cm^-1]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600" dirty="0"/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1666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dirty="0"/>
                        <a:t>Channel</a:t>
                      </a:r>
                    </a:p>
                  </a:txBody>
                  <a:tcPr marL="18480" marR="18480" marT="12320" marB="12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</a:rPr>
                        <a:t>50% [cm-1]</a:t>
                      </a:r>
                    </a:p>
                  </a:txBody>
                  <a:tcPr marL="18480" marR="18480" marT="12320" marB="1232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</a:rPr>
                        <a:t>50% [cm-1]</a:t>
                      </a:r>
                    </a:p>
                  </a:txBody>
                  <a:tcPr marL="18480" marR="18480" marT="12320" marB="1232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/>
                        <a:t>200</a:t>
                      </a:r>
                    </a:p>
                  </a:txBody>
                  <a:tcPr marL="28575" marR="2857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/>
                        <a:t>210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/>
                        <a:t>220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/>
                        <a:t>230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/>
                        <a:t>240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/>
                        <a:t>250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/>
                        <a:t>260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/>
                        <a:t>270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/>
                        <a:t>280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/>
                        <a:t>290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/>
                        <a:t>300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1600" dirty="0" smtClean="0"/>
                        <a:t>K</a:t>
                      </a:r>
                      <a:endParaRPr lang="en-GB" sz="1600" dirty="0"/>
                    </a:p>
                  </a:txBody>
                  <a:tcPr marL="18480" marR="18480" marT="12320" marB="12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856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latin typeface="Arial"/>
                        </a:rPr>
                        <a:t>IR13.4</a:t>
                      </a: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714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782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b="1" dirty="0">
                          <a:solidFill>
                            <a:srgbClr val="000000"/>
                          </a:solidFill>
                          <a:latin typeface="Calibri"/>
                        </a:rPr>
                        <a:t>-0.19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b="1" dirty="0">
                          <a:solidFill>
                            <a:srgbClr val="000000"/>
                          </a:solidFill>
                          <a:latin typeface="Calibri"/>
                        </a:rPr>
                        <a:t>-0.17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b="1" dirty="0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b="1" dirty="0">
                          <a:solidFill>
                            <a:srgbClr val="000000"/>
                          </a:solidFill>
                          <a:latin typeface="Calibri"/>
                        </a:rPr>
                        <a:t>-0.14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b="1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b="1">
                          <a:solidFill>
                            <a:srgbClr val="000000"/>
                          </a:solidFill>
                          <a:latin typeface="Calibri"/>
                        </a:rPr>
                        <a:t>-0.10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b="1">
                          <a:solidFill>
                            <a:srgbClr val="000000"/>
                          </a:solidFill>
                          <a:latin typeface="Calibri"/>
                        </a:rPr>
                        <a:t>-0.08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b="1">
                          <a:solidFill>
                            <a:srgbClr val="000000"/>
                          </a:solidFill>
                          <a:latin typeface="Calibri"/>
                        </a:rPr>
                        <a:t>-0.06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b="1" dirty="0">
                          <a:solidFill>
                            <a:srgbClr val="000000"/>
                          </a:solidFill>
                          <a:latin typeface="Calibri"/>
                        </a:rPr>
                        <a:t>-0.03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dirty="0" err="1" smtClean="0"/>
                        <a:t>mW</a:t>
                      </a:r>
                      <a:r>
                        <a:rPr lang="en-US" sz="1100" dirty="0" smtClean="0"/>
                        <a:t>/m2/</a:t>
                      </a:r>
                      <a:r>
                        <a:rPr lang="en-US" sz="1100" dirty="0" err="1" smtClean="0"/>
                        <a:t>sr</a:t>
                      </a:r>
                      <a:r>
                        <a:rPr lang="en-US" sz="1100" dirty="0" smtClean="0"/>
                        <a:t>/cm</a:t>
                      </a:r>
                      <a:r>
                        <a:rPr lang="en-US" sz="1100" baseline="30000" dirty="0" smtClean="0"/>
                        <a:t>-1</a:t>
                      </a:r>
                      <a:endParaRPr lang="en-GB" sz="1100" baseline="30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856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latin typeface="Arial"/>
                        </a:rPr>
                        <a:t>IR12.0</a:t>
                      </a: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800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870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-0.08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-0.08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-0.08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-0.07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-0.07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-0.07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-0.06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-0.06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smtClean="0"/>
                        <a:t>mW/m2/sr/cm</a:t>
                      </a:r>
                      <a:r>
                        <a:rPr lang="en-US" sz="1100" baseline="30000" smtClean="0"/>
                        <a:t>-1</a:t>
                      </a:r>
                      <a:endParaRPr lang="en-GB" sz="1100" baseline="30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856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latin typeface="Arial"/>
                        </a:rPr>
                        <a:t>IR10.8</a:t>
                      </a: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885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971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-0.11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-0.10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-0.10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-0.09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-0.09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-0.08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-0.07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-0.06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smtClean="0"/>
                        <a:t>mW/m2/sr/cm</a:t>
                      </a:r>
                      <a:r>
                        <a:rPr lang="en-US" sz="1100" baseline="30000" smtClean="0"/>
                        <a:t>-1</a:t>
                      </a:r>
                      <a:endParaRPr lang="en-GB" sz="1100" baseline="30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856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latin typeface="Arial"/>
                        </a:rPr>
                        <a:t>IR9.7</a:t>
                      </a: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1018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1047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-0.05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0.05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smtClean="0"/>
                        <a:t>mW/m2/sr/cm</a:t>
                      </a:r>
                      <a:r>
                        <a:rPr lang="en-US" sz="1100" baseline="30000" smtClean="0"/>
                        <a:t>-1</a:t>
                      </a:r>
                      <a:endParaRPr lang="en-GB" sz="1100" baseline="30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856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latin typeface="Arial"/>
                        </a:rPr>
                        <a:t>IR8.7</a:t>
                      </a: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1124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1177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-0.02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smtClean="0"/>
                        <a:t>mW/m2/sr/cm</a:t>
                      </a:r>
                      <a:r>
                        <a:rPr lang="en-US" sz="1100" baseline="30000" smtClean="0"/>
                        <a:t>-1</a:t>
                      </a:r>
                      <a:endParaRPr lang="en-GB" sz="1100" baseline="30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5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latin typeface="Arial"/>
                        </a:rPr>
                        <a:t>IR7.3</a:t>
                      </a: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1316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1409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0.009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0.008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0.007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0.007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0.005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0.004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0.002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0.002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0.005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0.009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smtClean="0"/>
                        <a:t>mW/m2/sr/cm</a:t>
                      </a:r>
                      <a:r>
                        <a:rPr lang="en-US" sz="1100" baseline="30000" smtClean="0"/>
                        <a:t>-1</a:t>
                      </a:r>
                      <a:endParaRPr lang="en-GB" sz="1100" baseline="30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856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latin typeface="Arial"/>
                        </a:rPr>
                        <a:t>IR6.2</a:t>
                      </a: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1493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1724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0.003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0.003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0.002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0.002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0.001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0.001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0.003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0.005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0.008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0.011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smtClean="0"/>
                        <a:t>mW/m2/sr/cm</a:t>
                      </a:r>
                      <a:r>
                        <a:rPr lang="en-US" sz="1100" baseline="30000" smtClean="0"/>
                        <a:t>-1</a:t>
                      </a:r>
                      <a:endParaRPr lang="en-GB" sz="1100" baseline="30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856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latin typeface="Arial"/>
                        </a:rPr>
                        <a:t>IR3.9</a:t>
                      </a: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2385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2751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</a:rPr>
                        <a:t>0.0002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</a:rPr>
                        <a:t>0.0002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</a:rPr>
                        <a:t>0.0002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>
                          <a:solidFill>
                            <a:srgbClr val="000000"/>
                          </a:solidFill>
                          <a:latin typeface="Calibri"/>
                        </a:rPr>
                        <a:t>0.0002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</a:rPr>
                        <a:t>0.0002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</a:rPr>
                        <a:t>0.0002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</a:rPr>
                        <a:t>0.0002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</a:rPr>
                        <a:t>0.0002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</a:rPr>
                        <a:t>0.0001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</a:rPr>
                        <a:t>0.0001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dirty="0">
                          <a:solidFill>
                            <a:srgbClr val="000000"/>
                          </a:solidFill>
                          <a:latin typeface="Calibri"/>
                        </a:rPr>
                        <a:t>0.0001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dirty="0" err="1" smtClean="0"/>
                        <a:t>mW</a:t>
                      </a:r>
                      <a:r>
                        <a:rPr lang="en-US" sz="1100" dirty="0" smtClean="0"/>
                        <a:t>/m2/</a:t>
                      </a:r>
                      <a:r>
                        <a:rPr lang="en-US" sz="1100" dirty="0" err="1" smtClean="0"/>
                        <a:t>sr</a:t>
                      </a:r>
                      <a:r>
                        <a:rPr lang="en-US" sz="1100" dirty="0" smtClean="0"/>
                        <a:t>/cm</a:t>
                      </a:r>
                      <a:r>
                        <a:rPr lang="en-US" sz="1100" baseline="30000" dirty="0" smtClean="0"/>
                        <a:t>-1</a:t>
                      </a:r>
                      <a:endParaRPr lang="en-GB" sz="1100" baseline="30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2417618" y="2140527"/>
          <a:ext cx="6203868" cy="4272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2013-03/2017-03 (</a:t>
            </a:r>
            <a:r>
              <a:rPr lang="de-DE" dirty="0" smtClean="0"/>
              <a:t>SEVIRI-IASIA)-(SEVIRI-IASIB</a:t>
            </a:r>
            <a:r>
              <a:rPr lang="de-DE" dirty="0" smtClean="0"/>
              <a:t>) - rad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85012" y="912803"/>
          <a:ext cx="8894614" cy="5501528"/>
        </p:xfrm>
        <a:graphic>
          <a:graphicData uri="http://schemas.openxmlformats.org/drawingml/2006/table">
            <a:tbl>
              <a:tblPr/>
              <a:tblGrid>
                <a:gridCol w="802206"/>
                <a:gridCol w="689614"/>
                <a:gridCol w="647394"/>
                <a:gridCol w="562950"/>
                <a:gridCol w="562950"/>
                <a:gridCol w="562950"/>
                <a:gridCol w="562950"/>
                <a:gridCol w="562950"/>
                <a:gridCol w="562950"/>
                <a:gridCol w="562950"/>
                <a:gridCol w="562950"/>
                <a:gridCol w="562950"/>
                <a:gridCol w="562950"/>
                <a:gridCol w="562950"/>
                <a:gridCol w="562950"/>
              </a:tblGrid>
              <a:tr h="202045">
                <a:tc>
                  <a:txBody>
                    <a:bodyPr/>
                    <a:lstStyle/>
                    <a:p>
                      <a:pPr rtl="0" fontAlgn="b"/>
                      <a:endParaRPr lang="en-GB" sz="1600" dirty="0"/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rtl="0" fontAlgn="b"/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Mean Difference </a:t>
                      </a:r>
                      <a:r>
                        <a:rPr lang="en-GB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dL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/L [%]</a:t>
                      </a:r>
                      <a:endParaRPr lang="en-US" dirty="0"/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600" dirty="0"/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1666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dirty="0"/>
                        <a:t>Channel</a:t>
                      </a:r>
                    </a:p>
                  </a:txBody>
                  <a:tcPr marL="18480" marR="18480" marT="12320" marB="12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</a:rPr>
                        <a:t>50% [cm-1]</a:t>
                      </a:r>
                    </a:p>
                  </a:txBody>
                  <a:tcPr marL="18480" marR="18480" marT="12320" marB="1232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</a:rPr>
                        <a:t>50% [cm-1]</a:t>
                      </a:r>
                    </a:p>
                  </a:txBody>
                  <a:tcPr marL="18480" marR="18480" marT="12320" marB="1232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/>
                        <a:t>200</a:t>
                      </a:r>
                    </a:p>
                  </a:txBody>
                  <a:tcPr marL="28575" marR="2857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/>
                        <a:t>210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/>
                        <a:t>220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/>
                        <a:t>230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/>
                        <a:t>240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/>
                        <a:t>250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/>
                        <a:t>260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/>
                        <a:t>270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/>
                        <a:t>280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/>
                        <a:t>290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/>
                        <a:t>300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1600" dirty="0" smtClean="0"/>
                        <a:t>K</a:t>
                      </a:r>
                      <a:endParaRPr lang="en-GB" sz="1600" dirty="0"/>
                    </a:p>
                  </a:txBody>
                  <a:tcPr marL="18480" marR="18480" marT="12320" marB="12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856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latin typeface="Arial"/>
                        </a:rPr>
                        <a:t>IR13.4</a:t>
                      </a: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714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782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b="1">
                          <a:solidFill>
                            <a:srgbClr val="000000"/>
                          </a:solidFill>
                          <a:latin typeface="Calibri"/>
                        </a:rPr>
                        <a:t>-0.81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b="1">
                          <a:solidFill>
                            <a:srgbClr val="000000"/>
                          </a:solidFill>
                          <a:latin typeface="Calibri"/>
                        </a:rPr>
                        <a:t>-0.59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b="1">
                          <a:solidFill>
                            <a:srgbClr val="000000"/>
                          </a:solidFill>
                          <a:latin typeface="Calibri"/>
                        </a:rPr>
                        <a:t>-0.43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b="1">
                          <a:solidFill>
                            <a:srgbClr val="000000"/>
                          </a:solidFill>
                          <a:latin typeface="Calibri"/>
                        </a:rPr>
                        <a:t>-0.31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b="1">
                          <a:solidFill>
                            <a:srgbClr val="000000"/>
                          </a:solidFill>
                          <a:latin typeface="Calibri"/>
                        </a:rPr>
                        <a:t>-0.22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b="1">
                          <a:solidFill>
                            <a:srgbClr val="000000"/>
                          </a:solidFill>
                          <a:latin typeface="Calibri"/>
                        </a:rPr>
                        <a:t>-0.15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b="1">
                          <a:solidFill>
                            <a:srgbClr val="000000"/>
                          </a:solidFill>
                          <a:latin typeface="Calibri"/>
                        </a:rPr>
                        <a:t>-0.10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b="1">
                          <a:solidFill>
                            <a:srgbClr val="000000"/>
                          </a:solidFill>
                          <a:latin typeface="Calibri"/>
                        </a:rPr>
                        <a:t>-0.06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b="1" dirty="0">
                          <a:solidFill>
                            <a:srgbClr val="000000"/>
                          </a:solidFill>
                          <a:latin typeface="Calibri"/>
                        </a:rPr>
                        <a:t>-0.03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800" dirty="0" smtClean="0"/>
                        <a:t>%</a:t>
                      </a:r>
                      <a:endParaRPr lang="en-GB" sz="1100" baseline="30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856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latin typeface="Arial"/>
                        </a:rPr>
                        <a:t>IR12.0</a:t>
                      </a: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800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870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-0.48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-0.35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-0.26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-0.15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-0.09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-0.07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800" smtClean="0"/>
                        <a:t>%</a:t>
                      </a:r>
                      <a:endParaRPr lang="en-GB" sz="1100" baseline="30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856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latin typeface="Arial"/>
                        </a:rPr>
                        <a:t>IR10.8</a:t>
                      </a: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885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971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-0.89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-0.63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-0.45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-0.33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-0.24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-0.18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-0.13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-0.09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-0.06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800" smtClean="0"/>
                        <a:t>%</a:t>
                      </a:r>
                      <a:endParaRPr lang="en-GB" sz="1100" baseline="30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856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latin typeface="Arial"/>
                        </a:rPr>
                        <a:t>IR9.7</a:t>
                      </a: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1018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1047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-0.70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-0.47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-0.33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-0.23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-0.08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800" smtClean="0"/>
                        <a:t>%</a:t>
                      </a:r>
                      <a:endParaRPr lang="en-GB" sz="1100" baseline="30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856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latin typeface="Arial"/>
                        </a:rPr>
                        <a:t>IR8.7</a:t>
                      </a: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1124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1177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-0.38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-0.25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-0.17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-0.11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-0.08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800" smtClean="0"/>
                        <a:t>%</a:t>
                      </a:r>
                      <a:endParaRPr lang="en-GB" sz="1100" baseline="30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5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latin typeface="Arial"/>
                        </a:rPr>
                        <a:t>IR7.3</a:t>
                      </a: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1316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1409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800" smtClean="0"/>
                        <a:t>%</a:t>
                      </a:r>
                      <a:endParaRPr lang="en-GB" sz="1100" baseline="30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856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latin typeface="Arial"/>
                        </a:rPr>
                        <a:t>IR6.2</a:t>
                      </a: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1493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1724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-0.79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-0.42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-0.22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-0.11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0.04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0.06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0.06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0.07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800" smtClean="0"/>
                        <a:t>%</a:t>
                      </a:r>
                      <a:endParaRPr lang="en-GB" sz="1100" baseline="30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856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latin typeface="Arial"/>
                        </a:rPr>
                        <a:t>IR3.9</a:t>
                      </a: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2385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2751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0.21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0.06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>
                          <a:solidFill>
                            <a:srgbClr val="000000"/>
                          </a:solidFill>
                          <a:latin typeface="Calibri"/>
                        </a:rPr>
                        <a:t>-0.05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dirty="0">
                          <a:solidFill>
                            <a:srgbClr val="000000"/>
                          </a:solidFill>
                          <a:latin typeface="Calibri"/>
                        </a:rPr>
                        <a:t>-0.05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800" dirty="0" smtClean="0"/>
                        <a:t>%</a:t>
                      </a:r>
                      <a:endParaRPr lang="en-GB" sz="1100" baseline="30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2446316" y="2149435"/>
          <a:ext cx="6163293" cy="4215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Conduct Analysis as ∆Tb, ∆L, </a:t>
            </a:r>
            <a:r>
              <a:rPr lang="de-DE" dirty="0" smtClean="0"/>
              <a:t>∆</a:t>
            </a:r>
            <a:r>
              <a:rPr lang="de-DE" dirty="0" smtClean="0"/>
              <a:t>L/L?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All three methods give consistent results</a:t>
            </a:r>
          </a:p>
          <a:p>
            <a:pPr lvl="1"/>
            <a:r>
              <a:rPr lang="de-DE" dirty="0" smtClean="0"/>
              <a:t>All long-wave channels show similar trend</a:t>
            </a:r>
          </a:p>
          <a:p>
            <a:pPr lvl="1"/>
            <a:r>
              <a:rPr lang="de-DE" dirty="0" smtClean="0"/>
              <a:t>Only IR13.4 difference is significant at cold end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 Radiance is more difficult to compare inter-channel</a:t>
            </a:r>
          </a:p>
          <a:p>
            <a:endParaRPr lang="de-DE" dirty="0" smtClean="0"/>
          </a:p>
          <a:p>
            <a:r>
              <a:rPr lang="de-DE" dirty="0" smtClean="0"/>
              <a:t>Radiance Percentage (L/∆L) very similar to ∆Tb</a:t>
            </a:r>
          </a:p>
          <a:p>
            <a:endParaRPr lang="de-DE" dirty="0" smtClean="0"/>
          </a:p>
          <a:p>
            <a:r>
              <a:rPr lang="de-DE" dirty="0" smtClean="0"/>
              <a:t>How well do they compare with other methods? </a:t>
            </a:r>
            <a:endParaRPr lang="en-GB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" y="728655"/>
            <a:ext cx="9447213" cy="5391150"/>
          </a:xfrm>
        </p:spPr>
        <p:txBody>
          <a:bodyPr anchor="ctr">
            <a:noAutofit/>
          </a:bodyPr>
          <a:lstStyle/>
          <a:p>
            <a:pPr marL="742950" lvl="0" indent="-74295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Thank You!</a:t>
            </a:r>
            <a:endParaRPr lang="en-GB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IR Reference Sensor Traceability &amp; Uncertainty Report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833718"/>
            <a:ext cx="9447213" cy="6024281"/>
          </a:xfrm>
          <a:noFill/>
        </p:spPr>
        <p:txBody>
          <a:bodyPr>
            <a:noAutofit/>
          </a:bodyPr>
          <a:lstStyle/>
          <a:p>
            <a:r>
              <a:rPr lang="en-GB" sz="2000" dirty="0" smtClean="0"/>
              <a:t>Aims</a:t>
            </a:r>
          </a:p>
          <a:p>
            <a:pPr lvl="1"/>
            <a:r>
              <a:rPr lang="en-US" sz="1800" dirty="0" smtClean="0"/>
              <a:t>To support choice of reference instruments for GSICS and Metop-A/IASI as </a:t>
            </a:r>
            <a:r>
              <a:rPr lang="en-US" sz="1800" i="1" dirty="0" smtClean="0"/>
              <a:t>Anchor</a:t>
            </a:r>
          </a:p>
          <a:p>
            <a:pPr lvl="1"/>
            <a:r>
              <a:rPr lang="en-US" sz="1800" dirty="0" smtClean="0"/>
              <a:t>To provide traceability between reference instruments (IASI, AIRS, </a:t>
            </a:r>
            <a:r>
              <a:rPr lang="en-US" sz="1800" dirty="0" err="1" smtClean="0"/>
              <a:t>CrIS</a:t>
            </a:r>
            <a:r>
              <a:rPr lang="en-US" sz="1800" dirty="0" smtClean="0"/>
              <a:t>)</a:t>
            </a:r>
            <a:endParaRPr lang="en-GB" sz="1800" dirty="0" smtClean="0"/>
          </a:p>
          <a:p>
            <a:pPr lvl="1"/>
            <a:r>
              <a:rPr lang="en-GB" sz="1800" dirty="0" smtClean="0"/>
              <a:t>By consolidating pre-launch test results and various in-flight comparisons</a:t>
            </a:r>
          </a:p>
          <a:p>
            <a:pPr lvl="1"/>
            <a:r>
              <a:rPr lang="en-US" sz="1800" dirty="0" smtClean="0"/>
              <a:t>To seek consensus on uncertainties in absolute calibration of reference sensors</a:t>
            </a:r>
            <a:br>
              <a:rPr lang="en-US" sz="1800" dirty="0" smtClean="0"/>
            </a:br>
            <a:endParaRPr lang="en-GB" sz="1800" dirty="0" smtClean="0"/>
          </a:p>
          <a:p>
            <a:r>
              <a:rPr lang="en-GB" sz="2000" dirty="0" smtClean="0"/>
              <a:t>Limitations</a:t>
            </a:r>
          </a:p>
          <a:p>
            <a:pPr lvl="1"/>
            <a:r>
              <a:rPr lang="en-GB" sz="1800" dirty="0" smtClean="0"/>
              <a:t>No new results, just expressing results of existing comparisons in a common way, </a:t>
            </a:r>
          </a:p>
          <a:p>
            <a:pPr lvl="1"/>
            <a:r>
              <a:rPr lang="en-GB" sz="1800" dirty="0" smtClean="0"/>
              <a:t>reformatting where necessary, to allow easy comparisons</a:t>
            </a:r>
            <a:br>
              <a:rPr lang="en-GB" sz="1800" dirty="0" smtClean="0"/>
            </a:br>
            <a:endParaRPr lang="en-GB" sz="1400" dirty="0" smtClean="0"/>
          </a:p>
          <a:p>
            <a:r>
              <a:rPr lang="en-GB" sz="2000" dirty="0" smtClean="0"/>
              <a:t>Error Budget &amp; Traceability</a:t>
            </a:r>
          </a:p>
          <a:p>
            <a:pPr lvl="1"/>
            <a:r>
              <a:rPr lang="en-GB" sz="1800" dirty="0" smtClean="0"/>
              <a:t>Focus on radiometric and spectral calibration – for AIRS, IASI, </a:t>
            </a:r>
            <a:r>
              <a:rPr lang="en-GB" sz="1800" dirty="0" err="1" smtClean="0"/>
              <a:t>CrIS</a:t>
            </a:r>
            <a:r>
              <a:rPr lang="en-GB" sz="1800" dirty="0" smtClean="0"/>
              <a:t/>
            </a:r>
            <a:br>
              <a:rPr lang="en-GB" sz="1800" dirty="0" smtClean="0"/>
            </a:br>
            <a:endParaRPr lang="en-GB" sz="1800" dirty="0" smtClean="0"/>
          </a:p>
          <a:p>
            <a:r>
              <a:rPr lang="en-GB" sz="2000" dirty="0" smtClean="0"/>
              <a:t>Inter-comparisons</a:t>
            </a:r>
          </a:p>
          <a:p>
            <a:pPr lvl="1"/>
            <a:r>
              <a:rPr lang="en-GB" sz="1800" dirty="0" smtClean="0"/>
              <a:t>Introduction: Pros and Cons of each method</a:t>
            </a:r>
          </a:p>
          <a:p>
            <a:pPr lvl="1"/>
            <a:r>
              <a:rPr lang="en-GB" sz="1800" dirty="0" smtClean="0"/>
              <a:t>Direct Comparisons: Polar SNOs, Tandem SNOs (</a:t>
            </a:r>
            <a:r>
              <a:rPr lang="en-GB" sz="1800" dirty="0" err="1" smtClean="0"/>
              <a:t>AIRS+CrIS</a:t>
            </a:r>
            <a:r>
              <a:rPr lang="en-GB" sz="1800" dirty="0" smtClean="0"/>
              <a:t>), Quasi-SNOs, </a:t>
            </a:r>
          </a:p>
          <a:p>
            <a:pPr lvl="1"/>
            <a:r>
              <a:rPr lang="en-GB" sz="1800" dirty="0" smtClean="0"/>
              <a:t>Double-Differencing: GEO-LEO, NWP+RTM, Aircraft campaigns</a:t>
            </a:r>
          </a:p>
          <a:p>
            <a:pPr lvl="1"/>
            <a:r>
              <a:rPr lang="en-GB" sz="1800" dirty="0" smtClean="0"/>
              <a:t>Other Methods: Regional Averages (“Massive Means”), Reference Sites (Dome-C..)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 Reference Sensor Inter-Comparisons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08602" y="958561"/>
          <a:ext cx="4512393" cy="5043988"/>
        </p:xfrm>
        <a:graphic>
          <a:graphicData uri="http://schemas.openxmlformats.org/drawingml/2006/table">
            <a:tbl>
              <a:tblPr/>
              <a:tblGrid>
                <a:gridCol w="1168398"/>
                <a:gridCol w="173082"/>
                <a:gridCol w="421057"/>
                <a:gridCol w="343732"/>
                <a:gridCol w="343732"/>
                <a:gridCol w="343732"/>
                <a:gridCol w="343732"/>
                <a:gridCol w="343732"/>
                <a:gridCol w="343732"/>
                <a:gridCol w="343732"/>
                <a:gridCol w="343732"/>
              </a:tblGrid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Mean Difference dTb [K]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753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Pseudo Channel [cm-1]</a:t>
                      </a:r>
                    </a:p>
                  </a:txBody>
                  <a:tcPr marL="6667" marR="6667" marT="6667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Min Freq [cm-1]</a:t>
                      </a:r>
                    </a:p>
                  </a:txBody>
                  <a:tcPr marL="6667" marR="6667" marT="6667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Max Freq [cm-1]</a:t>
                      </a:r>
                    </a:p>
                  </a:txBody>
                  <a:tcPr marL="6667" marR="6667" marT="6667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</a:t>
                      </a:r>
                    </a:p>
                  </a:txBody>
                  <a:tcPr marL="6667" marR="6667" marT="6667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220</a:t>
                      </a:r>
                    </a:p>
                  </a:txBody>
                  <a:tcPr marL="6667" marR="6667" marT="6667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240</a:t>
                      </a:r>
                    </a:p>
                  </a:txBody>
                  <a:tcPr marL="6667" marR="6667" marT="6667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260</a:t>
                      </a:r>
                    </a:p>
                  </a:txBody>
                  <a:tcPr marL="6667" marR="6667" marT="6667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280</a:t>
                      </a:r>
                    </a:p>
                  </a:txBody>
                  <a:tcPr marL="6667" marR="6667" marT="6667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300</a:t>
                      </a:r>
                    </a:p>
                  </a:txBody>
                  <a:tcPr marL="6667" marR="6667" marT="6667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Start date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End date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Start time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End time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Min Latitude [°]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Max Latitude [°]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710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Min Longitude [°]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715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710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720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Max Longitude [°]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730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Min Scan Angle [°]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740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Max Scan Angle [°]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745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740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750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760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Collocation method: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765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760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770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Collocation dist [km]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775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770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780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Collocation time [s]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785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780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790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822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Collocation sec(theta)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795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790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Filtering applied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810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815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810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820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Algorithm Ref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825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820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830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Dataset Ref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835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830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840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Monitored Instrument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845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840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850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Processing Version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860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Dataset Ref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865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860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870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62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Reference Instrumemt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875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870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880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Processing Version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885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880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890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Dataset Ref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895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890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900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301" y="833718"/>
            <a:ext cx="5168900" cy="6024281"/>
          </a:xfrm>
          <a:noFill/>
        </p:spPr>
        <p:txBody>
          <a:bodyPr>
            <a:noAutofit/>
          </a:bodyPr>
          <a:lstStyle/>
          <a:p>
            <a:r>
              <a:rPr lang="en-US" sz="2000" dirty="0" smtClean="0"/>
              <a:t>Form consensus on relative calibration</a:t>
            </a:r>
          </a:p>
          <a:p>
            <a:pPr lvl="1"/>
            <a:r>
              <a:rPr lang="en-US" sz="1600" dirty="0" smtClean="0"/>
              <a:t>Re-binning results of existing comparisons </a:t>
            </a:r>
          </a:p>
          <a:p>
            <a:pPr lvl="1"/>
            <a:r>
              <a:rPr lang="en-US" sz="1600" dirty="0" smtClean="0"/>
              <a:t>to make them comparable:</a:t>
            </a:r>
          </a:p>
          <a:p>
            <a:r>
              <a:rPr lang="en-US" sz="2000" dirty="0" smtClean="0"/>
              <a:t>Biases with respect to Metop-A/IASI</a:t>
            </a:r>
          </a:p>
          <a:p>
            <a:pPr lvl="1"/>
            <a:r>
              <a:rPr lang="en-US" sz="1600" dirty="0" smtClean="0"/>
              <a:t>With standard uncertainties (k=1)</a:t>
            </a:r>
          </a:p>
          <a:p>
            <a:r>
              <a:rPr lang="en-US" sz="2000" dirty="0" smtClean="0"/>
              <a:t>At full spectral resolution</a:t>
            </a:r>
          </a:p>
          <a:p>
            <a:pPr lvl="1"/>
            <a:r>
              <a:rPr lang="en-US" sz="1600" dirty="0" smtClean="0"/>
              <a:t>In </a:t>
            </a:r>
            <a:r>
              <a:rPr lang="en-US" sz="1600" dirty="0" err="1" smtClean="0"/>
              <a:t>CrIS</a:t>
            </a:r>
            <a:r>
              <a:rPr lang="en-US" sz="1600" dirty="0" smtClean="0"/>
              <a:t> channel-space</a:t>
            </a:r>
          </a:p>
          <a:p>
            <a:pPr lvl="1"/>
            <a:r>
              <a:rPr lang="en-US" sz="1600" dirty="0" smtClean="0"/>
              <a:t>– or in 10cm-1 bins within AIRS bands</a:t>
            </a:r>
          </a:p>
          <a:p>
            <a:pPr lvl="1"/>
            <a:r>
              <a:rPr lang="en-US" sz="1600" dirty="0" smtClean="0"/>
              <a:t>Averaged over specific spectral bands</a:t>
            </a:r>
          </a:p>
          <a:p>
            <a:pPr lvl="1"/>
            <a:r>
              <a:rPr lang="en-US" sz="1600" dirty="0" smtClean="0"/>
              <a:t>Or average results over broad-band channels</a:t>
            </a:r>
          </a:p>
          <a:p>
            <a:pPr lvl="1"/>
            <a:r>
              <a:rPr lang="en-US" sz="1600" dirty="0" smtClean="0"/>
              <a:t>With specific SRFs - rectangular?</a:t>
            </a:r>
            <a:endParaRPr lang="en-US" sz="2000" dirty="0" smtClean="0"/>
          </a:p>
          <a:p>
            <a:r>
              <a:rPr lang="en-US" sz="2000" dirty="0" smtClean="0"/>
              <a:t>Converted into Brightness Temperatures </a:t>
            </a:r>
          </a:p>
          <a:p>
            <a:pPr lvl="1"/>
            <a:r>
              <a:rPr lang="en-US" sz="1600" dirty="0" smtClean="0"/>
              <a:t>For specific radiance scenes </a:t>
            </a:r>
          </a:p>
          <a:p>
            <a:pPr lvl="1"/>
            <a:r>
              <a:rPr lang="en-US" sz="1600" dirty="0" smtClean="0"/>
              <a:t>i.e. 200K, 210K, … 300K </a:t>
            </a:r>
            <a:endParaRPr lang="en-US" sz="2000" dirty="0" smtClean="0"/>
          </a:p>
          <a:p>
            <a:r>
              <a:rPr lang="en-US" sz="2000" dirty="0" smtClean="0"/>
              <a:t>For all viewing angles </a:t>
            </a:r>
          </a:p>
          <a:p>
            <a:pPr lvl="1"/>
            <a:r>
              <a:rPr lang="en-US" sz="1600" dirty="0" smtClean="0"/>
              <a:t>and/or for specific ranges - e.g. nadir ±10°</a:t>
            </a:r>
          </a:p>
          <a:p>
            <a:r>
              <a:rPr lang="en-US" sz="2000" dirty="0" smtClean="0"/>
              <a:t>Over specific period - e.g. at least 1 year</a:t>
            </a:r>
          </a:p>
          <a:p>
            <a:pPr lvl="1"/>
            <a:r>
              <a:rPr lang="en-US" sz="1600" dirty="0" smtClean="0"/>
              <a:t>Common 3 year period from IASI-B start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Previous </a:t>
            </a:r>
            <a:r>
              <a:rPr lang="en-US" dirty="0" smtClean="0">
                <a:hlinkClick r:id="rId2"/>
              </a:rPr>
              <a:t>Web Meeting</a:t>
            </a:r>
            <a:r>
              <a:rPr lang="en-US" dirty="0" smtClean="0"/>
              <a:t> (2016-06-21)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The proposed structure of the report was agreed, </a:t>
            </a:r>
          </a:p>
          <a:p>
            <a:pPr lvl="1"/>
            <a:r>
              <a:rPr lang="en-US" sz="1600" dirty="0" smtClean="0"/>
              <a:t>with the addition of a sub-section in the introduction to address the need for continuous monitoring of the reference instruments' calibration. </a:t>
            </a:r>
          </a:p>
          <a:p>
            <a:r>
              <a:rPr lang="en-US" sz="2000" dirty="0" smtClean="0"/>
              <a:t>Additional sub-sub-sections were also identified to briefly address </a:t>
            </a:r>
          </a:p>
          <a:p>
            <a:pPr lvl="1"/>
            <a:r>
              <a:rPr lang="en-US" sz="1600" dirty="0" smtClean="0"/>
              <a:t>a) radiometric noise, </a:t>
            </a:r>
          </a:p>
          <a:p>
            <a:pPr lvl="1"/>
            <a:r>
              <a:rPr lang="en-US" sz="1600" dirty="0" smtClean="0"/>
              <a:t>b) spectral calibration and </a:t>
            </a:r>
          </a:p>
          <a:p>
            <a:pPr lvl="1"/>
            <a:r>
              <a:rPr lang="en-US" sz="1600" dirty="0" smtClean="0"/>
              <a:t>c) geometric factors (navigation accuracy etc) in the error budget </a:t>
            </a:r>
          </a:p>
          <a:p>
            <a:r>
              <a:rPr lang="en-US" sz="2000" dirty="0" smtClean="0"/>
              <a:t>Although these need not be treated in a fully rigorous approach, </a:t>
            </a:r>
          </a:p>
          <a:p>
            <a:pPr lvl="1"/>
            <a:r>
              <a:rPr lang="en-US" sz="1600" dirty="0" smtClean="0"/>
              <a:t>given their negligible impact on the inter-calibration products [for a) and b)] and </a:t>
            </a:r>
          </a:p>
          <a:p>
            <a:pPr lvl="1"/>
            <a:r>
              <a:rPr lang="en-US" sz="1600" dirty="0" smtClean="0"/>
              <a:t>the difficulty of assessment [for c)].</a:t>
            </a:r>
          </a:p>
          <a:p>
            <a:r>
              <a:rPr lang="en-US" sz="2000" dirty="0" smtClean="0"/>
              <a:t>The contributor authors to each sub-section were identified </a:t>
            </a:r>
          </a:p>
          <a:p>
            <a:pPr lvl="1"/>
            <a:r>
              <a:rPr lang="en-US" sz="1600" dirty="0" smtClean="0"/>
              <a:t>- either as firm, or tentative.</a:t>
            </a:r>
          </a:p>
          <a:p>
            <a:r>
              <a:rPr lang="en-US" sz="2000" dirty="0" smtClean="0"/>
              <a:t>The spectral resolution of the comparisons was discussed at length and different spectral conversion methods described. </a:t>
            </a:r>
          </a:p>
          <a:p>
            <a:r>
              <a:rPr lang="en-US" sz="2000" dirty="0" smtClean="0"/>
              <a:t>It was felt that 10cm-1 bins would be sufficient. </a:t>
            </a:r>
          </a:p>
          <a:p>
            <a:r>
              <a:rPr lang="en-US" sz="2000" dirty="0" smtClean="0"/>
              <a:t>It seems the most difficult issue is dealing with AIRS' gap channels. </a:t>
            </a:r>
          </a:p>
          <a:p>
            <a:r>
              <a:rPr lang="en-US" sz="2000" dirty="0" smtClean="0"/>
              <a:t>It was agreed that further discussion on this topic is needed, </a:t>
            </a:r>
          </a:p>
          <a:p>
            <a:pPr lvl="1"/>
            <a:r>
              <a:rPr lang="en-US" sz="1600" dirty="0" smtClean="0"/>
              <a:t>so another web meeting will be set up to discuss this in mid-August 2016.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GRWG.20160621.1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Action GRWG.20160621.1:</a:t>
            </a:r>
            <a:r>
              <a:rPr lang="en-US" dirty="0" smtClean="0"/>
              <a:t> Tim Hewison (EUMETSAT) to check with NIST/NPL and confirm the recommended coverage factor to be used for error budgets and comparisons.</a:t>
            </a:r>
          </a:p>
          <a:p>
            <a:pPr lvl="1"/>
            <a:r>
              <a:rPr lang="en-US" dirty="0" smtClean="0"/>
              <a:t>Action completed 2016-08-03, with the following response from Emma Woolliams (NPL) - and agreed by Dave Walker (NIST):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i="1" dirty="0" smtClean="0"/>
              <a:t>“The uncertainty analysis should all be performed with standard uncertainties. </a:t>
            </a:r>
          </a:p>
          <a:p>
            <a:pPr lvl="1"/>
            <a:r>
              <a:rPr lang="en-US" i="1" dirty="0" smtClean="0"/>
              <a:t>Any uncertainty budget (table) should definitely be full of standard uncertainties. </a:t>
            </a:r>
          </a:p>
          <a:p>
            <a:pPr lvl="1"/>
            <a:r>
              <a:rPr lang="en-US" i="1" dirty="0" smtClean="0"/>
              <a:t>The adding in </a:t>
            </a:r>
            <a:r>
              <a:rPr lang="en-US" i="1" dirty="0" err="1" smtClean="0"/>
              <a:t>quadrature</a:t>
            </a:r>
            <a:r>
              <a:rPr lang="en-US" i="1" dirty="0" smtClean="0"/>
              <a:t> (applying the Law of Propagation of Uncertainties) must be done with standard uncertainties. </a:t>
            </a:r>
          </a:p>
          <a:p>
            <a:pPr lvl="1"/>
            <a:r>
              <a:rPr lang="en-US" i="1" dirty="0" smtClean="0"/>
              <a:t>But the final result may be quoted as an expanded uncertainty. </a:t>
            </a:r>
          </a:p>
          <a:p>
            <a:pPr lvl="1"/>
            <a:r>
              <a:rPr lang="en-US" i="1" dirty="0" smtClean="0"/>
              <a:t>In which case the k value must be provided and if it’s not 2, the number of degrees of freedom should be provided too.</a:t>
            </a:r>
          </a:p>
          <a:p>
            <a:pPr lvl="1"/>
            <a:r>
              <a:rPr lang="en-US" i="1" dirty="0" smtClean="0"/>
              <a:t>That means that other people can divide by the right number when including your uncertainty analysis into their budgets.”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GRWG.20160621.2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Action GRWG.20160621.2:</a:t>
            </a:r>
            <a:r>
              <a:rPr lang="en-US" dirty="0" smtClean="0"/>
              <a:t> Denis Jouglet (CNES) to distribute spectral averaging coefficients and documentation describing their application by early July.</a:t>
            </a:r>
            <a:br>
              <a:rPr lang="en-US" dirty="0" smtClean="0"/>
            </a:br>
            <a:r>
              <a:rPr lang="en-US" dirty="0" smtClean="0"/>
              <a:t>- Action completed 2016-06-21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smtClean="0"/>
              <a:t>See </a:t>
            </a:r>
            <a:r>
              <a:rPr lang="en-US" dirty="0" smtClean="0"/>
              <a:t>next </a:t>
            </a:r>
            <a:r>
              <a:rPr lang="en-US" u="sng" dirty="0" smtClean="0">
                <a:hlinkClick r:id="rId2"/>
              </a:rPr>
              <a:t>slide</a:t>
            </a:r>
            <a:r>
              <a:rPr lang="en-US" dirty="0" smtClean="0"/>
              <a:t> sent by email.</a:t>
            </a:r>
          </a:p>
          <a:p>
            <a:endParaRPr lang="en-GB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4A4882D-57CA-49BF-966E-EB1CA4B8D40C}" type="slidenum">
              <a:rPr lang="fr-FR" altLang="en-US">
                <a:latin typeface="Arial" charset="0"/>
              </a:rPr>
              <a:pPr/>
              <a:t>7</a:t>
            </a:fld>
            <a:endParaRPr lang="fr-FR" altLang="en-US">
              <a:latin typeface="Arial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325813" y="0"/>
            <a:ext cx="6580187" cy="88265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IASI / AIRS : methodology </a:t>
            </a:r>
            <a:br>
              <a:rPr lang="en-US" altLang="en-US" dirty="0" smtClean="0"/>
            </a:br>
            <a:r>
              <a:rPr lang="en-US" altLang="en-US" dirty="0" smtClean="0"/>
              <a:t>– Denis Jouglet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10050" y="908050"/>
            <a:ext cx="5549900" cy="4946650"/>
          </a:xfrm>
          <a:noFill/>
        </p:spPr>
        <p:txBody>
          <a:bodyPr/>
          <a:lstStyle/>
          <a:p>
            <a:pPr marL="381000" indent="-381000" eaLnBrk="1" hangingPunct="1"/>
            <a:r>
              <a:rPr lang="en-US" altLang="en-US" sz="1600" i="1" smtClean="0">
                <a:solidFill>
                  <a:srgbClr val="0033CC"/>
                </a:solidFill>
              </a:rPr>
              <a:t>Spectral match:</a:t>
            </a:r>
          </a:p>
          <a:p>
            <a:pPr marL="701675" lvl="1" indent="-342900" eaLnBrk="1" hangingPunct="1"/>
            <a:r>
              <a:rPr lang="en-US" altLang="en-US" sz="1400" i="1" smtClean="0">
                <a:solidFill>
                  <a:srgbClr val="0033CC"/>
                </a:solidFill>
              </a:rPr>
              <a:t>Work with IASI L1C, AIRS L1B</a:t>
            </a:r>
          </a:p>
          <a:p>
            <a:pPr marL="701675" lvl="1" indent="-342900" eaLnBrk="1" hangingPunct="1"/>
            <a:r>
              <a:rPr lang="en-US" altLang="en-US" sz="1400" i="1" smtClean="0">
                <a:solidFill>
                  <a:srgbClr val="0033CC"/>
                </a:solidFill>
              </a:rPr>
              <a:t>Method: 33 broad pseudo-bands (PBs) </a:t>
            </a:r>
            <a:r>
              <a:rPr lang="en-US" altLang="en-US" sz="1400" b="0" i="1" smtClean="0">
                <a:solidFill>
                  <a:srgbClr val="0033CC"/>
                </a:solidFill>
              </a:rPr>
              <a:t>from GSICS</a:t>
            </a:r>
          </a:p>
          <a:p>
            <a:pPr marL="701675" lvl="1" indent="-342900" eaLnBrk="1" hangingPunct="1">
              <a:buFont typeface="Wingdings" pitchFamily="2" charset="2"/>
              <a:buNone/>
            </a:pPr>
            <a:r>
              <a:rPr lang="en-US" altLang="en-US" sz="1400" i="1" smtClean="0">
                <a:solidFill>
                  <a:srgbClr val="0033CC"/>
                </a:solidFill>
              </a:rPr>
              <a:t>	</a:t>
            </a:r>
            <a:r>
              <a:rPr lang="en-US" altLang="en-US" sz="1400" b="0" i="1" smtClean="0">
                <a:solidFill>
                  <a:srgbClr val="0033CC"/>
                </a:solidFill>
              </a:rPr>
              <a:t>1 PB = summation of ~100s of elementary channels (most widths between 23 and 63 cm-1)</a:t>
            </a:r>
          </a:p>
          <a:p>
            <a:pPr marL="701675" lvl="1" indent="-342900" eaLnBrk="1" hangingPunct="1">
              <a:buFont typeface="Wingdings" pitchFamily="2" charset="2"/>
              <a:buChar char="è"/>
            </a:pPr>
            <a:r>
              <a:rPr lang="en-US" altLang="en-US" sz="1400" i="1" smtClean="0">
                <a:solidFill>
                  <a:srgbClr val="0033CC"/>
                </a:solidFill>
              </a:rPr>
              <a:t>Reduces noise and spectral resolution differences</a:t>
            </a:r>
          </a:p>
          <a:p>
            <a:pPr marL="701675" lvl="1" indent="-342900" eaLnBrk="1" hangingPunct="1"/>
            <a:r>
              <a:rPr lang="en-US" altLang="en-US" sz="1400" i="1" smtClean="0">
                <a:solidFill>
                  <a:srgbClr val="0033CC"/>
                </a:solidFill>
              </a:rPr>
              <a:t>AIRS spurious channels: taken into account through a weighted summation of the IASI channels</a:t>
            </a:r>
          </a:p>
          <a:p>
            <a:pPr marL="701675" lvl="1" indent="-342900" eaLnBrk="1" hangingPunct="1">
              <a:buFont typeface="Wingdings" pitchFamily="2" charset="2"/>
              <a:buNone/>
            </a:pPr>
            <a:r>
              <a:rPr lang="en-US" altLang="en-US" sz="1400" i="1" smtClean="0">
                <a:solidFill>
                  <a:srgbClr val="0033CC"/>
                </a:solidFill>
              </a:rPr>
              <a:t>	</a:t>
            </a:r>
            <a:r>
              <a:rPr lang="en-US" altLang="en-US" sz="1400" b="0" i="1" smtClean="0">
                <a:solidFill>
                  <a:srgbClr val="0033CC"/>
                </a:solidFill>
              </a:rPr>
              <a:t>(weighs are computed to make the resulting PB response functions similar in IASI and AIRS)</a:t>
            </a:r>
          </a:p>
          <a:p>
            <a:pPr marL="381000" indent="-381000" eaLnBrk="1" hangingPunct="1">
              <a:buFont typeface="Wingdings" pitchFamily="2" charset="2"/>
              <a:buChar char="è"/>
            </a:pPr>
            <a:r>
              <a:rPr lang="en-US" altLang="en-US" sz="1600" i="1" smtClean="0">
                <a:solidFill>
                  <a:srgbClr val="0033CC"/>
                </a:solidFill>
              </a:rPr>
              <a:t>Comparison of </a:t>
            </a:r>
            <a:r>
              <a:rPr lang="en-US" altLang="en-US" sz="1600" i="1" smtClean="0">
                <a:solidFill>
                  <a:srgbClr val="0033CC"/>
                </a:solidFill>
                <a:cs typeface="Arial" charset="0"/>
              </a:rPr>
              <a:t>ΔT = T</a:t>
            </a:r>
            <a:r>
              <a:rPr lang="en-US" altLang="en-US" sz="1600" i="1" baseline="-25000" smtClean="0">
                <a:solidFill>
                  <a:srgbClr val="0033CC"/>
                </a:solidFill>
                <a:cs typeface="Arial" charset="0"/>
              </a:rPr>
              <a:t>IASI </a:t>
            </a:r>
            <a:r>
              <a:rPr lang="en-US" altLang="en-US" sz="1600" i="1" smtClean="0">
                <a:solidFill>
                  <a:srgbClr val="0033CC"/>
                </a:solidFill>
                <a:cs typeface="Arial" charset="0"/>
              </a:rPr>
              <a:t>- T</a:t>
            </a:r>
            <a:r>
              <a:rPr lang="en-US" altLang="en-US" sz="1600" i="1" baseline="-25000" smtClean="0">
                <a:solidFill>
                  <a:srgbClr val="0033CC"/>
                </a:solidFill>
                <a:cs typeface="Arial" charset="0"/>
              </a:rPr>
              <a:t>AIRS</a:t>
            </a:r>
            <a:r>
              <a:rPr lang="en-US" altLang="en-US" sz="1600" i="1" smtClean="0">
                <a:solidFill>
                  <a:srgbClr val="0033CC"/>
                </a:solidFill>
                <a:cs typeface="Arial" charset="0"/>
              </a:rPr>
              <a:t> in each PB</a:t>
            </a:r>
          </a:p>
          <a:p>
            <a:pPr marL="381000" indent="-381000" eaLnBrk="1" hangingPunct="1">
              <a:buFont typeface="Wingdings" pitchFamily="2" charset="2"/>
              <a:buNone/>
            </a:pPr>
            <a:r>
              <a:rPr lang="en-US" altLang="en-US" sz="1600" i="1" smtClean="0">
                <a:solidFill>
                  <a:srgbClr val="0033CC"/>
                </a:solidFill>
                <a:cs typeface="Arial" charset="0"/>
              </a:rPr>
              <a:t>	</a:t>
            </a:r>
            <a:endParaRPr lang="en-US" altLang="en-US" sz="1600" smtClean="0">
              <a:solidFill>
                <a:srgbClr val="0033F8"/>
              </a:solidFill>
            </a:endParaRPr>
          </a:p>
          <a:p>
            <a:pPr marL="381000" indent="-381000" eaLnBrk="1" hangingPunct="1">
              <a:buFont typeface="Wingdings" pitchFamily="2" charset="2"/>
              <a:buChar char="è"/>
            </a:pPr>
            <a:endParaRPr lang="en-US" altLang="en-US" sz="1600" i="1" smtClean="0">
              <a:solidFill>
                <a:srgbClr val="0033CC"/>
              </a:solidFill>
              <a:cs typeface="Arial" charset="0"/>
            </a:endParaRPr>
          </a:p>
          <a:p>
            <a:pPr marL="381000" indent="-381000" eaLnBrk="1" hangingPunct="1">
              <a:buFont typeface="Wingdings" pitchFamily="2" charset="2"/>
              <a:buChar char="è"/>
            </a:pPr>
            <a:endParaRPr lang="en-US" altLang="en-US" sz="1600" i="1" smtClean="0">
              <a:solidFill>
                <a:srgbClr val="0033CC"/>
              </a:solidFill>
              <a:cs typeface="Arial" charset="0"/>
            </a:endParaRPr>
          </a:p>
          <a:p>
            <a:pPr marL="381000" indent="-381000" eaLnBrk="1" hangingPunct="1">
              <a:buFont typeface="Wingdings" pitchFamily="2" charset="2"/>
              <a:buChar char="è"/>
            </a:pPr>
            <a:endParaRPr lang="en-US" altLang="en-US" sz="1600" i="1" smtClean="0">
              <a:solidFill>
                <a:srgbClr val="0033CC"/>
              </a:solidFill>
            </a:endParaRPr>
          </a:p>
          <a:p>
            <a:pPr marL="701675" lvl="1" indent="-342900" eaLnBrk="1" hangingPunct="1"/>
            <a:r>
              <a:rPr lang="en-US" altLang="en-US" sz="1400" i="1" smtClean="0">
                <a:solidFill>
                  <a:srgbClr val="0033CC"/>
                </a:solidFill>
              </a:rPr>
              <a:t>Other methods under progress</a:t>
            </a:r>
          </a:p>
          <a:p>
            <a:pPr marL="1022350" lvl="2" indent="-304800" eaLnBrk="1" hangingPunct="1"/>
            <a:r>
              <a:rPr lang="en-US" altLang="en-US" sz="1200" i="1" smtClean="0">
                <a:solidFill>
                  <a:srgbClr val="0033CC"/>
                </a:solidFill>
              </a:rPr>
              <a:t>similar channels (statistical similar behavior)</a:t>
            </a:r>
          </a:p>
          <a:p>
            <a:pPr marL="1022350" lvl="2" indent="-304800" eaLnBrk="1" hangingPunct="1"/>
            <a:r>
              <a:rPr lang="en-US" altLang="en-US" sz="1200" i="1" smtClean="0">
                <a:solidFill>
                  <a:srgbClr val="0033CC"/>
                </a:solidFill>
              </a:rPr>
              <a:t>convolved channels</a:t>
            </a:r>
            <a:endParaRPr lang="en-US" altLang="en-US" sz="1200" i="1" smtClean="0">
              <a:solidFill>
                <a:srgbClr val="0033CC"/>
              </a:solidFill>
              <a:cs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38113" y="2252663"/>
            <a:ext cx="4121150" cy="2019300"/>
            <a:chOff x="654" y="14444"/>
            <a:chExt cx="3538" cy="1986"/>
          </a:xfrm>
        </p:grpSpPr>
        <p:pic>
          <p:nvPicPr>
            <p:cNvPr id="308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4" y="14444"/>
              <a:ext cx="3538" cy="1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84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t="95760"/>
            <a:stretch>
              <a:fillRect/>
            </a:stretch>
          </p:blipFill>
          <p:spPr bwMode="auto">
            <a:xfrm>
              <a:off x="663" y="16350"/>
              <a:ext cx="3522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5" cstate="print"/>
          <a:srcRect t="7869"/>
          <a:stretch>
            <a:fillRect/>
          </a:stretch>
        </p:blipFill>
        <p:spPr bwMode="auto">
          <a:xfrm>
            <a:off x="323850" y="4451350"/>
            <a:ext cx="3167063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9"/>
          <p:cNvSpPr>
            <a:spLocks noChangeArrowheads="1"/>
          </p:cNvSpPr>
          <p:nvPr/>
        </p:nvSpPr>
        <p:spPr bwMode="auto">
          <a:xfrm>
            <a:off x="3552825" y="5945188"/>
            <a:ext cx="40846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3984625" eaLnBrk="1" hangingPunct="1"/>
            <a:r>
              <a:rPr lang="en-US" altLang="en-US" sz="1200" i="1" dirty="0">
                <a:solidFill>
                  <a:schemeClr val="tx1"/>
                </a:solidFill>
              </a:rPr>
              <a:t>Instrumental functions of one PB for </a:t>
            </a:r>
            <a:r>
              <a:rPr lang="en-US" altLang="en-US" sz="1200" i="1" dirty="0">
                <a:solidFill>
                  <a:srgbClr val="FF0000"/>
                </a:solidFill>
              </a:rPr>
              <a:t>AIRS</a:t>
            </a:r>
            <a:r>
              <a:rPr lang="en-US" altLang="en-US" sz="1200" i="1" dirty="0">
                <a:solidFill>
                  <a:schemeClr val="tx1"/>
                </a:solidFill>
              </a:rPr>
              <a:t> (including spurious channels), for </a:t>
            </a:r>
            <a:r>
              <a:rPr lang="en-US" altLang="en-US" sz="1200" i="1" dirty="0">
                <a:solidFill>
                  <a:srgbClr val="0000FF"/>
                </a:solidFill>
              </a:rPr>
              <a:t>IASI without weighting</a:t>
            </a:r>
            <a:r>
              <a:rPr lang="en-US" altLang="en-US" sz="1200" i="1" dirty="0"/>
              <a:t> </a:t>
            </a:r>
            <a:r>
              <a:rPr lang="en-US" altLang="en-US" sz="1200" i="1" dirty="0">
                <a:solidFill>
                  <a:schemeClr val="tx1"/>
                </a:solidFill>
              </a:rPr>
              <a:t>in the channels summation and for </a:t>
            </a:r>
            <a:r>
              <a:rPr lang="en-US" altLang="en-US" sz="1200" i="1" dirty="0">
                <a:solidFill>
                  <a:srgbClr val="FF00FF"/>
                </a:solidFill>
              </a:rPr>
              <a:t>IASI with weighting</a:t>
            </a:r>
            <a:endParaRPr lang="en-US" altLang="en-US" sz="1200" i="1" dirty="0"/>
          </a:p>
        </p:txBody>
      </p:sp>
      <p:pic>
        <p:nvPicPr>
          <p:cNvPr id="3080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0"/>
            <a:ext cx="3128963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1" name="Rectangle 14"/>
          <p:cNvSpPr>
            <a:spLocks noChangeArrowheads="1"/>
          </p:cNvSpPr>
          <p:nvPr/>
        </p:nvSpPr>
        <p:spPr bwMode="auto">
          <a:xfrm>
            <a:off x="0" y="3167063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82" name="Object 13"/>
          <p:cNvGraphicFramePr>
            <a:graphicFrameLocks noChangeAspect="1"/>
          </p:cNvGraphicFramePr>
          <p:nvPr/>
        </p:nvGraphicFramePr>
        <p:xfrm>
          <a:off x="5464175" y="3824288"/>
          <a:ext cx="2557463" cy="701675"/>
        </p:xfrm>
        <a:graphic>
          <a:graphicData uri="http://schemas.openxmlformats.org/presentationml/2006/ole">
            <p:oleObj spid="_x0000_s367618" name="Equation" r:id="rId7" imgW="1866900" imgH="508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Previous </a:t>
            </a:r>
            <a:r>
              <a:rPr lang="en-US" dirty="0" smtClean="0">
                <a:hlinkClick r:id="rId2"/>
              </a:rPr>
              <a:t>Web Meeting</a:t>
            </a:r>
            <a:r>
              <a:rPr lang="en-US" dirty="0" smtClean="0"/>
              <a:t> (2016-09-08)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Spectral averaging methods were reviewed by Denis Jouglet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Action GIR.20160908.1: </a:t>
            </a:r>
            <a:r>
              <a:rPr lang="en-US" sz="1600" dirty="0" smtClean="0"/>
              <a:t>Denis Jouglet (CNES) to apply spectral averaging method to calculate static weightings for generating 10cm-1 pseudo channels for AIRS-IASI comparison over 3 year period (2013-03-01/2016-03-01) - and consider application for </a:t>
            </a:r>
            <a:r>
              <a:rPr lang="en-US" sz="1600" dirty="0" err="1" smtClean="0"/>
              <a:t>CrIS</a:t>
            </a:r>
            <a:r>
              <a:rPr lang="en-US" sz="1600" dirty="0" smtClean="0"/>
              <a:t> -IASI comparisons.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Inter-comparison database was introduced by Tim Hewison</a:t>
            </a:r>
            <a:endParaRPr lang="en-US" sz="1600" dirty="0" smtClean="0"/>
          </a:p>
          <a:p>
            <a:pPr lvl="1"/>
            <a:r>
              <a:rPr lang="en-US" sz="1600" dirty="0" smtClean="0"/>
              <a:t>It was agreed that the proposed 10cm^-1 spectral binning is adequate</a:t>
            </a:r>
          </a:p>
          <a:p>
            <a:pPr lvl="1"/>
            <a:r>
              <a:rPr lang="en-US" sz="1600" dirty="0" smtClean="0"/>
              <a:t>It was agreed that finer radiance binning is needed to ensure results are comparable (linear)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Action GRWG.20160908.3</a:t>
            </a:r>
            <a:r>
              <a:rPr lang="en-US" sz="1600" dirty="0" smtClean="0"/>
              <a:t>: Dave Tobin (SSEC) to regenerate comparison results in 10K bins over 3 year period (2013-03-01/2016-03-01), describe method and share raw SNO results.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Action GRWG.20160908.4: </a:t>
            </a:r>
            <a:r>
              <a:rPr lang="en-US" sz="1600" dirty="0" smtClean="0"/>
              <a:t>Tim Hewison (EUMETSAT) to regenerate comparison results in 10K bins and redo double-difference analysis, expressing results in BT, radiance and % </a:t>
            </a:r>
            <a:r>
              <a:rPr lang="en-US" sz="1600" dirty="0" smtClean="0"/>
              <a:t>radiance – done see next slides.</a:t>
            </a:r>
            <a:endParaRPr lang="en-US" sz="1600" dirty="0" smtClean="0"/>
          </a:p>
          <a:p>
            <a:endParaRPr lang="en-US" sz="2000" dirty="0" smtClean="0"/>
          </a:p>
          <a:p>
            <a:r>
              <a:rPr lang="en-US" sz="2000" dirty="0" smtClean="0"/>
              <a:t>Comparisons of AATSR and IASI were introduced by Manik Bali</a:t>
            </a:r>
          </a:p>
          <a:p>
            <a:pPr lvl="1"/>
            <a:r>
              <a:rPr lang="en-US" sz="1600" dirty="0" smtClean="0">
                <a:solidFill>
                  <a:srgbClr val="92D050"/>
                </a:solidFill>
              </a:rPr>
              <a:t>Recommendation</a:t>
            </a:r>
            <a:r>
              <a:rPr lang="en-US" sz="1600" dirty="0" smtClean="0"/>
              <a:t>: Manik Bali (NOAA) to investigate adding incidence angle matching to AATSR-IASI comparison, with weighting according to the variance of the SNO radiances.</a:t>
            </a:r>
          </a:p>
          <a:p>
            <a:pPr lvl="1"/>
            <a:r>
              <a:rPr lang="en-US" sz="1600" dirty="0" smtClean="0">
                <a:solidFill>
                  <a:srgbClr val="92D050"/>
                </a:solidFill>
              </a:rPr>
              <a:t>Recommendation</a:t>
            </a:r>
            <a:r>
              <a:rPr lang="en-US" sz="1600" dirty="0" smtClean="0"/>
              <a:t>: Manik Bali (NOAA) to review outline for report on Traceability and Uncertainty of GSICS Infrared Reference Sensors and propose how his AATSR-IASI analysis could be included/referenced.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How to compare different spectral resolutions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smtClean="0"/>
              <a:t>Double differences with GEO imagers</a:t>
            </a:r>
          </a:p>
          <a:p>
            <a:pPr lvl="1"/>
            <a:r>
              <a:rPr lang="de-DE" dirty="0" smtClean="0"/>
              <a:t>Broad spectral channels ~100cm</a:t>
            </a:r>
            <a:r>
              <a:rPr lang="de-DE" baseline="30000" dirty="0" smtClean="0"/>
              <a:t>-1</a:t>
            </a:r>
          </a:p>
          <a:p>
            <a:r>
              <a:rPr lang="de-DE" dirty="0" smtClean="0"/>
              <a:t>Issues</a:t>
            </a:r>
          </a:p>
          <a:p>
            <a:pPr lvl="1"/>
            <a:r>
              <a:rPr lang="de-DE" dirty="0" smtClean="0"/>
              <a:t>Non-linear Planck function</a:t>
            </a:r>
          </a:p>
          <a:p>
            <a:pPr lvl="1"/>
            <a:r>
              <a:rPr lang="de-DE" dirty="0" smtClean="0"/>
              <a:t>Accounting for Spectral Response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Options to account for non-linearity:</a:t>
            </a:r>
          </a:p>
          <a:p>
            <a:pPr marL="971550" lvl="1" indent="-514350">
              <a:buFont typeface="+mj-lt"/>
              <a:buAutoNum type="arabicParenR"/>
            </a:pPr>
            <a:r>
              <a:rPr lang="de-DE" dirty="0" smtClean="0"/>
              <a:t>Integrate DDs of Tb in 20K bins</a:t>
            </a:r>
          </a:p>
          <a:p>
            <a:pPr marL="971550" lvl="1" indent="-514350">
              <a:buFont typeface="+mj-lt"/>
              <a:buAutoNum type="arabicParenR"/>
            </a:pPr>
            <a:r>
              <a:rPr lang="de-DE" dirty="0" smtClean="0">
                <a:solidFill>
                  <a:srgbClr val="92D050"/>
                </a:solidFill>
              </a:rPr>
              <a:t>Use smaller Tb bins</a:t>
            </a:r>
          </a:p>
          <a:p>
            <a:pPr marL="971550" lvl="1" indent="-514350">
              <a:buFont typeface="+mj-lt"/>
              <a:buAutoNum type="arabicParenR"/>
            </a:pPr>
            <a:r>
              <a:rPr lang="de-DE" dirty="0" smtClean="0"/>
              <a:t>Convert to/from radiance before/after spectral integration</a:t>
            </a:r>
          </a:p>
          <a:p>
            <a:pPr marL="1428750" lvl="2" indent="-514350"/>
            <a:r>
              <a:rPr lang="de-DE" dirty="0" smtClean="0"/>
              <a:t>Using mid Tb bin as reference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Options to account for Spectral Response:</a:t>
            </a:r>
          </a:p>
          <a:p>
            <a:pPr marL="971550" lvl="1" indent="-514350">
              <a:buFont typeface="+mj-lt"/>
              <a:buAutoNum type="alphaLcParenR"/>
            </a:pPr>
            <a:r>
              <a:rPr lang="de-DE" dirty="0" smtClean="0">
                <a:solidFill>
                  <a:srgbClr val="92D050"/>
                </a:solidFill>
              </a:rPr>
              <a:t>Flat box-car average of spectral bins over FWHM bandwidth</a:t>
            </a:r>
          </a:p>
          <a:p>
            <a:pPr marL="971550" lvl="1" indent="-514350">
              <a:buFont typeface="+mj-lt"/>
              <a:buAutoNum type="alphaLcParenR"/>
            </a:pPr>
            <a:r>
              <a:rPr lang="de-DE" dirty="0" smtClean="0"/>
              <a:t>Average spectral bins, according to uncertainty in each</a:t>
            </a:r>
          </a:p>
          <a:p>
            <a:pPr marL="971550" lvl="1" indent="-514350">
              <a:buFont typeface="+mj-lt"/>
              <a:buAutoNum type="alphaLcParenR"/>
            </a:pPr>
            <a:r>
              <a:rPr lang="de-DE" dirty="0" smtClean="0"/>
              <a:t>Weighted average of spectral bins, according to SRF</a:t>
            </a:r>
          </a:p>
          <a:p>
            <a:pPr lvl="1"/>
            <a:endParaRPr lang="de-DE" dirty="0" smtClean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Viewgraph Landscape Template</Template>
  <TotalTime>2843</TotalTime>
  <Words>1950</Words>
  <Application>Microsoft Office PowerPoint</Application>
  <PresentationFormat>A4 Paper (210x297 mm)</PresentationFormat>
  <Paragraphs>1086</Paragraphs>
  <Slides>16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Viewgraph Landscape Template</vt:lpstr>
      <vt:lpstr>Clip</vt:lpstr>
      <vt:lpstr>Equation</vt:lpstr>
      <vt:lpstr>Slide 1</vt:lpstr>
      <vt:lpstr>IR Reference Sensor Traceability &amp; Uncertainty Report</vt:lpstr>
      <vt:lpstr>IR Reference Sensor Inter-Comparisons</vt:lpstr>
      <vt:lpstr>Summary of Previous Web Meeting (2016-06-21)</vt:lpstr>
      <vt:lpstr>Action GRWG.20160621.1</vt:lpstr>
      <vt:lpstr>Action GRWG.20160621.2</vt:lpstr>
      <vt:lpstr>IASI / AIRS : methodology  – Denis Jouglet</vt:lpstr>
      <vt:lpstr>Summary of Previous Web Meeting (2016-09-08)</vt:lpstr>
      <vt:lpstr>How to compare different spectral resolutions</vt:lpstr>
      <vt:lpstr>Start Simple – (SEVIRI-IASIA)-(SEVIRI-IASIB)</vt:lpstr>
      <vt:lpstr>Start Simple – (IASIB-CrIS)-(IASIA-CrIS)|SEVIRI</vt:lpstr>
      <vt:lpstr>2013-03/2017-03 (SEVIRI-IASIA)-(SEVIRI-IASIB) - Tb</vt:lpstr>
      <vt:lpstr>2013-03/2017-03 (SEVIRI-IASIA)-(SEVIRI-IASIB) - rad</vt:lpstr>
      <vt:lpstr>2013-03/2017-03 (SEVIRI-IASIA)-(SEVIRI-IASIB) - rad</vt:lpstr>
      <vt:lpstr>Conduct Analysis as ∆Tb, ∆L, ∆L/L?</vt:lpstr>
      <vt:lpstr>Slide 16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 Danz</dc:creator>
  <cp:lastModifiedBy>Tim Hewison</cp:lastModifiedBy>
  <cp:revision>199</cp:revision>
  <cp:lastPrinted>2006-03-06T14:11:17Z</cp:lastPrinted>
  <dcterms:created xsi:type="dcterms:W3CDTF">2016-01-26T14:19:25Z</dcterms:created>
  <dcterms:modified xsi:type="dcterms:W3CDTF">2017-03-16T09:30:51Z</dcterms:modified>
</cp:coreProperties>
</file>