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0" r:id="rId1"/>
    <p:sldMasterId id="2147483805" r:id="rId2"/>
  </p:sldMasterIdLst>
  <p:notesMasterIdLst>
    <p:notesMasterId r:id="rId34"/>
  </p:notesMasterIdLst>
  <p:sldIdLst>
    <p:sldId id="486" r:id="rId3"/>
    <p:sldId id="515" r:id="rId4"/>
    <p:sldId id="293" r:id="rId5"/>
    <p:sldId id="384" r:id="rId6"/>
    <p:sldId id="516" r:id="rId7"/>
    <p:sldId id="372" r:id="rId8"/>
    <p:sldId id="428" r:id="rId9"/>
    <p:sldId id="477" r:id="rId10"/>
    <p:sldId id="514" r:id="rId11"/>
    <p:sldId id="429" r:id="rId12"/>
    <p:sldId id="493" r:id="rId13"/>
    <p:sldId id="494" r:id="rId14"/>
    <p:sldId id="517" r:id="rId15"/>
    <p:sldId id="497" r:id="rId16"/>
    <p:sldId id="495" r:id="rId17"/>
    <p:sldId id="518" r:id="rId18"/>
    <p:sldId id="283" r:id="rId19"/>
    <p:sldId id="262" r:id="rId20"/>
    <p:sldId id="508" r:id="rId21"/>
    <p:sldId id="507" r:id="rId22"/>
    <p:sldId id="509" r:id="rId23"/>
    <p:sldId id="510" r:id="rId24"/>
    <p:sldId id="511" r:id="rId25"/>
    <p:sldId id="513" r:id="rId26"/>
    <p:sldId id="506" r:id="rId27"/>
    <p:sldId id="500" r:id="rId28"/>
    <p:sldId id="501" r:id="rId29"/>
    <p:sldId id="502" r:id="rId30"/>
    <p:sldId id="503" r:id="rId31"/>
    <p:sldId id="504" r:id="rId32"/>
    <p:sldId id="505" r:id="rId33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02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003300"/>
    <a:srgbClr val="FF6600"/>
    <a:srgbClr val="009900"/>
    <a:srgbClr val="FFCCFF"/>
    <a:srgbClr val="0066CC"/>
    <a:srgbClr val="CCCCFF"/>
    <a:srgbClr val="FF99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1" autoAdjust="0"/>
  </p:normalViewPr>
  <p:slideViewPr>
    <p:cSldViewPr>
      <p:cViewPr>
        <p:scale>
          <a:sx n="100" d="100"/>
          <a:sy n="100" d="100"/>
        </p:scale>
        <p:origin x="-72" y="-108"/>
      </p:cViewPr>
      <p:guideLst>
        <p:guide orient="horz" pos="3702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1A675-53A0-42F7-81AA-EBC7C15F1156}" type="datetimeFigureOut">
              <a:rPr lang="en-GB" smtClean="0"/>
              <a:pPr/>
              <a:t>17/03/2017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EF8E6-0958-4B62-84DE-4606F1A2C6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92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7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6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64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9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3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64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64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608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430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74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694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93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8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59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93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53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62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5070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67154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‹#›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21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9.png"/><Relationship Id="rId4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4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-4891"/>
            <a:ext cx="5508103" cy="3724304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-580"/>
            <a:ext cx="3717034" cy="371703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3573016"/>
            <a:ext cx="9144000" cy="328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7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2" r="68700"/>
          <a:stretch>
            <a:fillRect/>
          </a:stretch>
        </p:blipFill>
        <p:spPr bwMode="auto">
          <a:xfrm>
            <a:off x="8638652" y="243052"/>
            <a:ext cx="432048" cy="4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grpSp>
        <p:nvGrpSpPr>
          <p:cNvPr id="10" name="グループ化 8"/>
          <p:cNvGrpSpPr/>
          <p:nvPr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11" name="正方形/長方形 10"/>
            <p:cNvSpPr/>
            <p:nvPr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4" name="正方形/長方形 13"/>
            <p:cNvSpPr/>
            <p:nvPr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2" r="68700"/>
          <a:stretch>
            <a:fillRect/>
          </a:stretch>
        </p:blipFill>
        <p:spPr bwMode="auto">
          <a:xfrm>
            <a:off x="39205" y="5584440"/>
            <a:ext cx="11033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2" r="68700"/>
          <a:stretch>
            <a:fillRect/>
          </a:stretch>
        </p:blipFill>
        <p:spPr bwMode="auto">
          <a:xfrm>
            <a:off x="679221" y="6264684"/>
            <a:ext cx="551656" cy="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/>
          <p:nvPr/>
        </p:nvSpPr>
        <p:spPr>
          <a:xfrm>
            <a:off x="505611" y="4149080"/>
            <a:ext cx="817084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ja-JP" sz="3200" b="1" dirty="0"/>
              <a:t>Masaya </a:t>
            </a:r>
            <a:r>
              <a:rPr lang="en-US" altLang="ja-JP" sz="3200" b="1" dirty="0" smtClean="0"/>
              <a:t>Takahashi and </a:t>
            </a:r>
            <a:r>
              <a:rPr lang="en-US" altLang="ja-JP" sz="3200" b="1" u="sng" dirty="0" err="1" smtClean="0"/>
              <a:t>Arata</a:t>
            </a:r>
            <a:r>
              <a:rPr lang="en-US" altLang="ja-JP" sz="3200" b="1" u="sng" dirty="0" smtClean="0"/>
              <a:t> </a:t>
            </a:r>
            <a:r>
              <a:rPr lang="en-US" altLang="ja-JP" sz="3200" b="1" u="sng" dirty="0" err="1" smtClean="0"/>
              <a:t>Okuyama</a:t>
            </a:r>
            <a:endParaRPr lang="en-US" altLang="ja-JP" sz="3200" b="1" u="sng" dirty="0"/>
          </a:p>
          <a:p>
            <a:pPr lvl="0">
              <a:lnSpc>
                <a:spcPct val="130000"/>
              </a:lnSpc>
            </a:pPr>
            <a:r>
              <a:rPr lang="en-US" altLang="ja-JP" sz="2400" dirty="0"/>
              <a:t>Meteorological Satellite Center, Japan Meteorological Agency</a:t>
            </a:r>
            <a:endParaRPr lang="ja-JP" altLang="ja-JP" sz="2400" dirty="0"/>
          </a:p>
        </p:txBody>
      </p:sp>
      <p:sp>
        <p:nvSpPr>
          <p:cNvPr id="20" name="Rectangle 41"/>
          <p:cNvSpPr txBox="1">
            <a:spLocks noChangeArrowheads="1"/>
          </p:cNvSpPr>
          <p:nvPr/>
        </p:nvSpPr>
        <p:spPr>
          <a:xfrm>
            <a:off x="1368715" y="1700808"/>
            <a:ext cx="6083603" cy="96596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Himawari-8/AHI Lunar Calibration Updates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93254" y="5537790"/>
            <a:ext cx="68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2017 GRWG/GDWG Annual Meeting, 20-24 March 2017, Madison, USA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C:\Users\JMA802B\Desktop\LunarCal\R\asof20161108_prelaunch_actualbb\fig_all\scat_Himawari8+AHI_Band05_phase_ang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10609" r="20510" b="11830"/>
          <a:stretch/>
        </p:blipFill>
        <p:spPr bwMode="auto">
          <a:xfrm>
            <a:off x="416174" y="2855495"/>
            <a:ext cx="4089203" cy="124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3074" y="314332"/>
            <a:ext cx="5452060" cy="758952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400" b="1" dirty="0"/>
              <a:t>AHI Lunar Calibration</a:t>
            </a:r>
            <a:br>
              <a:rPr kumimoji="1" lang="en-US" altLang="ja-JP" sz="2400" b="1" dirty="0"/>
            </a:br>
            <a:r>
              <a:rPr kumimoji="1" lang="en-US" altLang="ja-JP" sz="2400" b="1" dirty="0"/>
              <a:t> – Lunar Phase Angle Dependence</a:t>
            </a:r>
            <a:endParaRPr kumimoji="1" lang="ja-JP" altLang="en-US" sz="2400" b="1" dirty="0"/>
          </a:p>
        </p:txBody>
      </p:sp>
      <p:pic>
        <p:nvPicPr>
          <p:cNvPr id="17" name="Picture 33" descr="GIRO_results_MSG1_NIR01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00082" y="2855496"/>
            <a:ext cx="4248472" cy="1408625"/>
          </a:xfrm>
          <a:prstGeom prst="rect">
            <a:avLst/>
          </a:prstGeom>
        </p:spPr>
      </p:pic>
      <p:sp>
        <p:nvSpPr>
          <p:cNvPr id="18" name="TextBox 34"/>
          <p:cNvSpPr txBox="1"/>
          <p:nvPr/>
        </p:nvSpPr>
        <p:spPr>
          <a:xfrm>
            <a:off x="4867347" y="243556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MSG1/SEVIRI </a:t>
            </a:r>
            <a:r>
              <a:rPr lang="en-US" sz="1600" dirty="0">
                <a:solidFill>
                  <a:srgbClr val="0000FF"/>
                </a:solidFill>
              </a:rPr>
              <a:t>NIR1.6</a:t>
            </a:r>
            <a:endParaRPr lang="en-US" sz="1600" dirty="0"/>
          </a:p>
        </p:txBody>
      </p:sp>
      <p:sp>
        <p:nvSpPr>
          <p:cNvPr id="25" name="TextBox 34"/>
          <p:cNvSpPr txBox="1"/>
          <p:nvPr/>
        </p:nvSpPr>
        <p:spPr>
          <a:xfrm>
            <a:off x="650811" y="2312843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Himawari-8/AHI </a:t>
            </a:r>
            <a:r>
              <a:rPr lang="en-US" sz="1600" dirty="0">
                <a:solidFill>
                  <a:srgbClr val="0000FF"/>
                </a:solidFill>
              </a:rPr>
              <a:t>Band5 (1.6 </a:t>
            </a:r>
            <a:r>
              <a:rPr lang="el-GR" sz="16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m)</a:t>
            </a:r>
          </a:p>
          <a:p>
            <a:pPr algn="ctr"/>
            <a:r>
              <a:rPr lang="en-US" sz="1400" dirty="0"/>
              <a:t>2015-03-04 to 2016-10-17 (7405 Obs. )</a:t>
            </a:r>
            <a:endParaRPr lang="en-GB" sz="1400" dirty="0"/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-180445" y="308636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i="1" dirty="0"/>
              <a:t>Δ</a:t>
            </a:r>
            <a:r>
              <a:rPr kumimoji="1" lang="en-US" altLang="ja-JP" sz="1400" i="1" dirty="0" err="1"/>
              <a:t>Irr</a:t>
            </a:r>
            <a:r>
              <a:rPr kumimoji="1" lang="en-US" altLang="ja-JP" sz="1400" dirty="0"/>
              <a:t> (%)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36954" y="4075775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Phase angle (</a:t>
            </a:r>
            <a:r>
              <a:rPr kumimoji="1" lang="en-US" altLang="ja-JP" sz="1200" dirty="0" err="1"/>
              <a:t>deg</a:t>
            </a:r>
            <a:r>
              <a:rPr kumimoji="1" lang="en-US" altLang="ja-JP" sz="1200" dirty="0"/>
              <a:t>)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3978" y="1477469"/>
            <a:ext cx="7174400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000" dirty="0"/>
              <a:t>Good agreement with SEVIRI NIR1.6, but not with SEVIRI VIS 0.6</a:t>
            </a:r>
          </a:p>
          <a:p>
            <a:pPr marL="446088" indent="-2635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Possible issues in AHI calibration</a:t>
            </a:r>
          </a:p>
        </p:txBody>
      </p:sp>
      <p:sp>
        <p:nvSpPr>
          <p:cNvPr id="29" name="Slide Number Placeholder 4"/>
          <p:cNvSpPr txBox="1">
            <a:spLocks/>
          </p:cNvSpPr>
          <p:nvPr/>
        </p:nvSpPr>
        <p:spPr>
          <a:xfrm>
            <a:off x="4343400" y="103602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B208F0-6506-4A53-8573-371B9A22685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7" y="4356477"/>
            <a:ext cx="4265497" cy="31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JMA802B\Desktop\LunarCal\R\asof20161108_prelaunch_actualbb\fig_all\scat_Himawari8+AHI_Band05_phase_ang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9" t="10608" r="10771" b="52783"/>
          <a:stretch/>
        </p:blipFill>
        <p:spPr bwMode="auto">
          <a:xfrm>
            <a:off x="4088583" y="3293591"/>
            <a:ext cx="339372" cy="7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3"/>
          <p:cNvSpPr/>
          <p:nvPr/>
        </p:nvSpPr>
        <p:spPr>
          <a:xfrm>
            <a:off x="6102098" y="84682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22" y="4320462"/>
            <a:ext cx="4648298" cy="34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 rot="16200000">
            <a:off x="-170655" y="521932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i="1" dirty="0"/>
              <a:t>Δ</a:t>
            </a:r>
            <a:r>
              <a:rPr kumimoji="1" lang="en-US" altLang="ja-JP" sz="1400" i="1" dirty="0" err="1"/>
              <a:t>Irr</a:t>
            </a:r>
            <a:r>
              <a:rPr kumimoji="1" lang="en-US" altLang="ja-JP" sz="1400" dirty="0"/>
              <a:t> (%)</a:t>
            </a:r>
            <a:endParaRPr kumimoji="1" lang="ja-JP" altLang="en-US" sz="1400" dirty="0"/>
          </a:p>
        </p:txBody>
      </p:sp>
      <p:sp>
        <p:nvSpPr>
          <p:cNvPr id="7" name="正方形/長方形 6"/>
          <p:cNvSpPr/>
          <p:nvPr/>
        </p:nvSpPr>
        <p:spPr>
          <a:xfrm>
            <a:off x="1115616" y="4649016"/>
            <a:ext cx="2950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/>
              <a:t>Himawari-8/AHI </a:t>
            </a:r>
            <a:r>
              <a:rPr lang="en-US" altLang="ja-JP" sz="1600" dirty="0">
                <a:solidFill>
                  <a:srgbClr val="0000FF"/>
                </a:solidFill>
              </a:rPr>
              <a:t>Band3 (0.64 </a:t>
            </a:r>
            <a:r>
              <a:rPr lang="el-GR" altLang="ja-JP" sz="1600" dirty="0">
                <a:solidFill>
                  <a:srgbClr val="0000FF"/>
                </a:solidFill>
              </a:rPr>
              <a:t>μ</a:t>
            </a:r>
            <a:r>
              <a:rPr lang="en-US" altLang="ja-JP" sz="1600" dirty="0">
                <a:solidFill>
                  <a:srgbClr val="0000FF"/>
                </a:solidFill>
              </a:rPr>
              <a:t>m)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339" y="4970453"/>
            <a:ext cx="4072481" cy="1274174"/>
          </a:xfrm>
          <a:prstGeom prst="rect">
            <a:avLst/>
          </a:prstGeom>
        </p:spPr>
      </p:pic>
      <p:pic>
        <p:nvPicPr>
          <p:cNvPr id="32" name="Picture 4" descr="GIRO_results_MSG2_VIS006_Irr.png"/>
          <p:cNvPicPr>
            <a:picLocks noChangeAspect="1"/>
          </p:cNvPicPr>
          <p:nvPr/>
        </p:nvPicPr>
        <p:blipFill rotWithShape="1">
          <a:blip r:embed="rId7" cstate="print"/>
          <a:srcRect l="8301" t="56625" r="4186" b="10768"/>
          <a:stretch/>
        </p:blipFill>
        <p:spPr>
          <a:xfrm>
            <a:off x="4499992" y="4976939"/>
            <a:ext cx="4243411" cy="1263539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543425" y="6172676"/>
            <a:ext cx="44644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/>
              <a:t>SEVIRI results from B. </a:t>
            </a:r>
            <a:r>
              <a:rPr lang="en-US" altLang="ja-JP" sz="1050" dirty="0" err="1"/>
              <a:t>Viticchie</a:t>
            </a:r>
            <a:r>
              <a:rPr lang="en-US" altLang="ja-JP" sz="1050" dirty="0"/>
              <a:t> at the Lunar Calibration Workshop in Dec. 2014</a:t>
            </a:r>
            <a:endParaRPr lang="ja-JP" altLang="en-US" sz="1050" dirty="0"/>
          </a:p>
        </p:txBody>
      </p:sp>
      <p:sp>
        <p:nvSpPr>
          <p:cNvPr id="33" name="TextBox 34"/>
          <p:cNvSpPr txBox="1"/>
          <p:nvPr/>
        </p:nvSpPr>
        <p:spPr>
          <a:xfrm>
            <a:off x="4867347" y="4680795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MSG2/SEVIRI </a:t>
            </a:r>
            <a:r>
              <a:rPr lang="en-US" sz="1600" dirty="0">
                <a:solidFill>
                  <a:srgbClr val="0000FF"/>
                </a:solidFill>
              </a:rPr>
              <a:t>VIS 0.6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2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1600" y="293784"/>
            <a:ext cx="7272808" cy="758952"/>
          </a:xfrm>
        </p:spPr>
        <p:txBody>
          <a:bodyPr>
            <a:noAutofit/>
          </a:bodyPr>
          <a:lstStyle/>
          <a:p>
            <a:r>
              <a:rPr kumimoji="1" lang="en-US" altLang="ja-JP" sz="2400" b="1" dirty="0"/>
              <a:t>Impact study of correcting observed lunar irradiance using VIIRS ray-matching inter-</a:t>
            </a:r>
            <a:r>
              <a:rPr kumimoji="1" lang="en-US" altLang="ja-JP" sz="2400" b="1" dirty="0" err="1"/>
              <a:t>cal</a:t>
            </a:r>
            <a:r>
              <a:rPr kumimoji="1" lang="en-US" altLang="ja-JP" sz="2400" b="1" dirty="0"/>
              <a:t> approach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628800"/>
            <a:ext cx="3943672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u="sng" dirty="0"/>
              <a:t>Motivation:</a:t>
            </a:r>
          </a:p>
          <a:p>
            <a:pPr>
              <a:lnSpc>
                <a:spcPct val="130000"/>
              </a:lnSpc>
            </a:pPr>
            <a:r>
              <a:rPr kumimoji="1" lang="en-US" altLang="ja-JP" sz="2000" dirty="0"/>
              <a:t>Phase angle dependence on </a:t>
            </a:r>
            <a:r>
              <a:rPr kumimoji="1" lang="en-US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2000" dirty="0"/>
              <a:t> in 0.47, 0.51 and 0.64 </a:t>
            </a:r>
            <a:r>
              <a:rPr kumimoji="1" lang="en-US" altLang="ja-JP" sz="2000" dirty="0" err="1"/>
              <a:t>μm</a:t>
            </a:r>
            <a:r>
              <a:rPr kumimoji="1" lang="en-US" altLang="ja-JP" sz="2000" dirty="0"/>
              <a:t> bands</a:t>
            </a:r>
          </a:p>
          <a:p>
            <a:pPr>
              <a:lnSpc>
                <a:spcPct val="130000"/>
              </a:lnSpc>
            </a:pPr>
            <a:endParaRPr kumimoji="1" lang="en-US" altLang="ja-JP" sz="2000" dirty="0"/>
          </a:p>
          <a:p>
            <a:pPr>
              <a:lnSpc>
                <a:spcPct val="130000"/>
              </a:lnSpc>
            </a:pPr>
            <a:endParaRPr kumimoji="1" lang="en-US" altLang="ja-JP" sz="2000" dirty="0"/>
          </a:p>
          <a:p>
            <a:pPr>
              <a:lnSpc>
                <a:spcPct val="130000"/>
              </a:lnSpc>
            </a:pPr>
            <a:endParaRPr kumimoji="1" lang="en-US" altLang="ja-JP" sz="2000" dirty="0"/>
          </a:p>
          <a:p>
            <a:pPr marL="342900" indent="-25558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might be caused by AHI calibration</a:t>
            </a:r>
          </a:p>
          <a:p>
            <a:pPr marL="342900" indent="-25558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nonlinearity which is seen in ray-matching VIIRS (next slide)?</a:t>
            </a:r>
            <a:endParaRPr kumimoji="1"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52162"/>
            <a:ext cx="2376264" cy="76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10531" b="2168"/>
          <a:stretch/>
        </p:blipFill>
        <p:spPr>
          <a:xfrm>
            <a:off x="4139952" y="4077072"/>
            <a:ext cx="4713090" cy="22322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47" y="1556792"/>
            <a:ext cx="46085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4192299" y="966105"/>
            <a:ext cx="648072" cy="592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5010" y="324208"/>
            <a:ext cx="8534400" cy="440496"/>
          </a:xfrm>
        </p:spPr>
        <p:txBody>
          <a:bodyPr>
            <a:noAutofit/>
          </a:bodyPr>
          <a:lstStyle/>
          <a:p>
            <a:r>
              <a:rPr kumimoji="1" lang="en-US" altLang="ja-JP" sz="2600" b="1" dirty="0"/>
              <a:t>Correction of AHI radiance using VIIRS ray-matching results</a:t>
            </a:r>
            <a:endParaRPr kumimoji="1" lang="ja-JP" altLang="en-US" sz="2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179723" y="1021397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844922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2" t="1" r="39692" b="53270"/>
          <a:stretch/>
        </p:blipFill>
        <p:spPr>
          <a:xfrm>
            <a:off x="223337" y="1082003"/>
            <a:ext cx="2354396" cy="27104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9" r="72654" b="5661"/>
          <a:stretch/>
        </p:blipFill>
        <p:spPr>
          <a:xfrm>
            <a:off x="223336" y="3623079"/>
            <a:ext cx="2242919" cy="27743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9" r="38126" b="50279"/>
          <a:stretch/>
        </p:blipFill>
        <p:spPr>
          <a:xfrm>
            <a:off x="2663981" y="1090892"/>
            <a:ext cx="2177383" cy="265555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861" r="70529"/>
          <a:stretch/>
        </p:blipFill>
        <p:spPr>
          <a:xfrm>
            <a:off x="2663981" y="3726082"/>
            <a:ext cx="2313091" cy="2674853"/>
          </a:xfrm>
          <a:prstGeom prst="rect">
            <a:avLst/>
          </a:prstGeom>
        </p:spPr>
      </p:pic>
      <p:sp>
        <p:nvSpPr>
          <p:cNvPr id="12" name="楕円 11"/>
          <p:cNvSpPr/>
          <p:nvPr/>
        </p:nvSpPr>
        <p:spPr>
          <a:xfrm>
            <a:off x="399983" y="4653136"/>
            <a:ext cx="670999" cy="8749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3631" y="4149080"/>
            <a:ext cx="177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Nonlinearity in AHI calibration?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415663" y="3558132"/>
            <a:ext cx="68188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217773" y="4811198"/>
                <a:ext cx="3670877" cy="456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𝐼𝑟𝑟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𝑂𝐵𝑆</m:t>
                          </m:r>
                        </m:sub>
                      </m:sSub>
                      <m:r>
                        <a:rPr kumimoji="1" lang="en-US" altLang="ja-JP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US" altLang="ja-JP" sz="1400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𝑖𝑥𝑒𝑙</m:t>
                          </m:r>
                          <m: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𝑀𝑎𝑠𝑘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ja-JP" sz="1400" i="1" dirty="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1400" i="1" dirty="0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1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𝑃𝐼𝑋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1400" i="1" dirty="0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kumimoji="1" lang="en-US" altLang="ja-JP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𝑃𝐼𝑋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kumimoji="1" lang="en-US" altLang="ja-JP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kumimoji="1" lang="en-US" altLang="ja-JP" sz="1400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sz="140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𝐶𝑜𝑟𝑟</m:t>
                              </m:r>
                            </m:e>
                            <m:sub>
                              <m:r>
                                <a:rPr kumimoji="1"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𝑅𝑎𝑑</m:t>
                              </m:r>
                            </m:sub>
                          </m:sSub>
                          <m:r>
                            <a:rPr kumimoji="1" lang="en-US" altLang="ja-JP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𝐼𝑚𝑔𝑡</m:t>
                          </m:r>
                        </m:e>
                        <m:sub>
                          <m:r>
                            <a:rPr kumimoji="1" lang="en-US" altLang="ja-JP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𝑅𝑎𝑑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773" y="4811198"/>
                <a:ext cx="3670877" cy="456215"/>
              </a:xfrm>
              <a:prstGeom prst="rect">
                <a:avLst/>
              </a:prstGeom>
              <a:blipFill>
                <a:blip r:embed="rId4" cstate="print"/>
                <a:stretch>
                  <a:fillRect l="-664" t="-168000" b="-2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149722" y="3495398"/>
                <a:ext cx="3822585" cy="253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5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</a:rPr>
                            <m:t>𝐴𝐻𝐼</m:t>
                          </m:r>
                        </m:e>
                        <m:sub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</a:rPr>
                            <m:t>𝑅𝑎𝑑</m:t>
                          </m:r>
                        </m:sub>
                      </m:sSub>
                      <m:r>
                        <a:rPr kumimoji="1" lang="en-US" altLang="ja-JP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𝑠𝑙𝑜𝑝𝑒</m:t>
                      </m:r>
                      <m:r>
                        <a:rPr kumimoji="1" lang="en-US" altLang="ja-JP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kumimoji="1" lang="en-US" altLang="ja-JP" sz="15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𝑉𝐼𝐼𝑅𝑆</m:t>
                          </m:r>
                        </m:e>
                        <m:sub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𝑅𝑎𝑑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 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𝑆𝐵𝐴𝐹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𝑐𝑜𝑟𝑟𝑒𝑐𝑡𝑖𝑜𝑛</m:t>
                          </m:r>
                          <m:r>
                            <a:rPr kumimoji="1" lang="en-US" altLang="ja-JP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kumimoji="1" lang="en-US" altLang="ja-JP" sz="15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722" y="3495398"/>
                <a:ext cx="3822585" cy="253018"/>
              </a:xfrm>
              <a:prstGeom prst="rect">
                <a:avLst/>
              </a:prstGeom>
              <a:blipFill>
                <a:blip r:embed="rId5" cstate="print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431876" y="5364246"/>
                <a:ext cx="1320298" cy="441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𝐶𝑜𝑟𝑟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𝑅𝑎𝑑</m:t>
                          </m:r>
                        </m:sub>
                      </m:sSub>
                      <m:r>
                        <a:rPr kumimoji="1" lang="en-US" altLang="ja-JP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𝑠𝑙𝑜𝑝𝑒</m:t>
                          </m:r>
                        </m:den>
                      </m:f>
                    </m:oMath>
                  </m:oMathPara>
                </a14:m>
                <a:endParaRPr kumimoji="1" lang="en-US" altLang="ja-JP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876" y="5364246"/>
                <a:ext cx="1320298" cy="441018"/>
              </a:xfrm>
              <a:prstGeom prst="rect">
                <a:avLst/>
              </a:prstGeom>
              <a:blipFill>
                <a:blip r:embed="rId6" cstate="print"/>
                <a:stretch>
                  <a:fillRect l="-2765" r="-3687"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正方形/長方形 18"/>
          <p:cNvSpPr/>
          <p:nvPr/>
        </p:nvSpPr>
        <p:spPr>
          <a:xfrm>
            <a:off x="164882" y="1151734"/>
            <a:ext cx="8811474" cy="203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80961" y="1400272"/>
            <a:ext cx="37567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dirty="0"/>
              <a:t>1. Extract dark scene </a:t>
            </a:r>
          </a:p>
          <a:p>
            <a:pPr>
              <a:lnSpc>
                <a:spcPct val="130000"/>
              </a:lnSpc>
            </a:pPr>
            <a:r>
              <a:rPr kumimoji="1" lang="en-US" altLang="ja-JP" sz="1600" dirty="0"/>
              <a:t>   (i.e. TB@10.4 </a:t>
            </a:r>
            <a:r>
              <a:rPr kumimoji="1" lang="en-US" altLang="ja-JP" sz="1600" dirty="0" err="1"/>
              <a:t>μm</a:t>
            </a:r>
            <a:r>
              <a:rPr kumimoji="1" lang="en-US" altLang="ja-JP" sz="1600" dirty="0"/>
              <a:t> &gt; 295 K</a:t>
            </a:r>
            <a:r>
              <a:rPr kumimoji="1" lang="ja-JP" altLang="en-US" sz="1600" dirty="0"/>
              <a:t>）</a:t>
            </a:r>
            <a:endParaRPr kumimoji="1" lang="en-US" altLang="ja-JP" sz="1600" dirty="0"/>
          </a:p>
          <a:p>
            <a:pPr>
              <a:lnSpc>
                <a:spcPct val="130000"/>
              </a:lnSpc>
            </a:pPr>
            <a:endParaRPr kumimoji="1" lang="en-US" altLang="ja-JP" sz="1600" dirty="0"/>
          </a:p>
          <a:p>
            <a:pPr marL="182563" indent="-182563">
              <a:lnSpc>
                <a:spcPct val="130000"/>
              </a:lnSpc>
            </a:pPr>
            <a:r>
              <a:rPr kumimoji="1" lang="en-US" altLang="ja-JP" sz="1600" dirty="0"/>
              <a:t>2. Derive radiance correction slope by linear regression (force fitting) of GEO/LEO radiances</a:t>
            </a:r>
          </a:p>
          <a:p>
            <a:pPr marL="177800" indent="-177800">
              <a:lnSpc>
                <a:spcPct val="130000"/>
              </a:lnSpc>
              <a:buFont typeface="+mj-lt"/>
              <a:buAutoNum type="arabicPeriod"/>
            </a:pPr>
            <a:endParaRPr kumimoji="1" lang="en-US" altLang="ja-JP" sz="1600" dirty="0"/>
          </a:p>
          <a:p>
            <a:pPr marL="177800" indent="-177800">
              <a:lnSpc>
                <a:spcPct val="130000"/>
              </a:lnSpc>
              <a:buFont typeface="+mj-lt"/>
              <a:buAutoNum type="arabicPeriod"/>
            </a:pPr>
            <a:endParaRPr kumimoji="1" lang="en-US" altLang="ja-JP" sz="1600" dirty="0"/>
          </a:p>
          <a:p>
            <a:pPr marL="182563" indent="-182563">
              <a:lnSpc>
                <a:spcPct val="130000"/>
              </a:lnSpc>
            </a:pPr>
            <a:r>
              <a:rPr kumimoji="1" lang="en-US" altLang="ja-JP" sz="1600" dirty="0"/>
              <a:t>3. Correct observed lunar irradiance and re-compute </a:t>
            </a:r>
            <a:r>
              <a:rPr kumimoji="1"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sz="1600" dirty="0"/>
              <a:t>: (</a:t>
            </a:r>
            <a:r>
              <a:rPr kumimoji="1" lang="en-US" altLang="ja-JP" sz="1600" dirty="0" err="1"/>
              <a:t>irrObs</a:t>
            </a:r>
            <a:r>
              <a:rPr kumimoji="1" lang="en-US" altLang="ja-JP" sz="1600" dirty="0"/>
              <a:t>/irrRolo-1)*100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4957" y="916042"/>
            <a:ext cx="5074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AHI Band3 (0.64 </a:t>
            </a:r>
            <a:r>
              <a:rPr kumimoji="1" lang="en-US" altLang="ja-JP" sz="1600" b="1" dirty="0" err="1"/>
              <a:t>μm</a:t>
            </a:r>
            <a:r>
              <a:rPr kumimoji="1" lang="en-US" altLang="ja-JP" sz="1600" b="1" dirty="0"/>
              <a:t>) –VIIRS I01 (0.64 </a:t>
            </a:r>
            <a:r>
              <a:rPr kumimoji="1" lang="en-US" altLang="ja-JP" sz="1600" b="1" dirty="0" err="1"/>
              <a:t>μm</a:t>
            </a:r>
            <a:r>
              <a:rPr kumimoji="1" lang="en-US" altLang="ja-JP" sz="1600" b="1" dirty="0"/>
              <a:t>) ray-matching</a:t>
            </a:r>
            <a:endParaRPr kumimoji="1" lang="ja-JP" altLang="en-US" sz="1600" b="1" dirty="0"/>
          </a:p>
        </p:txBody>
      </p:sp>
      <p:sp>
        <p:nvSpPr>
          <p:cNvPr id="21" name="正方形/長方形 20"/>
          <p:cNvSpPr/>
          <p:nvPr/>
        </p:nvSpPr>
        <p:spPr>
          <a:xfrm>
            <a:off x="649755" y="3761072"/>
            <a:ext cx="1801870" cy="15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3095879" y="3790183"/>
            <a:ext cx="1801870" cy="15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5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76409" y="980728"/>
            <a:ext cx="878241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699248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60"/>
          <a:stretch/>
        </p:blipFill>
        <p:spPr>
          <a:xfrm>
            <a:off x="187007" y="4224448"/>
            <a:ext cx="4395777" cy="21526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60"/>
          <a:stretch/>
        </p:blipFill>
        <p:spPr>
          <a:xfrm>
            <a:off x="4563048" y="4224448"/>
            <a:ext cx="4395777" cy="21526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06" y="2245281"/>
            <a:ext cx="4395777" cy="21978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9" y="2258437"/>
            <a:ext cx="4395777" cy="219788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29896" y="2105818"/>
            <a:ext cx="73665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w/o </a:t>
            </a:r>
            <a:r>
              <a:rPr kumimoji="1" lang="en-US" altLang="ja-JP" sz="2000" b="1" dirty="0"/>
              <a:t>irradiance correction                                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w/ </a:t>
            </a:r>
            <a:r>
              <a:rPr kumimoji="1" lang="en-US" altLang="ja-JP" sz="2000" b="1" dirty="0"/>
              <a:t>irradiance correction</a:t>
            </a:r>
            <a:endParaRPr kumimoji="1" lang="ja-JP" altLang="en-US" sz="2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364" y="38040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0.47 </a:t>
            </a:r>
            <a:r>
              <a:rPr kumimoji="1" lang="en-US" altLang="ja-JP" b="1" dirty="0" err="1"/>
              <a:t>μm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5859" y="575279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0.64 </a:t>
            </a:r>
            <a:r>
              <a:rPr kumimoji="1" lang="en-US" altLang="ja-JP" b="1" dirty="0" err="1"/>
              <a:t>μm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17050" y="37976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0.47 </a:t>
            </a:r>
            <a:r>
              <a:rPr kumimoji="1" lang="en-US" altLang="ja-JP" b="1" dirty="0" err="1"/>
              <a:t>μm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60032" y="575389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0.64 </a:t>
            </a:r>
            <a:r>
              <a:rPr kumimoji="1" lang="en-US" altLang="ja-JP" b="1" dirty="0" err="1"/>
              <a:t>μm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8696" y="670211"/>
            <a:ext cx="6913624" cy="145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Main Impacts: 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shift to </a:t>
            </a:r>
            <a:r>
              <a:rPr kumimoji="1" lang="en-US" altLang="ja-JP" dirty="0"/>
              <a:t>negative </a:t>
            </a:r>
            <a:r>
              <a:rPr kumimoji="1" lang="en-US" altLang="ja-JP" dirty="0" smtClean="0"/>
              <a:t>value</a:t>
            </a:r>
            <a:endParaRPr kumimoji="1" lang="en-US" altLang="ja-JP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Reduction of 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ΔIrr</a:t>
            </a:r>
            <a:r>
              <a:rPr kumimoji="1" lang="en-US" altLang="ja-JP" dirty="0"/>
              <a:t> variation: at some periods of time, but not enough</a:t>
            </a:r>
          </a:p>
          <a:p>
            <a:pPr marL="361950" indent="-1841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Nonlinearity may not be the root cause</a:t>
            </a:r>
          </a:p>
          <a:p>
            <a:pPr marL="361950" indent="-1841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Need for other investigations (e.g. stability of deep space counts)</a:t>
            </a:r>
          </a:p>
        </p:txBody>
      </p:sp>
      <p:sp>
        <p:nvSpPr>
          <p:cNvPr id="15" name="四角形: 角を丸くする 14"/>
          <p:cNvSpPr/>
          <p:nvPr/>
        </p:nvSpPr>
        <p:spPr>
          <a:xfrm>
            <a:off x="1502673" y="4509120"/>
            <a:ext cx="462409" cy="741875"/>
          </a:xfrm>
          <a:prstGeom prst="roundRect">
            <a:avLst/>
          </a:prstGeom>
          <a:noFill/>
          <a:ln w="3492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/>
          <p:cNvSpPr/>
          <p:nvPr/>
        </p:nvSpPr>
        <p:spPr>
          <a:xfrm>
            <a:off x="5879430" y="4969286"/>
            <a:ext cx="462409" cy="504056"/>
          </a:xfrm>
          <a:prstGeom prst="roundRect">
            <a:avLst/>
          </a:prstGeom>
          <a:noFill/>
          <a:ln w="3492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/>
          <p:cNvSpPr/>
          <p:nvPr/>
        </p:nvSpPr>
        <p:spPr>
          <a:xfrm>
            <a:off x="1504916" y="2544101"/>
            <a:ext cx="462409" cy="740883"/>
          </a:xfrm>
          <a:prstGeom prst="roundRect">
            <a:avLst/>
          </a:prstGeom>
          <a:noFill/>
          <a:ln w="3492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/>
          <p:cNvSpPr/>
          <p:nvPr/>
        </p:nvSpPr>
        <p:spPr>
          <a:xfrm>
            <a:off x="5881673" y="2760125"/>
            <a:ext cx="462409" cy="576064"/>
          </a:xfrm>
          <a:prstGeom prst="roundRect">
            <a:avLst/>
          </a:prstGeom>
          <a:noFill/>
          <a:ln w="3492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239175" y="195955"/>
            <a:ext cx="8534400" cy="44049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600" b="1" dirty="0"/>
              <a:t>Impacts of observed lunar irradiance correction on </a:t>
            </a:r>
            <a:r>
              <a:rPr kumimoji="1" lang="el-GR" altLang="ja-JP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endParaRPr kumimoji="1" lang="ja-JP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79512" y="2401143"/>
            <a:ext cx="4972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+10 </a:t>
            </a:r>
            <a:endParaRPr lang="ja-JP" altLang="en-US" sz="1400" b="1" dirty="0"/>
          </a:p>
        </p:txBody>
      </p:sp>
      <p:sp>
        <p:nvSpPr>
          <p:cNvPr id="20" name="正方形/長方形 19"/>
          <p:cNvSpPr/>
          <p:nvPr/>
        </p:nvSpPr>
        <p:spPr>
          <a:xfrm>
            <a:off x="179512" y="3808090"/>
            <a:ext cx="4058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+4 </a:t>
            </a:r>
            <a:endParaRPr lang="ja-JP" altLang="en-US" sz="1400" b="1" dirty="0"/>
          </a:p>
        </p:txBody>
      </p:sp>
      <p:sp>
        <p:nvSpPr>
          <p:cNvPr id="21" name="正方形/長方形 20"/>
          <p:cNvSpPr/>
          <p:nvPr/>
        </p:nvSpPr>
        <p:spPr>
          <a:xfrm>
            <a:off x="4578804" y="2420888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/>
              <a:t>0</a:t>
            </a:r>
            <a:endParaRPr lang="ja-JP" altLang="en-US" sz="1400" b="1" dirty="0"/>
          </a:p>
        </p:txBody>
      </p:sp>
      <p:sp>
        <p:nvSpPr>
          <p:cNvPr id="22" name="正方形/長方形 21"/>
          <p:cNvSpPr/>
          <p:nvPr/>
        </p:nvSpPr>
        <p:spPr>
          <a:xfrm>
            <a:off x="4578804" y="3788345"/>
            <a:ext cx="3305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-7</a:t>
            </a:r>
            <a:endParaRPr lang="ja-JP" altLang="en-US" sz="1400" b="1" dirty="0"/>
          </a:p>
        </p:txBody>
      </p:sp>
      <p:sp>
        <p:nvSpPr>
          <p:cNvPr id="23" name="正方形/長方形 22"/>
          <p:cNvSpPr/>
          <p:nvPr/>
        </p:nvSpPr>
        <p:spPr>
          <a:xfrm>
            <a:off x="179512" y="4522588"/>
            <a:ext cx="4058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+3 </a:t>
            </a:r>
            <a:endParaRPr lang="ja-JP" altLang="en-US" sz="1400" b="1" dirty="0"/>
          </a:p>
        </p:txBody>
      </p:sp>
      <p:sp>
        <p:nvSpPr>
          <p:cNvPr id="24" name="正方形/長方形 23"/>
          <p:cNvSpPr/>
          <p:nvPr/>
        </p:nvSpPr>
        <p:spPr>
          <a:xfrm>
            <a:off x="179512" y="5881910"/>
            <a:ext cx="3706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-3 </a:t>
            </a:r>
            <a:endParaRPr lang="ja-JP" altLang="en-US" sz="1400" b="1" dirty="0"/>
          </a:p>
        </p:txBody>
      </p:sp>
      <p:sp>
        <p:nvSpPr>
          <p:cNvPr id="25" name="正方形/長方形 24"/>
          <p:cNvSpPr/>
          <p:nvPr/>
        </p:nvSpPr>
        <p:spPr>
          <a:xfrm>
            <a:off x="4644008" y="4509120"/>
            <a:ext cx="36580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+2</a:t>
            </a:r>
            <a:endParaRPr lang="ja-JP" altLang="en-US" sz="14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4610100" y="5876577"/>
            <a:ext cx="3305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/>
              <a:t>-6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791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/>
              <a:t>Inter-calibration </a:t>
            </a:r>
            <a:r>
              <a:rPr kumimoji="1" lang="en-US" altLang="ja-JP" sz="2400" b="1" dirty="0"/>
              <a:t>(proposed by S. Wagner in 2016)</a:t>
            </a:r>
            <a:endParaRPr kumimoji="1" lang="ja-JP" altLang="en-US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899556"/>
            <a:ext cx="5472608" cy="791523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075" y="5782767"/>
            <a:ext cx="4852063" cy="571791"/>
          </a:xfrm>
          <a:prstGeom prst="rect">
            <a:avLst/>
          </a:prstGeom>
          <a:noFill/>
        </p:spPr>
      </p:pic>
      <p:grpSp>
        <p:nvGrpSpPr>
          <p:cNvPr id="7" name="Group 32"/>
          <p:cNvGrpSpPr/>
          <p:nvPr/>
        </p:nvGrpSpPr>
        <p:grpSpPr>
          <a:xfrm>
            <a:off x="889880" y="4572495"/>
            <a:ext cx="3925350" cy="479922"/>
            <a:chOff x="3086099" y="5397500"/>
            <a:chExt cx="3871430" cy="414285"/>
          </a:xfrm>
        </p:grpSpPr>
        <p:pic>
          <p:nvPicPr>
            <p:cNvPr id="8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86099" y="5397500"/>
              <a:ext cx="3871430" cy="414285"/>
            </a:xfrm>
            <a:prstGeom prst="rect">
              <a:avLst/>
            </a:prstGeom>
            <a:noFill/>
          </p:spPr>
        </p:pic>
        <p:cxnSp>
          <p:nvCxnSpPr>
            <p:cNvPr id="9" name="Straight Connector 31"/>
            <p:cNvCxnSpPr/>
            <p:nvPr/>
          </p:nvCxnSpPr>
          <p:spPr bwMode="auto">
            <a:xfrm>
              <a:off x="3111500" y="5397500"/>
              <a:ext cx="1739900" cy="12700"/>
            </a:xfrm>
            <a:prstGeom prst="line">
              <a:avLst/>
            </a:prstGeom>
            <a:solidFill>
              <a:schemeClr val="bg2"/>
            </a:soli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テキスト ボックス 9"/>
          <p:cNvSpPr txBox="1"/>
          <p:nvPr/>
        </p:nvSpPr>
        <p:spPr>
          <a:xfrm>
            <a:off x="395536" y="1333273"/>
            <a:ext cx="8568952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kumimoji="1" lang="en-US" altLang="ja-JP" sz="2000" dirty="0"/>
              <a:t>Compute </a:t>
            </a:r>
            <a:r>
              <a:rPr kumimoji="1" lang="en-US" altLang="ja-JP" sz="2000" dirty="0">
                <a:solidFill>
                  <a:srgbClr val="0000FF"/>
                </a:solidFill>
              </a:rPr>
              <a:t>lunar irradiances </a:t>
            </a:r>
            <a:r>
              <a:rPr kumimoji="1" lang="en-US" altLang="ja-JP" sz="2000" dirty="0"/>
              <a:t>using: </a:t>
            </a:r>
          </a:p>
          <a:p>
            <a:pPr marL="449263" indent="-2698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00FF"/>
                </a:solidFill>
              </a:rPr>
              <a:t>SRF of monitored instrument </a:t>
            </a:r>
            <a:r>
              <a:rPr kumimoji="1" lang="en-US" altLang="ja-JP" dirty="0"/>
              <a:t>(i.e. AHI)</a:t>
            </a:r>
          </a:p>
          <a:p>
            <a:pPr marL="449263" indent="-2698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00FF"/>
                </a:solidFill>
              </a:rPr>
              <a:t>Observation time </a:t>
            </a:r>
            <a:r>
              <a:rPr kumimoji="1" lang="en-US" altLang="ja-JP" dirty="0"/>
              <a:t>and </a:t>
            </a:r>
            <a:r>
              <a:rPr kumimoji="1" lang="en-US" altLang="ja-JP" dirty="0">
                <a:solidFill>
                  <a:srgbClr val="0000FF"/>
                </a:solidFill>
              </a:rPr>
              <a:t>satellite position </a:t>
            </a:r>
            <a:r>
              <a:rPr kumimoji="1" lang="en-US" altLang="ja-JP" dirty="0"/>
              <a:t>of </a:t>
            </a:r>
            <a:r>
              <a:rPr kumimoji="1" lang="en-US" altLang="ja-JP" dirty="0">
                <a:solidFill>
                  <a:srgbClr val="0000FF"/>
                </a:solidFill>
              </a:rPr>
              <a:t>reference instrument </a:t>
            </a:r>
            <a:r>
              <a:rPr kumimoji="1" lang="en-US" altLang="ja-JP" dirty="0"/>
              <a:t>(i.e. Aqua/MODIS)</a:t>
            </a:r>
          </a:p>
          <a:p>
            <a:pPr marL="179388">
              <a:lnSpc>
                <a:spcPct val="120000"/>
              </a:lnSpc>
            </a:pPr>
            <a:r>
              <a:rPr kumimoji="1" lang="en-US" altLang="ja-JP" dirty="0"/>
              <a:t>and compare with observed </a:t>
            </a:r>
            <a:r>
              <a:rPr kumimoji="1" lang="en-US" altLang="ja-JP" dirty="0">
                <a:solidFill>
                  <a:srgbClr val="FF0000"/>
                </a:solidFill>
              </a:rPr>
              <a:t>lunar irradiance by MODIS </a:t>
            </a:r>
            <a:r>
              <a:rPr kumimoji="1" lang="en-US" altLang="ja-JP" dirty="0"/>
              <a:t>(SBAF is also taken into account) 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361146" y="2854586"/>
            <a:ext cx="1011054" cy="432048"/>
          </a:xfrm>
          <a:prstGeom prst="rect">
            <a:avLst/>
          </a:prstGeom>
          <a:noFill/>
          <a:ln w="2857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124962" y="3309119"/>
            <a:ext cx="1080120" cy="432048"/>
          </a:xfrm>
          <a:prstGeom prst="rect">
            <a:avLst/>
          </a:prstGeom>
          <a:noFill/>
          <a:ln w="2857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052954" y="2854586"/>
            <a:ext cx="1122148" cy="432048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36" y="3717032"/>
            <a:ext cx="856895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/>
              <a:t>2. Take an average of the results of 1 </a:t>
            </a:r>
          </a:p>
          <a:p>
            <a:pPr marL="449263" indent="-2698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Assumption : well calibrated (no degradation), no phase angle dependence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3011" y="4986138"/>
            <a:ext cx="76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20000"/>
              </a:lnSpc>
            </a:pPr>
            <a:r>
              <a:rPr kumimoji="1" lang="en-US" altLang="ja-JP" sz="2000" dirty="0"/>
              <a:t>3. Take </a:t>
            </a:r>
            <a:r>
              <a:rPr kumimoji="1" lang="en-US" altLang="ja-JP" sz="2000" dirty="0" smtClean="0"/>
              <a:t>difference </a:t>
            </a:r>
            <a:r>
              <a:rPr kumimoji="1" lang="en-US" altLang="ja-JP" sz="2000" dirty="0"/>
              <a:t>between monitored/reference instruments and derive inter-calibration result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7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l-GR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kumimoji="1" lang="en-US" altLang="ja-JP" sz="3200" b="1" dirty="0"/>
              <a:t>Himawari-8/AHI Band4 (0.86 </a:t>
            </a:r>
            <a:r>
              <a:rPr kumimoji="1" lang="el-GR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  <a:endParaRPr kumimoji="1" lang="ja-JP" altLang="en-US" sz="32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8522"/>
          <a:stretch/>
        </p:blipFill>
        <p:spPr>
          <a:xfrm>
            <a:off x="764868" y="2564904"/>
            <a:ext cx="7918954" cy="38164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16200000">
            <a:off x="-956723" y="3945797"/>
            <a:ext cx="3074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            7            8             9   [%]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628800"/>
            <a:ext cx="6670224" cy="783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lnSpc>
                <a:spcPct val="130000"/>
              </a:lnSpc>
              <a:buFont typeface="Wingdings" pitchFamily="2" charset="2"/>
              <a:buChar char="Ø"/>
            </a:pPr>
            <a:r>
              <a:rPr lang="en-US" dirty="0" smtClean="0"/>
              <a:t>Relative difference of AHI lunar irradiance vs. GIRO: ~7.5% +/- ~2%</a:t>
            </a:r>
          </a:p>
          <a:p>
            <a:pPr marL="266700" indent="-266700">
              <a:lnSpc>
                <a:spcPct val="130000"/>
              </a:lnSpc>
              <a:buFont typeface="Wingdings" pitchFamily="2" charset="2"/>
              <a:buChar char="Ø"/>
            </a:pPr>
            <a:r>
              <a:rPr lang="en-US" dirty="0" smtClean="0"/>
              <a:t>Pre-launch calibration coefficients are used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4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9008"/>
          <a:stretch/>
        </p:blipFill>
        <p:spPr>
          <a:xfrm>
            <a:off x="755575" y="2564904"/>
            <a:ext cx="7963691" cy="3816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6200000">
            <a:off x="-1398025" y="3905617"/>
            <a:ext cx="39148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-2           -1            0            1            2   [%]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3091" y="1490365"/>
            <a:ext cx="825172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l-GR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 shifted from 7.5 (+/- 2) [%] to ~0 [%] (SBAF is currently not considered)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Inter-calibration w/ other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(e.g. SEVIRI) is underway in collaboration with S. Wagner </a:t>
            </a:r>
            <a:endParaRPr kumimoji="1" lang="ja-JP" altLang="en-US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54152" y="260648"/>
            <a:ext cx="8534400" cy="758952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200" b="1" dirty="0" smtClean="0">
                <a:cs typeface="Times New Roman" panose="02020603050405020304" pitchFamily="18" charset="0"/>
              </a:rPr>
              <a:t>Inter-calibrated</a:t>
            </a:r>
            <a:r>
              <a:rPr kumimoji="1" lang="en-US" altLang="ja-JP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l-GR" altLang="ja-JP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kumimoji="1" lang="en-US" altLang="ja-JP" sz="3200" b="1" dirty="0" smtClean="0"/>
              <a:t>Himawari-8/AHI Band4 (0.86 </a:t>
            </a:r>
            <a:r>
              <a:rPr kumimoji="1" lang="el-GR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1"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sz="2800" i="1" dirty="0" smtClean="0">
                <a:cs typeface="Arial" panose="020B0604020202020204" pitchFamily="34" charset="0"/>
              </a:rPr>
              <a:t>with reference to </a:t>
            </a:r>
            <a:r>
              <a:rPr kumimoji="1" lang="en-US" altLang="ja-JP" sz="2800" i="1" dirty="0"/>
              <a:t>Aqua/MODIS Ch2 (0.858 </a:t>
            </a:r>
            <a:r>
              <a:rPr kumimoji="1" lang="el-GR" altLang="ja-JP" sz="2800" i="1" dirty="0">
                <a:cs typeface="Arial" panose="020B0604020202020204" pitchFamily="34" charset="0"/>
              </a:rPr>
              <a:t>μ</a:t>
            </a:r>
            <a:r>
              <a:rPr kumimoji="1" lang="en-US" altLang="ja-JP" sz="2800" i="1" dirty="0"/>
              <a:t>m) </a:t>
            </a:r>
            <a:endParaRPr kumimoji="1"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7435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Summary </a:t>
            </a:r>
            <a:r>
              <a:rPr lang="en-GB" b="1" dirty="0" smtClean="0"/>
              <a:t>and </a:t>
            </a:r>
            <a:r>
              <a:rPr lang="en-GB" b="1" dirty="0"/>
              <a:t>Future Plans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1576068"/>
            <a:ext cx="784887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More than 7000 Himawari-8/AHI lunar observations from March 2015 to November 2016 were used</a:t>
            </a:r>
          </a:p>
          <a:p>
            <a:pPr marL="357188" indent="-35718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Lunar irradiance ratio between AHI and GIRO</a:t>
            </a:r>
          </a:p>
          <a:p>
            <a:pPr marL="630238" lvl="1" indent="-273050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altLang="ja-JP" b="1" dirty="0" smtClean="0">
                <a:solidFill>
                  <a:srgbClr val="002060"/>
                </a:solidFill>
                <a:cs typeface="Arial" pitchFamily="34" charset="0"/>
              </a:rPr>
              <a:t>Phase angle dependence in Band 1, 2, 3 (0.47, 0.51, 0.64 </a:t>
            </a:r>
            <a:r>
              <a:rPr lang="en-US" altLang="ja-JP" b="1" dirty="0" err="1" smtClean="0">
                <a:solidFill>
                  <a:srgbClr val="002060"/>
                </a:solidFill>
                <a:cs typeface="Arial" pitchFamily="34" charset="0"/>
              </a:rPr>
              <a:t>μm</a:t>
            </a:r>
            <a:r>
              <a:rPr lang="en-US" altLang="ja-JP" b="1" dirty="0" smtClean="0">
                <a:solidFill>
                  <a:srgbClr val="002060"/>
                </a:solidFill>
                <a:cs typeface="Arial" pitchFamily="34" charset="0"/>
              </a:rPr>
              <a:t>)</a:t>
            </a:r>
          </a:p>
          <a:p>
            <a:pPr marL="801688" lvl="1" indent="-266700">
              <a:lnSpc>
                <a:spcPct val="130000"/>
              </a:lnSpc>
              <a:buFont typeface="Wingdings" panose="05000000000000000000" pitchFamily="2" charset="2"/>
              <a:buChar char="ü"/>
              <a:tabLst>
                <a:tab pos="801688" algn="l"/>
              </a:tabLst>
            </a:pPr>
            <a:r>
              <a:rPr lang="en-US" altLang="ja-JP" dirty="0" smtClean="0">
                <a:solidFill>
                  <a:srgbClr val="002060"/>
                </a:solidFill>
                <a:cs typeface="Arial" pitchFamily="34" charset="0"/>
              </a:rPr>
              <a:t>Possible issue in AHI calibration was found, but need further investigations to figure out the root cause</a:t>
            </a:r>
          </a:p>
          <a:p>
            <a:pPr marL="801688" lvl="1" indent="-266700">
              <a:lnSpc>
                <a:spcPct val="130000"/>
              </a:lnSpc>
              <a:buFont typeface="Wingdings" panose="05000000000000000000" pitchFamily="2" charset="2"/>
              <a:buChar char="ü"/>
              <a:tabLst>
                <a:tab pos="801688" algn="l"/>
              </a:tabLst>
            </a:pPr>
            <a:r>
              <a:rPr lang="en-US" altLang="ja-JP" dirty="0" smtClean="0">
                <a:solidFill>
                  <a:srgbClr val="002060"/>
                </a:solidFill>
                <a:cs typeface="Arial" pitchFamily="34" charset="0"/>
              </a:rPr>
              <a:t>Keep a collaboration with USGS</a:t>
            </a:r>
            <a:endParaRPr lang="en-US" altLang="ja-JP" dirty="0">
              <a:solidFill>
                <a:srgbClr val="002060"/>
              </a:solidFill>
              <a:cs typeface="Arial" pitchFamily="34" charset="0"/>
            </a:endParaRPr>
          </a:p>
          <a:p>
            <a:pPr marL="630238" lvl="1" indent="-273050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altLang="ja-JP" b="1" dirty="0">
                <a:solidFill>
                  <a:srgbClr val="002060"/>
                </a:solidFill>
                <a:cs typeface="Arial" pitchFamily="34" charset="0"/>
              </a:rPr>
              <a:t>Phase angle dependence in Band </a:t>
            </a:r>
            <a:r>
              <a:rPr lang="en-US" altLang="ja-JP" b="1" dirty="0" smtClean="0">
                <a:solidFill>
                  <a:srgbClr val="002060"/>
                </a:solidFill>
                <a:cs typeface="Arial" pitchFamily="34" charset="0"/>
              </a:rPr>
              <a:t>4, 5, 6 </a:t>
            </a:r>
            <a:r>
              <a:rPr lang="en-US" altLang="ja-JP" b="1" dirty="0">
                <a:solidFill>
                  <a:srgbClr val="002060"/>
                </a:solidFill>
                <a:cs typeface="Arial" pitchFamily="34" charset="0"/>
              </a:rPr>
              <a:t>(</a:t>
            </a:r>
            <a:r>
              <a:rPr lang="en-US" altLang="ja-JP" b="1" dirty="0" smtClean="0">
                <a:solidFill>
                  <a:srgbClr val="002060"/>
                </a:solidFill>
                <a:cs typeface="Arial" pitchFamily="34" charset="0"/>
              </a:rPr>
              <a:t>0.86, 1.6, 2.3 </a:t>
            </a:r>
            <a:r>
              <a:rPr lang="en-US" altLang="ja-JP" b="1" dirty="0" err="1" smtClean="0">
                <a:solidFill>
                  <a:srgbClr val="002060"/>
                </a:solidFill>
                <a:cs typeface="Arial" pitchFamily="34" charset="0"/>
              </a:rPr>
              <a:t>μm</a:t>
            </a:r>
            <a:r>
              <a:rPr lang="en-US" altLang="ja-JP" b="1" dirty="0" smtClean="0">
                <a:solidFill>
                  <a:srgbClr val="002060"/>
                </a:solidFill>
                <a:cs typeface="Arial" pitchFamily="34" charset="0"/>
              </a:rPr>
              <a:t>)</a:t>
            </a:r>
          </a:p>
          <a:p>
            <a:pPr marL="809625" lvl="1" indent="-285750">
              <a:lnSpc>
                <a:spcPct val="130000"/>
              </a:lnSpc>
              <a:buFont typeface="Wingdings" panose="05000000000000000000" pitchFamily="2" charset="2"/>
              <a:buChar char="ü"/>
              <a:tabLst>
                <a:tab pos="809625" algn="l"/>
              </a:tabLst>
            </a:pPr>
            <a:r>
              <a:rPr lang="en-US" altLang="ja-JP" dirty="0" smtClean="0">
                <a:solidFill>
                  <a:srgbClr val="002060"/>
                </a:solidFill>
                <a:cs typeface="Arial" pitchFamily="34" charset="0"/>
              </a:rPr>
              <a:t>Good agreements with SEVIRI lunar calibration results</a:t>
            </a:r>
            <a:endParaRPr lang="en-US" altLang="ja-JP" dirty="0">
              <a:solidFill>
                <a:srgbClr val="002060"/>
              </a:solidFill>
              <a:cs typeface="Arial" pitchFamily="34" charset="0"/>
            </a:endParaRPr>
          </a:p>
          <a:p>
            <a:pPr marL="360363" lvl="1" indent="-360363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2060"/>
                </a:solidFill>
                <a:cs typeface="Arial" pitchFamily="34" charset="0"/>
              </a:rPr>
              <a:t>Lunar inter-calibration w.r.t. Aqua/MODIS</a:t>
            </a:r>
            <a:endParaRPr lang="en-US" altLang="ja-JP" sz="2000" dirty="0">
              <a:solidFill>
                <a:srgbClr val="002060"/>
              </a:solidFill>
              <a:cs typeface="Arial" pitchFamily="34" charset="0"/>
            </a:endParaRPr>
          </a:p>
          <a:p>
            <a:pPr marL="646113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2060"/>
                </a:solidFill>
                <a:cs typeface="Arial" pitchFamily="34" charset="0"/>
              </a:rPr>
              <a:t>Just started in collaboration with EUMETSAT</a:t>
            </a:r>
          </a:p>
          <a:p>
            <a:pPr marL="646113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2060"/>
                </a:solidFill>
                <a:cs typeface="Arial" pitchFamily="34" charset="0"/>
              </a:rPr>
              <a:t>Similar approach for S-NPP/VIIRS is also planned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236464" y="2780928"/>
            <a:ext cx="6575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Thanks</a:t>
            </a:r>
            <a:r>
              <a:rPr kumimoji="0" lang="en-GB" sz="44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for your </a:t>
            </a:r>
            <a:r>
              <a:rPr kumimoji="0" lang="en-GB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attention</a:t>
            </a:r>
            <a:endParaRPr kumimoji="0" lang="en-GB" sz="4400" b="1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JMA geostationary satellites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559463" y="3583873"/>
            <a:ext cx="6120681" cy="194963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0430" y="1473948"/>
            <a:ext cx="501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i="1" dirty="0">
                <a:solidFill>
                  <a:srgbClr val="4B4B4B"/>
                </a:solidFill>
              </a:rPr>
              <a:t>GMS (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G</a:t>
            </a:r>
            <a:r>
              <a:rPr lang="en-US" altLang="ja-JP" sz="2000" b="1" i="1" dirty="0">
                <a:solidFill>
                  <a:srgbClr val="4B4B4B"/>
                </a:solidFill>
              </a:rPr>
              <a:t>eostationary 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M</a:t>
            </a:r>
            <a:r>
              <a:rPr lang="en-US" altLang="ja-JP" sz="2000" b="1" i="1" dirty="0">
                <a:solidFill>
                  <a:srgbClr val="4B4B4B"/>
                </a:solidFill>
              </a:rPr>
              <a:t>eteorological 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S</a:t>
            </a:r>
            <a:r>
              <a:rPr lang="en-US" altLang="ja-JP" sz="2000" b="1" i="1" dirty="0">
                <a:solidFill>
                  <a:srgbClr val="4B4B4B"/>
                </a:solidFill>
              </a:rPr>
              <a:t>atellite</a:t>
            </a:r>
            <a:r>
              <a:rPr lang="en-US" altLang="ja-JP" sz="2000" dirty="0">
                <a:solidFill>
                  <a:srgbClr val="4B4B4B"/>
                </a:solidFill>
              </a:rPr>
              <a:t>)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41869" y="3583080"/>
            <a:ext cx="6238276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non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513305" y="3438617"/>
            <a:ext cx="0" cy="288925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456730" y="5428010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653130" y="544547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449930" y="3438617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542130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681955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834480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69984" y="3676778"/>
            <a:ext cx="560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i="1" dirty="0">
                <a:solidFill>
                  <a:srgbClr val="0070C0"/>
                </a:solidFill>
              </a:rPr>
              <a:t>MTSAT</a:t>
            </a:r>
            <a:r>
              <a:rPr kumimoji="0" lang="ja-JP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ja-JP" sz="2000" b="1" i="1" dirty="0">
                <a:solidFill>
                  <a:srgbClr val="0070C0"/>
                </a:solidFill>
              </a:rPr>
              <a:t>(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M</a:t>
            </a:r>
            <a:r>
              <a:rPr lang="en-US" altLang="ja-JP" sz="2000" b="1" i="1" dirty="0">
                <a:solidFill>
                  <a:srgbClr val="0070C0"/>
                </a:solidFill>
              </a:rPr>
              <a:t>ulti-functional 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T</a:t>
            </a:r>
            <a:r>
              <a:rPr lang="en-US" altLang="ja-JP" sz="2000" b="1" i="1" dirty="0">
                <a:solidFill>
                  <a:srgbClr val="0070C0"/>
                </a:solidFill>
              </a:rPr>
              <a:t>ransport 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SAT</a:t>
            </a:r>
            <a:r>
              <a:rPr lang="en-US" altLang="ja-JP" sz="2000" b="1" i="1" dirty="0">
                <a:solidFill>
                  <a:srgbClr val="0070C0"/>
                </a:solidFill>
              </a:rPr>
              <a:t>ellite</a:t>
            </a:r>
            <a:r>
              <a:rPr lang="en-US" altLang="ja-JP" sz="2000" b="1" dirty="0">
                <a:solidFill>
                  <a:srgbClr val="0070C0"/>
                </a:solidFill>
              </a:rPr>
              <a:t> ) </a:t>
            </a:r>
          </a:p>
        </p:txBody>
      </p:sp>
      <p:sp>
        <p:nvSpPr>
          <p:cNvPr id="18" name="Text Box 103"/>
          <p:cNvSpPr txBox="1">
            <a:spLocks noChangeArrowheads="1"/>
          </p:cNvSpPr>
          <p:nvPr/>
        </p:nvSpPr>
        <p:spPr bwMode="auto">
          <a:xfrm>
            <a:off x="5755389" y="1959213"/>
            <a:ext cx="11277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4B4B4B"/>
                </a:solidFill>
              </a:rPr>
              <a:t>Back-up operation of GMS-5 w/ GOES-9 by NOAA/NESDIS: </a:t>
            </a:r>
          </a:p>
          <a:p>
            <a:r>
              <a:rPr lang="en-US" altLang="ja-JP" sz="1200" dirty="0">
                <a:solidFill>
                  <a:srgbClr val="4B4B4B"/>
                </a:solidFill>
              </a:rPr>
              <a:t>2003/05/22-2005/06/28</a:t>
            </a:r>
          </a:p>
        </p:txBody>
      </p:sp>
      <p:sp>
        <p:nvSpPr>
          <p:cNvPr id="19" name="Rectangle 105"/>
          <p:cNvSpPr>
            <a:spLocks noChangeArrowheads="1"/>
          </p:cNvSpPr>
          <p:nvPr/>
        </p:nvSpPr>
        <p:spPr bwMode="auto">
          <a:xfrm>
            <a:off x="5745336" y="1751040"/>
            <a:ext cx="9425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 dirty="0">
                <a:solidFill>
                  <a:srgbClr val="4B4B4B"/>
                </a:solidFill>
              </a:rPr>
              <a:t>(GOES-9)</a:t>
            </a:r>
          </a:p>
        </p:txBody>
      </p:sp>
      <p:grpSp>
        <p:nvGrpSpPr>
          <p:cNvPr id="20" name="グループ化 66"/>
          <p:cNvGrpSpPr>
            <a:grpSpLocks/>
          </p:cNvGrpSpPr>
          <p:nvPr/>
        </p:nvGrpSpPr>
        <p:grpSpPr bwMode="auto">
          <a:xfrm>
            <a:off x="1305468" y="1773330"/>
            <a:ext cx="1081087" cy="1711325"/>
            <a:chOff x="1042988" y="1332000"/>
            <a:chExt cx="1080740" cy="1711238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0429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Aug 1981</a:t>
              </a:r>
            </a:p>
          </p:txBody>
        </p:sp>
        <p:pic>
          <p:nvPicPr>
            <p:cNvPr id="22" name="Picture 21" descr="GMS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187450" y="1773238"/>
              <a:ext cx="895350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258819" y="1332000"/>
              <a:ext cx="756994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GMS-2</a:t>
              </a:r>
            </a:p>
          </p:txBody>
        </p:sp>
        <p:sp>
          <p:nvSpPr>
            <p:cNvPr id="24" name="テキスト ボックス 48"/>
            <p:cNvSpPr txBox="1">
              <a:spLocks noChangeArrowheads="1"/>
            </p:cNvSpPr>
            <p:nvPr/>
          </p:nvSpPr>
          <p:spPr bwMode="auto">
            <a:xfrm>
              <a:off x="1101706" y="1536649"/>
              <a:ext cx="1022022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(Himawari-2)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グループ化 67"/>
          <p:cNvGrpSpPr>
            <a:grpSpLocks/>
          </p:cNvGrpSpPr>
          <p:nvPr/>
        </p:nvGrpSpPr>
        <p:grpSpPr bwMode="auto">
          <a:xfrm>
            <a:off x="2457993" y="1773330"/>
            <a:ext cx="1023937" cy="1711325"/>
            <a:chOff x="2195513" y="1332000"/>
            <a:chExt cx="1023937" cy="1711238"/>
          </a:xfrm>
        </p:grpSpPr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2240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Aug 1984</a:t>
              </a:r>
            </a:p>
          </p:txBody>
        </p:sp>
        <p:pic>
          <p:nvPicPr>
            <p:cNvPr id="27" name="Picture 25" descr="GMS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268538" y="1773238"/>
              <a:ext cx="82391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2268538" y="1332000"/>
              <a:ext cx="7588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GMS-3</a:t>
              </a:r>
            </a:p>
          </p:txBody>
        </p:sp>
        <p:sp>
          <p:nvSpPr>
            <p:cNvPr id="29" name="テキスト ボックス 50"/>
            <p:cNvSpPr txBox="1">
              <a:spLocks noChangeArrowheads="1"/>
            </p:cNvSpPr>
            <p:nvPr/>
          </p:nvSpPr>
          <p:spPr bwMode="auto">
            <a:xfrm>
              <a:off x="2195513" y="1536649"/>
              <a:ext cx="1023937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(Himawari-3)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グループ化 68"/>
          <p:cNvGrpSpPr>
            <a:grpSpLocks/>
          </p:cNvGrpSpPr>
          <p:nvPr/>
        </p:nvGrpSpPr>
        <p:grpSpPr bwMode="auto">
          <a:xfrm>
            <a:off x="3491455" y="1773330"/>
            <a:ext cx="1055688" cy="1706562"/>
            <a:chOff x="3228975" y="1332000"/>
            <a:chExt cx="1054993" cy="1706475"/>
          </a:xfrm>
        </p:grpSpPr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3228975" y="2730500"/>
              <a:ext cx="9604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Sep 1989</a:t>
              </a:r>
            </a:p>
          </p:txBody>
        </p:sp>
        <p:pic>
          <p:nvPicPr>
            <p:cNvPr id="32" name="Picture 26" descr="GMS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348038" y="1773238"/>
              <a:ext cx="79216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309885" y="1332000"/>
              <a:ext cx="7583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GMS-4</a:t>
              </a:r>
            </a:p>
          </p:txBody>
        </p:sp>
        <p:sp>
          <p:nvSpPr>
            <p:cNvPr id="34" name="テキスト ボックス 51"/>
            <p:cNvSpPr txBox="1">
              <a:spLocks noChangeArrowheads="1"/>
            </p:cNvSpPr>
            <p:nvPr/>
          </p:nvSpPr>
          <p:spPr bwMode="auto">
            <a:xfrm>
              <a:off x="3260704" y="1536649"/>
              <a:ext cx="1023264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(Himawari-4)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グループ化 69"/>
          <p:cNvGrpSpPr>
            <a:grpSpLocks/>
          </p:cNvGrpSpPr>
          <p:nvPr/>
        </p:nvGrpSpPr>
        <p:grpSpPr bwMode="auto">
          <a:xfrm>
            <a:off x="4655093" y="1765392"/>
            <a:ext cx="1023937" cy="1714500"/>
            <a:chOff x="4392613" y="1323975"/>
            <a:chExt cx="1023937" cy="1714500"/>
          </a:xfrm>
        </p:grpSpPr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4427538" y="2730500"/>
              <a:ext cx="9509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Mar 1995</a:t>
              </a:r>
            </a:p>
          </p:txBody>
        </p:sp>
        <p:pic>
          <p:nvPicPr>
            <p:cNvPr id="37" name="Picture 27" descr="GMS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500563" y="1773238"/>
              <a:ext cx="846137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4500563" y="1323975"/>
              <a:ext cx="7588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GMS-5</a:t>
              </a:r>
            </a:p>
          </p:txBody>
        </p:sp>
        <p:sp>
          <p:nvSpPr>
            <p:cNvPr id="39" name="テキスト ボックス 52"/>
            <p:cNvSpPr txBox="1">
              <a:spLocks noChangeArrowheads="1"/>
            </p:cNvSpPr>
            <p:nvPr/>
          </p:nvSpPr>
          <p:spPr bwMode="auto">
            <a:xfrm>
              <a:off x="4392613" y="1536572"/>
              <a:ext cx="1023937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(Himawari-5)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グループ化 72"/>
          <p:cNvGrpSpPr>
            <a:grpSpLocks/>
          </p:cNvGrpSpPr>
          <p:nvPr/>
        </p:nvGrpSpPr>
        <p:grpSpPr bwMode="auto">
          <a:xfrm>
            <a:off x="429168" y="3932585"/>
            <a:ext cx="1164965" cy="2016125"/>
            <a:chOff x="166291" y="3644900"/>
            <a:chExt cx="1165349" cy="2016125"/>
          </a:xfrm>
        </p:grpSpPr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166291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Feb 2005</a:t>
              </a:r>
            </a:p>
          </p:txBody>
        </p:sp>
        <p:pic>
          <p:nvPicPr>
            <p:cNvPr id="42" name="Picture 34" descr="MTSAT-1R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59191" y="4138017"/>
              <a:ext cx="1072449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179388" y="3644900"/>
              <a:ext cx="105223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rgbClr val="0070C0"/>
                  </a:solidFill>
                </a:rPr>
                <a:t>MTSAT-1R</a:t>
              </a:r>
            </a:p>
          </p:txBody>
        </p:sp>
        <p:sp>
          <p:nvSpPr>
            <p:cNvPr id="44" name="テキスト ボックス 53"/>
            <p:cNvSpPr txBox="1">
              <a:spLocks noChangeArrowheads="1"/>
            </p:cNvSpPr>
            <p:nvPr/>
          </p:nvSpPr>
          <p:spPr bwMode="auto">
            <a:xfrm>
              <a:off x="179388" y="3872855"/>
              <a:ext cx="10236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 dirty="0">
                  <a:solidFill>
                    <a:srgbClr val="0070C0"/>
                  </a:solidFill>
                </a:rPr>
                <a:t>(Himawari-6)</a:t>
              </a:r>
              <a:endParaRPr lang="ja-JP" altLang="en-U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グループ化 73"/>
          <p:cNvGrpSpPr>
            <a:grpSpLocks/>
          </p:cNvGrpSpPr>
          <p:nvPr/>
        </p:nvGrpSpPr>
        <p:grpSpPr bwMode="auto">
          <a:xfrm>
            <a:off x="1581693" y="3932585"/>
            <a:ext cx="1092200" cy="2016125"/>
            <a:chOff x="1318419" y="3644900"/>
            <a:chExt cx="1092994" cy="2016125"/>
          </a:xfrm>
        </p:grpSpPr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318419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Feb 2006</a:t>
              </a:r>
            </a:p>
          </p:txBody>
        </p:sp>
        <p:pic>
          <p:nvPicPr>
            <p:cNvPr id="47" name="Picture 37" descr="mtsat-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403350" y="4145954"/>
              <a:ext cx="1008063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403350" y="3644900"/>
              <a:ext cx="9366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rgbClr val="0070C0"/>
                  </a:solidFill>
                </a:rPr>
                <a:t>MTSAT-2</a:t>
              </a:r>
            </a:p>
          </p:txBody>
        </p:sp>
        <p:sp>
          <p:nvSpPr>
            <p:cNvPr id="49" name="テキスト ボックス 54"/>
            <p:cNvSpPr txBox="1">
              <a:spLocks noChangeArrowheads="1"/>
            </p:cNvSpPr>
            <p:nvPr/>
          </p:nvSpPr>
          <p:spPr bwMode="auto">
            <a:xfrm>
              <a:off x="1331913" y="3860800"/>
              <a:ext cx="10223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 dirty="0">
                  <a:solidFill>
                    <a:srgbClr val="0070C0"/>
                  </a:solidFill>
                </a:rPr>
                <a:t>(Himawari-7)</a:t>
              </a:r>
              <a:endParaRPr lang="ja-JP" altLang="en-U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グループ化 63"/>
          <p:cNvGrpSpPr>
            <a:grpSpLocks/>
          </p:cNvGrpSpPr>
          <p:nvPr/>
        </p:nvGrpSpPr>
        <p:grpSpPr bwMode="auto">
          <a:xfrm>
            <a:off x="343443" y="1773330"/>
            <a:ext cx="1035050" cy="1736725"/>
            <a:chOff x="80963" y="1332000"/>
            <a:chExt cx="1034653" cy="1736638"/>
          </a:xfrm>
        </p:grpSpPr>
        <p:pic>
          <p:nvPicPr>
            <p:cNvPr id="51" name="Picture 3" descr="GMS1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79388" y="1778000"/>
              <a:ext cx="849312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80963" y="2760663"/>
              <a:ext cx="8905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Jul 1977</a:t>
              </a:r>
            </a:p>
          </p:txBody>
        </p:sp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318997" y="1332000"/>
              <a:ext cx="652212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</a:t>
              </a:r>
            </a:p>
          </p:txBody>
        </p:sp>
        <p:sp>
          <p:nvSpPr>
            <p:cNvPr id="54" name="テキスト ボックス 51"/>
            <p:cNvSpPr txBox="1">
              <a:spLocks noChangeArrowheads="1"/>
            </p:cNvSpPr>
            <p:nvPr/>
          </p:nvSpPr>
          <p:spPr bwMode="auto">
            <a:xfrm>
              <a:off x="146025" y="1536649"/>
              <a:ext cx="969591" cy="27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Line 5"/>
          <p:cNvSpPr>
            <a:spLocks noChangeShapeType="1"/>
          </p:cNvSpPr>
          <p:nvPr/>
        </p:nvSpPr>
        <p:spPr bwMode="auto">
          <a:xfrm>
            <a:off x="476793" y="5570885"/>
            <a:ext cx="5749749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513305" y="544547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5821825" y="528202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8" name="Text Box 36"/>
          <p:cNvSpPr txBox="1">
            <a:spLocks noChangeArrowheads="1"/>
          </p:cNvSpPr>
          <p:nvPr/>
        </p:nvSpPr>
        <p:spPr bwMode="auto">
          <a:xfrm>
            <a:off x="3928780" y="4190468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b="1" i="1" dirty="0">
                <a:solidFill>
                  <a:srgbClr val="00B050"/>
                </a:solidFill>
              </a:rPr>
              <a:t>Himawari</a:t>
            </a:r>
            <a:endParaRPr lang="en-US" altLang="ja-JP" sz="2000" b="1" dirty="0">
              <a:solidFill>
                <a:srgbClr val="00B050"/>
              </a:solidFill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4159867" y="5160084"/>
            <a:ext cx="550863" cy="3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2014</a:t>
            </a:r>
          </a:p>
        </p:txBody>
      </p:sp>
      <p:pic>
        <p:nvPicPr>
          <p:cNvPr id="61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10" cstate="screen"/>
          <a:srcRect r="68700" b="50252"/>
          <a:stretch>
            <a:fillRect/>
          </a:stretch>
        </p:blipFill>
        <p:spPr bwMode="auto">
          <a:xfrm>
            <a:off x="3618972" y="5196910"/>
            <a:ext cx="1146175" cy="11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38"/>
          <p:cNvSpPr>
            <a:spLocks noChangeArrowheads="1"/>
          </p:cNvSpPr>
          <p:nvPr/>
        </p:nvSpPr>
        <p:spPr bwMode="auto">
          <a:xfrm>
            <a:off x="3799827" y="4436068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B050"/>
                </a:solidFill>
              </a:rPr>
              <a:t>Himawari-8</a:t>
            </a:r>
          </a:p>
        </p:txBody>
      </p:sp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5627258" y="5159984"/>
            <a:ext cx="550863" cy="30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2016</a:t>
            </a:r>
          </a:p>
        </p:txBody>
      </p:sp>
      <p:pic>
        <p:nvPicPr>
          <p:cNvPr id="65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10" cstate="screen"/>
          <a:srcRect r="68700" b="50252"/>
          <a:stretch>
            <a:fillRect/>
          </a:stretch>
        </p:blipFill>
        <p:spPr bwMode="auto">
          <a:xfrm>
            <a:off x="5112489" y="5336024"/>
            <a:ext cx="1146175" cy="11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38"/>
          <p:cNvSpPr>
            <a:spLocks noChangeArrowheads="1"/>
          </p:cNvSpPr>
          <p:nvPr/>
        </p:nvSpPr>
        <p:spPr bwMode="auto">
          <a:xfrm>
            <a:off x="5569952" y="4869160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B050"/>
                </a:solidFill>
              </a:rPr>
              <a:t>Himawari-9</a:t>
            </a: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 bwMode="auto">
          <a:xfrm>
            <a:off x="730793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1810293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2818355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 bwMode="auto">
          <a:xfrm>
            <a:off x="3826418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5050380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1018130" y="5316885"/>
            <a:ext cx="64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SS/L</a:t>
            </a:r>
          </a:p>
        </p:txBody>
      </p:sp>
      <p:sp>
        <p:nvSpPr>
          <p:cNvPr id="73" name="Rectangle 3"/>
          <p:cNvSpPr txBox="1">
            <a:spLocks noChangeArrowheads="1"/>
          </p:cNvSpPr>
          <p:nvPr/>
        </p:nvSpPr>
        <p:spPr bwMode="auto">
          <a:xfrm>
            <a:off x="1449930" y="5316885"/>
            <a:ext cx="86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MELCO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978967"/>
              </p:ext>
            </p:extLst>
          </p:nvPr>
        </p:nvGraphicFramePr>
        <p:xfrm>
          <a:off x="6948264" y="1864789"/>
          <a:ext cx="1944216" cy="3240715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Satellite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Operation period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1978 – 1981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1981 – 1984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1984 – 1989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1989 – 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1995 – 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GOES-9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2003 – 2005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MTSAT-1R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2005 –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2010 – 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2015 – 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2022 – 2029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2915816" y="4718996"/>
            <a:ext cx="268027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200" dirty="0">
                <a:solidFill>
                  <a:srgbClr val="FF0000"/>
                </a:solidFill>
              </a:rPr>
              <a:t>launched on </a:t>
            </a:r>
            <a:r>
              <a:rPr lang="en-GB" sz="1400" dirty="0">
                <a:solidFill>
                  <a:srgbClr val="FF0000"/>
                </a:solidFill>
              </a:rPr>
              <a:t>7 Oct. 2014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rgbClr val="FF0000"/>
                </a:solidFill>
              </a:rPr>
              <a:t>Operation started on 7 July 2015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6" name="TextBox 73"/>
          <p:cNvSpPr txBox="1"/>
          <p:nvPr/>
        </p:nvSpPr>
        <p:spPr>
          <a:xfrm>
            <a:off x="6258664" y="5301208"/>
            <a:ext cx="24177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200" dirty="0">
                <a:solidFill>
                  <a:srgbClr val="FF0000"/>
                </a:solidFill>
              </a:rPr>
              <a:t>launched on </a:t>
            </a:r>
            <a:r>
              <a:rPr lang="en-GB" sz="1400" dirty="0">
                <a:solidFill>
                  <a:srgbClr val="FF0000"/>
                </a:solidFill>
              </a:rPr>
              <a:t>2 November 2016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Became back </a:t>
            </a:r>
            <a:r>
              <a:rPr lang="en-US" sz="1400" dirty="0">
                <a:solidFill>
                  <a:srgbClr val="FF0000"/>
                </a:solidFill>
              </a:rPr>
              <a:t>up of Himawari-8 </a:t>
            </a:r>
            <a:r>
              <a:rPr lang="en-US" sz="1400" dirty="0" smtClean="0">
                <a:solidFill>
                  <a:srgbClr val="FF0000"/>
                </a:solidFill>
              </a:rPr>
              <a:t>on 10 March </a:t>
            </a:r>
            <a:r>
              <a:rPr lang="en-US" sz="1400" dirty="0">
                <a:solidFill>
                  <a:srgbClr val="FF0000"/>
                </a:solidFill>
              </a:rPr>
              <a:t>2017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Contents</a:t>
            </a:r>
            <a:endParaRPr kumimoji="1" lang="ja-JP" altLang="en-US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88032" y="1704056"/>
            <a:ext cx="8604448" cy="2888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Himawari-8/AHI Lunar Observation</a:t>
            </a:r>
          </a:p>
          <a:p>
            <a:pPr marL="357188" indent="-357188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Lunar Calibration Results using GIRO</a:t>
            </a:r>
          </a:p>
          <a:p>
            <a:pPr marL="630238" lvl="1" indent="-273050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Phase Angle Dependence on Lunar Irradiance Ratio between AHI and GIRO</a:t>
            </a:r>
          </a:p>
          <a:p>
            <a:pPr marL="630238" lvl="1" indent="-273050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Correction of AHI Radiance and its Impacts on Lunar Irradiance Ratio</a:t>
            </a:r>
          </a:p>
          <a:p>
            <a:pPr marL="630238" lvl="1" indent="-273050">
              <a:lnSpc>
                <a:spcPct val="140000"/>
              </a:lnSpc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Lunar Inter-calibration w.r.t. Aqua/MODIS</a:t>
            </a:r>
            <a:endParaRPr lang="en-US" altLang="ja-JP" sz="20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60363" lvl="1" indent="-360363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Summary and Future Plans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5361" y="5013176"/>
            <a:ext cx="7353063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Acknowledgement:</a:t>
            </a:r>
          </a:p>
          <a:p>
            <a:r>
              <a:rPr kumimoji="1" lang="en-US" altLang="ja-JP" dirty="0" smtClean="0"/>
              <a:t>AHI lunar calibration has been done in collaboration with EUMETSAT (Sebastien Wagner), USGS (Tom Stone) and NOAA (ABI calibration team)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05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1776"/>
            <a:ext cx="4279668" cy="758952"/>
          </a:xfrm>
        </p:spPr>
        <p:txBody>
          <a:bodyPr anchor="ctr" anchorCtr="0">
            <a:noAutofit/>
          </a:bodyPr>
          <a:lstStyle/>
          <a:p>
            <a:pPr algn="l"/>
            <a:r>
              <a:rPr lang="en-GB" sz="2400" b="1" dirty="0"/>
              <a:t>Typical Observation Schedule in 10 minutes Repeat Cycle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7328" y="568806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4656" y="2132949"/>
            <a:ext cx="0" cy="4104456"/>
          </a:xfrm>
          <a:prstGeom prst="straightConnector1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28110"/>
              </p:ext>
            </p:extLst>
          </p:nvPr>
        </p:nvGraphicFramePr>
        <p:xfrm>
          <a:off x="6516217" y="201316"/>
          <a:ext cx="2448271" cy="1296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Full Disk</a:t>
                      </a:r>
                    </a:p>
                  </a:txBody>
                  <a:tcPr marL="36000" marR="0" marT="36000" marB="3600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Region 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(NE</a:t>
                      </a:r>
                      <a:r>
                        <a:rPr lang="en-GB" sz="1100" b="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BB Obs.</a:t>
                      </a:r>
                    </a:p>
                  </a:txBody>
                  <a:tcPr marL="36000" marR="0" marT="36000" marB="360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2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(SW</a:t>
                      </a:r>
                      <a:r>
                        <a:rPr lang="en-GB" sz="110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Space</a:t>
                      </a:r>
                      <a:r>
                        <a:rPr lang="en-GB" sz="1200" b="1" baseline="0" dirty="0"/>
                        <a:t> Look</a:t>
                      </a:r>
                      <a:endParaRPr lang="en-GB" sz="1200" b="1" dirty="0"/>
                    </a:p>
                  </a:txBody>
                  <a:tcPr marL="36000" marR="0" marT="36000" marB="360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3 </a:t>
                      </a:r>
                      <a:r>
                        <a:rPr lang="en-GB" sz="1100" dirty="0"/>
                        <a:t>(Target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4 </a:t>
                      </a:r>
                      <a:r>
                        <a:rPr lang="en-GB" sz="1100" dirty="0"/>
                        <a:t>(Landmark</a:t>
                      </a:r>
                      <a:r>
                        <a:rPr lang="en-GB" sz="1100" baseline="0" dirty="0"/>
                        <a:t>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5 </a:t>
                      </a:r>
                      <a:r>
                        <a:rPr lang="en-GB" sz="1100" dirty="0"/>
                        <a:t>(Land</a:t>
                      </a:r>
                      <a:r>
                        <a:rPr lang="en-GB" sz="1100" baseline="0" dirty="0"/>
                        <a:t>mark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915816" y="1175617"/>
            <a:ext cx="1219556" cy="288147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Blackbody Obs.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61089" y="1546434"/>
            <a:ext cx="5904656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44725" y="129867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5350760" y="202489"/>
            <a:ext cx="1075640" cy="1015283"/>
            <a:chOff x="4339291" y="163239"/>
            <a:chExt cx="1506271" cy="1465561"/>
          </a:xfrm>
        </p:grpSpPr>
        <p:pic>
          <p:nvPicPr>
            <p:cNvPr id="14" name="Picture 5" descr="クリップボード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t="2595" r="1730" b="3988"/>
            <a:stretch>
              <a:fillRect/>
            </a:stretch>
          </p:blipFill>
          <p:spPr bwMode="auto">
            <a:xfrm>
              <a:off x="4339291" y="163239"/>
              <a:ext cx="1506271" cy="1465561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4724731" y="311448"/>
              <a:ext cx="72008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49399" y="620688"/>
              <a:ext cx="1283444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64691" y="946820"/>
              <a:ext cx="144016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45207" y="332656"/>
              <a:ext cx="999604" cy="2880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373199" y="620688"/>
              <a:ext cx="1287636" cy="3134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 flipV="1">
            <a:off x="2686400" y="1483337"/>
            <a:ext cx="373432" cy="425553"/>
          </a:xfrm>
          <a:prstGeom prst="straightConnector1">
            <a:avLst/>
          </a:prstGeom>
          <a:ln w="28575">
            <a:solidFill>
              <a:srgbClr val="92D050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/>
        </p:blipFill>
        <p:spPr bwMode="auto">
          <a:xfrm>
            <a:off x="579441" y="1653324"/>
            <a:ext cx="7808983" cy="47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8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D:\2015-MSC\高橋行端\書き物\201608_MscTechRepo_IntroGsics\第一稿\Fig\sd_tseri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7307" r="-281" b="65016"/>
          <a:stretch/>
        </p:blipFill>
        <p:spPr bwMode="auto">
          <a:xfrm>
            <a:off x="597551" y="2939515"/>
            <a:ext cx="5473325" cy="16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2015-MSC\高橋行端\書き物\201608_MscTechRepo_IntroGsics\第一稿\Fig\sd_tseri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39166" r="49719" b="32959"/>
          <a:stretch/>
        </p:blipFill>
        <p:spPr bwMode="auto">
          <a:xfrm>
            <a:off x="6100281" y="2917289"/>
            <a:ext cx="2736662" cy="16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2015-MSC\高橋行端\書き物\201608_MscTechRepo_IntroGsics\第一稿\Fig\sd_tseri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71068" r="-281" b="1055"/>
          <a:stretch/>
        </p:blipFill>
        <p:spPr bwMode="auto">
          <a:xfrm>
            <a:off x="3353458" y="4656374"/>
            <a:ext cx="5473325" cy="16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2015-MSC\高橋行端\書き物\201608_MscTechRepo_IntroGsics\第一稿\Fig\sd_tseri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1" t="39166" r="-281" b="32959"/>
          <a:stretch/>
        </p:blipFill>
        <p:spPr bwMode="auto">
          <a:xfrm>
            <a:off x="597551" y="4655641"/>
            <a:ext cx="2736663" cy="16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/>
              <a:t>Calibration Slope from SD observation</a:t>
            </a:r>
            <a:endParaRPr kumimoji="1" lang="ja-JP" altLang="en-US" sz="28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53231" y="3183236"/>
            <a:ext cx="708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86557" y="5527392"/>
            <a:ext cx="738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Band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 4 </a:t>
            </a:r>
            <a:r>
              <a:rPr kumimoji="1" lang="en-US" altLang="ja-JP" sz="1600" dirty="0">
                <a:solidFill>
                  <a:schemeClr val="bg1"/>
                </a:solidFill>
              </a:rPr>
              <a:t>(0.86</a:t>
            </a:r>
            <a:r>
              <a:rPr kumimoji="1" lang="el-GR" altLang="ja-JP" sz="1600" dirty="0">
                <a:solidFill>
                  <a:schemeClr val="bg1"/>
                </a:solidFill>
              </a:rPr>
              <a:t>μ</a:t>
            </a:r>
            <a:r>
              <a:rPr kumimoji="1" lang="en-US" altLang="ja-JP" sz="1600" dirty="0">
                <a:solidFill>
                  <a:schemeClr val="bg1"/>
                </a:solidFill>
              </a:rPr>
              <a:t>m)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</a:t>
            </a:r>
            <a:r>
              <a:rPr lang="en-US" altLang="ja-JP" sz="1600" dirty="0">
                <a:solidFill>
                  <a:schemeClr val="bg1"/>
                </a:solidFill>
              </a:rPr>
              <a:t> Band </a:t>
            </a:r>
            <a:r>
              <a:rPr lang="en-US" altLang="ja-JP" sz="1600" b="1" dirty="0">
                <a:solidFill>
                  <a:schemeClr val="bg1"/>
                </a:solidFill>
              </a:rPr>
              <a:t>6</a:t>
            </a:r>
            <a:r>
              <a:rPr lang="en-US" altLang="ja-JP" sz="1600" dirty="0">
                <a:solidFill>
                  <a:schemeClr val="bg1"/>
                </a:solidFill>
              </a:rPr>
              <a:t> (2.3</a:t>
            </a:r>
            <a:r>
              <a:rPr lang="el-GR" altLang="ja-JP" sz="1600" dirty="0">
                <a:solidFill>
                  <a:schemeClr val="bg1"/>
                </a:solidFill>
              </a:rPr>
              <a:t>μ</a:t>
            </a:r>
            <a:r>
              <a:rPr lang="en-US" altLang="ja-JP" sz="1600" dirty="0">
                <a:solidFill>
                  <a:schemeClr val="bg1"/>
                </a:solidFill>
              </a:rPr>
              <a:t>m)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60" y="1454446"/>
            <a:ext cx="8362739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8 June 2015: </a:t>
            </a:r>
            <a:r>
              <a:rPr kumimoji="1" lang="en-US" altLang="ja-JP" u="sng" dirty="0"/>
              <a:t>averaged calibration slope</a:t>
            </a:r>
            <a:r>
              <a:rPr kumimoji="1" lang="en-US" altLang="ja-JP" dirty="0"/>
              <a:t> from 7 March to 22 May (7 obs.) was applied</a:t>
            </a:r>
          </a:p>
          <a:p>
            <a:pPr marL="55721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/>
              <a:t>Late February 2015: big change in L1 equiv. data processing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~0.5% degradation trend in band 1-4 (no degradation of SD is assumed)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44943" y="2997840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</a:rPr>
              <a:t>7 Mar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33771" y="2575166"/>
            <a:ext cx="701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series of detector-averaged inverse of </a:t>
            </a:r>
            <a:r>
              <a:rPr kumimoji="1" lang="en-US" altLang="ja-JP" sz="1600" b="1" u="sng" dirty="0"/>
              <a:t>calibration slope from SD </a:t>
            </a:r>
            <a:r>
              <a:rPr kumimoji="1" lang="en-US" altLang="ja-JP" sz="1600" u="sng" dirty="0"/>
              <a:t>observation</a:t>
            </a:r>
            <a:endParaRPr kumimoji="1" lang="ja-JP" altLang="en-US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>
            <a:off x="974949" y="3222248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1346335" y="3222248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H="1">
            <a:off x="974949" y="4138920"/>
            <a:ext cx="371386" cy="0"/>
          </a:xfrm>
          <a:prstGeom prst="line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-1126932" y="4397977"/>
            <a:ext cx="3063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Inverse of calibration slope [W/m</a:t>
            </a:r>
            <a:r>
              <a:rPr kumimoji="1" lang="en-US" altLang="ja-JP" sz="1100" baseline="30000" dirty="0"/>
              <a:t>2</a:t>
            </a:r>
            <a:r>
              <a:rPr kumimoji="1" lang="en-US" altLang="ja-JP" sz="1100" dirty="0"/>
              <a:t>/</a:t>
            </a:r>
            <a:r>
              <a:rPr kumimoji="1" lang="en-US" altLang="ja-JP" sz="1100" dirty="0" err="1"/>
              <a:t>sr</a:t>
            </a:r>
            <a:r>
              <a:rPr kumimoji="1" lang="en-US" altLang="ja-JP" sz="1100" dirty="0"/>
              <a:t>/</a:t>
            </a:r>
            <a:r>
              <a:rPr kumimoji="1" lang="el-GR" altLang="ja-JP" sz="1100" dirty="0"/>
              <a:t>μ</a:t>
            </a:r>
            <a:r>
              <a:rPr kumimoji="1" lang="en-US" altLang="ja-JP" sz="1100" dirty="0"/>
              <a:t>m/count]</a:t>
            </a:r>
            <a:r>
              <a:rPr kumimoji="1" lang="en-US" altLang="ja-JP" sz="1100" baseline="30000" dirty="0"/>
              <a:t>-1</a:t>
            </a:r>
            <a:endParaRPr kumimoji="1" lang="ja-JP" altLang="en-US" sz="1100" baseline="30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956703" y="3393574"/>
            <a:ext cx="620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</a:rPr>
              <a:t>22 May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86557" y="4848378"/>
            <a:ext cx="715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</a:t>
            </a:r>
            <a:r>
              <a:rPr kumimoji="1" lang="en-US" altLang="ja-JP" sz="1600" dirty="0">
                <a:solidFill>
                  <a:schemeClr val="bg1"/>
                </a:solidFill>
              </a:rPr>
              <a:t>)                                 </a:t>
            </a:r>
            <a:r>
              <a:rPr lang="en-US" altLang="ja-JP" sz="1600" dirty="0">
                <a:solidFill>
                  <a:schemeClr val="bg1"/>
                </a:solidFill>
              </a:rPr>
              <a:t>Band </a:t>
            </a:r>
            <a:r>
              <a:rPr lang="en-US" altLang="ja-JP" sz="1600" b="1" dirty="0">
                <a:solidFill>
                  <a:schemeClr val="bg1"/>
                </a:solidFill>
              </a:rPr>
              <a:t>5</a:t>
            </a:r>
            <a:r>
              <a:rPr lang="en-US" altLang="ja-JP" sz="1600" dirty="0">
                <a:solidFill>
                  <a:schemeClr val="bg1"/>
                </a:solidFill>
              </a:rPr>
              <a:t> (1.6</a:t>
            </a:r>
            <a:r>
              <a:rPr lang="el-GR" altLang="ja-JP" sz="1600" dirty="0">
                <a:solidFill>
                  <a:schemeClr val="bg1"/>
                </a:solidFill>
              </a:rPr>
              <a:t>μ</a:t>
            </a:r>
            <a:r>
              <a:rPr lang="en-US" altLang="ja-JP" sz="1600" dirty="0">
                <a:solidFill>
                  <a:schemeClr val="bg1"/>
                </a:solidFill>
              </a:rPr>
              <a:t>m)                               </a:t>
            </a:r>
            <a:r>
              <a:rPr lang="en-US" altLang="ja-JP" sz="1600" dirty="0"/>
              <a:t>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562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997" y="313624"/>
            <a:ext cx="8376101" cy="758952"/>
          </a:xfrm>
        </p:spPr>
        <p:txBody>
          <a:bodyPr>
            <a:noAutofit/>
          </a:bodyPr>
          <a:lstStyle/>
          <a:p>
            <a:r>
              <a:rPr lang="en-GB" sz="2800" dirty="0"/>
              <a:t>Validation of On-board Calibration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2800" b="1" dirty="0"/>
              <a:t>Method 1) Vicarious Calibration using RT Simulation</a:t>
            </a:r>
          </a:p>
        </p:txBody>
      </p:sp>
      <p:sp>
        <p:nvSpPr>
          <p:cNvPr id="15" name="テキスト ボックス 5"/>
          <p:cNvSpPr txBox="1"/>
          <p:nvPr/>
        </p:nvSpPr>
        <p:spPr>
          <a:xfrm>
            <a:off x="291997" y="1535772"/>
            <a:ext cx="5125095" cy="463357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Method</a:t>
            </a:r>
            <a:r>
              <a:rPr lang="en-US" altLang="ja-JP" dirty="0"/>
              <a:t>: </a:t>
            </a:r>
            <a:r>
              <a:rPr lang="en-US" altLang="ja-JP" sz="1600" dirty="0"/>
              <a:t>Comparison of observed and simulated radiance for multiple targets (collaboration research with the University of Tokyo and JAXA/EORC [Prof. Nakajima])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Targets</a:t>
            </a:r>
            <a:r>
              <a:rPr lang="en-US" altLang="ja-JP" dirty="0"/>
              <a:t>: </a:t>
            </a:r>
            <a:endParaRPr lang="en-US" altLang="ja-JP" sz="1600" b="1" dirty="0"/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ja-JP" sz="1600" dirty="0"/>
              <a:t>Cloud-free </a:t>
            </a:r>
            <a:r>
              <a:rPr lang="en-US" altLang="ja-JP" sz="1600" b="1" dirty="0">
                <a:solidFill>
                  <a:srgbClr val="0000FF"/>
                </a:solidFill>
              </a:rPr>
              <a:t>ocean (</a:t>
            </a:r>
            <a:r>
              <a:rPr lang="en-US" altLang="ja-JP" sz="1600" b="1" dirty="0" err="1">
                <a:solidFill>
                  <a:srgbClr val="0000FF"/>
                </a:solidFill>
              </a:rPr>
              <a:t>rayleigh</a:t>
            </a:r>
            <a:r>
              <a:rPr lang="en-US" altLang="ja-JP" sz="1600" b="1" dirty="0">
                <a:solidFill>
                  <a:srgbClr val="0000FF"/>
                </a:solidFill>
              </a:rPr>
              <a:t> scattering)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/>
              <a:t>,  </a:t>
            </a:r>
            <a:r>
              <a:rPr lang="en-US" altLang="ja-JP" sz="1600" b="1" dirty="0">
                <a:solidFill>
                  <a:srgbClr val="FF0000"/>
                </a:solidFill>
              </a:rPr>
              <a:t>liquid water cloud</a:t>
            </a:r>
            <a:r>
              <a:rPr lang="en-US" altLang="ja-JP" sz="1600" dirty="0"/>
              <a:t>, </a:t>
            </a:r>
            <a:r>
              <a:rPr lang="en-US" altLang="ja-JP" sz="1600" b="1" dirty="0">
                <a:solidFill>
                  <a:srgbClr val="006600"/>
                </a:solidFill>
              </a:rPr>
              <a:t>*cloud-free land</a:t>
            </a:r>
            <a:r>
              <a:rPr lang="en-US" altLang="ja-JP" sz="1600" dirty="0"/>
              <a:t> and </a:t>
            </a:r>
            <a:r>
              <a:rPr lang="en-US" altLang="ja-JP" sz="1600" b="1" dirty="0">
                <a:solidFill>
                  <a:srgbClr val="7030A0"/>
                </a:solidFill>
              </a:rPr>
              <a:t>*deep convective cloud</a:t>
            </a:r>
            <a:endParaRPr lang="en-US" altLang="ja-JP" sz="16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Radiative transfer calculation</a:t>
            </a:r>
            <a:r>
              <a:rPr lang="en-US" altLang="ja-JP" dirty="0"/>
              <a:t>:</a:t>
            </a:r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  <a:tabLst>
                <a:tab pos="266700" algn="l"/>
                <a:tab pos="533400" algn="l"/>
              </a:tabLst>
            </a:pPr>
            <a:r>
              <a:rPr lang="en-US" altLang="ja-JP" sz="1600" dirty="0"/>
              <a:t>RSTAR (Nakajima and Tanaka [1986,1988])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Input data</a:t>
            </a:r>
            <a:r>
              <a:rPr lang="en-US" altLang="ja-JP" sz="1600" dirty="0"/>
              <a:t>: Independent from GEO data</a:t>
            </a:r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  <a:tabLst>
                <a:tab pos="2870200" algn="l"/>
              </a:tabLst>
            </a:pPr>
            <a:r>
              <a:rPr kumimoji="1" lang="en-US" altLang="ja-JP" sz="1500" dirty="0"/>
              <a:t>JMA Re-Analysis atmos. profiles (JRA-55/JCDAS)</a:t>
            </a:r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  <a:tabLst>
                <a:tab pos="2870200" algn="l"/>
              </a:tabLst>
            </a:pPr>
            <a:r>
              <a:rPr kumimoji="1" lang="en-US" altLang="ja-JP" sz="1500" dirty="0"/>
              <a:t>Aerosol/Cloud optical thickness retrieved from MODIS L1B (M[O,Y]D02SSH)</a:t>
            </a:r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  <a:tabLst>
                <a:tab pos="2870200" algn="l"/>
              </a:tabLst>
            </a:pPr>
            <a:r>
              <a:rPr kumimoji="1" lang="en-US" altLang="ja-JP" sz="1500" dirty="0"/>
              <a:t>MODIS BRDF (MCD43C2) for land target</a:t>
            </a:r>
          </a:p>
          <a:p>
            <a:pPr marL="533400" indent="-266700">
              <a:lnSpc>
                <a:spcPct val="130000"/>
              </a:lnSpc>
              <a:buFont typeface="Arial" pitchFamily="34" charset="0"/>
              <a:buChar char="•"/>
              <a:tabLst>
                <a:tab pos="2870200" algn="l"/>
              </a:tabLst>
            </a:pPr>
            <a:r>
              <a:rPr kumimoji="1" lang="en-US" altLang="ja-JP" sz="1500" dirty="0"/>
              <a:t>Aura/OMI total column ozone, …</a:t>
            </a:r>
            <a:endParaRPr kumimoji="1" lang="ja-JP" altLang="en-US" sz="1500" dirty="0"/>
          </a:p>
        </p:txBody>
      </p:sp>
      <p:sp>
        <p:nvSpPr>
          <p:cNvPr id="17" name="テキスト ボックス 7"/>
          <p:cNvSpPr txBox="1"/>
          <p:nvPr/>
        </p:nvSpPr>
        <p:spPr>
          <a:xfrm>
            <a:off x="7475318" y="2054287"/>
            <a:ext cx="122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August 2015</a:t>
            </a:r>
            <a:endParaRPr kumimoji="1" lang="ja-JP" altLang="en-US" sz="1600" dirty="0"/>
          </a:p>
        </p:txBody>
      </p:sp>
      <p:sp>
        <p:nvSpPr>
          <p:cNvPr id="18" name="テキスト ボックス 8"/>
          <p:cNvSpPr txBox="1"/>
          <p:nvPr/>
        </p:nvSpPr>
        <p:spPr>
          <a:xfrm rot="16200000">
            <a:off x="4782258" y="3371752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Simulated reflectivity</a:t>
            </a:r>
            <a:endParaRPr kumimoji="1" lang="ja-JP" altLang="en-US" sz="1200" dirty="0"/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6604464" y="4952201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Observed</a:t>
            </a:r>
            <a:r>
              <a:rPr kumimoji="1" lang="en-US" altLang="ja-JP" sz="1200" dirty="0"/>
              <a:t> reflectivity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99992" y="6093296"/>
            <a:ext cx="4380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*Under investigation for Himawari-8/AHI as of Oct. 2016</a:t>
            </a:r>
            <a:endParaRPr kumimoji="1" lang="ja-JP" altLang="en-US" sz="1400" b="1" dirty="0"/>
          </a:p>
        </p:txBody>
      </p:sp>
      <p:pic>
        <p:nvPicPr>
          <p:cNvPr id="331778" name="Picture 2" descr="http://www.data.jma.go.jp/mscweb/data/monitoring/gsics/vis/Himawari8/scat/scat_30d.aqua.2015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6155" r="48903" b="35254"/>
          <a:stretch/>
        </p:blipFill>
        <p:spPr bwMode="auto">
          <a:xfrm>
            <a:off x="5687364" y="2284314"/>
            <a:ext cx="3064814" cy="26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8668098" y="2996952"/>
            <a:ext cx="18234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3" name="Picture 5" descr="D:\2015-MSC\高橋行端\Meetings\EUMETSAT滞在\201611\セミナー\fig\scat_rad_Himawari8Ahi_band3_SnppViirs_nrtc_20161031_woocea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4905" r="41304" b="53390"/>
          <a:stretch/>
        </p:blipFill>
        <p:spPr bwMode="auto">
          <a:xfrm>
            <a:off x="3114958" y="3445951"/>
            <a:ext cx="2662738" cy="29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1" name="Picture 3" descr="D:\2015-MSC\高橋行端\Meetings\EUMETSAT滞在\201611\セミナー\fig\scat_rad_Himawari8Ahi_band1_SnppViirs_nrtc_20161031_wooce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4619" r="39033" b="53126"/>
          <a:stretch/>
        </p:blipFill>
        <p:spPr bwMode="auto">
          <a:xfrm>
            <a:off x="388794" y="3445951"/>
            <a:ext cx="2830612" cy="29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2" name="Picture 4" descr="D:\2015-MSC\高橋行端\Meetings\EUMETSAT滞在\201611\セミナー\fig\scat_rad_Himawari8Ahi_band6_SnppViirs_nrtc_20161031_wooce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3" t="4533" r="41027" b="53929"/>
          <a:stretch/>
        </p:blipFill>
        <p:spPr bwMode="auto">
          <a:xfrm>
            <a:off x="5940152" y="3435440"/>
            <a:ext cx="2702199" cy="29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/>
          <p:nvPr/>
        </p:nvSpPr>
        <p:spPr>
          <a:xfrm>
            <a:off x="467544" y="143205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GB" dirty="0"/>
              <a:t>Inter-calibration  based on AHI-VIIRS collocation</a:t>
            </a:r>
          </a:p>
          <a:p>
            <a:pPr marL="452438" indent="-1857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Calibration target: cloud pixels</a:t>
            </a:r>
          </a:p>
          <a:p>
            <a:pPr marL="452438" indent="-1857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Introduction of dark target (e.g. cloud-free ocean) : under investigation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GB" dirty="0"/>
              <a:t>Spectral Band Adjustment Factor (SBAF) accounting for the spectral mismatch</a:t>
            </a:r>
          </a:p>
          <a:p>
            <a:pPr marL="452438" indent="-1857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Band1-5: from NASA Langley SBAF based on SCHIAMACHY </a:t>
            </a:r>
            <a:r>
              <a:rPr lang="en-GB" sz="1400" dirty="0"/>
              <a:t>(</a:t>
            </a:r>
            <a:r>
              <a:rPr lang="en-GB" altLang="ja-JP" sz="1400" dirty="0"/>
              <a:t>http://cloudsgate2.larc.nasa.gov/SBAF</a:t>
            </a:r>
            <a:r>
              <a:rPr lang="en-GB" sz="1400" dirty="0"/>
              <a:t>)</a:t>
            </a:r>
          </a:p>
          <a:p>
            <a:pPr marL="452438" indent="-1857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Band6: computed using RSTAR simulation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919635" y="3799550"/>
            <a:ext cx="660469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Band1                                           Band3                                          Band5</a:t>
            </a:r>
          </a:p>
          <a:p>
            <a:pPr>
              <a:defRPr/>
            </a:pPr>
            <a:r>
              <a:rPr kumimoji="1" lang="en-US" altLang="ja-JP" sz="1600" dirty="0"/>
              <a:t>(0.47 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          (0.64 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          (1.6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24537" y="6373267"/>
            <a:ext cx="231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Stats from 17 to 31 Oct. 2016</a:t>
            </a: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99592" y="313624"/>
            <a:ext cx="7078560" cy="7589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Validation of On-board Calibration</a:t>
            </a:r>
            <a:r>
              <a:rPr lang="en-GB" sz="2800" b="1"/>
              <a:t/>
            </a:r>
            <a:br>
              <a:rPr lang="en-GB" sz="2800" b="1"/>
            </a:br>
            <a:r>
              <a:rPr lang="en-GB" sz="2800" b="1" smtClean="0"/>
              <a:t>Method 2) Ray-matching </a:t>
            </a:r>
            <a:r>
              <a:rPr lang="en-GB" sz="2800" b="1" dirty="0"/>
              <a:t>with S-NPP/VIIRS</a:t>
            </a:r>
          </a:p>
        </p:txBody>
      </p:sp>
    </p:spTree>
    <p:extLst>
      <p:ext uri="{BB962C8B-B14F-4D97-AF65-F5344CB8AC3E}">
        <p14:creationId xmlns:p14="http://schemas.microsoft.com/office/powerpoint/2010/main" val="28862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49148"/>
            <a:ext cx="8534400" cy="758952"/>
          </a:xfrm>
        </p:spPr>
        <p:txBody>
          <a:bodyPr anchor="ctr" anchorCtr="1">
            <a:noAutofit/>
          </a:bodyPr>
          <a:lstStyle/>
          <a:p>
            <a:r>
              <a:rPr lang="en-GB" sz="3200" b="1" dirty="0" smtClean="0"/>
              <a:t>Lunar </a:t>
            </a:r>
            <a:r>
              <a:rPr lang="en-GB" sz="3200" b="1" dirty="0"/>
              <a:t>Calibration using GIRO</a:t>
            </a:r>
            <a:endParaRPr lang="en-GB" sz="28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0445" y="1658505"/>
            <a:ext cx="8553451" cy="457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dirty="0">
                <a:latin typeface="Calibri" pitchFamily="34" charset="0"/>
                <a:cs typeface="Calibri" pitchFamily="34" charset="0"/>
                <a:sym typeface="Wingdings" pitchFamily="-32" charset="2"/>
              </a:rPr>
              <a:t>Comparison of observed/predicted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disk-integrated lunar irradiance</a:t>
            </a:r>
          </a:p>
          <a:p>
            <a:pPr marL="269875" indent="-269875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dirty="0">
                <a:latin typeface="Calibri" pitchFamily="34" charset="0"/>
                <a:cs typeface="Calibri" pitchFamily="34" charset="0"/>
                <a:sym typeface="Wingdings" pitchFamily="-32" charset="2"/>
              </a:rPr>
              <a:t>Robotic Lunar Observatory (ROLO) model: calibration reference developed by USGS</a:t>
            </a:r>
          </a:p>
          <a:p>
            <a:pPr marL="360363" lvl="1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Empirical model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 </a:t>
            </a: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to derive disk-integrated lunar irradiance (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Kieffer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&amp; Stone 2005, AJ, 129, 2887)</a:t>
            </a:r>
            <a:endParaRPr lang="en-GB" sz="1600" dirty="0">
              <a:latin typeface="Calibri" pitchFamily="34" charset="0"/>
              <a:cs typeface="Calibri" pitchFamily="34" charset="0"/>
              <a:sym typeface="Wingdings" pitchFamily="-32" charset="2"/>
            </a:endParaRPr>
          </a:p>
          <a:p>
            <a:pPr marL="360363" lvl="1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Based on more than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8 years of lunar observations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 </a:t>
            </a: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at Flagstaff, AZ</a:t>
            </a:r>
          </a:p>
          <a:p>
            <a:pPr marL="360363" lvl="1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Applicable spectral range: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-32" charset="2"/>
              </a:rPr>
              <a:t>0.35-2.5</a:t>
            </a: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 µm</a:t>
            </a:r>
          </a:p>
          <a:p>
            <a:pPr marL="360363" lvl="1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Has been used for many satellite instruments: </a:t>
            </a:r>
            <a:r>
              <a:rPr lang="en-GB" sz="1600" dirty="0" err="1">
                <a:latin typeface="Calibri" pitchFamily="34" charset="0"/>
                <a:cs typeface="Calibri" pitchFamily="34" charset="0"/>
                <a:sym typeface="Wingdings" pitchFamily="-32" charset="2"/>
              </a:rPr>
              <a:t>SeaWiFS</a:t>
            </a:r>
            <a:r>
              <a:rPr lang="en-GB" sz="1600" dirty="0">
                <a:latin typeface="Calibri" pitchFamily="34" charset="0"/>
                <a:cs typeface="Calibri" pitchFamily="34" charset="0"/>
                <a:sym typeface="Wingdings" pitchFamily="-32" charset="2"/>
              </a:rPr>
              <a:t>, MODIS, MSG/SEVIRI, GOES/Imager, ...</a:t>
            </a:r>
          </a:p>
          <a:p>
            <a:pPr marL="360363" lvl="1" indent="-179388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Accuracy of the reference irradiance</a:t>
            </a:r>
          </a:p>
          <a:p>
            <a:pPr marL="541338" lvl="1" indent="-180975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5 – 10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% uncertainty in </a:t>
            </a:r>
            <a:r>
              <a:rPr lang="en-US" sz="1600" u="sng" dirty="0">
                <a:latin typeface="Calibri" pitchFamily="34" charset="0"/>
                <a:cs typeface="Calibri" pitchFamily="34" charset="0"/>
              </a:rPr>
              <a:t>absolute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irradiance scale </a:t>
            </a:r>
          </a:p>
          <a:p>
            <a:pPr marL="541338" lvl="1" indent="-180975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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% </a:t>
            </a:r>
            <a:r>
              <a:rPr lang="en-US" sz="1600" u="sng" dirty="0">
                <a:latin typeface="Calibri" pitchFamily="34" charset="0"/>
                <a:cs typeface="Calibri" pitchFamily="34" charset="0"/>
              </a:rPr>
              <a:t>relative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accuracy</a:t>
            </a:r>
            <a:endParaRPr lang="en-US" sz="1000" dirty="0">
              <a:latin typeface="Calibri" pitchFamily="34" charset="0"/>
              <a:cs typeface="Calibri" pitchFamily="34" charset="0"/>
            </a:endParaRPr>
          </a:p>
          <a:p>
            <a:pPr marL="269875" indent="-269875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GSICS Implementation of the ROLO model (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GIRO</a:t>
            </a:r>
            <a:r>
              <a:rPr lang="en-US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  <a:p>
            <a:pPr marL="360363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Implemented in 2014, lead by core agencies (USGS, EUMETSAT, NASA, CNES)</a:t>
            </a:r>
          </a:p>
          <a:p>
            <a:pPr marL="360363" indent="-179388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Standard reference model for the lunar calibration community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1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389907" y="1439947"/>
            <a:ext cx="7842083" cy="972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200" dirty="0"/>
              <a:t>Lunar images of VIS/NIR + SWIR (3.9 </a:t>
            </a:r>
            <a:r>
              <a:rPr kumimoji="1" lang="el-GR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1" lang="en-US" altLang="ja-JP" sz="2200" dirty="0"/>
              <a:t>m) bands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200" dirty="0"/>
              <a:t>Observation time, relative lunar positions and lunar phase angle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1752" y="299957"/>
            <a:ext cx="8534400" cy="758952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Web monitoring system of AHI lunar </a:t>
            </a:r>
            <a:r>
              <a:rPr kumimoji="1" lang="en-US" altLang="ja-JP" sz="3100" b="1" dirty="0"/>
              <a:t>observations</a:t>
            </a:r>
            <a:r>
              <a:rPr kumimoji="1" lang="en-US" altLang="ja-JP" b="1" dirty="0"/>
              <a:t> (JMA intranet page)</a:t>
            </a:r>
            <a:endParaRPr kumimoji="1" lang="ja-JP" altLang="en-US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/>
          <a:srcRect t="9401" b="10110"/>
          <a:stretch/>
        </p:blipFill>
        <p:spPr>
          <a:xfrm>
            <a:off x="172197" y="2377030"/>
            <a:ext cx="8798384" cy="39834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グループ化 9"/>
          <p:cNvGrpSpPr/>
          <p:nvPr/>
        </p:nvGrpSpPr>
        <p:grpSpPr>
          <a:xfrm>
            <a:off x="377150" y="980728"/>
            <a:ext cx="8336696" cy="5459229"/>
            <a:chOff x="377150" y="980728"/>
            <a:chExt cx="8336696" cy="545922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757" y="980728"/>
              <a:ext cx="4596912" cy="259346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6423" y="1867125"/>
              <a:ext cx="4527423" cy="25908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150" y="3068960"/>
              <a:ext cx="4475607" cy="25908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0192" y="3849157"/>
              <a:ext cx="4514469" cy="25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23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C:\Users\JMA802B\Desktop\LunarCal\R\asof20161108_prelaunch_nominalbb\fig_20150829\Himawari8+AHI_Band02_dc_obs_offse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9435" r="11139" b="2456"/>
          <a:stretch/>
        </p:blipFill>
        <p:spPr bwMode="auto">
          <a:xfrm>
            <a:off x="4715051" y="4002112"/>
            <a:ext cx="3932478" cy="20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3" name="Picture 3" descr="C:\Users\JMA802B\Desktop\LunarCal\R\asof20161108_prelaunch_nominalbb\fig_20150829\Himawari8+AHI_Band02_delta_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0649" r="11004" b="2841"/>
          <a:stretch/>
        </p:blipFill>
        <p:spPr bwMode="auto">
          <a:xfrm>
            <a:off x="4736394" y="1635014"/>
            <a:ext cx="3919042" cy="19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4" descr="C:\Users\JMA802B\Desktop\LunarCal\R\asof20161108_prelaunch_nominalbb\fig_20150829\Himawari8+AHI_Band02_phase_a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9798" r="10848" b="2928"/>
          <a:stretch/>
        </p:blipFill>
        <p:spPr bwMode="auto">
          <a:xfrm>
            <a:off x="487599" y="4007563"/>
            <a:ext cx="3937308" cy="200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250791" y="322030"/>
            <a:ext cx="3887983" cy="88499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3200" b="1" dirty="0"/>
              <a:t>AHI Lunar Calibration - Case Study</a:t>
            </a:r>
            <a:endParaRPr kumimoji="1" lang="ja-JP" altLang="en-US" sz="3200" b="1" dirty="0"/>
          </a:p>
        </p:txBody>
      </p:sp>
      <p:pic>
        <p:nvPicPr>
          <p:cNvPr id="6" name="Picture 2" descr="http://svkva.naps.kishou.go.jp/%7Emsysen07/monit/lunar/Day/2015/20150503/AhiMoonPosSchedule_2015050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2906" r="32267" b="17059"/>
          <a:stretch/>
        </p:blipFill>
        <p:spPr bwMode="auto">
          <a:xfrm>
            <a:off x="2561989" y="1651595"/>
            <a:ext cx="2010011" cy="19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2720556" y="3324688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142486" y="3331892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1116" y="1605471"/>
            <a:ext cx="75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CCFF99"/>
                </a:solidFill>
              </a:rPr>
              <a:t>AHI </a:t>
            </a:r>
            <a:r>
              <a:rPr kumimoji="1" lang="en-US" altLang="ja-JP" sz="1400" dirty="0" err="1">
                <a:solidFill>
                  <a:srgbClr val="CCFF99"/>
                </a:solidFill>
              </a:rPr>
              <a:t>FoR</a:t>
            </a:r>
            <a:endParaRPr kumimoji="1" lang="ja-JP" altLang="en-US" sz="1400" dirty="0">
              <a:solidFill>
                <a:srgbClr val="CCFF99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66648" y="2048277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Earth edge</a:t>
            </a:r>
            <a:endParaRPr kumimoji="1" lang="ja-JP" alt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4866" y="3013357"/>
            <a:ext cx="1644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</a:rPr>
              <a:t>Lunar observations 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81821" y="3335494"/>
            <a:ext cx="1170346" cy="7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2933896" y="3360716"/>
            <a:ext cx="1170346" cy="0"/>
          </a:xfrm>
          <a:prstGeom prst="line">
            <a:avLst/>
          </a:prstGeom>
          <a:ln w="47625">
            <a:solidFill>
              <a:srgbClr val="FFFF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11456" y="1627238"/>
            <a:ext cx="2182016" cy="160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dirty="0"/>
              <a:t>29 August 2015</a:t>
            </a:r>
          </a:p>
          <a:p>
            <a:pPr marL="273050" indent="-1889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Phase angle: from </a:t>
            </a:r>
            <a:r>
              <a:rPr kumimoji="1" lang="en-US" altLang="ja-JP" u="sng" dirty="0"/>
              <a:t>-11.5 to -9.0 </a:t>
            </a:r>
            <a:r>
              <a:rPr kumimoji="1" lang="en-US" altLang="ja-JP" dirty="0"/>
              <a:t>[</a:t>
            </a:r>
            <a:r>
              <a:rPr kumimoji="1" lang="en-US" altLang="ja-JP" dirty="0" err="1"/>
              <a:t>deg</a:t>
            </a:r>
            <a:r>
              <a:rPr kumimoji="1" lang="en-US" altLang="ja-JP" dirty="0"/>
              <a:t>]</a:t>
            </a:r>
          </a:p>
          <a:p>
            <a:pPr marL="273050" indent="-1889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100 observation / ~90 minutes</a:t>
            </a:r>
            <a:endParaRPr kumimoji="1" lang="ja-JP" altLang="en-US" dirty="0"/>
          </a:p>
        </p:txBody>
      </p:sp>
      <p:sp>
        <p:nvSpPr>
          <p:cNvPr id="19" name="Rectangle 23"/>
          <p:cNvSpPr/>
          <p:nvPr/>
        </p:nvSpPr>
        <p:spPr>
          <a:xfrm>
            <a:off x="6102098" y="84682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36096" y="3730843"/>
            <a:ext cx="278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Averaged deep space counts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97327" y="3722361"/>
            <a:ext cx="2865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Lunar Phase Angle</a:t>
            </a:r>
            <a:r>
              <a:rPr kumimoji="1" lang="en-US" altLang="ja-JP" sz="1200" dirty="0"/>
              <a:t> [</a:t>
            </a:r>
            <a:r>
              <a:rPr kumimoji="1" lang="en-US" altLang="ja-JP" sz="1200" dirty="0" err="1"/>
              <a:t>deg</a:t>
            </a:r>
            <a:r>
              <a:rPr kumimoji="1" lang="en-US" altLang="ja-JP" sz="1200" dirty="0"/>
              <a:t>]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56176" y="1298728"/>
            <a:ext cx="1534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600" i="1" dirty="0"/>
              <a:t> </a:t>
            </a:r>
            <a:r>
              <a:rPr kumimoji="1" lang="en-US" altLang="ja-JP" sz="1200" dirty="0"/>
              <a:t>(%)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48239" y="5274541"/>
            <a:ext cx="20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~0.3 count variation</a:t>
            </a:r>
            <a:endParaRPr kumimoji="1" lang="ja-JP" altLang="en-US" dirty="0"/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4343400" y="103602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B208F0-6506-4A53-8573-371B9A22685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03168" y="2987660"/>
            <a:ext cx="163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~0.4% variation</a:t>
            </a:r>
            <a:endParaRPr kumimoji="1" lang="ja-JP" altLang="en-US" dirty="0"/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2129685" y="5285917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~2% increase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00013" y="5930116"/>
            <a:ext cx="323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Digital counts: after detector equalization (e.g. equivalent to counts in L1B)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00192" y="244214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Does the trend related with deep space counts?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32040" y="1691553"/>
            <a:ext cx="155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32039" y="4084422"/>
            <a:ext cx="155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8344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93784"/>
            <a:ext cx="4104456" cy="758952"/>
          </a:xfrm>
        </p:spPr>
        <p:txBody>
          <a:bodyPr anchor="ctr" anchorCtr="0">
            <a:noAutofit/>
          </a:bodyPr>
          <a:lstStyle/>
          <a:p>
            <a:pPr algn="l"/>
            <a:r>
              <a:rPr lang="en-GB" sz="2800" b="1" dirty="0"/>
              <a:t>Deep Space Counts (</a:t>
            </a:r>
            <a:r>
              <a:rPr lang="en-GB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8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GB" sz="2800" b="1" dirty="0"/>
              <a:t>) for Calibration Equation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7328" y="568806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4656" y="2132949"/>
            <a:ext cx="0" cy="4104456"/>
          </a:xfrm>
          <a:prstGeom prst="straightConnector1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123789"/>
              </p:ext>
            </p:extLst>
          </p:nvPr>
        </p:nvGraphicFramePr>
        <p:xfrm>
          <a:off x="6516217" y="201316"/>
          <a:ext cx="2448271" cy="1296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Full Disk</a:t>
                      </a:r>
                    </a:p>
                  </a:txBody>
                  <a:tcPr marL="36000" marR="0" marT="36000" marB="3600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Region 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(NE</a:t>
                      </a:r>
                      <a:r>
                        <a:rPr lang="en-GB" sz="1100" b="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BB Obs.</a:t>
                      </a:r>
                    </a:p>
                  </a:txBody>
                  <a:tcPr marL="36000" marR="0" marT="36000" marB="360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2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(SW</a:t>
                      </a:r>
                      <a:r>
                        <a:rPr lang="en-GB" sz="110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Space</a:t>
                      </a:r>
                      <a:r>
                        <a:rPr lang="en-GB" sz="1200" b="1" baseline="0" dirty="0"/>
                        <a:t> Look</a:t>
                      </a:r>
                      <a:endParaRPr lang="en-GB" sz="1200" b="1" dirty="0"/>
                    </a:p>
                  </a:txBody>
                  <a:tcPr marL="36000" marR="0" marT="36000" marB="360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3 </a:t>
                      </a:r>
                      <a:r>
                        <a:rPr lang="en-GB" sz="1100" dirty="0"/>
                        <a:t>(Target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4 </a:t>
                      </a:r>
                      <a:r>
                        <a:rPr lang="en-GB" sz="1100" dirty="0"/>
                        <a:t>(Landmark</a:t>
                      </a:r>
                      <a:r>
                        <a:rPr lang="en-GB" sz="1100" baseline="0" dirty="0"/>
                        <a:t>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5 </a:t>
                      </a:r>
                      <a:r>
                        <a:rPr lang="en-GB" sz="1100" dirty="0"/>
                        <a:t>(Land</a:t>
                      </a:r>
                      <a:r>
                        <a:rPr lang="en-GB" sz="1100" baseline="0" dirty="0"/>
                        <a:t>mark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961089" y="1546434"/>
            <a:ext cx="5904656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44725" y="129867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5350760" y="202489"/>
            <a:ext cx="1075640" cy="1015283"/>
            <a:chOff x="4339291" y="163239"/>
            <a:chExt cx="1506271" cy="1465561"/>
          </a:xfrm>
        </p:grpSpPr>
        <p:pic>
          <p:nvPicPr>
            <p:cNvPr id="14" name="Picture 5" descr="クリップボード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t="2595" r="1730" b="3988"/>
            <a:stretch>
              <a:fillRect/>
            </a:stretch>
          </p:blipFill>
          <p:spPr bwMode="auto">
            <a:xfrm>
              <a:off x="4339291" y="163239"/>
              <a:ext cx="1506271" cy="1465561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4724731" y="311448"/>
              <a:ext cx="72008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49399" y="620688"/>
              <a:ext cx="1283444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64691" y="946820"/>
              <a:ext cx="144016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45207" y="332656"/>
              <a:ext cx="999604" cy="2880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373199" y="620688"/>
              <a:ext cx="1287636" cy="3134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/>
        </p:blipFill>
        <p:spPr bwMode="auto">
          <a:xfrm>
            <a:off x="579441" y="1653324"/>
            <a:ext cx="7808983" cy="47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1187624" y="4826852"/>
                <a:ext cx="4986593" cy="7871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altLang="ja-JP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ja-JP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ja-JP" sz="2000" b="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20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ja-JP" sz="2000" b="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sz="2000" b="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000" b="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sz="20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ja-JP" sz="2000" b="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𝑠𝑝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ja-JP" sz="2000" b="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ja-JP" altLang="ja-JP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/>
                                </a:rPr>
                                <m:t>𝑛𝑠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ja-JP" altLang="ja-JP" sz="20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sz="2000" b="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ja-JP" sz="2000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/>
                                </a:rPr>
                                <m:t>𝑒𝑤</m:t>
                              </m:r>
                            </m:sub>
                          </m:sSub>
                          <m:r>
                            <a:rPr lang="en-US" altLang="ja-JP" sz="2000" b="0" i="1">
                              <a:latin typeface="Cambria Math"/>
                            </a:rPr>
                            <m:t>(</m:t>
                          </m:r>
                          <m:r>
                            <a:rPr lang="ja-JP" altLang="en-US" sz="2000" b="0" i="1">
                              <a:latin typeface="Cambria Math"/>
                            </a:rPr>
                            <m:t>𝜙</m:t>
                          </m:r>
                          <m:r>
                            <a:rPr lang="en-US" altLang="ja-JP" sz="2000" b="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826852"/>
                <a:ext cx="4986593" cy="78713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/>
          <p:cNvSpPr txBox="1"/>
          <p:nvPr/>
        </p:nvSpPr>
        <p:spPr>
          <a:xfrm>
            <a:off x="6279490" y="4827431"/>
            <a:ext cx="2253437" cy="15025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ja-JP" sz="1200" dirty="0"/>
              <a:t>: Observed radiance</a:t>
            </a:r>
            <a:endParaRPr lang="en-US" altLang="ja-JP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200" dirty="0"/>
              <a:t>: Raw digital count</a:t>
            </a:r>
          </a:p>
          <a:p>
            <a:pPr>
              <a:lnSpc>
                <a:spcPct val="110000"/>
              </a:lnSpc>
            </a:pPr>
            <a:r>
              <a:rPr lang="en-US" altLang="ja-JP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2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ja-JP" sz="1200" dirty="0">
                <a:solidFill>
                  <a:srgbClr val="FF0000"/>
                </a:solidFill>
              </a:rPr>
              <a:t>: Deep space raw digital count</a:t>
            </a:r>
          </a:p>
          <a:p>
            <a:pPr>
              <a:lnSpc>
                <a:spcPct val="110000"/>
              </a:lnSpc>
            </a:pPr>
            <a:r>
              <a:rPr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ja-JP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200" dirty="0"/>
              <a:t>: Coefficients</a:t>
            </a:r>
          </a:p>
          <a:p>
            <a:pPr>
              <a:lnSpc>
                <a:spcPct val="110000"/>
              </a:lnSpc>
            </a:pP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200" dirty="0"/>
              <a:t>: Detector ID</a:t>
            </a:r>
          </a:p>
          <a:p>
            <a:pPr>
              <a:lnSpc>
                <a:spcPct val="110000"/>
              </a:lnSpc>
            </a:pPr>
            <a:r>
              <a:rPr lang="en-US" altLang="ja-JP" sz="1200" i="1" dirty="0">
                <a:latin typeface="Symbol" panose="05050102010706020507" pitchFamily="18" charset="2"/>
              </a:rPr>
              <a:t>r </a:t>
            </a:r>
            <a:r>
              <a:rPr lang="en-US" altLang="ja-JP" sz="1200" dirty="0"/>
              <a:t>: Scan mirror reflection </a:t>
            </a:r>
            <a:r>
              <a:rPr lang="en-US" altLang="ja-JP" sz="1200" dirty="0" err="1"/>
              <a:t>coef</a:t>
            </a:r>
            <a:r>
              <a:rPr lang="en-US" altLang="ja-JP" sz="1200" dirty="0"/>
              <a:t>.</a:t>
            </a:r>
          </a:p>
          <a:p>
            <a:pPr>
              <a:lnSpc>
                <a:spcPct val="110000"/>
              </a:lnSpc>
            </a:pPr>
            <a:r>
              <a:rPr lang="en-US" altLang="ja-JP" sz="1200" i="1" dirty="0">
                <a:latin typeface="Symbol" panose="05050102010706020507" pitchFamily="18" charset="2"/>
              </a:rPr>
              <a:t>q</a:t>
            </a:r>
            <a:r>
              <a:rPr lang="en-US" altLang="ja-JP" sz="1200" dirty="0">
                <a:latin typeface="Symbol" panose="05050102010706020507" pitchFamily="18" charset="2"/>
              </a:rPr>
              <a:t>,</a:t>
            </a:r>
            <a:r>
              <a:rPr lang="en-US" altLang="ja-JP" sz="1200" i="1" dirty="0">
                <a:latin typeface="Symbol" panose="05050102010706020507" pitchFamily="18" charset="2"/>
              </a:rPr>
              <a:t> f </a:t>
            </a:r>
            <a:r>
              <a:rPr lang="en-US" altLang="ja-JP" sz="1200" dirty="0"/>
              <a:t>: Incidence angle to SM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5657" y="4097551"/>
            <a:ext cx="65527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Same (constant) values observed at the East (or West) of each Full-disk swath are applied to regional observations including lunar obs.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372692" y="2593798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338784" y="2805512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888068" y="3036776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542504" y="3254504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296000" y="3468824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091788" y="3686552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451828" y="3908492"/>
            <a:ext cx="720080" cy="16858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Moon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8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7856" y="334880"/>
            <a:ext cx="6646512" cy="758952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Use of Deep Space Counts at each Lunar Observation in the Calibration Process</a:t>
            </a:r>
            <a:endParaRPr kumimoji="1" lang="ja-JP" altLang="en-US" sz="28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915272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331640" y="3017500"/>
                <a:ext cx="4247507" cy="70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altLang="ja-JP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ja-JP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b="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b="0" i="1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altLang="ja-JP" b="0" i="1" baseline="-25000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ja-JP" b="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b="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𝑠𝑝</m:t>
                                  </m:r>
                                  <m:r>
                                    <a:rPr lang="en-US" altLang="ja-JP" b="0" i="1" baseline="-2500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ja-JP" b="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ja-JP" b="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altLang="ja-JP" b="0" i="1" baseline="-25000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b="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𝑠𝑝</m:t>
                              </m:r>
                              <m:r>
                                <a:rPr lang="en-US" altLang="ja-JP" b="0" i="1" baseline="-2500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b="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ja-JP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b="0" i="1">
                                  <a:latin typeface="Cambria Math"/>
                                </a:rPr>
                                <m:t>𝑛𝑠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ja-JP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b="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ja-JP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b="0" i="1">
                                  <a:latin typeface="Cambria Math"/>
                                </a:rPr>
                                <m:t>𝑒𝑤</m:t>
                              </m:r>
                            </m:sub>
                          </m:sSub>
                          <m:r>
                            <a:rPr lang="en-US" altLang="ja-JP" b="0" i="1">
                              <a:latin typeface="Cambria Math"/>
                            </a:rPr>
                            <m:t>(</m:t>
                          </m:r>
                          <m:r>
                            <a:rPr lang="ja-JP" altLang="en-US" b="0" i="1">
                              <a:latin typeface="Cambria Math"/>
                            </a:rPr>
                            <m:t>𝜙</m:t>
                          </m:r>
                          <m:r>
                            <a:rPr lang="en-US" altLang="ja-JP" b="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017500"/>
                <a:ext cx="4247507" cy="70436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683568" y="1433324"/>
            <a:ext cx="6710620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ja-JP" dirty="0"/>
              <a:t>Compute </a:t>
            </a:r>
            <a:r>
              <a:rPr kumimoji="1"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sp_moon</a:t>
            </a:r>
            <a:r>
              <a:rPr kumimoji="1" lang="en-US" altLang="ja-JP" dirty="0">
                <a:solidFill>
                  <a:srgbClr val="0000FF"/>
                </a:solidFill>
              </a:rPr>
              <a:t> for each lunar observation and each detector</a:t>
            </a:r>
          </a:p>
          <a:p>
            <a:pPr marL="273050" indent="-273050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ja-JP" dirty="0">
                <a:solidFill>
                  <a:srgbClr val="0000FF"/>
                </a:solidFill>
              </a:rPr>
              <a:t>Replace nominal </a:t>
            </a:r>
            <a:r>
              <a:rPr kumimoji="1" lang="en-US" altLang="ja-JP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kumimoji="1" lang="en-US" altLang="ja-JP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rgbClr val="0000FF"/>
                </a:solidFill>
              </a:rPr>
              <a:t>with the </a:t>
            </a:r>
            <a:r>
              <a:rPr kumimoji="1"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sp_moon</a:t>
            </a:r>
            <a:r>
              <a:rPr kumimoji="1" lang="en-US" altLang="ja-JP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cs typeface="Times New Roman" panose="02020603050405020304" pitchFamily="18" charset="0"/>
              </a:rPr>
              <a:t>and re-compute radiance</a:t>
            </a:r>
          </a:p>
          <a:p>
            <a:pPr marL="273050" indent="-273050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ja-JP" dirty="0">
                <a:cs typeface="Times New Roman" panose="02020603050405020304" pitchFamily="18" charset="0"/>
              </a:rPr>
              <a:t>Convert re-computed radiance to digital counts (equivalent to L1B)</a:t>
            </a:r>
          </a:p>
          <a:p>
            <a:pPr marL="273050" indent="-273050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ja-JP" dirty="0">
                <a:cs typeface="Times New Roman" panose="02020603050405020304" pitchFamily="18" charset="0"/>
              </a:rPr>
              <a:t>Take average of deep space counts</a:t>
            </a:r>
            <a:endParaRPr kumimoji="1" lang="ja-JP" altLang="en-US" dirty="0"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JMA802B\Desktop\LunarCal\R\asof20161108_prelaunch_actualbb\fig_20150829\Himawari8+AHI_Band02_dc_obs_offse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10227" r="10861" b="3432"/>
          <a:stretch/>
        </p:blipFill>
        <p:spPr bwMode="auto">
          <a:xfrm>
            <a:off x="4822630" y="4242005"/>
            <a:ext cx="3925833" cy="19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MA802B\Desktop\LunarCal\R\asof20161108_prelaunch_nominalbb\fig_20150829\Himawari8+AHI_Band02_dc_obs_offse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9435" r="11139" b="2456"/>
          <a:stretch/>
        </p:blipFill>
        <p:spPr bwMode="auto">
          <a:xfrm>
            <a:off x="611560" y="4231452"/>
            <a:ext cx="3932478" cy="20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259006" y="5548418"/>
            <a:ext cx="21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~0.15 count variation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818749" y="4818124"/>
            <a:ext cx="2396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Mean deep space counts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91158" y="5553950"/>
            <a:ext cx="20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~0.3 count variation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6142" y="3921257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cs typeface="Times New Roman" panose="02020603050405020304" pitchFamily="18" charset="0"/>
              </a:rPr>
              <a:t>Calibration process in which </a:t>
            </a:r>
            <a:r>
              <a:rPr kumimoji="1" lang="en-US" altLang="ja-JP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kumimoji="1" lang="en-US" altLang="ja-JP" dirty="0"/>
              <a:t> is used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02821" y="3922782"/>
            <a:ext cx="42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cs typeface="Times New Roman" panose="02020603050405020304" pitchFamily="18" charset="0"/>
              </a:rPr>
              <a:t>Calibration process in which </a:t>
            </a:r>
            <a:r>
              <a:rPr kumimoji="1"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sp_moon</a:t>
            </a:r>
            <a:r>
              <a:rPr kumimoji="1" lang="en-US" altLang="ja-JP" dirty="0"/>
              <a:t> is used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013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/>
              <a:t>Reduction of </a:t>
            </a:r>
            <a:r>
              <a:rPr kumimoji="1" lang="el-GR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+mn-lt"/>
                <a:cs typeface="Times New Roman" panose="02020603050405020304" pitchFamily="18" charset="0"/>
              </a:rPr>
              <a:t>trend</a:t>
            </a:r>
            <a:endParaRPr kumimoji="1" lang="ja-JP" altLang="en-US" sz="3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4699249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Picture 6" descr="C:\Users\JMA802B\Desktop\LunarCal\R\asof20161108_prelaunch_actualbb\fig_20150829\Himawari8+AHI_Band02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9589" r="10686" b="3309"/>
          <a:stretch/>
        </p:blipFill>
        <p:spPr bwMode="auto">
          <a:xfrm>
            <a:off x="4727573" y="3686300"/>
            <a:ext cx="4222389" cy="21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JMA802B\Desktop\LunarCal\R\asof20161108_prelaunch_nominalbb\fig_20150829\Himawari8+AHI_Band02_delta_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0649" r="11004" b="2841"/>
          <a:stretch/>
        </p:blipFill>
        <p:spPr bwMode="auto">
          <a:xfrm>
            <a:off x="467544" y="3723936"/>
            <a:ext cx="4202458" cy="21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722585" y="4942330"/>
            <a:ext cx="163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~0.3% variation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-236912" y="4398609"/>
            <a:ext cx="104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2000" i="1" dirty="0"/>
              <a:t> </a:t>
            </a:r>
            <a:r>
              <a:rPr kumimoji="1" lang="en-US" altLang="ja-JP" sz="1600" dirty="0"/>
              <a:t>(%)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27347" y="4961949"/>
            <a:ext cx="163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~0.4% variation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5664" y="3356992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cs typeface="Times New Roman" panose="02020603050405020304" pitchFamily="18" charset="0"/>
              </a:rPr>
              <a:t>Calibration process in which </a:t>
            </a:r>
            <a:r>
              <a:rPr kumimoji="1" lang="en-US" altLang="ja-JP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kumimoji="1" lang="en-US" altLang="ja-JP" dirty="0"/>
              <a:t> is used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06842" y="3358517"/>
            <a:ext cx="42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cs typeface="Times New Roman" panose="02020603050405020304" pitchFamily="18" charset="0"/>
              </a:rPr>
              <a:t>Calibration process in which </a:t>
            </a:r>
            <a:r>
              <a:rPr kumimoji="1"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sp_moon</a:t>
            </a:r>
            <a:r>
              <a:rPr kumimoji="1" lang="en-US" altLang="ja-JP" dirty="0"/>
              <a:t> is used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2635" y="1756840"/>
            <a:ext cx="78098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cs typeface="Times New Roman" panose="02020603050405020304" pitchFamily="18" charset="0"/>
              </a:rPr>
              <a:t>Calibration equation w/ </a:t>
            </a:r>
            <a:r>
              <a:rPr kumimoji="1" lang="en-US" altLang="ja-JP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2000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sp_moon</a:t>
            </a:r>
            <a:r>
              <a:rPr kumimoji="1" lang="en-US" altLang="ja-JP" sz="2000" dirty="0"/>
              <a:t>  reduces the up/down trend in </a:t>
            </a:r>
            <a:r>
              <a:rPr kumimoji="1" lang="el-GR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endParaRPr kumimoji="1" lang="en-US" altLang="ja-JP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000" dirty="0"/>
              <a:t>Need for further investigation of remaining </a:t>
            </a:r>
            <a:r>
              <a:rPr kumimoji="1" lang="el-GR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2000" dirty="0"/>
              <a:t> trend depending on lunar phase angle</a:t>
            </a:r>
          </a:p>
        </p:txBody>
      </p:sp>
    </p:spTree>
    <p:extLst>
      <p:ext uri="{BB962C8B-B14F-4D97-AF65-F5344CB8AC3E}">
        <p14:creationId xmlns:p14="http://schemas.microsoft.com/office/powerpoint/2010/main" val="1305272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GB" sz="2800" b="1" dirty="0"/>
              <a:t>Advanced </a:t>
            </a:r>
            <a:r>
              <a:rPr lang="en-GB" sz="2800" b="1" dirty="0" err="1"/>
              <a:t>Himawari</a:t>
            </a:r>
            <a:r>
              <a:rPr lang="en-GB" sz="2800" b="1" dirty="0"/>
              <a:t> Imager (AHI</a:t>
            </a:r>
            <a:r>
              <a:rPr lang="en-GB" sz="2800" b="1" dirty="0" smtClean="0"/>
              <a:t>) on Himawari-8</a:t>
            </a:r>
            <a:endParaRPr lang="en-GB" sz="2800" b="1" dirty="0"/>
          </a:p>
        </p:txBody>
      </p:sp>
      <p:graphicFrame>
        <p:nvGraphicFramePr>
          <p:cNvPr id="8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52839"/>
              </p:ext>
            </p:extLst>
          </p:nvPr>
        </p:nvGraphicFramePr>
        <p:xfrm>
          <a:off x="226120" y="980728"/>
          <a:ext cx="3888433" cy="5360670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88062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Band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Central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[μm]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Resolution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[km]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# of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detectors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(*)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Levels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 of digital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count [bit]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0.47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0.51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0.5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1460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372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372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14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10.4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11.2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12.4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37360" y="1995379"/>
            <a:ext cx="4670586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17480" y="1729438"/>
            <a:ext cx="246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AHI Field of View </a:t>
            </a:r>
            <a:r>
              <a:rPr lang="en-GB" sz="1400" dirty="0" err="1"/>
              <a:t>Center</a:t>
            </a:r>
            <a:r>
              <a:rPr lang="en-GB" sz="1400" dirty="0"/>
              <a:t> (VNIR)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6423" y="4757082"/>
            <a:ext cx="282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ITT EXELIS(2013): AHI-8 EQUIPMENT MANUAL 2 </a:t>
            </a:r>
          </a:p>
          <a:p>
            <a:r>
              <a:rPr lang="en-GB" sz="1000" dirty="0"/>
              <a:t>CALIBRATION AND ALIGNMENT HANDBOOK Rev. J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139952" y="5877272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100" dirty="0">
                <a:latin typeface="Arial" charset="0"/>
                <a:ea typeface="ＭＳ Ｐゴシック" charset="-128"/>
                <a:cs typeface="Arial" charset="0"/>
              </a:rPr>
              <a:t>*Number of redundant detector columns per side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350802"/>
            <a:ext cx="5998440" cy="758952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Phase Angle Dependence Correction of Lunar Irradiance</a:t>
            </a:r>
            <a:endParaRPr kumimoji="1" lang="ja-JP" altLang="en-US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059289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8"/>
          <a:stretch/>
        </p:blipFill>
        <p:spPr>
          <a:xfrm>
            <a:off x="191515" y="2074899"/>
            <a:ext cx="4343010" cy="23139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5"/>
          <a:stretch/>
        </p:blipFill>
        <p:spPr>
          <a:xfrm>
            <a:off x="4557141" y="2077842"/>
            <a:ext cx="4377367" cy="231391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2381" y="1926729"/>
            <a:ext cx="77068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w/o </a:t>
            </a:r>
            <a:r>
              <a:rPr kumimoji="1" lang="en-US" altLang="ja-JP" sz="2000" b="1" dirty="0"/>
              <a:t>phase angle correction                          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w/ </a:t>
            </a:r>
            <a:r>
              <a:rPr kumimoji="1" lang="en-US" altLang="ja-JP" sz="2000" b="1" dirty="0"/>
              <a:t>phase angle correction</a:t>
            </a:r>
            <a:endParaRPr kumimoji="1" lang="ja-JP" altLang="en-US" sz="20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>
          <a:xfrm>
            <a:off x="223115" y="4348871"/>
            <a:ext cx="4356229" cy="19979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/>
          <a:stretch/>
        </p:blipFill>
        <p:spPr>
          <a:xfrm>
            <a:off x="4534525" y="4362161"/>
            <a:ext cx="4383783" cy="198463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67744" y="1521359"/>
            <a:ext cx="428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Himawari-8/AHI Band5 (1.6 </a:t>
            </a:r>
            <a:r>
              <a:rPr kumimoji="1" lang="el-GR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1" lang="en-US" altLang="ja-JP" sz="2400" b="1" dirty="0"/>
              <a:t>m)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7900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7273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1565" y="1295399"/>
            <a:ext cx="3098901" cy="619781"/>
          </a:xfrm>
          <a:prstGeom prst="rect">
            <a:avLst/>
          </a:prstGeom>
          <a:noFill/>
        </p:spPr>
      </p:pic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0" y="928537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1569" y="2104293"/>
            <a:ext cx="2993407" cy="685714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0" y="972498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44" name="Rectangle 8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72743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9872" y="2995247"/>
            <a:ext cx="4641759" cy="672527"/>
          </a:xfrm>
          <a:prstGeom prst="rect">
            <a:avLst/>
          </a:prstGeom>
          <a:noFill/>
        </p:spPr>
      </p:pic>
      <p:sp>
        <p:nvSpPr>
          <p:cNvPr id="372745" name="Rectangle 9"/>
          <p:cNvSpPr>
            <a:spLocks noChangeArrowheads="1"/>
          </p:cNvSpPr>
          <p:nvPr/>
        </p:nvSpPr>
        <p:spPr bwMode="auto">
          <a:xfrm>
            <a:off x="0" y="963706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47" name="Rectangle 11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2748" name="Rectangle 12"/>
          <p:cNvSpPr>
            <a:spLocks noChangeArrowheads="1"/>
          </p:cNvSpPr>
          <p:nvPr/>
        </p:nvSpPr>
        <p:spPr bwMode="auto">
          <a:xfrm>
            <a:off x="0" y="743898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50" name="Rectangle 14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7274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1230" y="5851339"/>
            <a:ext cx="3916484" cy="461538"/>
          </a:xfrm>
          <a:prstGeom prst="rect">
            <a:avLst/>
          </a:prstGeom>
          <a:noFill/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63770"/>
            <a:ext cx="9045820" cy="788377"/>
          </a:xfrm>
        </p:spPr>
        <p:txBody>
          <a:bodyPr/>
          <a:lstStyle/>
          <a:p>
            <a:r>
              <a:rPr lang="en-US" sz="2215" dirty="0"/>
              <a:t>A possible scheme for inter-calibration</a:t>
            </a:r>
            <a:endParaRPr lang="en-GB" sz="2215" dirty="0"/>
          </a:p>
        </p:txBody>
      </p:sp>
      <p:sp>
        <p:nvSpPr>
          <p:cNvPr id="17" name="TextBox 16"/>
          <p:cNvSpPr txBox="1"/>
          <p:nvPr/>
        </p:nvSpPr>
        <p:spPr>
          <a:xfrm>
            <a:off x="54149" y="1405653"/>
            <a:ext cx="165742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By definition: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917930"/>
            <a:ext cx="4248221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MODIS is the truth 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we re-projected in the irradiance space of the monitored instrument: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9508" y="1206360"/>
            <a:ext cx="3704492" cy="1626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Reference instrument = Aqua MODIS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Phase angle range = [-56,54]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ϕ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= Reference wavelength, Phase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ϕ</a:t>
            </a:r>
            <a:r>
              <a:rPr lang="en-US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“50” = MODIS range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62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 sz="166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62" i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ϕ</a:t>
            </a: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’ = Monitored wavelength, Phase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52" name="Rectangle 16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72751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4769" y="4202723"/>
            <a:ext cx="1661538" cy="369232"/>
          </a:xfrm>
          <a:prstGeom prst="rect">
            <a:avLst/>
          </a:prstGeom>
          <a:noFill/>
        </p:spPr>
      </p:pic>
      <p:sp>
        <p:nvSpPr>
          <p:cNvPr id="372753" name="Rectangle 17"/>
          <p:cNvSpPr>
            <a:spLocks noChangeArrowheads="1"/>
          </p:cNvSpPr>
          <p:nvPr/>
        </p:nvSpPr>
        <p:spPr bwMode="auto">
          <a:xfrm>
            <a:off x="0" y="761483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195745"/>
            <a:ext cx="445476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From GLOD/NASA data, we derive the mean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523" y="4805345"/>
            <a:ext cx="702212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If MODIS is perfectly calibrated and there is no phase dependence: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55" name="Rectangle 19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2756" name="Rectangle 20"/>
          <p:cNvSpPr>
            <a:spLocks noChangeArrowheads="1"/>
          </p:cNvSpPr>
          <p:nvPr/>
        </p:nvSpPr>
        <p:spPr bwMode="auto">
          <a:xfrm>
            <a:off x="0" y="7702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758" name="Rectangle 22"/>
          <p:cNvSpPr>
            <a:spLocks noChangeArrowheads="1"/>
          </p:cNvSpPr>
          <p:nvPr/>
        </p:nvSpPr>
        <p:spPr bwMode="auto">
          <a:xfrm>
            <a:off x="0" y="368242"/>
            <a:ext cx="170525" cy="2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2759" name="Rectangle 23"/>
          <p:cNvSpPr>
            <a:spLocks noChangeArrowheads="1"/>
          </p:cNvSpPr>
          <p:nvPr/>
        </p:nvSpPr>
        <p:spPr bwMode="auto">
          <a:xfrm>
            <a:off x="0" y="7702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en-US" sz="1662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848707" y="5246077"/>
            <a:ext cx="3573628" cy="382417"/>
            <a:chOff x="3086099" y="5397500"/>
            <a:chExt cx="3871430" cy="414285"/>
          </a:xfrm>
        </p:grpSpPr>
        <p:pic>
          <p:nvPicPr>
            <p:cNvPr id="372757" name="Picture 2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86099" y="5397500"/>
              <a:ext cx="3871430" cy="414285"/>
            </a:xfrm>
            <a:prstGeom prst="rect">
              <a:avLst/>
            </a:prstGeom>
            <a:noFill/>
          </p:spPr>
        </p:pic>
        <p:cxnSp>
          <p:nvCxnSpPr>
            <p:cNvPr id="32" name="Straight Connector 31"/>
            <p:cNvCxnSpPr/>
            <p:nvPr/>
          </p:nvCxnSpPr>
          <p:spPr bwMode="auto">
            <a:xfrm>
              <a:off x="3111500" y="5397500"/>
              <a:ext cx="1739900" cy="12700"/>
            </a:xfrm>
            <a:prstGeom prst="line">
              <a:avLst/>
            </a:prstGeom>
            <a:solidFill>
              <a:schemeClr val="bg2"/>
            </a:solidFill>
            <a:ln w="952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TextBox 33"/>
          <p:cNvSpPr txBox="1"/>
          <p:nvPr/>
        </p:nvSpPr>
        <p:spPr>
          <a:xfrm>
            <a:off x="42426" y="5860422"/>
            <a:ext cx="165742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Consequently:</a:t>
            </a:r>
            <a:endParaRPr lang="en-GB" sz="1662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382000" y="2948354"/>
            <a:ext cx="398585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831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56518" y="6128211"/>
            <a:ext cx="17229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Wagner (2016)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980738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31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/>
          <p:cNvSpPr/>
          <p:nvPr/>
        </p:nvSpPr>
        <p:spPr>
          <a:xfrm>
            <a:off x="176409" y="980728"/>
            <a:ext cx="878241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80"/>
          <p:cNvSpPr txBox="1"/>
          <p:nvPr/>
        </p:nvSpPr>
        <p:spPr>
          <a:xfrm>
            <a:off x="251520" y="1052736"/>
            <a:ext cx="28043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1600" dirty="0"/>
              <a:t>Region 4, 5: mainly used for landmark observation, but </a:t>
            </a:r>
            <a:r>
              <a:rPr kumimoji="1" lang="en-US" altLang="ja-JP" sz="1600" b="1" dirty="0"/>
              <a:t>region 5</a:t>
            </a:r>
            <a:r>
              <a:rPr kumimoji="1" lang="en-US" altLang="ja-JP" sz="1600" dirty="0"/>
              <a:t> is also used for </a:t>
            </a:r>
            <a:r>
              <a:rPr kumimoji="1" lang="en-US" altLang="ja-JP" sz="1600" u="sng" dirty="0"/>
              <a:t>lunar observation</a:t>
            </a:r>
          </a:p>
        </p:txBody>
      </p:sp>
      <p:pic>
        <p:nvPicPr>
          <p:cNvPr id="38" name="Picture 2" descr="D:\2015-MSC\高橋行端\Meetings\EUMETSAT気象衛星会議\2015\Presentation\fig\20150503_LunarImagetteB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8" y="794211"/>
            <a:ext cx="3512708" cy="19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グループ化 50"/>
          <p:cNvGrpSpPr/>
          <p:nvPr/>
        </p:nvGrpSpPr>
        <p:grpSpPr>
          <a:xfrm>
            <a:off x="419373" y="2814562"/>
            <a:ext cx="8329091" cy="3606237"/>
            <a:chOff x="358697" y="2708920"/>
            <a:chExt cx="8389376" cy="3732900"/>
          </a:xfrm>
        </p:grpSpPr>
        <p:cxnSp>
          <p:nvCxnSpPr>
            <p:cNvPr id="4" name="直線矢印コネクタ 86"/>
            <p:cNvCxnSpPr/>
            <p:nvPr/>
          </p:nvCxnSpPr>
          <p:spPr>
            <a:xfrm>
              <a:off x="5929742" y="2712079"/>
              <a:ext cx="0" cy="28475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87"/>
            <p:cNvCxnSpPr/>
            <p:nvPr/>
          </p:nvCxnSpPr>
          <p:spPr>
            <a:xfrm>
              <a:off x="4863915" y="2715193"/>
              <a:ext cx="0" cy="2846126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88"/>
            <p:cNvCxnSpPr/>
            <p:nvPr/>
          </p:nvCxnSpPr>
          <p:spPr>
            <a:xfrm>
              <a:off x="3713943" y="2729896"/>
              <a:ext cx="0" cy="283142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5" descr="クリップボード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97" y="2753033"/>
              <a:ext cx="2784475" cy="277495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457247" y="3126096"/>
              <a:ext cx="492125" cy="23018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38072" y="2835583"/>
              <a:ext cx="2617788" cy="26162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06447" y="3608696"/>
              <a:ext cx="327025" cy="28416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061960" y="4599296"/>
              <a:ext cx="327025" cy="169863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070022" y="4696133"/>
              <a:ext cx="327025" cy="169863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406868" y="5541465"/>
              <a:ext cx="8280920" cy="4463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61" y="2746604"/>
              <a:ext cx="762000" cy="434271"/>
            </a:xfrm>
            <a:prstGeom prst="rect">
              <a:avLst/>
            </a:prstGeom>
            <a:noFill/>
            <a:ln w="19050">
              <a:solidFill>
                <a:srgbClr val="FF7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431984" y="2708920"/>
              <a:ext cx="818379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430" y="3028723"/>
              <a:ext cx="428625" cy="3857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1296146" y="3356284"/>
              <a:ext cx="492125" cy="23018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18" name="直線矢印コネクタ 100"/>
            <p:cNvCxnSpPr>
              <a:stCxn id="9" idx="4"/>
            </p:cNvCxnSpPr>
            <p:nvPr/>
          </p:nvCxnSpPr>
          <p:spPr>
            <a:xfrm>
              <a:off x="1746966" y="5451783"/>
              <a:ext cx="273" cy="12611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01"/>
            <p:cNvCxnSpPr/>
            <p:nvPr/>
          </p:nvCxnSpPr>
          <p:spPr>
            <a:xfrm flipH="1">
              <a:off x="1746966" y="2715193"/>
              <a:ext cx="3968" cy="12039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686" y="3356284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304" y="3978843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767" y="4618345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2" y="3626418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3" y="4263147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056" y="4890068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68" y="3642293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68" y="4283464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958" y="4882651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3" y="2968159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図 1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849" y="2718426"/>
              <a:ext cx="504056" cy="2834839"/>
            </a:xfrm>
            <a:prstGeom prst="rect">
              <a:avLst/>
            </a:prstGeom>
          </p:spPr>
        </p:pic>
        <p:pic>
          <p:nvPicPr>
            <p:cNvPr id="31" name="図 1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7138" y="2726741"/>
              <a:ext cx="504056" cy="2834839"/>
            </a:xfrm>
            <a:prstGeom prst="rect">
              <a:avLst/>
            </a:prstGeom>
          </p:spPr>
        </p:pic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406868" y="5656446"/>
              <a:ext cx="2786604" cy="700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C00000"/>
                  </a:solidFill>
                </a:rPr>
                <a:t>Full Disk Observation</a:t>
              </a:r>
            </a:p>
            <a:p>
              <a:pPr algn="ctr"/>
              <a:r>
                <a:rPr lang="en-US" altLang="ja-JP" b="1" dirty="0">
                  <a:solidFill>
                    <a:srgbClr val="C00000"/>
                  </a:solidFill>
                </a:rPr>
                <a:t>every </a:t>
              </a:r>
              <a:r>
                <a:rPr lang="en-US" altLang="ja-JP" sz="2000" b="1" dirty="0">
                  <a:solidFill>
                    <a:srgbClr val="C00000"/>
                  </a:solidFill>
                </a:rPr>
                <a:t>10</a:t>
              </a:r>
              <a:r>
                <a:rPr lang="en-US" altLang="ja-JP" b="1" dirty="0">
                  <a:solidFill>
                    <a:srgbClr val="C00000"/>
                  </a:solidFill>
                </a:rPr>
                <a:t> min.</a:t>
              </a:r>
              <a:r>
                <a:rPr lang="ja-JP" altLang="en-US" b="1" dirty="0">
                  <a:solidFill>
                    <a:srgbClr val="C00000"/>
                  </a:solidFill>
                </a:rPr>
                <a:t> </a:t>
              </a:r>
              <a:r>
                <a:rPr lang="en-US" altLang="ja-JP" b="1" dirty="0">
                  <a:solidFill>
                    <a:srgbClr val="C00000"/>
                  </a:solidFill>
                </a:rPr>
                <a:t>(</a:t>
              </a:r>
              <a:r>
                <a:rPr lang="en-US" altLang="ja-JP" b="1" u="sng" dirty="0">
                  <a:solidFill>
                    <a:srgbClr val="C00000"/>
                  </a:solidFill>
                </a:rPr>
                <a:t>23</a:t>
              </a:r>
              <a:r>
                <a:rPr lang="en-US" altLang="ja-JP" b="1" dirty="0">
                  <a:solidFill>
                    <a:srgbClr val="C00000"/>
                  </a:solidFill>
                </a:rPr>
                <a:t> swaths)</a:t>
              </a:r>
              <a:endParaRPr lang="ja-JP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42"/>
            <p:cNvSpPr txBox="1"/>
            <p:nvPr/>
          </p:nvSpPr>
          <p:spPr>
            <a:xfrm>
              <a:off x="3175959" y="5580046"/>
              <a:ext cx="114486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1 </a:t>
              </a:r>
            </a:p>
            <a:p>
              <a:pPr algn="ctr"/>
              <a:r>
                <a:rPr lang="en-GB" sz="1200" dirty="0"/>
                <a:t>2000 x 1000km</a:t>
              </a:r>
            </a:p>
            <a:p>
              <a:pPr algn="ctr"/>
              <a:r>
                <a:rPr lang="en-GB" sz="1200" dirty="0"/>
                <a:t>(NE Japan)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4" name="TextBox 43"/>
            <p:cNvSpPr txBox="1"/>
            <p:nvPr/>
          </p:nvSpPr>
          <p:spPr>
            <a:xfrm>
              <a:off x="4279526" y="5576635"/>
              <a:ext cx="114486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2</a:t>
              </a:r>
            </a:p>
            <a:p>
              <a:pPr algn="ctr"/>
              <a:r>
                <a:rPr lang="en-GB" sz="1200" dirty="0"/>
                <a:t>2000 x 1000km</a:t>
              </a:r>
            </a:p>
            <a:p>
              <a:pPr algn="ctr"/>
              <a:r>
                <a:rPr lang="en-GB" sz="1200" dirty="0"/>
                <a:t>(SW Japan)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5" name="TextBox 44"/>
            <p:cNvSpPr txBox="1"/>
            <p:nvPr/>
          </p:nvSpPr>
          <p:spPr>
            <a:xfrm>
              <a:off x="5320538" y="5572715"/>
              <a:ext cx="118013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3</a:t>
              </a:r>
            </a:p>
            <a:p>
              <a:pPr algn="ctr"/>
              <a:r>
                <a:rPr lang="en-GB" sz="1200" dirty="0"/>
                <a:t>1000 x 1000 km</a:t>
              </a:r>
            </a:p>
            <a:p>
              <a:pPr algn="ctr"/>
              <a:r>
                <a:rPr lang="en-GB" sz="1200" dirty="0"/>
                <a:t>(Target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6" name="TextBox 45"/>
            <p:cNvSpPr txBox="1"/>
            <p:nvPr/>
          </p:nvSpPr>
          <p:spPr>
            <a:xfrm>
              <a:off x="6383036" y="5576635"/>
              <a:ext cx="12229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4</a:t>
              </a:r>
            </a:p>
            <a:p>
              <a:pPr algn="ctr"/>
              <a:r>
                <a:rPr lang="en-GB" sz="1200" dirty="0"/>
                <a:t>1000 x 500 km</a:t>
              </a:r>
            </a:p>
            <a:p>
              <a:pPr algn="ctr"/>
              <a:r>
                <a:rPr lang="en-GB" sz="1200" dirty="0"/>
                <a:t>(Landmark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30 sec</a:t>
              </a:r>
              <a:r>
                <a:rPr lang="en-GB" sz="12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7" name="TextBox 46"/>
            <p:cNvSpPr txBox="1"/>
            <p:nvPr/>
          </p:nvSpPr>
          <p:spPr>
            <a:xfrm>
              <a:off x="7525111" y="5572715"/>
              <a:ext cx="12229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00FF"/>
                  </a:solidFill>
                </a:rPr>
                <a:t>Region 5</a:t>
              </a:r>
            </a:p>
            <a:p>
              <a:pPr algn="ctr"/>
              <a:r>
                <a:rPr lang="en-GB" sz="1200" dirty="0"/>
                <a:t>1000 x 500 km</a:t>
              </a:r>
            </a:p>
            <a:p>
              <a:pPr algn="ctr"/>
              <a:r>
                <a:rPr lang="en-GB" sz="1200" dirty="0"/>
                <a:t>(Landmark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30 sec</a:t>
              </a:r>
              <a:r>
                <a:rPr lang="en-GB" sz="12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412508" y="3914132"/>
              <a:ext cx="1774803" cy="2867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Pre-defined area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49389" y="4221088"/>
              <a:ext cx="2503905" cy="2867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Flexible observation area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2" descr="http://svkva.naps.kishou.go.jp/%7Emsysen07/monit/lunar/Day/2015/20150503/AhiMoonPosSchedule_20150503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2906" r="32267" b="17059"/>
          <a:stretch/>
        </p:blipFill>
        <p:spPr bwMode="auto">
          <a:xfrm>
            <a:off x="2966689" y="799570"/>
            <a:ext cx="2010011" cy="19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正方形/長方形 41"/>
          <p:cNvSpPr/>
          <p:nvPr/>
        </p:nvSpPr>
        <p:spPr>
          <a:xfrm>
            <a:off x="3125256" y="2472663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4547186" y="2479867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915816" y="753446"/>
            <a:ext cx="75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CCFF99"/>
                </a:solidFill>
              </a:rPr>
              <a:t>AHI </a:t>
            </a:r>
            <a:r>
              <a:rPr kumimoji="1" lang="en-US" altLang="ja-JP" sz="1400" dirty="0" err="1">
                <a:solidFill>
                  <a:srgbClr val="CCFF99"/>
                </a:solidFill>
              </a:rPr>
              <a:t>FoR</a:t>
            </a:r>
            <a:endParaRPr kumimoji="1" lang="ja-JP" altLang="en-US" sz="1400" dirty="0">
              <a:solidFill>
                <a:srgbClr val="CCFF99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571348" y="1196252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Earth edge</a:t>
            </a:r>
            <a:endParaRPr kumimoji="1" lang="ja-JP" alt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99566" y="2161332"/>
            <a:ext cx="1644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</a:rPr>
              <a:t>Lunar observations 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386521" y="2483469"/>
            <a:ext cx="1170346" cy="7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/>
          <p:cNvCxnSpPr/>
          <p:nvPr/>
        </p:nvCxnSpPr>
        <p:spPr>
          <a:xfrm>
            <a:off x="3338596" y="2508691"/>
            <a:ext cx="1170346" cy="0"/>
          </a:xfrm>
          <a:prstGeom prst="line">
            <a:avLst/>
          </a:prstGeom>
          <a:ln w="47625">
            <a:solidFill>
              <a:srgbClr val="FFFF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7286788" y="246012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Band5 (1.6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Full Disk / Regional Observation in 10 minutes Repeat Cycle</a:t>
            </a:r>
            <a:endParaRPr lang="en-GB" sz="2400" b="1" dirty="0"/>
          </a:p>
        </p:txBody>
      </p:sp>
      <p:sp>
        <p:nvSpPr>
          <p:cNvPr id="5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dirty="0" smtClean="0"/>
              <a:t>2017 GRWG/GDWG Annual Meeting, 20-24 March, 2017, Madison, USA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2015-MSC\高橋行端\開発\GSICS\VIS\Lunar\AHI\20150928SuperMoonTotalLunarEclipse\AhiMoonPosSchedule_2015092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9"/>
          <a:stretch/>
        </p:blipFill>
        <p:spPr bwMode="auto">
          <a:xfrm>
            <a:off x="11875" y="1523836"/>
            <a:ext cx="2961171" cy="32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D:\2015-MSC\高橋行端\開発\GSICS\VIS\Lunar\AHI\20150928SuperMoonTotalLunarEclipse\moonAnim_2015092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9" y="9511"/>
            <a:ext cx="6069200" cy="68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07504" y="97468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2015-09-28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504" y="836712"/>
            <a:ext cx="267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 day of total lunar eclipse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and super moon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04248" y="44624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Band05 (1.6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Symbol" panose="05050102010706020507" pitchFamily="18" charset="2"/>
              </a:rPr>
              <a:t>μ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04248" y="3471391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Band07 (3.9 </a:t>
            </a:r>
            <a:r>
              <a:rPr kumimoji="1" lang="el-GR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μ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C:\Users\JMA802B\Desktop\LunarCal\R\Fig4Presentation\AhiMoonPosResul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3777" r="26938" b="19892"/>
          <a:stretch/>
        </p:blipFill>
        <p:spPr bwMode="auto">
          <a:xfrm>
            <a:off x="4572000" y="1937158"/>
            <a:ext cx="4320480" cy="43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8600"/>
            <a:ext cx="8152584" cy="758952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/>
              <a:t>AHI Lunar Observation</a:t>
            </a:r>
          </a:p>
        </p:txBody>
      </p:sp>
      <p:sp>
        <p:nvSpPr>
          <p:cNvPr id="49" name="テキスト ボックス 77"/>
          <p:cNvSpPr txBox="1"/>
          <p:nvPr/>
        </p:nvSpPr>
        <p:spPr>
          <a:xfrm>
            <a:off x="355058" y="1576883"/>
            <a:ext cx="4121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ja-JP" dirty="0"/>
              <a:t>Performed using Region 5 </a:t>
            </a:r>
            <a:r>
              <a:rPr lang="en-GB" altLang="ja-JP" sz="1600" dirty="0"/>
              <a:t>(1000x500km for the earth scene) </a:t>
            </a:r>
            <a:r>
              <a:rPr lang="en-GB" altLang="ja-JP" dirty="0"/>
              <a:t>flexible observation </a:t>
            </a:r>
          </a:p>
          <a:p>
            <a:pPr marL="355600" indent="-3556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ja-JP" dirty="0"/>
              <a:t>Just </a:t>
            </a:r>
            <a:r>
              <a:rPr lang="en-GB" altLang="ja-JP" b="1" u="sng" dirty="0">
                <a:solidFill>
                  <a:schemeClr val="bg2">
                    <a:lumMod val="50000"/>
                  </a:schemeClr>
                </a:solidFill>
              </a:rPr>
              <a:t>one scan</a:t>
            </a:r>
            <a:r>
              <a:rPr lang="en-GB" altLang="ja-JP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altLang="ja-JP" dirty="0"/>
              <a:t>to observe the Moon</a:t>
            </a:r>
          </a:p>
          <a:p>
            <a:pPr marL="355600" indent="-3556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ja-JP" dirty="0"/>
              <a:t>1 observation / 30 seconds </a:t>
            </a:r>
          </a:p>
          <a:p>
            <a:pPr marL="533400" indent="-177800">
              <a:lnSpc>
                <a:spcPct val="120000"/>
              </a:lnSpc>
            </a:pPr>
            <a:r>
              <a:rPr lang="en-GB" altLang="ja-JP" dirty="0"/>
              <a:t> -&gt; huge number of observations</a:t>
            </a:r>
          </a:p>
        </p:txBody>
      </p:sp>
      <p:grpSp>
        <p:nvGrpSpPr>
          <p:cNvPr id="35" name="グループ化 34"/>
          <p:cNvGrpSpPr/>
          <p:nvPr/>
        </p:nvGrpSpPr>
        <p:grpSpPr>
          <a:xfrm>
            <a:off x="1032798" y="3737748"/>
            <a:ext cx="2537474" cy="2551810"/>
            <a:chOff x="1979712" y="3613494"/>
            <a:chExt cx="2681490" cy="2499926"/>
          </a:xfrm>
        </p:grpSpPr>
        <p:pic>
          <p:nvPicPr>
            <p:cNvPr id="16" name="Picture 4" descr="\\fsw0644\user4\Takahashi\DesktopW7\Dev\EumWork\WindowsWork\Documents\Presentation\20140923_eumconf2014\presentation\fig\lunar\moonpos_MTSAT2+Imager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 b="5703"/>
            <a:stretch/>
          </p:blipFill>
          <p:spPr bwMode="auto">
            <a:xfrm>
              <a:off x="1979712" y="3613494"/>
              <a:ext cx="2681490" cy="2499926"/>
            </a:xfrm>
            <a:prstGeom prst="rect">
              <a:avLst/>
            </a:prstGeom>
            <a:noFill/>
          </p:spPr>
        </p:pic>
        <p:sp>
          <p:nvSpPr>
            <p:cNvPr id="17" name="TextBox 24"/>
            <p:cNvSpPr txBox="1"/>
            <p:nvPr/>
          </p:nvSpPr>
          <p:spPr>
            <a:xfrm>
              <a:off x="2996773" y="3981220"/>
              <a:ext cx="999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00FF"/>
                  </a:solidFill>
                </a:rPr>
                <a:t>Earth disk</a:t>
              </a:r>
            </a:p>
          </p:txBody>
        </p:sp>
        <p:cxnSp>
          <p:nvCxnSpPr>
            <p:cNvPr id="18" name="Straight Arrow Connector 25"/>
            <p:cNvCxnSpPr/>
            <p:nvPr/>
          </p:nvCxnSpPr>
          <p:spPr>
            <a:xfrm flipH="1">
              <a:off x="3474736" y="3856949"/>
              <a:ext cx="89152" cy="2015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6"/>
            <p:cNvSpPr/>
            <p:nvPr/>
          </p:nvSpPr>
          <p:spPr>
            <a:xfrm>
              <a:off x="2555775" y="4621606"/>
              <a:ext cx="1782877" cy="73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/>
                <a:t>MTSAT-2/Imager</a:t>
              </a:r>
            </a:p>
            <a:p>
              <a:pPr algn="ctr"/>
              <a:r>
                <a:rPr lang="en-GB" sz="1100" dirty="0"/>
                <a:t>(Jul.2010 – Dec.2013)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98 Obs. / 3.5 years</a:t>
              </a:r>
            </a:p>
          </p:txBody>
        </p:sp>
      </p:grpSp>
      <p:sp>
        <p:nvSpPr>
          <p:cNvPr id="22" name="Rectangle 26"/>
          <p:cNvSpPr/>
          <p:nvPr/>
        </p:nvSpPr>
        <p:spPr>
          <a:xfrm>
            <a:off x="5508104" y="488287"/>
            <a:ext cx="3227472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11"/>
          <p:cNvSpPr txBox="1"/>
          <p:nvPr/>
        </p:nvSpPr>
        <p:spPr>
          <a:xfrm>
            <a:off x="5783156" y="476672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Lunar phase angle [deg]</a:t>
            </a:r>
          </a:p>
        </p:txBody>
      </p:sp>
      <p:sp>
        <p:nvSpPr>
          <p:cNvPr id="24" name="TextBox 12"/>
          <p:cNvSpPr txBox="1"/>
          <p:nvPr/>
        </p:nvSpPr>
        <p:spPr>
          <a:xfrm>
            <a:off x="6691762" y="153051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Full moon</a:t>
            </a:r>
          </a:p>
        </p:txBody>
      </p:sp>
      <p:cxnSp>
        <p:nvCxnSpPr>
          <p:cNvPr id="25" name="Straight Arrow Connector 21"/>
          <p:cNvCxnSpPr/>
          <p:nvPr/>
        </p:nvCxnSpPr>
        <p:spPr>
          <a:xfrm>
            <a:off x="5539634" y="1436541"/>
            <a:ext cx="1387697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9"/>
          <p:cNvSpPr txBox="1"/>
          <p:nvPr/>
        </p:nvSpPr>
        <p:spPr>
          <a:xfrm>
            <a:off x="5594633" y="984703"/>
            <a:ext cx="3113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-180     -120    -60         0         60       120     180</a:t>
            </a:r>
          </a:p>
        </p:txBody>
      </p:sp>
      <p:cxnSp>
        <p:nvCxnSpPr>
          <p:cNvPr id="31" name="Straight Arrow Connector 32"/>
          <p:cNvCxnSpPr/>
          <p:nvPr/>
        </p:nvCxnSpPr>
        <p:spPr>
          <a:xfrm>
            <a:off x="7003131" y="1430276"/>
            <a:ext cx="17048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8"/>
          <p:cNvSpPr/>
          <p:nvPr/>
        </p:nvSpPr>
        <p:spPr>
          <a:xfrm>
            <a:off x="6263966" y="1262707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2" descr="D:\Work\GeoLeoVNIR\Lunar\OBS\AhiMoonPosResul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0" t="12315" r="8269" b="61578"/>
          <a:stretch/>
        </p:blipFill>
        <p:spPr bwMode="auto">
          <a:xfrm rot="5400000">
            <a:off x="7001605" y="-429789"/>
            <a:ext cx="22651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0"/>
          <p:cNvSpPr/>
          <p:nvPr/>
        </p:nvSpPr>
        <p:spPr>
          <a:xfrm>
            <a:off x="7651576" y="1272735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1"/>
          <p:cNvSpPr/>
          <p:nvPr/>
        </p:nvSpPr>
        <p:spPr>
          <a:xfrm>
            <a:off x="7827562" y="1251715"/>
            <a:ext cx="2413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31"/>
          <p:cNvSpPr/>
          <p:nvPr/>
        </p:nvSpPr>
        <p:spPr>
          <a:xfrm>
            <a:off x="6171250" y="1227076"/>
            <a:ext cx="2413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30"/>
          <p:cNvSpPr/>
          <p:nvPr/>
        </p:nvSpPr>
        <p:spPr>
          <a:xfrm>
            <a:off x="6973536" y="1265176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8"/>
          <p:cNvSpPr/>
          <p:nvPr/>
        </p:nvSpPr>
        <p:spPr>
          <a:xfrm>
            <a:off x="5704670" y="126222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8"/>
          <p:cNvSpPr/>
          <p:nvPr/>
        </p:nvSpPr>
        <p:spPr>
          <a:xfrm>
            <a:off x="8217130" y="125327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41370" y="5805174"/>
            <a:ext cx="703838" cy="442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200" b="1" dirty="0">
                <a:solidFill>
                  <a:schemeClr val="bg2">
                    <a:lumMod val="75000"/>
                  </a:schemeClr>
                </a:solidFill>
              </a:rPr>
              <a:t>Earth disk</a:t>
            </a:r>
          </a:p>
          <a:p>
            <a:r>
              <a:rPr kumimoji="1" lang="en-US" altLang="ja-JP" sz="1200" b="1" dirty="0">
                <a:solidFill>
                  <a:srgbClr val="00CC66"/>
                </a:solidFill>
              </a:rPr>
              <a:t>AHI </a:t>
            </a:r>
            <a:r>
              <a:rPr kumimoji="1" lang="en-US" altLang="ja-JP" sz="1200" b="1" dirty="0" err="1">
                <a:solidFill>
                  <a:srgbClr val="00CC66"/>
                </a:solidFill>
              </a:rPr>
              <a:t>FoR</a:t>
            </a:r>
            <a:endParaRPr kumimoji="1" lang="ja-JP" altLang="en-US" sz="1200" b="1" dirty="0">
              <a:solidFill>
                <a:srgbClr val="00CC66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137790" y="3293774"/>
            <a:ext cx="32324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/>
              <a:t>Himawari-8/AHI</a:t>
            </a:r>
          </a:p>
          <a:p>
            <a:pPr algn="ctr"/>
            <a:r>
              <a:rPr kumimoji="1" lang="en-US" altLang="ja-JP" sz="1600" dirty="0"/>
              <a:t>(4 Mar. 2015 – 30 Oct. 2016)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26167 Obs. / 20 months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b="1" dirty="0"/>
              <a:t>AHI Lunar Observation for GIRO </a:t>
            </a:r>
            <a:endParaRPr kumimoji="1" lang="ja-JP" altLang="en-US" sz="3200" b="1" dirty="0"/>
          </a:p>
        </p:txBody>
      </p:sp>
      <p:sp>
        <p:nvSpPr>
          <p:cNvPr id="7" name="TextBox 4"/>
          <p:cNvSpPr txBox="1"/>
          <p:nvPr/>
        </p:nvSpPr>
        <p:spPr>
          <a:xfrm>
            <a:off x="423411" y="1628800"/>
            <a:ext cx="84332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2">
                    <a:lumMod val="50000"/>
                  </a:schemeClr>
                </a:solidFill>
              </a:rPr>
              <a:t>More than 7000 (150 days) </a:t>
            </a:r>
            <a:r>
              <a:rPr lang="en-GB" sz="1600" dirty="0"/>
              <a:t>useful lunar obs. for GIRO </a:t>
            </a:r>
            <a:r>
              <a:rPr lang="en-GB" altLang="ja-JP" sz="1600" dirty="0"/>
              <a:t>within the applicable phase angle:</a:t>
            </a:r>
          </a:p>
          <a:p>
            <a:pPr marL="447675" indent="-85725">
              <a:lnSpc>
                <a:spcPct val="130000"/>
              </a:lnSpc>
            </a:pPr>
            <a:r>
              <a:rPr lang="en-GB" altLang="ja-JP" sz="2000" dirty="0"/>
              <a:t> </a:t>
            </a:r>
            <a:r>
              <a:rPr lang="en-GB" altLang="ja-JP" sz="2000" b="1" u="sng" dirty="0">
                <a:solidFill>
                  <a:srgbClr val="0070C0"/>
                </a:solidFill>
              </a:rPr>
              <a:t>2</a:t>
            </a:r>
            <a:r>
              <a:rPr lang="en-GB" altLang="ja-JP" sz="2000" u="sng" dirty="0"/>
              <a:t> </a:t>
            </a:r>
            <a:r>
              <a:rPr lang="en-GB" altLang="ja-JP" sz="2000" u="sng" dirty="0" err="1"/>
              <a:t>deg</a:t>
            </a:r>
            <a:r>
              <a:rPr lang="en-GB" altLang="ja-JP" sz="2000" u="sng" dirty="0"/>
              <a:t> &lt;= |phase angle| &lt;=</a:t>
            </a:r>
            <a:r>
              <a:rPr lang="en-GB" altLang="ja-JP" sz="2000" b="1" u="sng" dirty="0">
                <a:solidFill>
                  <a:schemeClr val="tx2"/>
                </a:solidFill>
              </a:rPr>
              <a:t> </a:t>
            </a:r>
            <a:r>
              <a:rPr lang="en-GB" altLang="ja-JP" sz="2000" b="1" u="sng" dirty="0">
                <a:solidFill>
                  <a:srgbClr val="0070C0"/>
                </a:solidFill>
              </a:rPr>
              <a:t>92</a:t>
            </a:r>
            <a:r>
              <a:rPr lang="en-GB" altLang="ja-JP" sz="2000" b="1" u="sng" dirty="0">
                <a:solidFill>
                  <a:schemeClr val="tx2"/>
                </a:solidFill>
              </a:rPr>
              <a:t> </a:t>
            </a:r>
            <a:r>
              <a:rPr lang="en-GB" altLang="ja-JP" sz="2000" u="sng" dirty="0" err="1"/>
              <a:t>deg</a:t>
            </a:r>
            <a:endParaRPr lang="en-GB" sz="2000" dirty="0"/>
          </a:p>
        </p:txBody>
      </p:sp>
      <p:pic>
        <p:nvPicPr>
          <p:cNvPr id="332808" name="Picture 8" descr="D:\2015-MSC\高橋行端\Meetings\EUMETSAT気象衛星会議\2015\Presentation\fig\RDAT_H08_20150801_B04_MO_P019Q507_EB04_V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06" y="2694282"/>
            <a:ext cx="1897542" cy="10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9" name="Picture 9" descr="D:\2015-MSC\高橋行端\Meetings\EUMETSAT気象衛星会議\2015\Presentation\fig\RDAT_H08_20150801_B05_MO_P019Q507_EB04_V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70" y="3830813"/>
            <a:ext cx="1898708" cy="10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0" name="Picture 10" descr="D:\2015-MSC\高橋行端\Meetings\EUMETSAT気象衛星会議\2015\Presentation\fig\RDAT_H08_20150801_B06_MO_P019Q507_EB04_V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25" y="4939509"/>
            <a:ext cx="1904155" cy="10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1" name="Picture 11" descr="D:\2015-MSC\高橋行端\Meetings\EUMETSAT気象衛星会議\2015\Presentation\fig\RDAT_H08_20150801_B01_MO_P019Q507_EB04_V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15" y="2683118"/>
            <a:ext cx="1883810" cy="10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2" name="Picture 12" descr="D:\2015-MSC\高橋行端\Meetings\EUMETSAT気象衛星会議\2015\Presentation\fig\RDAT_H08_20150801_B02_MO_P019Q507_EB04_V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39" y="3810862"/>
            <a:ext cx="1883810" cy="10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3" name="Picture 13" descr="D:\2015-MSC\高橋行端\Meetings\EUMETSAT気象衛星会議\2015\Presentation\fig\RDAT_H08_20150801_B03_MO_P019Q507_EB04_V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33" y="4934415"/>
            <a:ext cx="1897542" cy="10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024171" y="2657996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B01 (0.47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32507" y="3790379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B02 (0.51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28315" y="4913932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B03 (0.64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43956" y="2657996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B04 (0.86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38623" y="380059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B05 (1.6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923765" y="4899074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B06 (2.3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78098" y="2348880"/>
            <a:ext cx="377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2015-08-01T03:03:26Z </a:t>
            </a:r>
            <a:r>
              <a:rPr lang="en-US" altLang="ja-JP" sz="1400" dirty="0"/>
              <a:t>(phase angle: 10.5deg)</a:t>
            </a:r>
            <a:endParaRPr lang="ja-JP" altLang="en-US" sz="1400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38946" name="Picture 2" descr="C:\Users\JMA802B\Desktop\LunarCal\R\Fig4Presentation\tseries_phang_mar2015toOct201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9208" r="12100" b="3657"/>
          <a:stretch/>
        </p:blipFill>
        <p:spPr bwMode="auto">
          <a:xfrm>
            <a:off x="221152" y="3040788"/>
            <a:ext cx="4782896" cy="29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58527" y="2852936"/>
            <a:ext cx="325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Time series of AHI lunar phase angle [</a:t>
            </a:r>
            <a:r>
              <a:rPr kumimoji="1" lang="en-US" altLang="ja-JP" sz="1400" dirty="0" err="1"/>
              <a:t>deg</a:t>
            </a:r>
            <a:r>
              <a:rPr kumimoji="1" lang="en-US" altLang="ja-JP" sz="1400" dirty="0"/>
              <a:t>]</a:t>
            </a:r>
            <a:endParaRPr kumimoji="1" lang="ja-JP" altLang="en-US" sz="1400" dirty="0"/>
          </a:p>
        </p:txBody>
      </p:sp>
      <p:sp>
        <p:nvSpPr>
          <p:cNvPr id="4" name="正方形/長方形 3"/>
          <p:cNvSpPr/>
          <p:nvPr/>
        </p:nvSpPr>
        <p:spPr>
          <a:xfrm rot="16200000">
            <a:off x="-4516" y="2934045"/>
            <a:ext cx="54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200" dirty="0"/>
              <a:t> [</a:t>
            </a:r>
            <a:r>
              <a:rPr kumimoji="1" lang="en-US" altLang="ja-JP" sz="1200" dirty="0" err="1"/>
              <a:t>deg</a:t>
            </a:r>
            <a:r>
              <a:rPr kumimoji="1" lang="en-US" altLang="ja-JP" sz="1200" dirty="0"/>
              <a:t>]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853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6174" y="261655"/>
            <a:ext cx="6710082" cy="75895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2800" b="1" dirty="0"/>
              <a:t>Time Series of </a:t>
            </a:r>
            <a:r>
              <a:rPr kumimoji="1" lang="el-GR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2800" b="1" dirty="0"/>
              <a:t> in AHI VNIR Bands</a:t>
            </a:r>
            <a:br>
              <a:rPr kumimoji="1" lang="en-US" altLang="ja-JP" sz="2800" b="1" dirty="0"/>
            </a:br>
            <a:r>
              <a:rPr kumimoji="1" lang="en-US" altLang="ja-JP" sz="1900" b="1" dirty="0"/>
              <a:t>Pre-launch determined Cal. </a:t>
            </a:r>
            <a:r>
              <a:rPr kumimoji="1" lang="en-US" altLang="ja-JP" sz="1900" b="1" dirty="0" err="1"/>
              <a:t>Coeffs</a:t>
            </a:r>
            <a:r>
              <a:rPr kumimoji="1" lang="en-US" altLang="ja-JP" sz="1900" b="1" dirty="0"/>
              <a:t>. are used for whole period of time </a:t>
            </a:r>
            <a:endParaRPr kumimoji="1" lang="ja-JP" altLang="en-US" sz="19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346114" name="Picture 2" descr="C:\Users\JMA802B\Desktop\LunarCal\R\asof20161108_prelaunch_actualbb\fig_all\Himawari8+AHI_Band01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10476" r="11084" b="2911"/>
          <a:stretch/>
        </p:blipFill>
        <p:spPr bwMode="auto">
          <a:xfrm>
            <a:off x="219075" y="3239431"/>
            <a:ext cx="2866055" cy="14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5" name="Picture 3" descr="C:\Users\JMA802B\Desktop\LunarCal\R\asof20161108_prelaunch_actualbb\fig_all\Himawari8+AHI_Band02_delta_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8685" r="11401" b="2612"/>
          <a:stretch/>
        </p:blipFill>
        <p:spPr bwMode="auto">
          <a:xfrm>
            <a:off x="3095749" y="3206093"/>
            <a:ext cx="2841006" cy="14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6" name="Picture 4" descr="C:\Users\JMA802B\Desktop\LunarCal\R\asof20161108_prelaunch_actualbb\fig_all\Himawari8+AHI_Band03_delta_ir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9091" r="10793" b="2090"/>
          <a:stretch/>
        </p:blipFill>
        <p:spPr bwMode="auto">
          <a:xfrm>
            <a:off x="5987332" y="3215858"/>
            <a:ext cx="2886098" cy="14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7" name="Picture 5" descr="C:\Users\JMA802B\Desktop\LunarCal\R\asof20161108_prelaunch_actualbb\fig_all\Himawari8+AHI_Band04_delta_ir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9984" r="11085" b="3772"/>
          <a:stretch/>
        </p:blipFill>
        <p:spPr bwMode="auto">
          <a:xfrm>
            <a:off x="209550" y="4771653"/>
            <a:ext cx="2866056" cy="14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8" name="Picture 6" descr="C:\Users\JMA802B\Desktop\LunarCal\R\asof20161108_prelaunch_actualbb\fig_all\Himawari8+AHI_Band05_delta_ir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9964" r="10420" b="3794"/>
          <a:stretch/>
        </p:blipFill>
        <p:spPr bwMode="auto">
          <a:xfrm>
            <a:off x="3105275" y="4771653"/>
            <a:ext cx="2881087" cy="14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9" name="Picture 7" descr="C:\Users\JMA802B\Desktop\LunarCal\R\asof20161108_prelaunch_actualbb\fig_all\Himawari8+AHI_Band06_delta_ir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9686" r="11368" b="3626"/>
          <a:stretch/>
        </p:blipFill>
        <p:spPr bwMode="auto">
          <a:xfrm>
            <a:off x="5987332" y="4764561"/>
            <a:ext cx="2845830" cy="14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JMA802B\Desktop\LunarCal\R\asof20161108_prelaunch_actualbb\fig_all\Himawari8+AHI_Band03_delta_ir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9" t="8047" r="2641" b="38276"/>
          <a:stretch/>
        </p:blipFill>
        <p:spPr bwMode="auto">
          <a:xfrm rot="5400000">
            <a:off x="7552751" y="1825927"/>
            <a:ext cx="6632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JMA802B\Desktop\LunarCal\R\asof20161108_prelaunch_actualbb\fig_all\Himawari8+AHI_Band03_delta_ir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1" t="62850" r="1086" b="14886"/>
          <a:stretch/>
        </p:blipFill>
        <p:spPr bwMode="auto">
          <a:xfrm>
            <a:off x="8475184" y="4101898"/>
            <a:ext cx="335277" cy="37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JMA802B\Desktop\LunarCal\R\asof20161108_prelaunch_actualbb\fig_all\Himawari8+AHI_Band06_delta_ir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5" t="63520" r="1058" b="16658"/>
          <a:stretch/>
        </p:blipFill>
        <p:spPr bwMode="auto">
          <a:xfrm>
            <a:off x="8074016" y="5693234"/>
            <a:ext cx="341806" cy="3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MA802B\Desktop\LunarCal\R\asof20161108_prelaunch_actualbb\fig_all\Himawari8+AHI_Band01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5" t="64098" r="836" b="16599"/>
          <a:stretch/>
        </p:blipFill>
        <p:spPr bwMode="auto">
          <a:xfrm>
            <a:off x="2690556" y="4129497"/>
            <a:ext cx="3429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MA802B\Desktop\LunarCal\R\asof20161108_prelaunch_actualbb\fig_all\Himawari8+AHI_Band02_delta_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3" t="64294" r="610" b="16403"/>
          <a:stretch/>
        </p:blipFill>
        <p:spPr bwMode="auto">
          <a:xfrm>
            <a:off x="5552816" y="4129497"/>
            <a:ext cx="34886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JMA802B\Desktop\LunarCal\R\asof20161108_prelaunch_actualbb\fig_all\Himawari8+AHI_Band05_delta_ir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2" t="62839" r="1108" b="15965"/>
          <a:stretch/>
        </p:blipFill>
        <p:spPr bwMode="auto">
          <a:xfrm>
            <a:off x="5427304" y="5659716"/>
            <a:ext cx="329816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JMA802B\Desktop\LunarCal\R\asof20161108_prelaunch_actualbb\fig_all\Himawari8+AHI_Band04_delta_ir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9" t="62859" r="175" b="16701"/>
          <a:stretch/>
        </p:blipFill>
        <p:spPr bwMode="auto">
          <a:xfrm>
            <a:off x="2673948" y="5663624"/>
            <a:ext cx="3683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301583" y="4196170"/>
            <a:ext cx="744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Band1 (0.47</a:t>
            </a:r>
            <a:r>
              <a:rPr kumimoji="1" lang="el-GR" altLang="ja-JP" sz="1600" dirty="0">
                <a:solidFill>
                  <a:srgbClr val="FF0000"/>
                </a:solidFill>
              </a:rPr>
              <a:t>μ</a:t>
            </a:r>
            <a:r>
              <a:rPr kumimoji="1" lang="en-US" altLang="ja-JP" sz="1600" dirty="0">
                <a:solidFill>
                  <a:srgbClr val="FF0000"/>
                </a:solidFill>
              </a:rPr>
              <a:t>m)                                 </a:t>
            </a:r>
            <a:r>
              <a:rPr lang="en-US" altLang="ja-JP" sz="1600" dirty="0">
                <a:solidFill>
                  <a:srgbClr val="FF0000"/>
                </a:solidFill>
              </a:rPr>
              <a:t>Band2 (0.51</a:t>
            </a:r>
            <a:r>
              <a:rPr lang="el-GR" altLang="ja-JP" sz="1600" dirty="0">
                <a:solidFill>
                  <a:srgbClr val="FF0000"/>
                </a:solidFill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</a:rPr>
              <a:t>m)                                   Band3 (0.64</a:t>
            </a:r>
            <a:r>
              <a:rPr lang="el-GR" altLang="ja-JP" sz="1600" dirty="0">
                <a:solidFill>
                  <a:srgbClr val="FF0000"/>
                </a:solidFill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</a:rPr>
              <a:t>m)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7583" y="5743998"/>
            <a:ext cx="738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Band4</a:t>
            </a:r>
            <a:r>
              <a:rPr kumimoji="1" lang="en-US" altLang="ja-JP" sz="1600" b="1" dirty="0">
                <a:solidFill>
                  <a:srgbClr val="0000FF"/>
                </a:solidFill>
              </a:rPr>
              <a:t> </a:t>
            </a:r>
            <a:r>
              <a:rPr kumimoji="1" lang="en-US" altLang="ja-JP" sz="1600" dirty="0">
                <a:solidFill>
                  <a:srgbClr val="0000FF"/>
                </a:solidFill>
              </a:rPr>
              <a:t>(0.86</a:t>
            </a:r>
            <a:r>
              <a:rPr kumimoji="1" lang="el-GR" altLang="ja-JP" sz="1600" dirty="0">
                <a:solidFill>
                  <a:srgbClr val="0000FF"/>
                </a:solidFill>
              </a:rPr>
              <a:t>μ</a:t>
            </a:r>
            <a:r>
              <a:rPr kumimoji="1" lang="en-US" altLang="ja-JP" sz="1600" dirty="0">
                <a:solidFill>
                  <a:srgbClr val="0000FF"/>
                </a:solidFill>
              </a:rPr>
              <a:t>m)                                  </a:t>
            </a:r>
            <a:r>
              <a:rPr lang="en-US" altLang="ja-JP" sz="1600" dirty="0">
                <a:solidFill>
                  <a:srgbClr val="0000FF"/>
                </a:solidFill>
              </a:rPr>
              <a:t>Band5 (1.6</a:t>
            </a:r>
            <a:r>
              <a:rPr lang="el-GR" altLang="ja-JP" sz="1600" dirty="0">
                <a:solidFill>
                  <a:srgbClr val="0000FF"/>
                </a:solidFill>
              </a:rPr>
              <a:t>μ</a:t>
            </a:r>
            <a:r>
              <a:rPr lang="en-US" altLang="ja-JP" sz="1600" dirty="0">
                <a:solidFill>
                  <a:srgbClr val="0000FF"/>
                </a:solidFill>
              </a:rPr>
              <a:t>m)                                    Band6 (2.3</a:t>
            </a:r>
            <a:r>
              <a:rPr lang="el-GR" altLang="ja-JP" sz="1600" dirty="0">
                <a:solidFill>
                  <a:srgbClr val="0000FF"/>
                </a:solidFill>
              </a:rPr>
              <a:t>μ</a:t>
            </a:r>
            <a:r>
              <a:rPr lang="en-US" altLang="ja-JP" sz="1600" dirty="0">
                <a:solidFill>
                  <a:srgbClr val="0000FF"/>
                </a:solidFill>
              </a:rPr>
              <a:t>m) 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14778" y="2855877"/>
            <a:ext cx="2010166" cy="34624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50" b="1" dirty="0"/>
              <a:t>  2   12   22  32  42  52  62  72   82  92</a:t>
            </a:r>
          </a:p>
          <a:p>
            <a:r>
              <a:rPr kumimoji="1" lang="en-US" altLang="ja-JP" sz="1200" b="1" dirty="0"/>
              <a:t>             Phase angle [</a:t>
            </a:r>
            <a:r>
              <a:rPr kumimoji="1" lang="en-US" altLang="ja-JP" sz="1200" b="1" dirty="0" err="1"/>
              <a:t>deg</a:t>
            </a:r>
            <a:r>
              <a:rPr kumimoji="1" lang="en-US" altLang="ja-JP" sz="1200" b="1" dirty="0"/>
              <a:t>]</a:t>
            </a:r>
            <a:endParaRPr kumimoji="1" lang="ja-JP" altLang="en-US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6470930" y="84682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16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23528" y="1486697"/>
            <a:ext cx="8214493" cy="1572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1600" dirty="0"/>
              <a:t>Phase angle dependence in </a:t>
            </a:r>
            <a:r>
              <a:rPr kumimoji="1" lang="en-US" altLang="ja-JP" sz="1600" dirty="0">
                <a:solidFill>
                  <a:srgbClr val="FF0000"/>
                </a:solidFill>
              </a:rPr>
              <a:t>Band1-3</a:t>
            </a:r>
          </a:p>
          <a:p>
            <a:pPr marL="342900" indent="-1651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Suggests possible issues in AHI VNIR calibration, </a:t>
            </a:r>
            <a:r>
              <a:rPr kumimoji="1" lang="en-US" altLang="ja-JP" sz="1400" dirty="0" smtClean="0"/>
              <a:t>but</a:t>
            </a:r>
            <a:endParaRPr kumimoji="1" lang="en-US" altLang="ja-JP" sz="1600" dirty="0"/>
          </a:p>
          <a:p>
            <a:pPr marL="342900" indent="-1651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 smtClean="0"/>
              <a:t>Trends are </a:t>
            </a:r>
            <a:r>
              <a:rPr kumimoji="1" lang="en-US" altLang="ja-JP" sz="1400" dirty="0"/>
              <a:t>good </a:t>
            </a:r>
            <a:r>
              <a:rPr kumimoji="1" lang="en-US" altLang="ja-JP" sz="1400" dirty="0" smtClean="0"/>
              <a:t>agreements </a:t>
            </a:r>
            <a:r>
              <a:rPr kumimoji="1" lang="en-US" altLang="ja-JP" sz="1400" dirty="0"/>
              <a:t>with other Cal/Val </a:t>
            </a:r>
            <a:r>
              <a:rPr kumimoji="1" lang="en-US" altLang="ja-JP" sz="1400" dirty="0" smtClean="0"/>
              <a:t>methods (next slide) when specific </a:t>
            </a:r>
            <a:r>
              <a:rPr kumimoji="1" lang="en-US" altLang="ja-JP" sz="1400" dirty="0"/>
              <a:t>phase </a:t>
            </a:r>
            <a:r>
              <a:rPr kumimoji="1" lang="en-US" altLang="ja-JP" sz="1400" dirty="0" smtClean="0"/>
              <a:t>angle is focused</a:t>
            </a:r>
            <a:endParaRPr kumimoji="1" lang="en-US" altLang="ja-JP" sz="1400" dirty="0"/>
          </a:p>
          <a:p>
            <a:pPr marL="269875" indent="-269875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1600" dirty="0"/>
              <a:t>Phase angle dependence in </a:t>
            </a:r>
            <a:r>
              <a:rPr kumimoji="1" lang="en-US" altLang="ja-JP" sz="1600" dirty="0">
                <a:solidFill>
                  <a:srgbClr val="0000FF"/>
                </a:solidFill>
              </a:rPr>
              <a:t>Band4-6</a:t>
            </a:r>
          </a:p>
          <a:p>
            <a:pPr marL="358775" indent="-1762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Seems to be </a:t>
            </a:r>
            <a:r>
              <a:rPr kumimoji="1" lang="en-US" altLang="ja-JP" sz="1400" dirty="0" smtClean="0"/>
              <a:t>reasonable because similar results are derived in SEVIRI (shown later)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42351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D:\2015-MSC\高橋行端\書き物\201608_MscTechRepo_IntroGsics\最終稿\tseries_himawari8_vnirc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b="48380"/>
          <a:stretch/>
        </p:blipFill>
        <p:spPr bwMode="auto">
          <a:xfrm>
            <a:off x="270570" y="2833886"/>
            <a:ext cx="8685473" cy="17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2015-MSC\高橋行端\書き物\201608_MscTechRepo_IntroGsics\最終稿\tseries_himawari8_vnirc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9"/>
          <a:stretch/>
        </p:blipFill>
        <p:spPr bwMode="auto">
          <a:xfrm>
            <a:off x="279017" y="4619838"/>
            <a:ext cx="8685471" cy="178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30629" cy="758952"/>
          </a:xfrm>
        </p:spPr>
        <p:txBody>
          <a:bodyPr>
            <a:noAutofit/>
          </a:bodyPr>
          <a:lstStyle/>
          <a:p>
            <a:pPr algn="l"/>
            <a:r>
              <a:rPr lang="en-GB" sz="3200" b="1" dirty="0"/>
              <a:t>Validation of On-board Calibration Slope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6160" y="2843802"/>
            <a:ext cx="744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7046" y="4578910"/>
            <a:ext cx="738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08951" y="3192630"/>
            <a:ext cx="1790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6600"/>
                </a:solidFill>
              </a:rPr>
              <a:t> Updates of Cal. slope</a:t>
            </a:r>
            <a:endParaRPr kumimoji="1" lang="ja-JP" altLang="en-US" sz="1400" b="1" dirty="0">
              <a:solidFill>
                <a:srgbClr val="006600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smtClean="0"/>
              <a:t>2017 GRWG/GDWG Annual Meeting, 20-24 March, 2017, Madison, USA</a:t>
            </a:r>
            <a:endParaRPr lang="en-GB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9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99661" y="6361583"/>
            <a:ext cx="1948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Error bar: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stdv</a:t>
            </a:r>
            <a:r>
              <a:rPr kumimoji="1" lang="en-US" altLang="ja-JP" sz="1400" dirty="0">
                <a:solidFill>
                  <a:schemeClr val="bg1"/>
                </a:solidFill>
              </a:rPr>
              <a:t>. of slopes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8347" y="1447734"/>
            <a:ext cx="8447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en-US" altLang="ja-JP" dirty="0"/>
              <a:t>Improvement of accuracy after updating calibration slopes based on SD observation</a:t>
            </a:r>
          </a:p>
          <a:p>
            <a:pPr marL="55880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52438" algn="l"/>
              </a:tabLst>
            </a:pPr>
            <a:r>
              <a:rPr lang="en-US" altLang="ja-JP" sz="1600" dirty="0"/>
              <a:t>~0.5%/year of degradation trend in band 1-4</a:t>
            </a:r>
          </a:p>
          <a:p>
            <a:pPr marL="55880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52438" algn="l"/>
              </a:tabLst>
            </a:pPr>
            <a:r>
              <a:rPr lang="en-US" altLang="ja-JP" sz="1600" dirty="0"/>
              <a:t>+6.1% bias for band 5, -4.3 % bias for band 6 based on ray-matching validation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876606" y="3354896"/>
            <a:ext cx="216024" cy="137188"/>
          </a:xfrm>
          <a:prstGeom prst="straightConnector1">
            <a:avLst/>
          </a:prstGeom>
          <a:ln w="254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524028" y="2504198"/>
            <a:ext cx="5878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series of ratios between AHI observations and reference values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178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ivic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10843</TotalTime>
  <Words>3192</Words>
  <Application>Microsoft Office PowerPoint</Application>
  <PresentationFormat>画面に合わせる (4:3)</PresentationFormat>
  <Paragraphs>555</Paragraphs>
  <Slides>31</Slides>
  <Notes>9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31</vt:i4>
      </vt:variant>
    </vt:vector>
  </HeadingPairs>
  <TitlesOfParts>
    <vt:vector size="33" baseType="lpstr">
      <vt:lpstr>Civic</vt:lpstr>
      <vt:lpstr>1_Civic</vt:lpstr>
      <vt:lpstr>PowerPoint プレゼンテーション</vt:lpstr>
      <vt:lpstr>Contents</vt:lpstr>
      <vt:lpstr>Advanced Himawari Imager (AHI) on Himawari-8</vt:lpstr>
      <vt:lpstr>PowerPoint プレゼンテーション</vt:lpstr>
      <vt:lpstr>PowerPoint プレゼンテーション</vt:lpstr>
      <vt:lpstr>AHI Lunar Observation</vt:lpstr>
      <vt:lpstr>AHI Lunar Observation for GIRO </vt:lpstr>
      <vt:lpstr>Time Series of ΔIrr in AHI VNIR Bands Pre-launch determined Cal. Coeffs. are used for whole period of time </vt:lpstr>
      <vt:lpstr>Validation of On-board Calibration Slope</vt:lpstr>
      <vt:lpstr>AHI Lunar Calibration  – Lunar Phase Angle Dependence</vt:lpstr>
      <vt:lpstr>Impact study of correcting observed lunar irradiance using VIIRS ray-matching inter-cal approach</vt:lpstr>
      <vt:lpstr>Correction of AHI radiance using VIIRS ray-matching results</vt:lpstr>
      <vt:lpstr>PowerPoint プレゼンテーション</vt:lpstr>
      <vt:lpstr>Inter-calibration (proposed by S. Wagner in 2016)</vt:lpstr>
      <vt:lpstr>ΔIrr of Himawari-8/AHI Band4 (0.86 μm)</vt:lpstr>
      <vt:lpstr>PowerPoint プレゼンテーション</vt:lpstr>
      <vt:lpstr>Summary and Future Plans</vt:lpstr>
      <vt:lpstr>PowerPoint プレゼンテーション</vt:lpstr>
      <vt:lpstr>JMA geostationary satellites</vt:lpstr>
      <vt:lpstr>Typical Observation Schedule in 10 minutes Repeat Cycle</vt:lpstr>
      <vt:lpstr>Calibration Slope from SD observation</vt:lpstr>
      <vt:lpstr>Validation of On-board Calibration Method 1) Vicarious Calibration using RT Simulation</vt:lpstr>
      <vt:lpstr>PowerPoint プレゼンテーション</vt:lpstr>
      <vt:lpstr>Lunar Calibration using GIRO</vt:lpstr>
      <vt:lpstr>Web monitoring system of AHI lunar observations (JMA intranet page)</vt:lpstr>
      <vt:lpstr>PowerPoint プレゼンテーション</vt:lpstr>
      <vt:lpstr>Deep Space Counts (Csp) for Calibration Equation</vt:lpstr>
      <vt:lpstr>Use of Deep Space Counts at each Lunar Observation in the Calibration Process</vt:lpstr>
      <vt:lpstr>Reduction of ΔIrr trend</vt:lpstr>
      <vt:lpstr>Phase Angle Dependence Correction of Lunar Irradiance</vt:lpstr>
      <vt:lpstr>A possible scheme for inter-calibration</vt:lpstr>
    </vt:vector>
  </TitlesOfParts>
  <Company>EUMETSAT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input/output data of ROLO executable</dc:title>
  <dc:creator>Masaya Takahashi</dc:creator>
  <cp:lastModifiedBy>Masaya Takahashi</cp:lastModifiedBy>
  <cp:revision>733</cp:revision>
  <cp:lastPrinted>2016-11-10T02:00:00Z</cp:lastPrinted>
  <dcterms:created xsi:type="dcterms:W3CDTF">2014-06-12T13:21:49Z</dcterms:created>
  <dcterms:modified xsi:type="dcterms:W3CDTF">2017-03-17T07:45:41Z</dcterms:modified>
</cp:coreProperties>
</file>