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56" r:id="rId2"/>
    <p:sldMasterId id="2147483731" r:id="rId3"/>
  </p:sldMasterIdLst>
  <p:notesMasterIdLst>
    <p:notesMasterId r:id="rId40"/>
  </p:notesMasterIdLst>
  <p:handoutMasterIdLst>
    <p:handoutMasterId r:id="rId41"/>
  </p:handoutMasterIdLst>
  <p:sldIdLst>
    <p:sldId id="257" r:id="rId4"/>
    <p:sldId id="303" r:id="rId5"/>
    <p:sldId id="308" r:id="rId6"/>
    <p:sldId id="268" r:id="rId7"/>
    <p:sldId id="302" r:id="rId8"/>
    <p:sldId id="301" r:id="rId9"/>
    <p:sldId id="275" r:id="rId10"/>
    <p:sldId id="312" r:id="rId11"/>
    <p:sldId id="269" r:id="rId12"/>
    <p:sldId id="288" r:id="rId13"/>
    <p:sldId id="270" r:id="rId14"/>
    <p:sldId id="276" r:id="rId15"/>
    <p:sldId id="277" r:id="rId16"/>
    <p:sldId id="278" r:id="rId17"/>
    <p:sldId id="271" r:id="rId18"/>
    <p:sldId id="281" r:id="rId19"/>
    <p:sldId id="294" r:id="rId20"/>
    <p:sldId id="279" r:id="rId21"/>
    <p:sldId id="295" r:id="rId22"/>
    <p:sldId id="293" r:id="rId23"/>
    <p:sldId id="296" r:id="rId24"/>
    <p:sldId id="297" r:id="rId25"/>
    <p:sldId id="298" r:id="rId26"/>
    <p:sldId id="299" r:id="rId27"/>
    <p:sldId id="300" r:id="rId28"/>
    <p:sldId id="284" r:id="rId29"/>
    <p:sldId id="309" r:id="rId30"/>
    <p:sldId id="286" r:id="rId31"/>
    <p:sldId id="287" r:id="rId32"/>
    <p:sldId id="313" r:id="rId33"/>
    <p:sldId id="314" r:id="rId34"/>
    <p:sldId id="316" r:id="rId35"/>
    <p:sldId id="317" r:id="rId36"/>
    <p:sldId id="319" r:id="rId37"/>
    <p:sldId id="318" r:id="rId38"/>
    <p:sldId id="264" r:id="rId39"/>
  </p:sldIdLst>
  <p:sldSz cx="7620000" cy="5715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1800" userDrawn="1">
          <p15:clr>
            <a:srgbClr val="A4A3A4"/>
          </p15:clr>
        </p15:guide>
        <p15:guide id="2" pos="240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471C"/>
    <a:srgbClr val="FF9900"/>
    <a:srgbClr val="026DCE"/>
    <a:srgbClr val="026BCA"/>
    <a:srgbClr val="0000CC"/>
    <a:srgbClr val="016BBB"/>
    <a:srgbClr val="026AC8"/>
    <a:srgbClr val="02539C"/>
    <a:srgbClr val="0255A0"/>
    <a:srgbClr val="F0FD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048" autoAdjust="0"/>
  </p:normalViewPr>
  <p:slideViewPr>
    <p:cSldViewPr>
      <p:cViewPr varScale="1">
        <p:scale>
          <a:sx n="76" d="100"/>
          <a:sy n="76" d="100"/>
        </p:scale>
        <p:origin x="-1380" y="-84"/>
      </p:cViewPr>
      <p:guideLst>
        <p:guide orient="horz" pos="1800"/>
        <p:guide pos="2400"/>
      </p:guideLst>
    </p:cSldViewPr>
  </p:slideViewPr>
  <p:outlineViewPr>
    <p:cViewPr>
      <p:scale>
        <a:sx n="33" d="100"/>
        <a:sy n="33" d="100"/>
      </p:scale>
      <p:origin x="0" y="-8688"/>
    </p:cViewPr>
  </p:outlineViewPr>
  <p:notesTextViewPr>
    <p:cViewPr>
      <p:scale>
        <a:sx n="1" d="1"/>
        <a:sy n="1" d="1"/>
      </p:scale>
      <p:origin x="0" y="0"/>
    </p:cViewPr>
  </p:notesTextViewPr>
  <p:sorterViewPr>
    <p:cViewPr>
      <p:scale>
        <a:sx n="100" d="100"/>
        <a:sy n="100" d="100"/>
      </p:scale>
      <p:origin x="0" y="-7560"/>
    </p:cViewPr>
  </p:sorterViewPr>
  <p:notesViewPr>
    <p:cSldViewPr>
      <p:cViewPr varScale="1">
        <p:scale>
          <a:sx n="58" d="100"/>
          <a:sy n="58" d="100"/>
        </p:scale>
        <p:origin x="-253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7C00504-7677-443C-BCCD-BB0F9EB539FC}" type="datetimeFigureOut">
              <a:rPr lang="zh-CN" altLang="en-US"/>
              <a:pPr>
                <a:defRPr/>
              </a:pPr>
              <a:t>2017/11/13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A135003-B7C5-43B5-BE7C-0EA40B157DE4}" type="slidenum">
              <a:rPr lang="zh-CN" altLang="en-US"/>
              <a:pPr/>
              <a:t>‹#›</a:t>
            </a:fld>
            <a:endParaRPr lang="zh-CN" altLang="en-US"/>
          </a:p>
        </p:txBody>
      </p:sp>
    </p:spTree>
    <p:extLst>
      <p:ext uri="{BB962C8B-B14F-4D97-AF65-F5344CB8AC3E}">
        <p14:creationId xmlns:p14="http://schemas.microsoft.com/office/powerpoint/2010/main" val="2082385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D766787-C9A7-4B6D-9EC0-54026844CCD1}" type="datetimeFigureOut">
              <a:rPr lang="zh-CN" altLang="en-US"/>
              <a:pPr>
                <a:defRPr/>
              </a:pPr>
              <a:t>2017/11/13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C73E2AB-B91A-4947-9763-336F6369C32B}" type="slidenum">
              <a:rPr lang="zh-CN" altLang="en-US"/>
              <a:pPr/>
              <a:t>‹#›</a:t>
            </a:fld>
            <a:endParaRPr lang="zh-CN" altLang="en-US"/>
          </a:p>
        </p:txBody>
      </p:sp>
    </p:spTree>
    <p:extLst>
      <p:ext uri="{BB962C8B-B14F-4D97-AF65-F5344CB8AC3E}">
        <p14:creationId xmlns:p14="http://schemas.microsoft.com/office/powerpoint/2010/main" val="11955176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TextBox 6"/>
          <p:cNvSpPr txBox="1"/>
          <p:nvPr userDrawn="1"/>
        </p:nvSpPr>
        <p:spPr>
          <a:xfrm>
            <a:off x="0" y="1357313"/>
            <a:ext cx="7620000" cy="1477962"/>
          </a:xfrm>
          <a:prstGeom prst="rect">
            <a:avLst/>
          </a:prstGeom>
          <a:solidFill>
            <a:srgbClr val="026DCE"/>
          </a:solidFill>
        </p:spPr>
        <p:txBody>
          <a:bodyPr>
            <a:spAutoFit/>
          </a:bodyPr>
          <a:lstStyle/>
          <a:p>
            <a:pPr>
              <a:defRPr/>
            </a:pPr>
            <a:endParaRPr lang="en-US" altLang="zh-CN" dirty="0"/>
          </a:p>
          <a:p>
            <a:pPr>
              <a:defRPr/>
            </a:pPr>
            <a:endParaRPr lang="en-US" altLang="zh-CN" dirty="0"/>
          </a:p>
          <a:p>
            <a:pPr>
              <a:defRPr/>
            </a:pPr>
            <a:endParaRPr lang="en-US" altLang="zh-CN" dirty="0"/>
          </a:p>
          <a:p>
            <a:pPr>
              <a:defRPr/>
            </a:pPr>
            <a:endParaRPr lang="en-US" altLang="zh-CN" dirty="0"/>
          </a:p>
          <a:p>
            <a:pPr>
              <a:defRPr/>
            </a:pPr>
            <a:endParaRPr lang="en-US" altLang="zh-CN" dirty="0"/>
          </a:p>
        </p:txBody>
      </p:sp>
      <p:pic>
        <p:nvPicPr>
          <p:cNvPr id="3" name="图片 7" descr="东方红第一颗.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57313"/>
            <a:ext cx="19050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8" descr="LOGO-001.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43126" y="5254626"/>
            <a:ext cx="303609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2041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01928" y="3672418"/>
            <a:ext cx="6477000" cy="1135063"/>
          </a:xfrm>
        </p:spPr>
        <p:txBody>
          <a:bodyPr anchor="t"/>
          <a:lstStyle>
            <a:lvl1pPr algn="l">
              <a:defRPr sz="3333"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1928" y="2422261"/>
            <a:ext cx="64770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049A9785-FF47-4631-A41A-CBEFFBD3F2F6}" type="datetimeFigureOut">
              <a:rPr lang="zh-CN" altLang="en-US"/>
              <a:pPr>
                <a:defRPr/>
              </a:pPr>
              <a:t>2017/11/13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15C170B-1B4D-4104-8800-46F07A36F7C7}" type="slidenum">
              <a:rPr lang="zh-CN" altLang="en-US"/>
              <a:pPr/>
              <a:t>‹#›</a:t>
            </a:fld>
            <a:endParaRPr lang="zh-CN" altLang="en-US"/>
          </a:p>
        </p:txBody>
      </p:sp>
    </p:spTree>
    <p:extLst>
      <p:ext uri="{BB962C8B-B14F-4D97-AF65-F5344CB8AC3E}">
        <p14:creationId xmlns:p14="http://schemas.microsoft.com/office/powerpoint/2010/main" val="222532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8735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4E1668B-7DCB-49AC-8FCA-3AD1C755423D}" type="datetimeFigureOut">
              <a:rPr lang="zh-CN" altLang="en-US"/>
              <a:pPr>
                <a:defRPr/>
              </a:pPr>
              <a:t>2017/11/13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4E9E2207-C3EC-4153-99E5-E84CCC2415FA}" type="slidenum">
              <a:rPr lang="zh-CN" altLang="en-US"/>
              <a:pPr/>
              <a:t>‹#›</a:t>
            </a:fld>
            <a:endParaRPr lang="zh-CN" altLang="en-US"/>
          </a:p>
        </p:txBody>
      </p:sp>
    </p:spTree>
    <p:extLst>
      <p:ext uri="{BB962C8B-B14F-4D97-AF65-F5344CB8AC3E}">
        <p14:creationId xmlns:p14="http://schemas.microsoft.com/office/powerpoint/2010/main" val="1881507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81000" y="1279262"/>
            <a:ext cx="3366823"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smtClean="0"/>
              <a:t>单击此处编辑母版文本样式</a:t>
            </a:r>
          </a:p>
        </p:txBody>
      </p:sp>
      <p:sp>
        <p:nvSpPr>
          <p:cNvPr id="4" name="内容占位符 3"/>
          <p:cNvSpPr>
            <a:spLocks noGrp="1"/>
          </p:cNvSpPr>
          <p:nvPr>
            <p:ph sz="half" idx="2"/>
          </p:nvPr>
        </p:nvSpPr>
        <p:spPr>
          <a:xfrm>
            <a:off x="381000" y="1812396"/>
            <a:ext cx="336682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3870855" y="1279262"/>
            <a:ext cx="3368146"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smtClean="0"/>
              <a:t>单击此处编辑母版文本样式</a:t>
            </a:r>
          </a:p>
        </p:txBody>
      </p:sp>
      <p:sp>
        <p:nvSpPr>
          <p:cNvPr id="6" name="内容占位符 5"/>
          <p:cNvSpPr>
            <a:spLocks noGrp="1"/>
          </p:cNvSpPr>
          <p:nvPr>
            <p:ph sz="quarter" idx="4"/>
          </p:nvPr>
        </p:nvSpPr>
        <p:spPr>
          <a:xfrm>
            <a:off x="3870855" y="1812396"/>
            <a:ext cx="3368146"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BD42188-36D4-4716-90EA-C6AC87A403A9}" type="datetimeFigureOut">
              <a:rPr lang="zh-CN" altLang="en-US"/>
              <a:pPr>
                <a:defRPr/>
              </a:pPr>
              <a:t>2017/11/13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124E1E81-08C6-4687-90B2-37BEF940E93E}" type="slidenum">
              <a:rPr lang="zh-CN" altLang="en-US"/>
              <a:pPr/>
              <a:t>‹#›</a:t>
            </a:fld>
            <a:endParaRPr lang="zh-CN" altLang="en-US"/>
          </a:p>
        </p:txBody>
      </p:sp>
    </p:spTree>
    <p:extLst>
      <p:ext uri="{BB962C8B-B14F-4D97-AF65-F5344CB8AC3E}">
        <p14:creationId xmlns:p14="http://schemas.microsoft.com/office/powerpoint/2010/main" val="2437501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日期占位符 3"/>
          <p:cNvSpPr>
            <a:spLocks noGrp="1"/>
          </p:cNvSpPr>
          <p:nvPr>
            <p:ph type="dt" sz="half" idx="10"/>
          </p:nvPr>
        </p:nvSpPr>
        <p:spPr/>
        <p:txBody>
          <a:bodyPr/>
          <a:lstStyle>
            <a:lvl1pPr>
              <a:defRPr/>
            </a:lvl1pPr>
          </a:lstStyle>
          <a:p>
            <a:pPr>
              <a:defRPr/>
            </a:pPr>
            <a:fld id="{E16AA3C9-27BC-4169-945C-0967A53DA93D}" type="datetimeFigureOut">
              <a:rPr lang="zh-CN" altLang="en-US"/>
              <a:pPr>
                <a:defRPr/>
              </a:pPr>
              <a:t>2017/11/13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29DA7325-50EB-4807-9EEB-295E51245762}" type="slidenum">
              <a:rPr lang="zh-CN" altLang="en-US"/>
              <a:pPr/>
              <a:t>‹#›</a:t>
            </a:fld>
            <a:endParaRPr lang="zh-CN" altLang="en-US"/>
          </a:p>
        </p:txBody>
      </p:sp>
    </p:spTree>
    <p:extLst>
      <p:ext uri="{BB962C8B-B14F-4D97-AF65-F5344CB8AC3E}">
        <p14:creationId xmlns:p14="http://schemas.microsoft.com/office/powerpoint/2010/main" val="2481504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E872D7B-074D-43E3-A27F-2B451C52A352}" type="datetimeFigureOut">
              <a:rPr lang="zh-CN" altLang="en-US"/>
              <a:pPr>
                <a:defRPr/>
              </a:pPr>
              <a:t>2017/11/13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F2AC41D-A4BD-4AA3-8F4D-0ACA2D947986}" type="slidenum">
              <a:rPr lang="zh-CN" altLang="en-US"/>
              <a:pPr/>
              <a:t>‹#›</a:t>
            </a:fld>
            <a:endParaRPr lang="zh-CN" altLang="en-US"/>
          </a:p>
        </p:txBody>
      </p:sp>
    </p:spTree>
    <p:extLst>
      <p:ext uri="{BB962C8B-B14F-4D97-AF65-F5344CB8AC3E}">
        <p14:creationId xmlns:p14="http://schemas.microsoft.com/office/powerpoint/2010/main" val="21468604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81001" y="227543"/>
            <a:ext cx="2506928" cy="968375"/>
          </a:xfrm>
        </p:spPr>
        <p:txBody>
          <a:bodyPr anchor="b"/>
          <a:lstStyle>
            <a:lvl1pPr algn="l">
              <a:defRPr sz="1667"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979208" y="227542"/>
            <a:ext cx="425979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381001" y="1195918"/>
            <a:ext cx="2506928"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D78A513-C2B7-49C0-A34A-27DC6A678DA1}" type="datetimeFigureOut">
              <a:rPr lang="zh-CN" altLang="en-US"/>
              <a:pPr>
                <a:defRPr/>
              </a:pPr>
              <a:t>2017/11/13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B66B15F0-65BE-44CD-BFFC-EC43945CEDD1}" type="slidenum">
              <a:rPr lang="zh-CN" altLang="en-US"/>
              <a:pPr/>
              <a:t>‹#›</a:t>
            </a:fld>
            <a:endParaRPr lang="zh-CN" altLang="en-US"/>
          </a:p>
        </p:txBody>
      </p:sp>
    </p:spTree>
    <p:extLst>
      <p:ext uri="{BB962C8B-B14F-4D97-AF65-F5344CB8AC3E}">
        <p14:creationId xmlns:p14="http://schemas.microsoft.com/office/powerpoint/2010/main" val="4214901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493573" y="4000500"/>
            <a:ext cx="4572000" cy="472282"/>
          </a:xfrm>
        </p:spPr>
        <p:txBody>
          <a:bodyPr anchor="b"/>
          <a:lstStyle>
            <a:lvl1pPr algn="l">
              <a:defRPr sz="1667"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493573" y="510646"/>
            <a:ext cx="4572000" cy="3429000"/>
          </a:xfrm>
        </p:spPr>
        <p:txBody>
          <a:bodyPr rtlCol="0">
            <a:normAutofit/>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zh-CN" altLang="en-US" noProof="0"/>
          </a:p>
        </p:txBody>
      </p:sp>
      <p:sp>
        <p:nvSpPr>
          <p:cNvPr id="4" name="文本占位符 3"/>
          <p:cNvSpPr>
            <a:spLocks noGrp="1"/>
          </p:cNvSpPr>
          <p:nvPr>
            <p:ph type="body" sz="half" idx="2"/>
          </p:nvPr>
        </p:nvSpPr>
        <p:spPr>
          <a:xfrm>
            <a:off x="1493573" y="4472782"/>
            <a:ext cx="4572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4298118-7713-43F2-B685-ECCF817A10BB}" type="datetimeFigureOut">
              <a:rPr lang="zh-CN" altLang="en-US"/>
              <a:pPr>
                <a:defRPr/>
              </a:pPr>
              <a:t>2017/11/13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26DE6E6-0D87-4A4D-91AD-D293C2E47AD9}" type="slidenum">
              <a:rPr lang="zh-CN" altLang="en-US"/>
              <a:pPr/>
              <a:t>‹#›</a:t>
            </a:fld>
            <a:endParaRPr lang="zh-CN" altLang="en-US"/>
          </a:p>
        </p:txBody>
      </p:sp>
    </p:spTree>
    <p:extLst>
      <p:ext uri="{BB962C8B-B14F-4D97-AF65-F5344CB8AC3E}">
        <p14:creationId xmlns:p14="http://schemas.microsoft.com/office/powerpoint/2010/main" val="3322412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A57C271-AD63-4FA4-A36D-FBE471421211}" type="datetimeFigureOut">
              <a:rPr lang="zh-CN" altLang="en-US"/>
              <a:pPr>
                <a:defRPr/>
              </a:pPr>
              <a:t>2017/11/13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F3E6C12-0A32-4F67-B3A8-AB676E5D3752}" type="slidenum">
              <a:rPr lang="zh-CN" altLang="en-US"/>
              <a:pPr/>
              <a:t>‹#›</a:t>
            </a:fld>
            <a:endParaRPr lang="zh-CN" altLang="en-US"/>
          </a:p>
        </p:txBody>
      </p:sp>
    </p:spTree>
    <p:extLst>
      <p:ext uri="{BB962C8B-B14F-4D97-AF65-F5344CB8AC3E}">
        <p14:creationId xmlns:p14="http://schemas.microsoft.com/office/powerpoint/2010/main" val="3110207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524500" y="228866"/>
            <a:ext cx="17145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228866"/>
            <a:ext cx="5016500"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58C1921-C599-4AF7-8CAF-0670C4FD06AD}" type="datetimeFigureOut">
              <a:rPr lang="zh-CN" altLang="en-US"/>
              <a:pPr>
                <a:defRPr/>
              </a:pPr>
              <a:t>2017/11/13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42A7803-267D-477A-8418-EECF4B8A890D}" type="slidenum">
              <a:rPr lang="zh-CN" altLang="en-US"/>
              <a:pPr/>
              <a:t>‹#›</a:t>
            </a:fld>
            <a:endParaRPr lang="zh-CN" altLang="en-US"/>
          </a:p>
        </p:txBody>
      </p:sp>
    </p:spTree>
    <p:extLst>
      <p:ext uri="{BB962C8B-B14F-4D97-AF65-F5344CB8AC3E}">
        <p14:creationId xmlns:p14="http://schemas.microsoft.com/office/powerpoint/2010/main" val="2004801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71500" y="1774825"/>
            <a:ext cx="6477000" cy="1225550"/>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238500"/>
            <a:ext cx="53340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9555DC7-201F-421C-93F7-E0F8D2BD2A1A}" type="datetimeFigureOut">
              <a:rPr lang="zh-CN" altLang="en-US"/>
              <a:pPr>
                <a:defRPr/>
              </a:pPr>
              <a:t>2017/11/13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2410322B-5443-4C7D-A064-DF82D88C98DB}" type="slidenum">
              <a:rPr lang="zh-CN" altLang="en-US"/>
              <a:pPr/>
              <a:t>‹#›</a:t>
            </a:fld>
            <a:endParaRPr lang="zh-CN" altLang="en-US"/>
          </a:p>
        </p:txBody>
      </p:sp>
    </p:spTree>
    <p:extLst>
      <p:ext uri="{BB962C8B-B14F-4D97-AF65-F5344CB8AC3E}">
        <p14:creationId xmlns:p14="http://schemas.microsoft.com/office/powerpoint/2010/main" val="330636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内容">
    <p:spTree>
      <p:nvGrpSpPr>
        <p:cNvPr id="1" name=""/>
        <p:cNvGrpSpPr/>
        <p:nvPr/>
      </p:nvGrpSpPr>
      <p:grpSpPr>
        <a:xfrm>
          <a:off x="0" y="0"/>
          <a:ext cx="0" cy="0"/>
          <a:chOff x="0" y="0"/>
          <a:chExt cx="0" cy="0"/>
        </a:xfrm>
      </p:grpSpPr>
      <p:sp>
        <p:nvSpPr>
          <p:cNvPr id="4" name="矩形 11"/>
          <p:cNvSpPr/>
          <p:nvPr userDrawn="1"/>
        </p:nvSpPr>
        <p:spPr bwMode="auto">
          <a:xfrm>
            <a:off x="0" y="5333687"/>
            <a:ext cx="7620001" cy="381312"/>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9"/>
          <p:cNvSpPr/>
          <p:nvPr userDrawn="1"/>
        </p:nvSpPr>
        <p:spPr bwMode="auto">
          <a:xfrm>
            <a:off x="-1" y="-25399"/>
            <a:ext cx="7620001" cy="794667"/>
          </a:xfrm>
          <a:prstGeom prst="rect">
            <a:avLst/>
          </a:prstGeom>
          <a:gradFill flip="none" rotWithShape="1">
            <a:gsLst>
              <a:gs pos="21000">
                <a:schemeClr val="accent2">
                  <a:lumMod val="75000"/>
                  <a:lumOff val="25000"/>
                </a:schemeClr>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12"/>
          <p:cNvPicPr>
            <a:picLocks noChangeAspect="1"/>
          </p:cNvPicPr>
          <p:nvPr userDrawn="1"/>
        </p:nvPicPr>
        <p:blipFill rotWithShape="1">
          <a:blip r:embed="rId2" cstate="print">
            <a:extLst/>
          </a:blip>
          <a:srcRect b="6852"/>
          <a:stretch/>
        </p:blipFill>
        <p:spPr>
          <a:xfrm>
            <a:off x="6132040" y="-82128"/>
            <a:ext cx="1278361" cy="888124"/>
          </a:xfrm>
          <a:prstGeom prst="ellipse">
            <a:avLst/>
          </a:prstGeom>
          <a:ln>
            <a:noFill/>
          </a:ln>
          <a:effectLst>
            <a:softEdge rad="112500"/>
          </a:effectLst>
        </p:spPr>
      </p:pic>
      <p:sp>
        <p:nvSpPr>
          <p:cNvPr id="9" name="灯片编号占位符 3"/>
          <p:cNvSpPr txBox="1">
            <a:spLocks/>
          </p:cNvSpPr>
          <p:nvPr userDrawn="1"/>
        </p:nvSpPr>
        <p:spPr>
          <a:xfrm>
            <a:off x="149490" y="5405439"/>
            <a:ext cx="1199885" cy="236537"/>
          </a:xfrm>
          <a:prstGeom prst="rect">
            <a:avLst/>
          </a:prstGeom>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de-DE" altLang="en-US" sz="1000" b="1">
                <a:solidFill>
                  <a:schemeClr val="bg1"/>
                </a:solidFill>
                <a:latin typeface="微软雅黑" panose="020B0503020204020204" pitchFamily="34" charset="-122"/>
                <a:ea typeface="微软雅黑" panose="020B0503020204020204" pitchFamily="34" charset="-122"/>
              </a:rPr>
              <a:t> </a:t>
            </a:r>
            <a:fld id="{894E628C-5A09-43EE-A7A6-BDF65C09BADC}" type="slidenum">
              <a:rPr lang="zh-CN" altLang="en-US" sz="1000" b="1">
                <a:solidFill>
                  <a:schemeClr val="bg1"/>
                </a:solidFill>
                <a:latin typeface="微软雅黑" panose="020B0503020204020204" pitchFamily="34" charset="-122"/>
                <a:ea typeface="微软雅黑" panose="020B0503020204020204" pitchFamily="34" charset="-122"/>
              </a:rPr>
              <a:pPr eaLnBrk="1" hangingPunct="1"/>
              <a:t>‹#›</a:t>
            </a:fld>
            <a:endParaRPr lang="en-US" altLang="zh-CN" sz="1000" b="1">
              <a:solidFill>
                <a:schemeClr val="bg1"/>
              </a:solidFill>
              <a:latin typeface="微软雅黑" panose="020B0503020204020204" pitchFamily="34" charset="-122"/>
              <a:ea typeface="微软雅黑" panose="020B0503020204020204" pitchFamily="34" charset="-122"/>
            </a:endParaRPr>
          </a:p>
        </p:txBody>
      </p:sp>
      <p:sp>
        <p:nvSpPr>
          <p:cNvPr id="10" name="灯片编号占位符 3"/>
          <p:cNvSpPr txBox="1">
            <a:spLocks/>
          </p:cNvSpPr>
          <p:nvPr userDrawn="1"/>
        </p:nvSpPr>
        <p:spPr>
          <a:xfrm>
            <a:off x="5811574" y="5387975"/>
            <a:ext cx="2018771" cy="236538"/>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itchFamily="34" charset="-122"/>
                <a:ea typeface="微软雅黑"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altLang="en-US" sz="1000" b="1" dirty="0" smtClean="0">
                <a:solidFill>
                  <a:schemeClr val="bg1"/>
                </a:solidFill>
              </a:rPr>
              <a:t> </a:t>
            </a:r>
            <a:r>
              <a:rPr lang="en-US" altLang="zh-CN" sz="1000" b="1" dirty="0" smtClean="0">
                <a:solidFill>
                  <a:schemeClr val="bg1"/>
                </a:solidFill>
              </a:rPr>
              <a:t>XXXXXXXXXXXXXXXXX</a:t>
            </a:r>
            <a:endParaRPr lang="en-US" sz="1000" b="1" dirty="0">
              <a:solidFill>
                <a:schemeClr val="bg1"/>
              </a:solidFill>
            </a:endParaRPr>
          </a:p>
        </p:txBody>
      </p:sp>
      <p:sp>
        <p:nvSpPr>
          <p:cNvPr id="7" name="标题 1"/>
          <p:cNvSpPr>
            <a:spLocks noGrp="1"/>
          </p:cNvSpPr>
          <p:nvPr>
            <p:ph type="title"/>
          </p:nvPr>
        </p:nvSpPr>
        <p:spPr>
          <a:xfrm>
            <a:off x="245105" y="121568"/>
            <a:ext cx="4860396" cy="647700"/>
          </a:xfrm>
        </p:spPr>
        <p:txBody>
          <a:bodyPr/>
          <a:lstStyle>
            <a:lvl1pPr algn="l">
              <a:defRPr sz="1833"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defRPr>
            </a:lvl1pPr>
          </a:lstStyle>
          <a:p>
            <a:endParaRPr lang="zh-CN" altLang="en-US" dirty="0"/>
          </a:p>
        </p:txBody>
      </p:sp>
      <p:sp>
        <p:nvSpPr>
          <p:cNvPr id="8" name="副标题 2"/>
          <p:cNvSpPr>
            <a:spLocks noGrp="1"/>
          </p:cNvSpPr>
          <p:nvPr>
            <p:ph type="subTitle" idx="1"/>
          </p:nvPr>
        </p:nvSpPr>
        <p:spPr>
          <a:xfrm>
            <a:off x="509634" y="1465015"/>
            <a:ext cx="6600733" cy="3209652"/>
          </a:xfrm>
        </p:spPr>
        <p:txBody>
          <a:bodyPr>
            <a:normAutofit/>
          </a:bodyPr>
          <a:lstStyle>
            <a:lvl1pPr marL="380985" indent="-380985" algn="l">
              <a:buFont typeface="Wingdings" panose="05000000000000000000" pitchFamily="2" charset="2"/>
              <a:buChar char="n"/>
              <a:defRPr sz="1667">
                <a:solidFill>
                  <a:schemeClr val="tx1"/>
                </a:solidFill>
                <a:latin typeface="微软雅黑" panose="020B0503020204020204" pitchFamily="34" charset="-122"/>
                <a:ea typeface="微软雅黑" panose="020B0503020204020204" pitchFamily="34" charset="-122"/>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Tree>
    <p:extLst>
      <p:ext uri="{BB962C8B-B14F-4D97-AF65-F5344CB8AC3E}">
        <p14:creationId xmlns:p14="http://schemas.microsoft.com/office/powerpoint/2010/main" val="13483845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93F06A0-1302-4A08-965C-8999BE3AF02D}" type="datetimeFigureOut">
              <a:rPr lang="zh-CN" altLang="en-US"/>
              <a:pPr>
                <a:defRPr/>
              </a:pPr>
              <a:t>2017/11/13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12B0870-BDA6-4081-AFEE-A54B00FCE6EE}" type="slidenum">
              <a:rPr lang="zh-CN" altLang="en-US"/>
              <a:pPr/>
              <a:t>‹#›</a:t>
            </a:fld>
            <a:endParaRPr lang="zh-CN" altLang="en-US"/>
          </a:p>
        </p:txBody>
      </p:sp>
    </p:spTree>
    <p:extLst>
      <p:ext uri="{BB962C8B-B14F-4D97-AF65-F5344CB8AC3E}">
        <p14:creationId xmlns:p14="http://schemas.microsoft.com/office/powerpoint/2010/main" val="482624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01928" y="3671888"/>
            <a:ext cx="6477000" cy="1135062"/>
          </a:xfrm>
        </p:spPr>
        <p:txBody>
          <a:bodyPr anchor="t"/>
          <a:lstStyle>
            <a:lvl1pPr algn="l">
              <a:defRPr sz="3333"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1928" y="2422526"/>
            <a:ext cx="6477000" cy="1249363"/>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E576E05-4104-45F5-A058-59C0F68C9E1B}" type="datetimeFigureOut">
              <a:rPr lang="zh-CN" altLang="en-US"/>
              <a:pPr>
                <a:defRPr/>
              </a:pPr>
              <a:t>2017/11/13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75C6684-9378-4802-BD4A-3637236CEB62}" type="slidenum">
              <a:rPr lang="zh-CN" altLang="en-US"/>
              <a:pPr/>
              <a:t>‹#›</a:t>
            </a:fld>
            <a:endParaRPr lang="zh-CN" altLang="en-US"/>
          </a:p>
        </p:txBody>
      </p:sp>
    </p:spTree>
    <p:extLst>
      <p:ext uri="{BB962C8B-B14F-4D97-AF65-F5344CB8AC3E}">
        <p14:creationId xmlns:p14="http://schemas.microsoft.com/office/powerpoint/2010/main" val="3999405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333500"/>
            <a:ext cx="3365500" cy="377190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873500" y="1333500"/>
            <a:ext cx="3365500" cy="377190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D822F79A-C453-4B70-8963-BE85B9824366}" type="datetimeFigureOut">
              <a:rPr lang="zh-CN" altLang="en-US"/>
              <a:pPr>
                <a:defRPr/>
              </a:pPr>
              <a:t>2017/11/13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E88C581-F5AE-4C13-9D9D-FC248FD61CCF}" type="slidenum">
              <a:rPr lang="zh-CN" altLang="en-US"/>
              <a:pPr/>
              <a:t>‹#›</a:t>
            </a:fld>
            <a:endParaRPr lang="zh-CN" altLang="en-US"/>
          </a:p>
        </p:txBody>
      </p:sp>
    </p:spTree>
    <p:extLst>
      <p:ext uri="{BB962C8B-B14F-4D97-AF65-F5344CB8AC3E}">
        <p14:creationId xmlns:p14="http://schemas.microsoft.com/office/powerpoint/2010/main" val="959693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81000" y="1279525"/>
            <a:ext cx="3366823" cy="533400"/>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smtClean="0"/>
              <a:t>单击此处编辑母版文本样式</a:t>
            </a:r>
          </a:p>
        </p:txBody>
      </p:sp>
      <p:sp>
        <p:nvSpPr>
          <p:cNvPr id="4" name="内容占位符 3"/>
          <p:cNvSpPr>
            <a:spLocks noGrp="1"/>
          </p:cNvSpPr>
          <p:nvPr>
            <p:ph sz="half" idx="2"/>
          </p:nvPr>
        </p:nvSpPr>
        <p:spPr>
          <a:xfrm>
            <a:off x="381000" y="1812926"/>
            <a:ext cx="3366823" cy="3292475"/>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3870855" y="1279525"/>
            <a:ext cx="3368146" cy="533400"/>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smtClean="0"/>
              <a:t>单击此处编辑母版文本样式</a:t>
            </a:r>
          </a:p>
        </p:txBody>
      </p:sp>
      <p:sp>
        <p:nvSpPr>
          <p:cNvPr id="6" name="内容占位符 5"/>
          <p:cNvSpPr>
            <a:spLocks noGrp="1"/>
          </p:cNvSpPr>
          <p:nvPr>
            <p:ph sz="quarter" idx="4"/>
          </p:nvPr>
        </p:nvSpPr>
        <p:spPr>
          <a:xfrm>
            <a:off x="3870855" y="1812926"/>
            <a:ext cx="3368146" cy="3292475"/>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497B51D3-D2A4-4AFD-8F4A-B673C7A9FBF5}" type="datetimeFigureOut">
              <a:rPr lang="zh-CN" altLang="en-US"/>
              <a:pPr>
                <a:defRPr/>
              </a:pPr>
              <a:t>2017/11/13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DB029890-CB8D-40EB-9996-052A0508597A}" type="slidenum">
              <a:rPr lang="zh-CN" altLang="en-US"/>
              <a:pPr/>
              <a:t>‹#›</a:t>
            </a:fld>
            <a:endParaRPr lang="zh-CN" altLang="en-US"/>
          </a:p>
        </p:txBody>
      </p:sp>
    </p:spTree>
    <p:extLst>
      <p:ext uri="{BB962C8B-B14F-4D97-AF65-F5344CB8AC3E}">
        <p14:creationId xmlns:p14="http://schemas.microsoft.com/office/powerpoint/2010/main" val="2372590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A0ECCCD-C3AF-4992-9CDB-FA0309D0A756}" type="datetimeFigureOut">
              <a:rPr lang="zh-CN" altLang="en-US"/>
              <a:pPr>
                <a:defRPr/>
              </a:pPr>
              <a:t>2017/11/13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B0A2181A-8F19-4686-AB7E-B4024432509E}" type="slidenum">
              <a:rPr lang="zh-CN" altLang="en-US"/>
              <a:pPr/>
              <a:t>‹#›</a:t>
            </a:fld>
            <a:endParaRPr lang="zh-CN" altLang="en-US"/>
          </a:p>
        </p:txBody>
      </p:sp>
    </p:spTree>
    <p:extLst>
      <p:ext uri="{BB962C8B-B14F-4D97-AF65-F5344CB8AC3E}">
        <p14:creationId xmlns:p14="http://schemas.microsoft.com/office/powerpoint/2010/main" val="3551251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0FA47CD-E940-4F95-ABA3-F4C2F0AAFCF9}" type="datetimeFigureOut">
              <a:rPr lang="zh-CN" altLang="en-US"/>
              <a:pPr>
                <a:defRPr/>
              </a:pPr>
              <a:t>2017/11/13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881EA41E-7A99-41C2-9FE5-D68AC2170F26}" type="slidenum">
              <a:rPr lang="zh-CN" altLang="en-US"/>
              <a:pPr/>
              <a:t>‹#›</a:t>
            </a:fld>
            <a:endParaRPr lang="zh-CN" altLang="en-US"/>
          </a:p>
        </p:txBody>
      </p:sp>
    </p:spTree>
    <p:extLst>
      <p:ext uri="{BB962C8B-B14F-4D97-AF65-F5344CB8AC3E}">
        <p14:creationId xmlns:p14="http://schemas.microsoft.com/office/powerpoint/2010/main" val="2313672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81000" y="227014"/>
            <a:ext cx="2506928" cy="968375"/>
          </a:xfrm>
        </p:spPr>
        <p:txBody>
          <a:bodyPr anchor="b"/>
          <a:lstStyle>
            <a:lvl1pPr algn="l">
              <a:defRPr sz="1667"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979208" y="227014"/>
            <a:ext cx="4259792" cy="4878387"/>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381000" y="1195388"/>
            <a:ext cx="2506928" cy="3910012"/>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BFA2CBE-F530-40F5-B788-ECDD62320DD9}" type="datetimeFigureOut">
              <a:rPr lang="zh-CN" altLang="en-US"/>
              <a:pPr>
                <a:defRPr/>
              </a:pPr>
              <a:t>2017/11/13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BD47B905-9A8E-483B-B87C-8DAEAEC7FF45}" type="slidenum">
              <a:rPr lang="zh-CN" altLang="en-US"/>
              <a:pPr/>
              <a:t>‹#›</a:t>
            </a:fld>
            <a:endParaRPr lang="zh-CN" altLang="en-US"/>
          </a:p>
        </p:txBody>
      </p:sp>
    </p:spTree>
    <p:extLst>
      <p:ext uri="{BB962C8B-B14F-4D97-AF65-F5344CB8AC3E}">
        <p14:creationId xmlns:p14="http://schemas.microsoft.com/office/powerpoint/2010/main" val="3920842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493573" y="4000501"/>
            <a:ext cx="4572000" cy="473075"/>
          </a:xfrm>
        </p:spPr>
        <p:txBody>
          <a:bodyPr anchor="b"/>
          <a:lstStyle>
            <a:lvl1pPr algn="l">
              <a:defRPr sz="1667"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493573" y="511175"/>
            <a:ext cx="4572000" cy="3429000"/>
          </a:xfrm>
        </p:spPr>
        <p:txBody>
          <a:bodyPr rtlCol="0">
            <a:normAutofit/>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zh-CN" altLang="en-US" noProof="0" smtClean="0"/>
          </a:p>
        </p:txBody>
      </p:sp>
      <p:sp>
        <p:nvSpPr>
          <p:cNvPr id="4" name="文本占位符 3"/>
          <p:cNvSpPr>
            <a:spLocks noGrp="1"/>
          </p:cNvSpPr>
          <p:nvPr>
            <p:ph type="body" sz="half" idx="2"/>
          </p:nvPr>
        </p:nvSpPr>
        <p:spPr>
          <a:xfrm>
            <a:off x="1493573" y="4473576"/>
            <a:ext cx="4572000" cy="669925"/>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64E0B25-5907-4870-92EA-853DBB89D8BB}" type="datetimeFigureOut">
              <a:rPr lang="zh-CN" altLang="en-US"/>
              <a:pPr>
                <a:defRPr/>
              </a:pPr>
              <a:t>2017/11/13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418BBE04-F4DE-470A-9F27-2E66611C33E8}" type="slidenum">
              <a:rPr lang="zh-CN" altLang="en-US"/>
              <a:pPr/>
              <a:t>‹#›</a:t>
            </a:fld>
            <a:endParaRPr lang="zh-CN" altLang="en-US"/>
          </a:p>
        </p:txBody>
      </p:sp>
    </p:spTree>
    <p:extLst>
      <p:ext uri="{BB962C8B-B14F-4D97-AF65-F5344CB8AC3E}">
        <p14:creationId xmlns:p14="http://schemas.microsoft.com/office/powerpoint/2010/main" val="4125463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A4D2CA6-89C1-4412-A351-FB68FE542ADD}" type="datetimeFigureOut">
              <a:rPr lang="zh-CN" altLang="en-US"/>
              <a:pPr>
                <a:defRPr/>
              </a:pPr>
              <a:t>2017/11/13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FE960D23-A534-49CE-9980-54E860FEE215}" type="slidenum">
              <a:rPr lang="zh-CN" altLang="en-US"/>
              <a:pPr/>
              <a:t>‹#›</a:t>
            </a:fld>
            <a:endParaRPr lang="zh-CN" altLang="en-US"/>
          </a:p>
        </p:txBody>
      </p:sp>
    </p:spTree>
    <p:extLst>
      <p:ext uri="{BB962C8B-B14F-4D97-AF65-F5344CB8AC3E}">
        <p14:creationId xmlns:p14="http://schemas.microsoft.com/office/powerpoint/2010/main" val="2039316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524500" y="228600"/>
            <a:ext cx="1714500" cy="4876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228600"/>
            <a:ext cx="5016500" cy="4876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BC1E0DA-8E56-450F-9ECF-E89E96A9D3A9}" type="datetimeFigureOut">
              <a:rPr lang="zh-CN" altLang="en-US"/>
              <a:pPr>
                <a:defRPr/>
              </a:pPr>
              <a:t>2017/11/13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33C849D-8D4B-44AD-AF08-424D8C1FF6AC}" type="slidenum">
              <a:rPr lang="zh-CN" altLang="en-US"/>
              <a:pPr/>
              <a:t>‹#›</a:t>
            </a:fld>
            <a:endParaRPr lang="zh-CN" altLang="en-US"/>
          </a:p>
        </p:txBody>
      </p:sp>
    </p:spTree>
    <p:extLst>
      <p:ext uri="{BB962C8B-B14F-4D97-AF65-F5344CB8AC3E}">
        <p14:creationId xmlns:p14="http://schemas.microsoft.com/office/powerpoint/2010/main" val="3131541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内容">
    <p:spTree>
      <p:nvGrpSpPr>
        <p:cNvPr id="1" name=""/>
        <p:cNvGrpSpPr/>
        <p:nvPr/>
      </p:nvGrpSpPr>
      <p:grpSpPr>
        <a:xfrm>
          <a:off x="0" y="0"/>
          <a:ext cx="0" cy="0"/>
          <a:chOff x="0" y="0"/>
          <a:chExt cx="0" cy="0"/>
        </a:xfrm>
      </p:grpSpPr>
      <p:pic>
        <p:nvPicPr>
          <p:cNvPr id="3" name="Picture 6" descr="D:\JOB\光谱室\研究室LOGO\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1051" y="1"/>
            <a:ext cx="67336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11"/>
          <p:cNvSpPr/>
          <p:nvPr userDrawn="1"/>
        </p:nvSpPr>
        <p:spPr bwMode="auto">
          <a:xfrm>
            <a:off x="0" y="5214955"/>
            <a:ext cx="7620001" cy="500045"/>
          </a:xfrm>
          <a:prstGeom prst="rect">
            <a:avLst/>
          </a:prstGeom>
          <a:gradFill flip="none" rotWithShape="1">
            <a:gsLst>
              <a:gs pos="80000">
                <a:srgbClr val="026DCE">
                  <a:alpha val="70000"/>
                </a:srgbClr>
              </a:gs>
              <a:gs pos="26000">
                <a:schemeClr val="tx2"/>
              </a:gs>
            </a:gsLst>
            <a:lin ang="16200000" scaled="1"/>
            <a:tileRect/>
          </a:gradFill>
          <a:ln>
            <a:solidFill>
              <a:srgbClr val="026B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灯片编号占位符 3"/>
          <p:cNvSpPr txBox="1">
            <a:spLocks/>
          </p:cNvSpPr>
          <p:nvPr userDrawn="1"/>
        </p:nvSpPr>
        <p:spPr>
          <a:xfrm>
            <a:off x="5811574" y="5387975"/>
            <a:ext cx="2018771" cy="236538"/>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itchFamily="34" charset="-122"/>
                <a:ea typeface="微软雅黑"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000" b="1" dirty="0">
              <a:solidFill>
                <a:schemeClr val="bg1"/>
              </a:solidFill>
            </a:endParaRPr>
          </a:p>
        </p:txBody>
      </p:sp>
      <p:cxnSp>
        <p:nvCxnSpPr>
          <p:cNvPr id="8" name="直接连接符 7"/>
          <p:cNvCxnSpPr/>
          <p:nvPr userDrawn="1"/>
        </p:nvCxnSpPr>
        <p:spPr>
          <a:xfrm>
            <a:off x="0" y="785814"/>
            <a:ext cx="7620000" cy="158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 name="标题 1"/>
          <p:cNvSpPr>
            <a:spLocks noGrp="1"/>
          </p:cNvSpPr>
          <p:nvPr>
            <p:ph type="title" hasCustomPrompt="1"/>
          </p:nvPr>
        </p:nvSpPr>
        <p:spPr>
          <a:xfrm>
            <a:off x="245105" y="121568"/>
            <a:ext cx="4860396" cy="647700"/>
          </a:xfrm>
        </p:spPr>
        <p:txBody>
          <a:bodyPr/>
          <a:lstStyle>
            <a:lvl1pPr algn="l">
              <a:defRPr sz="2333" b="1">
                <a:solidFill>
                  <a:schemeClr val="tx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dirty="0" smtClean="0"/>
              <a:t>Enter Your Title</a:t>
            </a:r>
            <a:endParaRPr lang="zh-CN" altLang="en-US" dirty="0"/>
          </a:p>
        </p:txBody>
      </p:sp>
      <p:sp>
        <p:nvSpPr>
          <p:cNvPr id="13" name="文本占位符 12"/>
          <p:cNvSpPr>
            <a:spLocks noGrp="1"/>
          </p:cNvSpPr>
          <p:nvPr>
            <p:ph type="body" sz="quarter" idx="10" hasCustomPrompt="1"/>
          </p:nvPr>
        </p:nvSpPr>
        <p:spPr>
          <a:xfrm>
            <a:off x="224030" y="1057300"/>
            <a:ext cx="6886337" cy="3888432"/>
          </a:xfrm>
        </p:spPr>
        <p:txBody>
          <a:bodyPr/>
          <a:lstStyle>
            <a:lvl1pPr marL="209012" indent="-209012">
              <a:defRPr sz="1667">
                <a:latin typeface="Times New Roman" panose="02020603050405020304" pitchFamily="18" charset="0"/>
                <a:cs typeface="Times New Roman" panose="02020603050405020304" pitchFamily="18" charset="0"/>
              </a:defRPr>
            </a:lvl1pPr>
            <a:lvl2pPr marL="451097" indent="-168004">
              <a:buFont typeface="Arial" panose="020B0604020202020204" pitchFamily="34" charset="0"/>
              <a:buChar char="•"/>
              <a:defRPr sz="1500">
                <a:solidFill>
                  <a:srgbClr val="002060"/>
                </a:solidFill>
                <a:latin typeface="Times New Roman" panose="02020603050405020304" pitchFamily="18" charset="0"/>
                <a:cs typeface="Times New Roman" panose="02020603050405020304" pitchFamily="18" charset="0"/>
              </a:defRPr>
            </a:lvl2pPr>
            <a:lvl3pPr marL="750064" indent="-190492">
              <a:defRPr sz="1400">
                <a:solidFill>
                  <a:srgbClr val="0070C0"/>
                </a:solidFill>
                <a:latin typeface="Times New Roman" panose="02020603050405020304" pitchFamily="18" charset="0"/>
                <a:cs typeface="Times New Roman" panose="02020603050405020304" pitchFamily="18" charset="0"/>
              </a:defRPr>
            </a:lvl3pPr>
            <a:lvl4pPr marL="900113" indent="-182563">
              <a:buFont typeface="Arial" panose="020B0604020202020204" pitchFamily="34" charset="0"/>
              <a:buChar char="•"/>
              <a:defRPr sz="1200">
                <a:solidFill>
                  <a:srgbClr val="E4471C"/>
                </a:solidFill>
                <a:latin typeface="Times New Roman" panose="02020603050405020304" pitchFamily="18" charset="0"/>
                <a:cs typeface="Times New Roman" panose="02020603050405020304" pitchFamily="18" charset="0"/>
              </a:defRPr>
            </a:lvl4pPr>
          </a:lstStyle>
          <a:p>
            <a:pPr lvl="0"/>
            <a:r>
              <a:rPr lang="en-US" altLang="zh-CN" dirty="0" smtClean="0"/>
              <a:t>Text</a:t>
            </a:r>
            <a:endParaRPr lang="zh-CN" altLang="en-US" dirty="0" smtClean="0"/>
          </a:p>
          <a:p>
            <a:pPr lvl="1"/>
            <a:r>
              <a:rPr lang="en-US" altLang="zh-CN" dirty="0" smtClean="0"/>
              <a:t>Text</a:t>
            </a:r>
            <a:endParaRPr lang="zh-CN" altLang="en-US" dirty="0" smtClean="0"/>
          </a:p>
          <a:p>
            <a:pPr lvl="2"/>
            <a:r>
              <a:rPr lang="en-US" altLang="zh-CN" dirty="0" smtClean="0"/>
              <a:t>Text</a:t>
            </a:r>
          </a:p>
          <a:p>
            <a:pPr lvl="3"/>
            <a:r>
              <a:rPr lang="en-US" altLang="zh-CN" dirty="0" smtClean="0"/>
              <a:t>Text</a:t>
            </a:r>
            <a:endParaRPr lang="zh-CN" altLang="en-US" dirty="0" smtClean="0"/>
          </a:p>
        </p:txBody>
      </p:sp>
      <p:pic>
        <p:nvPicPr>
          <p:cNvPr id="9" name="Picture 2"/>
          <p:cNvPicPr>
            <a:picLocks noChangeAspect="1" noChangeArrowheads="1"/>
          </p:cNvPicPr>
          <p:nvPr userDrawn="1"/>
        </p:nvPicPr>
        <p:blipFill rotWithShape="1">
          <a:blip r:embed="rId3"/>
          <a:srcRect r="83042"/>
          <a:stretch/>
        </p:blipFill>
        <p:spPr bwMode="auto">
          <a:xfrm>
            <a:off x="6087666" y="1"/>
            <a:ext cx="813855" cy="757798"/>
          </a:xfrm>
          <a:prstGeom prst="rect">
            <a:avLst/>
          </a:prstGeom>
          <a:noFill/>
          <a:ln w="9525">
            <a:noFill/>
            <a:miter lim="800000"/>
            <a:headEnd/>
            <a:tailEnd/>
          </a:ln>
          <a:effectLst/>
        </p:spPr>
      </p:pic>
      <p:sp>
        <p:nvSpPr>
          <p:cNvPr id="2" name="矩形 1"/>
          <p:cNvSpPr/>
          <p:nvPr userDrawn="1"/>
        </p:nvSpPr>
        <p:spPr>
          <a:xfrm>
            <a:off x="219197" y="5296023"/>
            <a:ext cx="7217733" cy="323165"/>
          </a:xfrm>
          <a:prstGeom prst="rect">
            <a:avLst/>
          </a:prstGeom>
        </p:spPr>
        <p:txBody>
          <a:bodyPr wrap="square">
            <a:spAutoFit/>
          </a:bodyPr>
          <a:lstStyle/>
          <a:p>
            <a:pPr marL="15875"/>
            <a:r>
              <a:rPr lang="en-US" altLang="zh-CN" sz="1500" b="1" dirty="0" smtClean="0">
                <a:solidFill>
                  <a:schemeClr val="bg1"/>
                </a:solidFill>
                <a:effectLst>
                  <a:outerShdw blurRad="38100" dist="38100" dir="2700000" algn="tl">
                    <a:srgbClr val="000000">
                      <a:alpha val="43137"/>
                    </a:srgbClr>
                  </a:outerShdw>
                </a:effectLst>
                <a:latin typeface="Arial Black" pitchFamily="34" charset="0"/>
                <a:cs typeface="Times New Roman" panose="02020603050405020304" pitchFamily="18" charset="0"/>
              </a:rPr>
              <a:t>XI’AN INSTITUTE OF OPTICS AND PRECISION MECHANICS OF CAS</a:t>
            </a:r>
            <a:endParaRPr lang="zh-CN" altLang="en-US" sz="1500" b="1" baseline="0" dirty="0" smtClean="0">
              <a:solidFill>
                <a:schemeClr val="bg1"/>
              </a:solidFill>
              <a:effectLst>
                <a:outerShdw blurRad="38100" dist="38100" dir="2700000" algn="tl">
                  <a:srgbClr val="000000">
                    <a:alpha val="43137"/>
                  </a:srgbClr>
                </a:outerShdw>
              </a:effectLst>
              <a:latin typeface="Arial Black" pitchFamily="34" charset="0"/>
              <a:cs typeface="Times New Roman" panose="02020603050405020304" pitchFamily="18" charset="0"/>
            </a:endParaRPr>
          </a:p>
        </p:txBody>
      </p:sp>
    </p:spTree>
    <p:extLst>
      <p:ext uri="{BB962C8B-B14F-4D97-AF65-F5344CB8AC3E}">
        <p14:creationId xmlns:p14="http://schemas.microsoft.com/office/powerpoint/2010/main" val="260017728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TextBox 6"/>
          <p:cNvSpPr txBox="1"/>
          <p:nvPr userDrawn="1"/>
        </p:nvSpPr>
        <p:spPr>
          <a:xfrm>
            <a:off x="0" y="0"/>
            <a:ext cx="7620000" cy="1200150"/>
          </a:xfrm>
          <a:prstGeom prst="rect">
            <a:avLst/>
          </a:prstGeom>
          <a:solidFill>
            <a:srgbClr val="00B0F0"/>
          </a:solidFill>
        </p:spPr>
        <p:txBody>
          <a:bodyPr>
            <a:spAutoFit/>
          </a:bodyPr>
          <a:lstStyle/>
          <a:p>
            <a:pPr>
              <a:defRPr/>
            </a:pPr>
            <a:endParaRPr lang="en-US" altLang="zh-CN" dirty="0"/>
          </a:p>
          <a:p>
            <a:pPr>
              <a:defRPr/>
            </a:pPr>
            <a:endParaRPr lang="en-US" altLang="zh-CN" dirty="0"/>
          </a:p>
          <a:p>
            <a:pPr>
              <a:defRPr/>
            </a:pPr>
            <a:endParaRPr lang="en-US" altLang="zh-CN" dirty="0"/>
          </a:p>
          <a:p>
            <a:pPr>
              <a:defRPr/>
            </a:pPr>
            <a:endParaRPr lang="zh-CN" altLang="en-US" dirty="0"/>
          </a:p>
        </p:txBody>
      </p:sp>
      <p:pic>
        <p:nvPicPr>
          <p:cNvPr id="5" name="Picture 2" descr="D:\JOB\海军潜艇\1\8828761_192026324000_2.jpg"/>
          <p:cNvPicPr>
            <a:picLocks noChangeAspect="1" noChangeArrowheads="1"/>
          </p:cNvPicPr>
          <p:nvPr userDrawn="1"/>
        </p:nvPicPr>
        <p:blipFill>
          <a:blip r:embed="rId2">
            <a:extLst>
              <a:ext uri="{28A0092B-C50C-407E-A947-70E740481C1C}">
                <a14:useLocalDpi xmlns:a14="http://schemas.microsoft.com/office/drawing/2010/main" val="0"/>
              </a:ext>
            </a:extLst>
          </a:blip>
          <a:srcRect r="1660" b="5078"/>
          <a:stretch>
            <a:fillRect/>
          </a:stretch>
        </p:blipFill>
        <p:spPr bwMode="auto">
          <a:xfrm>
            <a:off x="0" y="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571500" y="1775357"/>
            <a:ext cx="64770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238500"/>
            <a:ext cx="53340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6" name="日期占位符 3"/>
          <p:cNvSpPr>
            <a:spLocks noGrp="1"/>
          </p:cNvSpPr>
          <p:nvPr>
            <p:ph type="dt" sz="half" idx="10"/>
          </p:nvPr>
        </p:nvSpPr>
        <p:spPr/>
        <p:txBody>
          <a:bodyPr/>
          <a:lstStyle>
            <a:lvl1pPr>
              <a:defRPr/>
            </a:lvl1pPr>
          </a:lstStyle>
          <a:p>
            <a:pPr>
              <a:defRPr/>
            </a:pPr>
            <a:fld id="{0B3F4D21-0656-4E47-AA06-906F07E105C5}" type="datetimeFigureOut">
              <a:rPr lang="zh-CN" altLang="en-US"/>
              <a:pPr>
                <a:defRPr/>
              </a:pPr>
              <a:t>2017/11/13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C637A2C-F7C8-4363-B25C-93584A85464C}" type="slidenum">
              <a:rPr lang="zh-CN" altLang="en-US"/>
              <a:pPr/>
              <a:t>‹#›</a:t>
            </a:fld>
            <a:endParaRPr lang="zh-CN" altLang="en-US"/>
          </a:p>
        </p:txBody>
      </p:sp>
    </p:spTree>
    <p:extLst>
      <p:ext uri="{BB962C8B-B14F-4D97-AF65-F5344CB8AC3E}">
        <p14:creationId xmlns:p14="http://schemas.microsoft.com/office/powerpoint/2010/main" val="175080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4" name="直接连接符 3"/>
          <p:cNvCxnSpPr/>
          <p:nvPr userDrawn="1"/>
        </p:nvCxnSpPr>
        <p:spPr>
          <a:xfrm>
            <a:off x="0" y="714375"/>
            <a:ext cx="7620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5" name="图片 7" descr="log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85782" y="1"/>
            <a:ext cx="73421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descr="名字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469" y="5270500"/>
            <a:ext cx="36274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userDrawn="1"/>
        </p:nvCxnSpPr>
        <p:spPr>
          <a:xfrm>
            <a:off x="0" y="5238750"/>
            <a:ext cx="7620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8" name="页脚占位符 4"/>
          <p:cNvSpPr>
            <a:spLocks noGrp="1"/>
          </p:cNvSpPr>
          <p:nvPr>
            <p:ph type="ftr" sz="quarter" idx="10"/>
          </p:nvPr>
        </p:nvSpPr>
        <p:spPr>
          <a:xfrm>
            <a:off x="5476875" y="5410200"/>
            <a:ext cx="2143125" cy="304800"/>
          </a:xfrm>
        </p:spPr>
        <p:txBody>
          <a:bodyPr/>
          <a:lstStyle>
            <a:lvl1pPr>
              <a:defRPr/>
            </a:lvl1pPr>
          </a:lstStyle>
          <a:p>
            <a:pPr>
              <a:defRPr/>
            </a:pPr>
            <a:endParaRPr lang="zh-CN" altLang="en-US"/>
          </a:p>
        </p:txBody>
      </p:sp>
    </p:spTree>
    <p:extLst>
      <p:ext uri="{BB962C8B-B14F-4D97-AF65-F5344CB8AC3E}">
        <p14:creationId xmlns:p14="http://schemas.microsoft.com/office/powerpoint/2010/main" val="1644965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01928" y="3672419"/>
            <a:ext cx="6477000" cy="1135063"/>
          </a:xfrm>
        </p:spPr>
        <p:txBody>
          <a:bodyPr anchor="t"/>
          <a:lstStyle>
            <a:lvl1pPr algn="l">
              <a:defRPr sz="3333"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1928" y="2422261"/>
            <a:ext cx="64770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D8DBDA71-2045-4D9A-851F-766C45132929}" type="datetimeFigureOut">
              <a:rPr lang="zh-CN" altLang="en-US"/>
              <a:pPr>
                <a:defRPr/>
              </a:pPr>
              <a:t>2017/11/13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8EE5C53-3E13-46F8-B624-AD3C928F3D2E}" type="slidenum">
              <a:rPr lang="zh-CN" altLang="en-US"/>
              <a:pPr/>
              <a:t>‹#›</a:t>
            </a:fld>
            <a:endParaRPr lang="zh-CN" altLang="en-US"/>
          </a:p>
        </p:txBody>
      </p:sp>
    </p:spTree>
    <p:extLst>
      <p:ext uri="{BB962C8B-B14F-4D97-AF65-F5344CB8AC3E}">
        <p14:creationId xmlns:p14="http://schemas.microsoft.com/office/powerpoint/2010/main" val="1605099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8735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79D0FF9-C335-4453-B387-724755550DD9}" type="datetimeFigureOut">
              <a:rPr lang="zh-CN" altLang="en-US"/>
              <a:pPr>
                <a:defRPr/>
              </a:pPr>
              <a:t>2017/11/13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BAAB25A3-80F1-4F01-8588-C1667B7796D9}" type="slidenum">
              <a:rPr lang="zh-CN" altLang="en-US"/>
              <a:pPr/>
              <a:t>‹#›</a:t>
            </a:fld>
            <a:endParaRPr lang="zh-CN" altLang="en-US"/>
          </a:p>
        </p:txBody>
      </p:sp>
    </p:spTree>
    <p:extLst>
      <p:ext uri="{BB962C8B-B14F-4D97-AF65-F5344CB8AC3E}">
        <p14:creationId xmlns:p14="http://schemas.microsoft.com/office/powerpoint/2010/main" val="1783724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81000" y="1279263"/>
            <a:ext cx="3366823"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smtClean="0"/>
              <a:t>单击此处编辑母版文本样式</a:t>
            </a:r>
          </a:p>
        </p:txBody>
      </p:sp>
      <p:sp>
        <p:nvSpPr>
          <p:cNvPr id="4" name="内容占位符 3"/>
          <p:cNvSpPr>
            <a:spLocks noGrp="1"/>
          </p:cNvSpPr>
          <p:nvPr>
            <p:ph sz="half" idx="2"/>
          </p:nvPr>
        </p:nvSpPr>
        <p:spPr>
          <a:xfrm>
            <a:off x="381000" y="1812396"/>
            <a:ext cx="336682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3870857" y="1279263"/>
            <a:ext cx="3368146"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smtClean="0"/>
              <a:t>单击此处编辑母版文本样式</a:t>
            </a:r>
          </a:p>
        </p:txBody>
      </p:sp>
      <p:sp>
        <p:nvSpPr>
          <p:cNvPr id="6" name="内容占位符 5"/>
          <p:cNvSpPr>
            <a:spLocks noGrp="1"/>
          </p:cNvSpPr>
          <p:nvPr>
            <p:ph sz="quarter" idx="4"/>
          </p:nvPr>
        </p:nvSpPr>
        <p:spPr>
          <a:xfrm>
            <a:off x="3870857" y="1812396"/>
            <a:ext cx="3368146"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2A5196B-F4E7-44DC-BB8D-44637407A7F7}" type="datetimeFigureOut">
              <a:rPr lang="zh-CN" altLang="en-US"/>
              <a:pPr>
                <a:defRPr/>
              </a:pPr>
              <a:t>2017/11/13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8BD0FF96-2456-4D2E-9C62-89BFA9D31EED}" type="slidenum">
              <a:rPr lang="zh-CN" altLang="en-US"/>
              <a:pPr/>
              <a:t>‹#›</a:t>
            </a:fld>
            <a:endParaRPr lang="zh-CN" altLang="en-US"/>
          </a:p>
        </p:txBody>
      </p:sp>
    </p:spTree>
    <p:extLst>
      <p:ext uri="{BB962C8B-B14F-4D97-AF65-F5344CB8AC3E}">
        <p14:creationId xmlns:p14="http://schemas.microsoft.com/office/powerpoint/2010/main" val="2347632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9922E242-9142-45E5-BFCE-3C68DB15FD14}" type="datetimeFigureOut">
              <a:rPr lang="zh-CN" altLang="en-US"/>
              <a:pPr>
                <a:defRPr/>
              </a:pPr>
              <a:t>2017/11/13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C8F9E43C-1BF3-4E78-A031-F333D275C53A}" type="slidenum">
              <a:rPr lang="zh-CN" altLang="en-US"/>
              <a:pPr/>
              <a:t>‹#›</a:t>
            </a:fld>
            <a:endParaRPr lang="zh-CN" altLang="en-US"/>
          </a:p>
        </p:txBody>
      </p:sp>
    </p:spTree>
    <p:extLst>
      <p:ext uri="{BB962C8B-B14F-4D97-AF65-F5344CB8AC3E}">
        <p14:creationId xmlns:p14="http://schemas.microsoft.com/office/powerpoint/2010/main" val="2727572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5939F76-B9BB-4F19-97CA-A2C8A28F8022}" type="datetimeFigureOut">
              <a:rPr lang="zh-CN" altLang="en-US"/>
              <a:pPr>
                <a:defRPr/>
              </a:pPr>
              <a:t>2017/11/13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E9E9DB37-4205-42F6-B704-6E83369BF7C9}" type="slidenum">
              <a:rPr lang="zh-CN" altLang="en-US"/>
              <a:pPr/>
              <a:t>‹#›</a:t>
            </a:fld>
            <a:endParaRPr lang="zh-CN" altLang="en-US"/>
          </a:p>
        </p:txBody>
      </p:sp>
    </p:spTree>
    <p:extLst>
      <p:ext uri="{BB962C8B-B14F-4D97-AF65-F5344CB8AC3E}">
        <p14:creationId xmlns:p14="http://schemas.microsoft.com/office/powerpoint/2010/main" val="2431981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81003" y="227544"/>
            <a:ext cx="2506928" cy="968375"/>
          </a:xfrm>
        </p:spPr>
        <p:txBody>
          <a:bodyPr anchor="b"/>
          <a:lstStyle>
            <a:lvl1pPr algn="l">
              <a:defRPr sz="1667"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979208" y="227542"/>
            <a:ext cx="425979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381003" y="1195919"/>
            <a:ext cx="2506928"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0968748-8589-45A1-AB79-F216034D9089}" type="datetimeFigureOut">
              <a:rPr lang="zh-CN" altLang="en-US"/>
              <a:pPr>
                <a:defRPr/>
              </a:pPr>
              <a:t>2017/11/13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4EFD5FA-9650-43B9-A824-5C63AE3AB929}" type="slidenum">
              <a:rPr lang="zh-CN" altLang="en-US"/>
              <a:pPr/>
              <a:t>‹#›</a:t>
            </a:fld>
            <a:endParaRPr lang="zh-CN" altLang="en-US"/>
          </a:p>
        </p:txBody>
      </p:sp>
    </p:spTree>
    <p:extLst>
      <p:ext uri="{BB962C8B-B14F-4D97-AF65-F5344CB8AC3E}">
        <p14:creationId xmlns:p14="http://schemas.microsoft.com/office/powerpoint/2010/main" val="2531032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493573" y="4000500"/>
            <a:ext cx="4572000" cy="472282"/>
          </a:xfrm>
        </p:spPr>
        <p:txBody>
          <a:bodyPr anchor="b"/>
          <a:lstStyle>
            <a:lvl1pPr algn="l">
              <a:defRPr sz="1667"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493573" y="510646"/>
            <a:ext cx="4572000" cy="3429000"/>
          </a:xfrm>
        </p:spPr>
        <p:txBody>
          <a:bodyPr rtlCol="0">
            <a:normAutofit/>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zh-CN" altLang="en-US" noProof="0"/>
          </a:p>
        </p:txBody>
      </p:sp>
      <p:sp>
        <p:nvSpPr>
          <p:cNvPr id="4" name="文本占位符 3"/>
          <p:cNvSpPr>
            <a:spLocks noGrp="1"/>
          </p:cNvSpPr>
          <p:nvPr>
            <p:ph type="body" sz="half" idx="2"/>
          </p:nvPr>
        </p:nvSpPr>
        <p:spPr>
          <a:xfrm>
            <a:off x="1493573" y="4472782"/>
            <a:ext cx="4572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4304563-440F-4FCB-ACEC-CBE435B44DD6}" type="datetimeFigureOut">
              <a:rPr lang="zh-CN" altLang="en-US"/>
              <a:pPr>
                <a:defRPr/>
              </a:pPr>
              <a:t>2017/11/13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E21EDBC-CF27-4881-BFE9-26B3E1D95A4F}" type="slidenum">
              <a:rPr lang="zh-CN" altLang="en-US"/>
              <a:pPr/>
              <a:t>‹#›</a:t>
            </a:fld>
            <a:endParaRPr lang="zh-CN" altLang="en-US"/>
          </a:p>
        </p:txBody>
      </p:sp>
    </p:spTree>
    <p:extLst>
      <p:ext uri="{BB962C8B-B14F-4D97-AF65-F5344CB8AC3E}">
        <p14:creationId xmlns:p14="http://schemas.microsoft.com/office/powerpoint/2010/main" val="2838786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BE76EB9-0D8B-46DD-ABA4-CB79B0E72AD5}" type="datetimeFigureOut">
              <a:rPr lang="zh-CN" altLang="en-US"/>
              <a:pPr>
                <a:defRPr/>
              </a:pPr>
              <a:t>2017/11/13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A1E7875-6D51-4339-B1DB-72493BCD90A2}" type="slidenum">
              <a:rPr lang="zh-CN" altLang="en-US"/>
              <a:pPr/>
              <a:t>‹#›</a:t>
            </a:fld>
            <a:endParaRPr lang="zh-CN" altLang="en-US"/>
          </a:p>
        </p:txBody>
      </p:sp>
    </p:spTree>
    <p:extLst>
      <p:ext uri="{BB962C8B-B14F-4D97-AF65-F5344CB8AC3E}">
        <p14:creationId xmlns:p14="http://schemas.microsoft.com/office/powerpoint/2010/main" val="362955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空白内容">
    <p:spTree>
      <p:nvGrpSpPr>
        <p:cNvPr id="1" name=""/>
        <p:cNvGrpSpPr/>
        <p:nvPr/>
      </p:nvGrpSpPr>
      <p:grpSpPr>
        <a:xfrm>
          <a:off x="0" y="0"/>
          <a:ext cx="0" cy="0"/>
          <a:chOff x="0" y="0"/>
          <a:chExt cx="0" cy="0"/>
        </a:xfrm>
      </p:grpSpPr>
      <p:pic>
        <p:nvPicPr>
          <p:cNvPr id="3" name="Picture 6" descr="D:\JOB\光谱室\研究室LOGO\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67336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11"/>
          <p:cNvSpPr/>
          <p:nvPr userDrawn="1"/>
        </p:nvSpPr>
        <p:spPr bwMode="auto">
          <a:xfrm>
            <a:off x="0" y="5214955"/>
            <a:ext cx="7620001" cy="500045"/>
          </a:xfrm>
          <a:prstGeom prst="rect">
            <a:avLst/>
          </a:prstGeom>
          <a:gradFill flip="none" rotWithShape="1">
            <a:gsLst>
              <a:gs pos="80000">
                <a:srgbClr val="026DCE">
                  <a:alpha val="70000"/>
                </a:srgbClr>
              </a:gs>
              <a:gs pos="26000">
                <a:schemeClr val="tx2"/>
              </a:gs>
            </a:gsLst>
            <a:lin ang="16200000" scaled="1"/>
            <a:tileRect/>
          </a:gradFill>
          <a:ln>
            <a:solidFill>
              <a:srgbClr val="026B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灯片编号占位符 3"/>
          <p:cNvSpPr txBox="1">
            <a:spLocks/>
          </p:cNvSpPr>
          <p:nvPr userDrawn="1"/>
        </p:nvSpPr>
        <p:spPr>
          <a:xfrm>
            <a:off x="5811574" y="5387975"/>
            <a:ext cx="2018771" cy="236538"/>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itchFamily="34" charset="-122"/>
                <a:ea typeface="微软雅黑"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000" b="1" dirty="0">
              <a:solidFill>
                <a:schemeClr val="bg1"/>
              </a:solidFill>
            </a:endParaRPr>
          </a:p>
        </p:txBody>
      </p:sp>
      <p:sp>
        <p:nvSpPr>
          <p:cNvPr id="6" name="TextBox 9"/>
          <p:cNvSpPr txBox="1"/>
          <p:nvPr userDrawn="1"/>
        </p:nvSpPr>
        <p:spPr>
          <a:xfrm>
            <a:off x="2024063" y="5199064"/>
            <a:ext cx="3452813" cy="768224"/>
          </a:xfrm>
          <a:prstGeom prst="rect">
            <a:avLst/>
          </a:prstGeom>
          <a:noFill/>
        </p:spPr>
        <p:txBody>
          <a:bodyPr>
            <a:spAutoFit/>
          </a:bodyPr>
          <a:lstStyle/>
          <a:p>
            <a:pPr>
              <a:defRPr/>
            </a:pPr>
            <a:r>
              <a:rPr lang="zh-CN" altLang="en-US">
                <a:solidFill>
                  <a:schemeClr val="bg1"/>
                </a:solidFill>
                <a:latin typeface="华文琥珀" pitchFamily="2" charset="-122"/>
                <a:ea typeface="华文琥珀" pitchFamily="2" charset="-122"/>
              </a:rPr>
              <a:t>  中国科学院</a:t>
            </a:r>
            <a:r>
              <a:rPr lang="zh-CN" altLang="en-US" dirty="0">
                <a:solidFill>
                  <a:schemeClr val="bg1"/>
                </a:solidFill>
                <a:latin typeface="华文琥珀" pitchFamily="2" charset="-122"/>
                <a:ea typeface="华文琥珀" pitchFamily="2" charset="-122"/>
              </a:rPr>
              <a:t>光谱成像技术重点实验室</a:t>
            </a:r>
            <a:endParaRPr lang="en-US" altLang="zh-CN" dirty="0">
              <a:solidFill>
                <a:schemeClr val="bg1"/>
              </a:solidFill>
              <a:latin typeface="华文琥珀" pitchFamily="2" charset="-122"/>
              <a:ea typeface="华文琥珀" pitchFamily="2" charset="-122"/>
            </a:endParaRPr>
          </a:p>
          <a:p>
            <a:pPr>
              <a:defRPr/>
            </a:pPr>
            <a:r>
              <a:rPr lang="en-US" altLang="zh-CN" sz="792" b="1" dirty="0">
                <a:solidFill>
                  <a:schemeClr val="bg1"/>
                </a:solidFill>
                <a:effectLst>
                  <a:outerShdw blurRad="38100" dist="38100" dir="2700000" algn="tl">
                    <a:srgbClr val="000000">
                      <a:alpha val="43137"/>
                    </a:srgbClr>
                  </a:outerShdw>
                </a:effectLst>
                <a:latin typeface="Times New Roman" pitchFamily="18" charset="0"/>
                <a:ea typeface="Arial Unicode MS" pitchFamily="34" charset="-122"/>
                <a:cs typeface="Times New Roman" pitchFamily="18" charset="0"/>
              </a:rPr>
              <a:t>KEY LABORATORY OF SPECTRAL IMAGING TECHNOLOGY CAS</a:t>
            </a:r>
            <a:endParaRPr lang="zh-CN" altLang="en-US" sz="792" b="1" dirty="0">
              <a:solidFill>
                <a:schemeClr val="bg1"/>
              </a:solidFill>
              <a:effectLst>
                <a:outerShdw blurRad="38100" dist="38100" dir="2700000" algn="tl">
                  <a:srgbClr val="000000">
                    <a:alpha val="43137"/>
                  </a:srgbClr>
                </a:outerShdw>
              </a:effectLst>
              <a:latin typeface="Times New Roman" pitchFamily="18" charset="0"/>
              <a:ea typeface="Arial Unicode MS" pitchFamily="34" charset="-122"/>
              <a:cs typeface="Times New Roman" pitchFamily="18" charset="0"/>
            </a:endParaRPr>
          </a:p>
        </p:txBody>
      </p:sp>
      <p:cxnSp>
        <p:nvCxnSpPr>
          <p:cNvPr id="8" name="直接连接符 7"/>
          <p:cNvCxnSpPr/>
          <p:nvPr userDrawn="1"/>
        </p:nvCxnSpPr>
        <p:spPr>
          <a:xfrm>
            <a:off x="0" y="785814"/>
            <a:ext cx="7620000" cy="158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7" name="标题 1"/>
          <p:cNvSpPr>
            <a:spLocks noGrp="1"/>
          </p:cNvSpPr>
          <p:nvPr>
            <p:ph type="title"/>
          </p:nvPr>
        </p:nvSpPr>
        <p:spPr>
          <a:xfrm>
            <a:off x="1071544" y="0"/>
            <a:ext cx="4860396" cy="647700"/>
          </a:xfrm>
        </p:spPr>
        <p:txBody>
          <a:bodyPr/>
          <a:lstStyle>
            <a:lvl1pPr algn="l">
              <a:defRPr sz="1833"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defRPr>
            </a:lvl1pPr>
          </a:lstStyle>
          <a:p>
            <a:endParaRPr lang="zh-CN" altLang="en-US" dirty="0"/>
          </a:p>
        </p:txBody>
      </p:sp>
    </p:spTree>
    <p:extLst>
      <p:ext uri="{BB962C8B-B14F-4D97-AF65-F5344CB8AC3E}">
        <p14:creationId xmlns:p14="http://schemas.microsoft.com/office/powerpoint/2010/main" val="2063054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524500" y="228867"/>
            <a:ext cx="17145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228867"/>
            <a:ext cx="5016500"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C21F8BB-3F6E-4B1A-B2A3-6C16F3E4749C}" type="datetimeFigureOut">
              <a:rPr lang="zh-CN" altLang="en-US"/>
              <a:pPr>
                <a:defRPr/>
              </a:pPr>
              <a:t>2017/11/13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78D425D-7361-4AD4-9408-6E0C393510CE}" type="slidenum">
              <a:rPr lang="zh-CN" altLang="en-US"/>
              <a:pPr/>
              <a:t>‹#›</a:t>
            </a:fld>
            <a:endParaRPr lang="zh-CN" altLang="en-US"/>
          </a:p>
        </p:txBody>
      </p:sp>
    </p:spTree>
    <p:extLst>
      <p:ext uri="{BB962C8B-B14F-4D97-AF65-F5344CB8AC3E}">
        <p14:creationId xmlns:p14="http://schemas.microsoft.com/office/powerpoint/2010/main" val="36449705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3FEC308-F58E-4A29-9788-2E52337F40BE}" type="datetimeFigureOut">
              <a:rPr lang="zh-CN" altLang="en-US"/>
              <a:pPr>
                <a:defRPr/>
              </a:pPr>
              <a:t>2017/11/13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419D187-6FF6-4C60-87A2-EF49E8216FC3}" type="slidenum">
              <a:rPr lang="zh-CN" altLang="en-US"/>
              <a:pPr/>
              <a:t>‹#›</a:t>
            </a:fld>
            <a:endParaRPr lang="zh-CN" altLang="en-US"/>
          </a:p>
        </p:txBody>
      </p:sp>
    </p:spTree>
    <p:extLst>
      <p:ext uri="{BB962C8B-B14F-4D97-AF65-F5344CB8AC3E}">
        <p14:creationId xmlns:p14="http://schemas.microsoft.com/office/powerpoint/2010/main" val="192676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空白内容">
    <p:spTree>
      <p:nvGrpSpPr>
        <p:cNvPr id="1" name=""/>
        <p:cNvGrpSpPr/>
        <p:nvPr/>
      </p:nvGrpSpPr>
      <p:grpSpPr>
        <a:xfrm>
          <a:off x="0" y="0"/>
          <a:ext cx="0" cy="0"/>
          <a:chOff x="0" y="0"/>
          <a:chExt cx="0" cy="0"/>
        </a:xfrm>
      </p:grpSpPr>
      <p:pic>
        <p:nvPicPr>
          <p:cNvPr id="3" name="Picture 6" descr="D:\JOB\光谱室\研究室LOGO\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654844"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11"/>
          <p:cNvSpPr/>
          <p:nvPr userDrawn="1"/>
        </p:nvSpPr>
        <p:spPr bwMode="auto">
          <a:xfrm>
            <a:off x="0" y="5214955"/>
            <a:ext cx="7620001" cy="500045"/>
          </a:xfrm>
          <a:prstGeom prst="rect">
            <a:avLst/>
          </a:prstGeom>
          <a:gradFill flip="none" rotWithShape="1">
            <a:gsLst>
              <a:gs pos="80000">
                <a:srgbClr val="026DCE">
                  <a:alpha val="70000"/>
                </a:srgbClr>
              </a:gs>
              <a:gs pos="26000">
                <a:schemeClr val="tx2"/>
              </a:gs>
            </a:gsLst>
            <a:lin ang="16200000" scaled="1"/>
            <a:tileRect/>
          </a:gradFill>
          <a:ln>
            <a:solidFill>
              <a:srgbClr val="026B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灯片编号占位符 3"/>
          <p:cNvSpPr txBox="1">
            <a:spLocks/>
          </p:cNvSpPr>
          <p:nvPr userDrawn="1"/>
        </p:nvSpPr>
        <p:spPr>
          <a:xfrm>
            <a:off x="5811574" y="5387975"/>
            <a:ext cx="2018771" cy="236538"/>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itchFamily="34" charset="-122"/>
                <a:ea typeface="微软雅黑"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000" b="1" dirty="0">
              <a:solidFill>
                <a:schemeClr val="bg1"/>
              </a:solidFill>
            </a:endParaRPr>
          </a:p>
        </p:txBody>
      </p:sp>
      <p:sp>
        <p:nvSpPr>
          <p:cNvPr id="6" name="TextBox 9"/>
          <p:cNvSpPr txBox="1"/>
          <p:nvPr userDrawn="1"/>
        </p:nvSpPr>
        <p:spPr>
          <a:xfrm>
            <a:off x="2024062" y="5199064"/>
            <a:ext cx="4107657" cy="768224"/>
          </a:xfrm>
          <a:prstGeom prst="rect">
            <a:avLst/>
          </a:prstGeom>
          <a:noFill/>
        </p:spPr>
        <p:txBody>
          <a:bodyPr>
            <a:spAutoFit/>
          </a:bodyPr>
          <a:lstStyle/>
          <a:p>
            <a:pPr>
              <a:defRPr/>
            </a:pPr>
            <a:r>
              <a:rPr lang="zh-CN" altLang="en-US" dirty="0">
                <a:solidFill>
                  <a:schemeClr val="bg1"/>
                </a:solidFill>
                <a:latin typeface="华文琥珀" pitchFamily="2" charset="-122"/>
                <a:ea typeface="华文琥珀" pitchFamily="2" charset="-122"/>
              </a:rPr>
              <a:t>     西安光机所光谱成像技术重点实验室</a:t>
            </a:r>
            <a:endParaRPr lang="en-US" altLang="zh-CN" dirty="0">
              <a:solidFill>
                <a:schemeClr val="bg1"/>
              </a:solidFill>
              <a:latin typeface="华文琥珀" pitchFamily="2" charset="-122"/>
              <a:ea typeface="华文琥珀" pitchFamily="2" charset="-122"/>
            </a:endParaRPr>
          </a:p>
          <a:p>
            <a:pPr>
              <a:defRPr/>
            </a:pPr>
            <a:r>
              <a:rPr lang="en-US" altLang="zh-CN" sz="792" b="1" dirty="0">
                <a:solidFill>
                  <a:schemeClr val="bg1"/>
                </a:solidFill>
                <a:effectLst>
                  <a:outerShdw blurRad="38100" dist="38100" dir="2700000" algn="tl">
                    <a:srgbClr val="000000">
                      <a:alpha val="43137"/>
                    </a:srgbClr>
                  </a:outerShdw>
                </a:effectLst>
                <a:latin typeface="Times New Roman" pitchFamily="18" charset="0"/>
                <a:ea typeface="Arial Unicode MS" pitchFamily="34" charset="-122"/>
                <a:cs typeface="Times New Roman" pitchFamily="18" charset="0"/>
              </a:rPr>
              <a:t>KEY LABORATORY OF SPECTRAL IMAGING TECHNOLOGY OF XIOPM</a:t>
            </a:r>
            <a:endParaRPr lang="zh-CN" altLang="en-US" sz="792" b="1" dirty="0">
              <a:solidFill>
                <a:schemeClr val="bg1"/>
              </a:solidFill>
              <a:effectLst>
                <a:outerShdw blurRad="38100" dist="38100" dir="2700000" algn="tl">
                  <a:srgbClr val="000000">
                    <a:alpha val="43137"/>
                  </a:srgbClr>
                </a:outerShdw>
              </a:effectLst>
              <a:latin typeface="Times New Roman" pitchFamily="18" charset="0"/>
              <a:ea typeface="Arial Unicode MS" pitchFamily="34" charset="-122"/>
              <a:cs typeface="Times New Roman" pitchFamily="18" charset="0"/>
            </a:endParaRPr>
          </a:p>
        </p:txBody>
      </p:sp>
      <p:cxnSp>
        <p:nvCxnSpPr>
          <p:cNvPr id="8" name="直接连接符 7"/>
          <p:cNvCxnSpPr/>
          <p:nvPr userDrawn="1"/>
        </p:nvCxnSpPr>
        <p:spPr>
          <a:xfrm>
            <a:off x="0" y="785814"/>
            <a:ext cx="7620000" cy="1587"/>
          </a:xfrm>
          <a:prstGeom prst="line">
            <a:avLst/>
          </a:prstGeom>
          <a:ln w="47625" cmpd="thickThin"/>
        </p:spPr>
        <p:style>
          <a:lnRef idx="1">
            <a:schemeClr val="accent1"/>
          </a:lnRef>
          <a:fillRef idx="0">
            <a:schemeClr val="accent1"/>
          </a:fillRef>
          <a:effectRef idx="0">
            <a:schemeClr val="accent1"/>
          </a:effectRef>
          <a:fontRef idx="minor">
            <a:schemeClr val="tx1"/>
          </a:fontRef>
        </p:style>
      </p:cxnSp>
      <p:sp>
        <p:nvSpPr>
          <p:cNvPr id="7" name="标题 1"/>
          <p:cNvSpPr>
            <a:spLocks noGrp="1"/>
          </p:cNvSpPr>
          <p:nvPr>
            <p:ph type="title"/>
          </p:nvPr>
        </p:nvSpPr>
        <p:spPr>
          <a:xfrm>
            <a:off x="714354" y="0"/>
            <a:ext cx="4860396" cy="857236"/>
          </a:xfrm>
        </p:spPr>
        <p:txBody>
          <a:bodyPr/>
          <a:lstStyle>
            <a:lvl1pPr algn="l">
              <a:defRPr sz="1833"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defRPr>
            </a:lvl1pPr>
          </a:lstStyle>
          <a:p>
            <a:endParaRPr lang="zh-CN" altLang="en-US" dirty="0"/>
          </a:p>
        </p:txBody>
      </p:sp>
    </p:spTree>
    <p:extLst>
      <p:ext uri="{BB962C8B-B14F-4D97-AF65-F5344CB8AC3E}">
        <p14:creationId xmlns:p14="http://schemas.microsoft.com/office/powerpoint/2010/main" val="21446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空白内容">
    <p:spTree>
      <p:nvGrpSpPr>
        <p:cNvPr id="1" name=""/>
        <p:cNvGrpSpPr/>
        <p:nvPr/>
      </p:nvGrpSpPr>
      <p:grpSpPr>
        <a:xfrm>
          <a:off x="0" y="0"/>
          <a:ext cx="0" cy="0"/>
          <a:chOff x="0" y="0"/>
          <a:chExt cx="0" cy="0"/>
        </a:xfrm>
      </p:grpSpPr>
      <p:pic>
        <p:nvPicPr>
          <p:cNvPr id="3" name="Picture 6" descr="D:\JOB\光谱室\研究室LOGO\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6094" y="0"/>
            <a:ext cx="654843"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11"/>
          <p:cNvSpPr/>
          <p:nvPr userDrawn="1"/>
        </p:nvSpPr>
        <p:spPr bwMode="auto">
          <a:xfrm>
            <a:off x="0" y="5214955"/>
            <a:ext cx="7620001" cy="500045"/>
          </a:xfrm>
          <a:prstGeom prst="rect">
            <a:avLst/>
          </a:prstGeom>
          <a:gradFill flip="none" rotWithShape="1">
            <a:gsLst>
              <a:gs pos="80000">
                <a:srgbClr val="026DCE">
                  <a:alpha val="70000"/>
                </a:srgbClr>
              </a:gs>
              <a:gs pos="26000">
                <a:schemeClr val="tx2"/>
              </a:gs>
            </a:gsLst>
            <a:lin ang="16200000" scaled="1"/>
            <a:tileRect/>
          </a:gradFill>
          <a:ln>
            <a:solidFill>
              <a:srgbClr val="026B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灯片编号占位符 3"/>
          <p:cNvSpPr txBox="1">
            <a:spLocks/>
          </p:cNvSpPr>
          <p:nvPr userDrawn="1"/>
        </p:nvSpPr>
        <p:spPr>
          <a:xfrm>
            <a:off x="5811574" y="5387975"/>
            <a:ext cx="2018771" cy="236538"/>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itchFamily="34" charset="-122"/>
                <a:ea typeface="微软雅黑"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000" b="1" dirty="0">
              <a:solidFill>
                <a:schemeClr val="bg1"/>
              </a:solidFill>
            </a:endParaRPr>
          </a:p>
        </p:txBody>
      </p:sp>
      <p:sp>
        <p:nvSpPr>
          <p:cNvPr id="6" name="TextBox 9"/>
          <p:cNvSpPr txBox="1"/>
          <p:nvPr userDrawn="1"/>
        </p:nvSpPr>
        <p:spPr>
          <a:xfrm>
            <a:off x="2024062" y="5199064"/>
            <a:ext cx="4107657" cy="768224"/>
          </a:xfrm>
          <a:prstGeom prst="rect">
            <a:avLst/>
          </a:prstGeom>
          <a:noFill/>
        </p:spPr>
        <p:txBody>
          <a:bodyPr>
            <a:spAutoFit/>
          </a:bodyPr>
          <a:lstStyle/>
          <a:p>
            <a:pPr>
              <a:defRPr/>
            </a:pPr>
            <a:r>
              <a:rPr lang="zh-CN" altLang="en-US" dirty="0">
                <a:solidFill>
                  <a:schemeClr val="bg1"/>
                </a:solidFill>
                <a:latin typeface="华文琥珀" pitchFamily="2" charset="-122"/>
                <a:ea typeface="华文琥珀" pitchFamily="2" charset="-122"/>
              </a:rPr>
              <a:t>     西安光机所光谱成像技术重点实验室</a:t>
            </a:r>
            <a:endParaRPr lang="en-US" altLang="zh-CN" dirty="0">
              <a:solidFill>
                <a:schemeClr val="bg1"/>
              </a:solidFill>
              <a:latin typeface="华文琥珀" pitchFamily="2" charset="-122"/>
              <a:ea typeface="华文琥珀" pitchFamily="2" charset="-122"/>
            </a:endParaRPr>
          </a:p>
          <a:p>
            <a:pPr>
              <a:defRPr/>
            </a:pPr>
            <a:r>
              <a:rPr lang="en-US" altLang="zh-CN" sz="792" b="1" dirty="0">
                <a:solidFill>
                  <a:schemeClr val="bg1"/>
                </a:solidFill>
                <a:effectLst>
                  <a:outerShdw blurRad="38100" dist="38100" dir="2700000" algn="tl">
                    <a:srgbClr val="000000">
                      <a:alpha val="43137"/>
                    </a:srgbClr>
                  </a:outerShdw>
                </a:effectLst>
                <a:latin typeface="Times New Roman" pitchFamily="18" charset="0"/>
                <a:ea typeface="Arial Unicode MS" pitchFamily="34" charset="-122"/>
                <a:cs typeface="Times New Roman" pitchFamily="18" charset="0"/>
              </a:rPr>
              <a:t>KEY LABORATORY OF SPECTRAL IMAGING TECHNOLOGY OF XIOPM</a:t>
            </a:r>
            <a:endParaRPr lang="zh-CN" altLang="en-US" sz="792" b="1" dirty="0">
              <a:solidFill>
                <a:schemeClr val="bg1"/>
              </a:solidFill>
              <a:effectLst>
                <a:outerShdw blurRad="38100" dist="38100" dir="2700000" algn="tl">
                  <a:srgbClr val="000000">
                    <a:alpha val="43137"/>
                  </a:srgbClr>
                </a:outerShdw>
              </a:effectLst>
              <a:latin typeface="Times New Roman" pitchFamily="18" charset="0"/>
              <a:ea typeface="Arial Unicode MS" pitchFamily="34" charset="-122"/>
              <a:cs typeface="Times New Roman" pitchFamily="18" charset="0"/>
            </a:endParaRPr>
          </a:p>
        </p:txBody>
      </p:sp>
      <p:cxnSp>
        <p:nvCxnSpPr>
          <p:cNvPr id="8" name="直接连接符 7"/>
          <p:cNvCxnSpPr/>
          <p:nvPr userDrawn="1"/>
        </p:nvCxnSpPr>
        <p:spPr>
          <a:xfrm>
            <a:off x="0" y="785814"/>
            <a:ext cx="7620000" cy="1587"/>
          </a:xfrm>
          <a:prstGeom prst="line">
            <a:avLst/>
          </a:prstGeom>
          <a:ln w="47625" cmpd="thickThin"/>
        </p:spPr>
        <p:style>
          <a:lnRef idx="1">
            <a:schemeClr val="accent1"/>
          </a:lnRef>
          <a:fillRef idx="0">
            <a:schemeClr val="accent1"/>
          </a:fillRef>
          <a:effectRef idx="0">
            <a:schemeClr val="accent1"/>
          </a:effectRef>
          <a:fontRef idx="minor">
            <a:schemeClr val="tx1"/>
          </a:fontRef>
        </p:style>
      </p:cxnSp>
      <p:sp>
        <p:nvSpPr>
          <p:cNvPr id="7" name="标题 1"/>
          <p:cNvSpPr>
            <a:spLocks noGrp="1"/>
          </p:cNvSpPr>
          <p:nvPr>
            <p:ph type="title"/>
          </p:nvPr>
        </p:nvSpPr>
        <p:spPr>
          <a:xfrm>
            <a:off x="714354" y="0"/>
            <a:ext cx="4860396" cy="857236"/>
          </a:xfrm>
        </p:spPr>
        <p:txBody>
          <a:bodyPr/>
          <a:lstStyle>
            <a:lvl1pPr algn="l">
              <a:defRPr sz="1833"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defRPr>
            </a:lvl1pPr>
          </a:lstStyle>
          <a:p>
            <a:endParaRPr lang="zh-CN" altLang="en-US" dirty="0"/>
          </a:p>
        </p:txBody>
      </p:sp>
    </p:spTree>
    <p:extLst>
      <p:ext uri="{BB962C8B-B14F-4D97-AF65-F5344CB8AC3E}">
        <p14:creationId xmlns:p14="http://schemas.microsoft.com/office/powerpoint/2010/main" val="60408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页码">
    <p:spTree>
      <p:nvGrpSpPr>
        <p:cNvPr id="1" name=""/>
        <p:cNvGrpSpPr/>
        <p:nvPr/>
      </p:nvGrpSpPr>
      <p:grpSpPr>
        <a:xfrm>
          <a:off x="0" y="0"/>
          <a:ext cx="0" cy="0"/>
          <a:chOff x="0" y="0"/>
          <a:chExt cx="0" cy="0"/>
        </a:xfrm>
      </p:grpSpPr>
      <p:sp>
        <p:nvSpPr>
          <p:cNvPr id="2" name="矩形 11"/>
          <p:cNvSpPr/>
          <p:nvPr userDrawn="1"/>
        </p:nvSpPr>
        <p:spPr bwMode="auto">
          <a:xfrm>
            <a:off x="0" y="5333687"/>
            <a:ext cx="7620001" cy="381312"/>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灯片编号占位符 3"/>
          <p:cNvSpPr txBox="1">
            <a:spLocks/>
          </p:cNvSpPr>
          <p:nvPr userDrawn="1"/>
        </p:nvSpPr>
        <p:spPr>
          <a:xfrm>
            <a:off x="149490" y="5405439"/>
            <a:ext cx="1199885" cy="236537"/>
          </a:xfrm>
          <a:prstGeom prst="rect">
            <a:avLst/>
          </a:prstGeom>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de-DE" altLang="en-US" sz="1000" b="1">
                <a:solidFill>
                  <a:schemeClr val="bg1"/>
                </a:solidFill>
                <a:latin typeface="微软雅黑" panose="020B0503020204020204" pitchFamily="34" charset="-122"/>
                <a:ea typeface="微软雅黑" panose="020B0503020204020204" pitchFamily="34" charset="-122"/>
              </a:rPr>
              <a:t> </a:t>
            </a:r>
            <a:fld id="{47EDBFE6-DC6A-420A-A5AB-E49BE6AC1590}" type="slidenum">
              <a:rPr lang="zh-CN" altLang="en-US" sz="1000" b="1">
                <a:solidFill>
                  <a:schemeClr val="bg1"/>
                </a:solidFill>
                <a:latin typeface="微软雅黑" panose="020B0503020204020204" pitchFamily="34" charset="-122"/>
                <a:ea typeface="微软雅黑" panose="020B0503020204020204" pitchFamily="34" charset="-122"/>
              </a:rPr>
              <a:pPr eaLnBrk="1" hangingPunct="1"/>
              <a:t>‹#›</a:t>
            </a:fld>
            <a:endParaRPr lang="en-US" altLang="zh-CN" sz="1000" b="1">
              <a:solidFill>
                <a:schemeClr val="bg1"/>
              </a:solidFill>
              <a:latin typeface="微软雅黑" panose="020B0503020204020204" pitchFamily="34" charset="-122"/>
              <a:ea typeface="微软雅黑" panose="020B0503020204020204" pitchFamily="34" charset="-122"/>
            </a:endParaRPr>
          </a:p>
        </p:txBody>
      </p:sp>
      <p:sp>
        <p:nvSpPr>
          <p:cNvPr id="4" name="灯片编号占位符 3"/>
          <p:cNvSpPr txBox="1">
            <a:spLocks/>
          </p:cNvSpPr>
          <p:nvPr userDrawn="1"/>
        </p:nvSpPr>
        <p:spPr>
          <a:xfrm>
            <a:off x="5811574" y="5387975"/>
            <a:ext cx="2018771" cy="236538"/>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itchFamily="34" charset="-122"/>
                <a:ea typeface="微软雅黑"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sz="1000" b="1" dirty="0" smtClean="0">
                <a:solidFill>
                  <a:schemeClr val="bg1"/>
                </a:solidFill>
              </a:rPr>
              <a:t>XXXXXXXXXXXXXXXXX</a:t>
            </a:r>
            <a:endParaRPr lang="en-US" sz="1000" b="1" dirty="0">
              <a:solidFill>
                <a:schemeClr val="bg1"/>
              </a:solidFill>
            </a:endParaRPr>
          </a:p>
        </p:txBody>
      </p:sp>
    </p:spTree>
    <p:extLst>
      <p:ext uri="{BB962C8B-B14F-4D97-AF65-F5344CB8AC3E}">
        <p14:creationId xmlns:p14="http://schemas.microsoft.com/office/powerpoint/2010/main" val="3188248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4" name="TextBox 6"/>
          <p:cNvSpPr txBox="1"/>
          <p:nvPr userDrawn="1"/>
        </p:nvSpPr>
        <p:spPr>
          <a:xfrm>
            <a:off x="0" y="5286376"/>
            <a:ext cx="7620000" cy="923925"/>
          </a:xfrm>
          <a:prstGeom prst="rect">
            <a:avLst/>
          </a:prstGeom>
          <a:solidFill>
            <a:schemeClr val="bg1"/>
          </a:solidFill>
        </p:spPr>
        <p:txBody>
          <a:bodyPr>
            <a:spAutoFit/>
          </a:bodyPr>
          <a:lstStyle/>
          <a:p>
            <a:pPr>
              <a:defRPr/>
            </a:pPr>
            <a:endParaRPr lang="en-US" altLang="zh-CN" dirty="0"/>
          </a:p>
          <a:p>
            <a:pPr>
              <a:defRPr/>
            </a:pPr>
            <a:endParaRPr lang="en-US" altLang="zh-CN" dirty="0"/>
          </a:p>
          <a:p>
            <a:pPr>
              <a:defRPr/>
            </a:pPr>
            <a:endParaRPr lang="zh-CN" altLang="en-US" dirty="0"/>
          </a:p>
        </p:txBody>
      </p:sp>
      <p:pic>
        <p:nvPicPr>
          <p:cNvPr id="5" name="图片 7" descr="LOGO-00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8282" y="5000625"/>
            <a:ext cx="46434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descr="8828761_192026324000_2.jpg"/>
          <p:cNvPicPr>
            <a:picLocks noChangeAspect="1"/>
          </p:cNvPicPr>
          <p:nvPr userDrawn="1"/>
        </p:nvPicPr>
        <p:blipFill>
          <a:blip r:embed="rId3">
            <a:extLst>
              <a:ext uri="{28A0092B-C50C-407E-A947-70E740481C1C}">
                <a14:useLocalDpi xmlns:a14="http://schemas.microsoft.com/office/drawing/2010/main" val="0"/>
              </a:ext>
            </a:extLst>
          </a:blip>
          <a:srcRect r="1250" b="4286"/>
          <a:stretch>
            <a:fillRect/>
          </a:stretch>
        </p:blipFill>
        <p:spPr bwMode="auto">
          <a:xfrm>
            <a:off x="0" y="1"/>
            <a:ext cx="76200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571500" y="1775357"/>
            <a:ext cx="64770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238500"/>
            <a:ext cx="53340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7" name="日期占位符 3"/>
          <p:cNvSpPr>
            <a:spLocks noGrp="1"/>
          </p:cNvSpPr>
          <p:nvPr>
            <p:ph type="dt" sz="half" idx="10"/>
          </p:nvPr>
        </p:nvSpPr>
        <p:spPr/>
        <p:txBody>
          <a:bodyPr/>
          <a:lstStyle>
            <a:lvl1pPr>
              <a:defRPr/>
            </a:lvl1pPr>
          </a:lstStyle>
          <a:p>
            <a:pPr>
              <a:defRPr/>
            </a:pPr>
            <a:fld id="{5F0683BB-A26F-4422-B8FA-2AF0D25FBC9C}" type="datetimeFigureOut">
              <a:rPr lang="zh-CN" altLang="en-US"/>
              <a:pPr>
                <a:defRPr/>
              </a:pPr>
              <a:t>2017/11/13</a:t>
            </a:fld>
            <a:endParaRPr lang="zh-CN" altLang="en-US" dirty="0"/>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B9C890B2-162E-40E3-A417-D1946194CF6D}" type="slidenum">
              <a:rPr lang="zh-CN" altLang="en-US"/>
              <a:pPr/>
              <a:t>‹#›</a:t>
            </a:fld>
            <a:endParaRPr lang="zh-CN" altLang="en-US"/>
          </a:p>
        </p:txBody>
      </p:sp>
    </p:spTree>
    <p:extLst>
      <p:ext uri="{BB962C8B-B14F-4D97-AF65-F5344CB8AC3E}">
        <p14:creationId xmlns:p14="http://schemas.microsoft.com/office/powerpoint/2010/main" val="29773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4" name="TextBox 6"/>
          <p:cNvSpPr txBox="1"/>
          <p:nvPr userDrawn="1"/>
        </p:nvSpPr>
        <p:spPr>
          <a:xfrm>
            <a:off x="0" y="5286376"/>
            <a:ext cx="7620000" cy="923925"/>
          </a:xfrm>
          <a:prstGeom prst="rect">
            <a:avLst/>
          </a:prstGeom>
          <a:solidFill>
            <a:schemeClr val="bg1"/>
          </a:solidFill>
        </p:spPr>
        <p:txBody>
          <a:bodyPr>
            <a:spAutoFit/>
          </a:bodyPr>
          <a:lstStyle/>
          <a:p>
            <a:pPr>
              <a:defRPr/>
            </a:pPr>
            <a:endParaRPr lang="en-US" altLang="zh-CN" dirty="0"/>
          </a:p>
          <a:p>
            <a:pPr>
              <a:defRPr/>
            </a:pPr>
            <a:endParaRPr lang="en-US" altLang="zh-CN" dirty="0"/>
          </a:p>
          <a:p>
            <a:pPr>
              <a:defRPr/>
            </a:pPr>
            <a:endParaRPr lang="zh-CN" altLang="en-US" dirty="0"/>
          </a:p>
        </p:txBody>
      </p:sp>
      <p:pic>
        <p:nvPicPr>
          <p:cNvPr id="5" name="图片 7" descr="LOGO-00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8282" y="5000625"/>
            <a:ext cx="46434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8" descr="20093421153258_2.GIF"/>
          <p:cNvPicPr>
            <a:picLocks noChangeAspect="1"/>
          </p:cNvPicPr>
          <p:nvPr userDrawn="1"/>
        </p:nvPicPr>
        <p:blipFill>
          <a:blip r:embed="rId3">
            <a:extLst>
              <a:ext uri="{28A0092B-C50C-407E-A947-70E740481C1C}">
                <a14:useLocalDpi xmlns:a14="http://schemas.microsoft.com/office/drawing/2010/main" val="0"/>
              </a:ext>
            </a:extLst>
          </a:blip>
          <a:srcRect r="302" b="6250"/>
          <a:stretch>
            <a:fillRect/>
          </a:stretch>
        </p:blipFill>
        <p:spPr bwMode="auto">
          <a:xfrm>
            <a:off x="0" y="1"/>
            <a:ext cx="76200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571500" y="1775357"/>
            <a:ext cx="64770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238500"/>
            <a:ext cx="53340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7" name="日期占位符 3"/>
          <p:cNvSpPr>
            <a:spLocks noGrp="1"/>
          </p:cNvSpPr>
          <p:nvPr>
            <p:ph type="dt" sz="half" idx="10"/>
          </p:nvPr>
        </p:nvSpPr>
        <p:spPr/>
        <p:txBody>
          <a:bodyPr/>
          <a:lstStyle>
            <a:lvl1pPr>
              <a:defRPr/>
            </a:lvl1pPr>
          </a:lstStyle>
          <a:p>
            <a:pPr>
              <a:defRPr/>
            </a:pPr>
            <a:fld id="{71E4C2D2-DD61-4264-B230-0109B14FBAB7}" type="datetimeFigureOut">
              <a:rPr lang="zh-CN" altLang="en-US"/>
              <a:pPr>
                <a:defRPr/>
              </a:pPr>
              <a:t>2017/11/13</a:t>
            </a:fld>
            <a:endParaRPr lang="zh-CN" altLang="en-US" dirty="0"/>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E1482F3E-0DD2-493A-8792-7640D4426E7B}" type="slidenum">
              <a:rPr lang="zh-CN" altLang="en-US"/>
              <a:pPr/>
              <a:t>‹#›</a:t>
            </a:fld>
            <a:endParaRPr lang="zh-CN" altLang="en-US"/>
          </a:p>
        </p:txBody>
      </p:sp>
    </p:spTree>
    <p:extLst>
      <p:ext uri="{BB962C8B-B14F-4D97-AF65-F5344CB8AC3E}">
        <p14:creationId xmlns:p14="http://schemas.microsoft.com/office/powerpoint/2010/main" val="1804404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381000" y="228600"/>
            <a:ext cx="6858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381000" y="1333500"/>
            <a:ext cx="6858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381000" y="5297488"/>
            <a:ext cx="1778000" cy="303212"/>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ea typeface="+mn-ea"/>
              </a:defRPr>
            </a:lvl1pPr>
          </a:lstStyle>
          <a:p>
            <a:pPr>
              <a:defRPr/>
            </a:pPr>
            <a:fld id="{D19C943F-B277-4F59-BECB-C139C2DEA937}" type="datetimeFigureOut">
              <a:rPr lang="zh-CN" altLang="en-US"/>
              <a:pPr>
                <a:defRPr/>
              </a:pPr>
              <a:t>2017/11/13</a:t>
            </a:fld>
            <a:endParaRPr lang="zh-CN" altLang="en-US"/>
          </a:p>
        </p:txBody>
      </p:sp>
      <p:sp>
        <p:nvSpPr>
          <p:cNvPr id="5" name="页脚占位符 4"/>
          <p:cNvSpPr>
            <a:spLocks noGrp="1"/>
          </p:cNvSpPr>
          <p:nvPr>
            <p:ph type="ftr" sz="quarter" idx="3"/>
          </p:nvPr>
        </p:nvSpPr>
        <p:spPr>
          <a:xfrm>
            <a:off x="2603500" y="5297488"/>
            <a:ext cx="2413000" cy="303212"/>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5461000" y="5297488"/>
            <a:ext cx="1778000" cy="303212"/>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Corbel" panose="020B0503020204020204" pitchFamily="34" charset="0"/>
              </a:defRPr>
            </a:lvl1pPr>
          </a:lstStyle>
          <a:p>
            <a:fld id="{6D6ADB4A-7D42-456F-B7C7-EBE95C1B2D8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Lst>
  <p:timing>
    <p:tnLst>
      <p:par>
        <p:cTn id="1" dur="indefinite" restart="never" nodeType="tmRoot"/>
      </p:par>
    </p:tnLst>
  </p:timing>
  <p:txStyles>
    <p:titleStyle>
      <a:lvl1pPr algn="ctr" rtl="0" eaLnBrk="0" fontAlgn="base" hangingPunct="0">
        <a:spcBef>
          <a:spcPct val="0"/>
        </a:spcBef>
        <a:spcAft>
          <a:spcPct val="0"/>
        </a:spcAft>
        <a:defRPr sz="3667" kern="1200">
          <a:solidFill>
            <a:schemeClr val="tx1"/>
          </a:solidFill>
          <a:latin typeface="+mj-lt"/>
          <a:ea typeface="+mj-ea"/>
          <a:cs typeface="+mj-cs"/>
        </a:defRPr>
      </a:lvl1pPr>
      <a:lvl2pPr algn="ctr" rtl="0" eaLnBrk="0" fontAlgn="base" hangingPunct="0">
        <a:spcBef>
          <a:spcPct val="0"/>
        </a:spcBef>
        <a:spcAft>
          <a:spcPct val="0"/>
        </a:spcAft>
        <a:defRPr sz="3667">
          <a:solidFill>
            <a:schemeClr val="tx1"/>
          </a:solidFill>
          <a:latin typeface="Consolas" pitchFamily="49" charset="0"/>
          <a:ea typeface="华文楷体" pitchFamily="2" charset="-122"/>
        </a:defRPr>
      </a:lvl2pPr>
      <a:lvl3pPr algn="ctr" rtl="0" eaLnBrk="0" fontAlgn="base" hangingPunct="0">
        <a:spcBef>
          <a:spcPct val="0"/>
        </a:spcBef>
        <a:spcAft>
          <a:spcPct val="0"/>
        </a:spcAft>
        <a:defRPr sz="3667">
          <a:solidFill>
            <a:schemeClr val="tx1"/>
          </a:solidFill>
          <a:latin typeface="Consolas" pitchFamily="49" charset="0"/>
          <a:ea typeface="华文楷体" pitchFamily="2" charset="-122"/>
        </a:defRPr>
      </a:lvl3pPr>
      <a:lvl4pPr algn="ctr" rtl="0" eaLnBrk="0" fontAlgn="base" hangingPunct="0">
        <a:spcBef>
          <a:spcPct val="0"/>
        </a:spcBef>
        <a:spcAft>
          <a:spcPct val="0"/>
        </a:spcAft>
        <a:defRPr sz="3667">
          <a:solidFill>
            <a:schemeClr val="tx1"/>
          </a:solidFill>
          <a:latin typeface="Consolas" pitchFamily="49" charset="0"/>
          <a:ea typeface="华文楷体" pitchFamily="2" charset="-122"/>
        </a:defRPr>
      </a:lvl4pPr>
      <a:lvl5pPr algn="ctr" rtl="0" eaLnBrk="0" fontAlgn="base" hangingPunct="0">
        <a:spcBef>
          <a:spcPct val="0"/>
        </a:spcBef>
        <a:spcAft>
          <a:spcPct val="0"/>
        </a:spcAft>
        <a:defRPr sz="3667">
          <a:solidFill>
            <a:schemeClr val="tx1"/>
          </a:solidFill>
          <a:latin typeface="Consolas" pitchFamily="49" charset="0"/>
          <a:ea typeface="华文楷体" pitchFamily="2" charset="-122"/>
        </a:defRPr>
      </a:lvl5pPr>
      <a:lvl6pPr marL="380985" algn="ctr" rtl="0" fontAlgn="base">
        <a:spcBef>
          <a:spcPct val="0"/>
        </a:spcBef>
        <a:spcAft>
          <a:spcPct val="0"/>
        </a:spcAft>
        <a:defRPr sz="3667">
          <a:solidFill>
            <a:schemeClr val="tx1"/>
          </a:solidFill>
          <a:latin typeface="Franklin Gothic Medium" pitchFamily="34" charset="0"/>
          <a:ea typeface="微软雅黑" pitchFamily="34" charset="-122"/>
        </a:defRPr>
      </a:lvl6pPr>
      <a:lvl7pPr marL="761970" algn="ctr" rtl="0" fontAlgn="base">
        <a:spcBef>
          <a:spcPct val="0"/>
        </a:spcBef>
        <a:spcAft>
          <a:spcPct val="0"/>
        </a:spcAft>
        <a:defRPr sz="3667">
          <a:solidFill>
            <a:schemeClr val="tx1"/>
          </a:solidFill>
          <a:latin typeface="Franklin Gothic Medium" pitchFamily="34" charset="0"/>
          <a:ea typeface="微软雅黑" pitchFamily="34" charset="-122"/>
        </a:defRPr>
      </a:lvl7pPr>
      <a:lvl8pPr marL="1142954" algn="ctr" rtl="0" fontAlgn="base">
        <a:spcBef>
          <a:spcPct val="0"/>
        </a:spcBef>
        <a:spcAft>
          <a:spcPct val="0"/>
        </a:spcAft>
        <a:defRPr sz="3667">
          <a:solidFill>
            <a:schemeClr val="tx1"/>
          </a:solidFill>
          <a:latin typeface="Franklin Gothic Medium" pitchFamily="34" charset="0"/>
          <a:ea typeface="微软雅黑" pitchFamily="34" charset="-122"/>
        </a:defRPr>
      </a:lvl8pPr>
      <a:lvl9pPr marL="1523939" algn="ctr" rtl="0" fontAlgn="base">
        <a:spcBef>
          <a:spcPct val="0"/>
        </a:spcBef>
        <a:spcAft>
          <a:spcPct val="0"/>
        </a:spcAft>
        <a:defRPr sz="3667">
          <a:solidFill>
            <a:schemeClr val="tx1"/>
          </a:solidFill>
          <a:latin typeface="Franklin Gothic Medium" pitchFamily="34" charset="0"/>
          <a:ea typeface="微软雅黑" pitchFamily="34" charset="-122"/>
        </a:defRPr>
      </a:lvl9pPr>
    </p:titleStyle>
    <p:bodyStyle>
      <a:lvl1pPr marL="285739" indent="-285739"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1pPr>
      <a:lvl2pPr marL="619100" indent="-238115" algn="l" rtl="0" eaLnBrk="0" fontAlgn="base" hangingPunct="0">
        <a:spcBef>
          <a:spcPct val="20000"/>
        </a:spcBef>
        <a:spcAft>
          <a:spcPct val="0"/>
        </a:spcAft>
        <a:buFont typeface="Arial" panose="020B0604020202020204" pitchFamily="34" charset="0"/>
        <a:buChar char="–"/>
        <a:defRPr sz="2333" kern="1200">
          <a:solidFill>
            <a:schemeClr val="tx1"/>
          </a:solidFill>
          <a:latin typeface="+mn-lt"/>
          <a:ea typeface="+mn-ea"/>
          <a:cs typeface="+mn-cs"/>
        </a:defRPr>
      </a:lvl2pPr>
      <a:lvl3pPr marL="952462" indent="-190492"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333447" indent="-190492" algn="l"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n-ea"/>
          <a:cs typeface="+mn-cs"/>
        </a:defRPr>
      </a:lvl4pPr>
      <a:lvl5pPr marL="1714431" indent="-190492" algn="l"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zh-CN"/>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381000" y="228600"/>
            <a:ext cx="6858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381000" y="1333500"/>
            <a:ext cx="6858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381000" y="5297488"/>
            <a:ext cx="1778000" cy="303212"/>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fld id="{581116A8-D3DB-4B27-9D23-5ACEB1887B21}" type="datetimeFigureOut">
              <a:rPr lang="zh-CN" altLang="en-US"/>
              <a:pPr>
                <a:defRPr/>
              </a:pPr>
              <a:t>2017/11/13</a:t>
            </a:fld>
            <a:endParaRPr lang="zh-CN" altLang="en-US"/>
          </a:p>
        </p:txBody>
      </p:sp>
      <p:sp>
        <p:nvSpPr>
          <p:cNvPr id="5" name="页脚占位符 4"/>
          <p:cNvSpPr>
            <a:spLocks noGrp="1"/>
          </p:cNvSpPr>
          <p:nvPr>
            <p:ph type="ftr" sz="quarter" idx="3"/>
          </p:nvPr>
        </p:nvSpPr>
        <p:spPr>
          <a:xfrm>
            <a:off x="2603500" y="5297488"/>
            <a:ext cx="2413000" cy="303212"/>
          </a:xfrm>
          <a:prstGeom prst="rect">
            <a:avLst/>
          </a:prstGeom>
        </p:spPr>
        <p:txBody>
          <a:bodyPr vert="horz" lIns="91440" tIns="45720" rIns="91440" bIns="45720" rtlCol="0" anchor="ctr"/>
          <a:lstStyle>
            <a:lvl1pPr algn="ctr">
              <a:defRPr sz="10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5461000" y="5297488"/>
            <a:ext cx="1778000" cy="303212"/>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defRPr>
            </a:lvl1pPr>
          </a:lstStyle>
          <a:p>
            <a:fld id="{E79AD252-724E-4B36-9AFA-DE7D0DEFE1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ctr" rtl="0" eaLnBrk="0" fontAlgn="base" hangingPunct="0">
        <a:spcBef>
          <a:spcPct val="0"/>
        </a:spcBef>
        <a:spcAft>
          <a:spcPct val="0"/>
        </a:spcAft>
        <a:defRPr sz="3667" kern="1200">
          <a:solidFill>
            <a:schemeClr val="tx1"/>
          </a:solidFill>
          <a:latin typeface="+mj-lt"/>
          <a:ea typeface="+mj-ea"/>
          <a:cs typeface="+mj-cs"/>
        </a:defRPr>
      </a:lvl1pPr>
      <a:lvl2pPr algn="ctr" rtl="0" eaLnBrk="0" fontAlgn="base" hangingPunct="0">
        <a:spcBef>
          <a:spcPct val="0"/>
        </a:spcBef>
        <a:spcAft>
          <a:spcPct val="0"/>
        </a:spcAft>
        <a:defRPr sz="3667">
          <a:solidFill>
            <a:schemeClr val="tx1"/>
          </a:solidFill>
          <a:latin typeface="Calibri" pitchFamily="34" charset="0"/>
          <a:ea typeface="宋体" pitchFamily="2" charset="-122"/>
        </a:defRPr>
      </a:lvl2pPr>
      <a:lvl3pPr algn="ctr" rtl="0" eaLnBrk="0" fontAlgn="base" hangingPunct="0">
        <a:spcBef>
          <a:spcPct val="0"/>
        </a:spcBef>
        <a:spcAft>
          <a:spcPct val="0"/>
        </a:spcAft>
        <a:defRPr sz="3667">
          <a:solidFill>
            <a:schemeClr val="tx1"/>
          </a:solidFill>
          <a:latin typeface="Calibri" pitchFamily="34" charset="0"/>
          <a:ea typeface="宋体" pitchFamily="2" charset="-122"/>
        </a:defRPr>
      </a:lvl3pPr>
      <a:lvl4pPr algn="ctr" rtl="0" eaLnBrk="0" fontAlgn="base" hangingPunct="0">
        <a:spcBef>
          <a:spcPct val="0"/>
        </a:spcBef>
        <a:spcAft>
          <a:spcPct val="0"/>
        </a:spcAft>
        <a:defRPr sz="3667">
          <a:solidFill>
            <a:schemeClr val="tx1"/>
          </a:solidFill>
          <a:latin typeface="Calibri" pitchFamily="34" charset="0"/>
          <a:ea typeface="宋体" pitchFamily="2" charset="-122"/>
        </a:defRPr>
      </a:lvl4pPr>
      <a:lvl5pPr algn="ctr" rtl="0" eaLnBrk="0" fontAlgn="base" hangingPunct="0">
        <a:spcBef>
          <a:spcPct val="0"/>
        </a:spcBef>
        <a:spcAft>
          <a:spcPct val="0"/>
        </a:spcAft>
        <a:defRPr sz="3667">
          <a:solidFill>
            <a:schemeClr val="tx1"/>
          </a:solidFill>
          <a:latin typeface="Calibri" pitchFamily="34" charset="0"/>
          <a:ea typeface="宋体" pitchFamily="2" charset="-122"/>
        </a:defRPr>
      </a:lvl5pPr>
      <a:lvl6pPr marL="380985" algn="ctr" rtl="0" fontAlgn="base">
        <a:spcBef>
          <a:spcPct val="0"/>
        </a:spcBef>
        <a:spcAft>
          <a:spcPct val="0"/>
        </a:spcAft>
        <a:defRPr sz="3667">
          <a:solidFill>
            <a:schemeClr val="tx1"/>
          </a:solidFill>
          <a:latin typeface="Calibri" pitchFamily="34" charset="0"/>
          <a:ea typeface="宋体" pitchFamily="2" charset="-122"/>
        </a:defRPr>
      </a:lvl6pPr>
      <a:lvl7pPr marL="761970" algn="ctr" rtl="0" fontAlgn="base">
        <a:spcBef>
          <a:spcPct val="0"/>
        </a:spcBef>
        <a:spcAft>
          <a:spcPct val="0"/>
        </a:spcAft>
        <a:defRPr sz="3667">
          <a:solidFill>
            <a:schemeClr val="tx1"/>
          </a:solidFill>
          <a:latin typeface="Calibri" pitchFamily="34" charset="0"/>
          <a:ea typeface="宋体" pitchFamily="2" charset="-122"/>
        </a:defRPr>
      </a:lvl7pPr>
      <a:lvl8pPr marL="1142954" algn="ctr" rtl="0" fontAlgn="base">
        <a:spcBef>
          <a:spcPct val="0"/>
        </a:spcBef>
        <a:spcAft>
          <a:spcPct val="0"/>
        </a:spcAft>
        <a:defRPr sz="3667">
          <a:solidFill>
            <a:schemeClr val="tx1"/>
          </a:solidFill>
          <a:latin typeface="Calibri" pitchFamily="34" charset="0"/>
          <a:ea typeface="宋体" pitchFamily="2" charset="-122"/>
        </a:defRPr>
      </a:lvl8pPr>
      <a:lvl9pPr marL="1523939" algn="ctr" rtl="0" fontAlgn="base">
        <a:spcBef>
          <a:spcPct val="0"/>
        </a:spcBef>
        <a:spcAft>
          <a:spcPct val="0"/>
        </a:spcAft>
        <a:defRPr sz="3667">
          <a:solidFill>
            <a:schemeClr val="tx1"/>
          </a:solidFill>
          <a:latin typeface="Calibri" pitchFamily="34" charset="0"/>
          <a:ea typeface="宋体" pitchFamily="2" charset="-122"/>
        </a:defRPr>
      </a:lvl9pPr>
    </p:titleStyle>
    <p:bodyStyle>
      <a:lvl1pPr marL="285739" indent="-285739"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1pPr>
      <a:lvl2pPr marL="619100" indent="-238115" algn="l" rtl="0" eaLnBrk="0" fontAlgn="base" hangingPunct="0">
        <a:spcBef>
          <a:spcPct val="20000"/>
        </a:spcBef>
        <a:spcAft>
          <a:spcPct val="0"/>
        </a:spcAft>
        <a:buFont typeface="Arial" panose="020B0604020202020204" pitchFamily="34" charset="0"/>
        <a:buChar char="–"/>
        <a:defRPr sz="2333" kern="1200">
          <a:solidFill>
            <a:schemeClr val="tx1"/>
          </a:solidFill>
          <a:latin typeface="+mn-lt"/>
          <a:ea typeface="+mn-ea"/>
          <a:cs typeface="+mn-cs"/>
        </a:defRPr>
      </a:lvl2pPr>
      <a:lvl3pPr marL="952462" indent="-190492"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333447" indent="-190492" algn="l"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n-ea"/>
          <a:cs typeface="+mn-cs"/>
        </a:defRPr>
      </a:lvl4pPr>
      <a:lvl5pPr marL="1714431" indent="-190492" algn="l"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zh-CN"/>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381000" y="228600"/>
            <a:ext cx="6858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5" name="文本占位符 2"/>
          <p:cNvSpPr>
            <a:spLocks noGrp="1"/>
          </p:cNvSpPr>
          <p:nvPr>
            <p:ph type="body" idx="1"/>
          </p:nvPr>
        </p:nvSpPr>
        <p:spPr bwMode="auto">
          <a:xfrm>
            <a:off x="381000" y="1333500"/>
            <a:ext cx="6858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381000" y="5297488"/>
            <a:ext cx="1778000" cy="303212"/>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ea typeface="+mn-ea"/>
              </a:defRPr>
            </a:lvl1pPr>
          </a:lstStyle>
          <a:p>
            <a:pPr>
              <a:defRPr/>
            </a:pPr>
            <a:fld id="{26EDCE03-0D4A-4E12-8350-F8BE2D25EEBD}" type="datetimeFigureOut">
              <a:rPr lang="zh-CN" altLang="en-US"/>
              <a:pPr>
                <a:defRPr/>
              </a:pPr>
              <a:t>2017/11/13</a:t>
            </a:fld>
            <a:endParaRPr lang="zh-CN" altLang="en-US"/>
          </a:p>
        </p:txBody>
      </p:sp>
      <p:sp>
        <p:nvSpPr>
          <p:cNvPr id="5" name="页脚占位符 4"/>
          <p:cNvSpPr>
            <a:spLocks noGrp="1"/>
          </p:cNvSpPr>
          <p:nvPr>
            <p:ph type="ftr" sz="quarter" idx="3"/>
          </p:nvPr>
        </p:nvSpPr>
        <p:spPr>
          <a:xfrm>
            <a:off x="2603500" y="5297488"/>
            <a:ext cx="2413000" cy="303212"/>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5461000" y="5297488"/>
            <a:ext cx="1778000" cy="303212"/>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Calibri" panose="020F0502020204030204" pitchFamily="34" charset="0"/>
              </a:defRPr>
            </a:lvl1pPr>
          </a:lstStyle>
          <a:p>
            <a:fld id="{0E04FA4D-A77B-498F-AA74-0F69AA13791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 id="2147484120" r:id="rId12"/>
  </p:sldLayoutIdLst>
  <p:txStyles>
    <p:titleStyle>
      <a:lvl1pPr algn="ctr" rtl="0" eaLnBrk="0" fontAlgn="base" hangingPunct="0">
        <a:spcBef>
          <a:spcPct val="0"/>
        </a:spcBef>
        <a:spcAft>
          <a:spcPct val="0"/>
        </a:spcAft>
        <a:defRPr sz="3667" kern="1200">
          <a:solidFill>
            <a:schemeClr val="tx1"/>
          </a:solidFill>
          <a:latin typeface="+mj-lt"/>
          <a:ea typeface="+mj-ea"/>
          <a:cs typeface="+mj-cs"/>
        </a:defRPr>
      </a:lvl1pPr>
      <a:lvl2pPr algn="ctr" rtl="0" eaLnBrk="0" fontAlgn="base" hangingPunct="0">
        <a:spcBef>
          <a:spcPct val="0"/>
        </a:spcBef>
        <a:spcAft>
          <a:spcPct val="0"/>
        </a:spcAft>
        <a:defRPr sz="3667">
          <a:solidFill>
            <a:schemeClr val="tx1"/>
          </a:solidFill>
          <a:latin typeface="Calibri" pitchFamily="34" charset="0"/>
          <a:ea typeface="宋体" pitchFamily="2" charset="-122"/>
        </a:defRPr>
      </a:lvl2pPr>
      <a:lvl3pPr algn="ctr" rtl="0" eaLnBrk="0" fontAlgn="base" hangingPunct="0">
        <a:spcBef>
          <a:spcPct val="0"/>
        </a:spcBef>
        <a:spcAft>
          <a:spcPct val="0"/>
        </a:spcAft>
        <a:defRPr sz="3667">
          <a:solidFill>
            <a:schemeClr val="tx1"/>
          </a:solidFill>
          <a:latin typeface="Calibri" pitchFamily="34" charset="0"/>
          <a:ea typeface="宋体" pitchFamily="2" charset="-122"/>
        </a:defRPr>
      </a:lvl3pPr>
      <a:lvl4pPr algn="ctr" rtl="0" eaLnBrk="0" fontAlgn="base" hangingPunct="0">
        <a:spcBef>
          <a:spcPct val="0"/>
        </a:spcBef>
        <a:spcAft>
          <a:spcPct val="0"/>
        </a:spcAft>
        <a:defRPr sz="3667">
          <a:solidFill>
            <a:schemeClr val="tx1"/>
          </a:solidFill>
          <a:latin typeface="Calibri" pitchFamily="34" charset="0"/>
          <a:ea typeface="宋体" pitchFamily="2" charset="-122"/>
        </a:defRPr>
      </a:lvl4pPr>
      <a:lvl5pPr algn="ctr" rtl="0" eaLnBrk="0" fontAlgn="base" hangingPunct="0">
        <a:spcBef>
          <a:spcPct val="0"/>
        </a:spcBef>
        <a:spcAft>
          <a:spcPct val="0"/>
        </a:spcAft>
        <a:defRPr sz="3667">
          <a:solidFill>
            <a:schemeClr val="tx1"/>
          </a:solidFill>
          <a:latin typeface="Calibri" pitchFamily="34" charset="0"/>
          <a:ea typeface="宋体" pitchFamily="2" charset="-122"/>
        </a:defRPr>
      </a:lvl5pPr>
      <a:lvl6pPr marL="380985" algn="ctr" rtl="0" fontAlgn="base">
        <a:spcBef>
          <a:spcPct val="0"/>
        </a:spcBef>
        <a:spcAft>
          <a:spcPct val="0"/>
        </a:spcAft>
        <a:defRPr sz="3667">
          <a:solidFill>
            <a:schemeClr val="tx1"/>
          </a:solidFill>
          <a:latin typeface="Calibri" pitchFamily="34" charset="0"/>
          <a:ea typeface="宋体" pitchFamily="2" charset="-122"/>
        </a:defRPr>
      </a:lvl6pPr>
      <a:lvl7pPr marL="761970" algn="ctr" rtl="0" fontAlgn="base">
        <a:spcBef>
          <a:spcPct val="0"/>
        </a:spcBef>
        <a:spcAft>
          <a:spcPct val="0"/>
        </a:spcAft>
        <a:defRPr sz="3667">
          <a:solidFill>
            <a:schemeClr val="tx1"/>
          </a:solidFill>
          <a:latin typeface="Calibri" pitchFamily="34" charset="0"/>
          <a:ea typeface="宋体" pitchFamily="2" charset="-122"/>
        </a:defRPr>
      </a:lvl7pPr>
      <a:lvl8pPr marL="1142954" algn="ctr" rtl="0" fontAlgn="base">
        <a:spcBef>
          <a:spcPct val="0"/>
        </a:spcBef>
        <a:spcAft>
          <a:spcPct val="0"/>
        </a:spcAft>
        <a:defRPr sz="3667">
          <a:solidFill>
            <a:schemeClr val="tx1"/>
          </a:solidFill>
          <a:latin typeface="Calibri" pitchFamily="34" charset="0"/>
          <a:ea typeface="宋体" pitchFamily="2" charset="-122"/>
        </a:defRPr>
      </a:lvl8pPr>
      <a:lvl9pPr marL="1523939" algn="ctr" rtl="0" fontAlgn="base">
        <a:spcBef>
          <a:spcPct val="0"/>
        </a:spcBef>
        <a:spcAft>
          <a:spcPct val="0"/>
        </a:spcAft>
        <a:defRPr sz="3667">
          <a:solidFill>
            <a:schemeClr val="tx1"/>
          </a:solidFill>
          <a:latin typeface="Calibri" pitchFamily="34" charset="0"/>
          <a:ea typeface="宋体" pitchFamily="2" charset="-122"/>
        </a:defRPr>
      </a:lvl9pPr>
    </p:titleStyle>
    <p:bodyStyle>
      <a:lvl1pPr marL="285739" indent="-285739"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1pPr>
      <a:lvl2pPr marL="619100" indent="-238115" algn="l" rtl="0" eaLnBrk="0" fontAlgn="base" hangingPunct="0">
        <a:spcBef>
          <a:spcPct val="20000"/>
        </a:spcBef>
        <a:spcAft>
          <a:spcPct val="0"/>
        </a:spcAft>
        <a:buFont typeface="Arial" panose="020B0604020202020204" pitchFamily="34" charset="0"/>
        <a:buChar char="–"/>
        <a:defRPr sz="2333" kern="1200">
          <a:solidFill>
            <a:schemeClr val="tx1"/>
          </a:solidFill>
          <a:latin typeface="+mn-lt"/>
          <a:ea typeface="+mn-ea"/>
          <a:cs typeface="+mn-cs"/>
        </a:defRPr>
      </a:lvl2pPr>
      <a:lvl3pPr marL="952462" indent="-190492"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333447" indent="-190492" algn="l"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n-ea"/>
          <a:cs typeface="+mn-cs"/>
        </a:defRPr>
      </a:lvl4pPr>
      <a:lvl5pPr marL="1714431" indent="-190492" algn="l"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zh-CN"/>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22235;&#24029;&#30465;DMS&#35268;&#27169;&#21270;&#25512;&#36827;&#26041;&#26696;&#30740;&#31350;&#25253;&#21578;&#65288;20130826&#65289;.word#&#22235;&#24029;&#30465;&#22791;&#26696;&#33410;&#33021;&#26381;&#21153;&#20844;&#21496;&#21015;&#34920;" TargetMode="Externa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8.gif"/><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23.gif"/><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8.gif"/><Relationship Id="rId1" Type="http://schemas.openxmlformats.org/officeDocument/2006/relationships/slideLayout" Target="../slideLayouts/slideLayout3.xml"/><Relationship Id="rId4" Type="http://schemas.openxmlformats.org/officeDocument/2006/relationships/image" Target="../media/image47.emf"/></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8.gif"/><Relationship Id="rId1" Type="http://schemas.openxmlformats.org/officeDocument/2006/relationships/slideLayout" Target="../slideLayouts/slideLayout3.xml"/><Relationship Id="rId4" Type="http://schemas.openxmlformats.org/officeDocument/2006/relationships/image" Target="../media/image49.emf"/></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8.gif"/><Relationship Id="rId1" Type="http://schemas.openxmlformats.org/officeDocument/2006/relationships/slideLayout" Target="../slideLayouts/slideLayout3.xml"/><Relationship Id="rId4" Type="http://schemas.openxmlformats.org/officeDocument/2006/relationships/image" Target="../media/image51.emf"/></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hyperlink" Target="mailto:libo@opt.ac.cn" TargetMode="External"/><Relationship Id="rId5" Type="http://schemas.openxmlformats.org/officeDocument/2006/relationships/hyperlink" Target="mailto:wangshuang@opt.ac.cn" TargetMode="External"/><Relationship Id="rId4" Type="http://schemas.openxmlformats.org/officeDocument/2006/relationships/hyperlink" Target="mailto:gzhang@opt.ac.c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2062427"/>
            <a:ext cx="7620000" cy="1379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 name="矩形 3"/>
          <p:cNvSpPr/>
          <p:nvPr/>
        </p:nvSpPr>
        <p:spPr>
          <a:xfrm>
            <a:off x="629647" y="2062884"/>
            <a:ext cx="2940327" cy="1380000"/>
          </a:xfrm>
          <a:prstGeom prst="rect">
            <a:avLst/>
          </a:prstGeom>
          <a:gradFill flip="none" rotWithShape="1">
            <a:gsLst>
              <a:gs pos="36000">
                <a:srgbClr val="026DCE"/>
              </a:gs>
              <a:gs pos="95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0" y="3389313"/>
            <a:ext cx="7620000" cy="185208"/>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367" name="TextBox 6"/>
          <p:cNvSpPr txBox="1">
            <a:spLocks noChangeArrowheads="1"/>
          </p:cNvSpPr>
          <p:nvPr/>
        </p:nvSpPr>
        <p:spPr bwMode="auto">
          <a:xfrm>
            <a:off x="2189820" y="2109932"/>
            <a:ext cx="51364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Lunar </a:t>
            </a:r>
            <a:r>
              <a:rPr lang="en-US" altLang="zh-CN"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Observation with </a:t>
            </a:r>
            <a:endParaRPr lang="en-US" altLang="zh-CN" sz="24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r>
              <a:rPr lang="en-US" altLang="zh-CN" sz="24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an </a:t>
            </a:r>
            <a:r>
              <a:rPr lang="en-US" altLang="zh-CN"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FTIR Imaging Spectrometer</a:t>
            </a:r>
            <a:r>
              <a:rPr lang="en-US" altLang="zh-CN" sz="24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r>
            <a:br>
              <a:rPr lang="en-US" altLang="zh-CN"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br>
            <a:r>
              <a:rPr lang="en-US" altLang="zh-CN" sz="2400" b="1" i="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Recent Progress and Beyond</a:t>
            </a:r>
            <a:endParaRPr lang="zh-CN" altLang="en-US" sz="2400" b="1" i="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368" name="TextBox 12">
            <a:hlinkClick r:id="rId2" action="ppaction://hlinkfile"/>
          </p:cNvPr>
          <p:cNvSpPr txBox="1">
            <a:spLocks noChangeArrowheads="1"/>
          </p:cNvSpPr>
          <p:nvPr/>
        </p:nvSpPr>
        <p:spPr bwMode="auto">
          <a:xfrm>
            <a:off x="2647468" y="3994329"/>
            <a:ext cx="4678845" cy="10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en-US" altLang="zh-CN" sz="1333" b="1" dirty="0" err="1"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Geng</a:t>
            </a:r>
            <a:r>
              <a:rPr lang="en-US" altLang="zh-CN" sz="1333" b="1" dirty="0" smtClean="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 Zhang</a:t>
            </a:r>
            <a:endParaRPr lang="en-US" altLang="zh-CN" sz="1333" b="1"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endParaRPr>
          </a:p>
          <a:p>
            <a:pPr algn="r" eaLnBrk="1" hangingPunct="1">
              <a:lnSpc>
                <a:spcPct val="150000"/>
              </a:lnSpc>
            </a:pPr>
            <a:r>
              <a:rPr lang="en-US" altLang="zh-CN" sz="1333" b="1" dirty="0">
                <a:solidFill>
                  <a:schemeClr val="tx2"/>
                </a:solidFill>
                <a:latin typeface="微软雅黑" panose="020B0503020204020204" pitchFamily="34" charset="-122"/>
                <a:ea typeface="微软雅黑" panose="020B0503020204020204" pitchFamily="34" charset="-122"/>
                <a:cs typeface="Times New Roman" panose="02020603050405020304" pitchFamily="18" charset="0"/>
              </a:rPr>
              <a:t>Key Laboratory of Spectral Imaging Technology CAS</a:t>
            </a:r>
          </a:p>
          <a:p>
            <a:pPr algn="r" eaLnBrk="1" hangingPunct="1">
              <a:lnSpc>
                <a:spcPct val="150000"/>
              </a:lnSpc>
            </a:pPr>
            <a:r>
              <a:rPr lang="en-US" altLang="zh-CN" sz="1333"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Xi’an Institute of Optics and Precision Mechanics of CAS</a:t>
            </a:r>
            <a:endParaRPr lang="zh-CN" altLang="en-US" sz="1333" b="1"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369" name="图片 12" descr="环境一号A星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845" y="1726407"/>
            <a:ext cx="1441979"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srcRect/>
          <a:stretch>
            <a:fillRect/>
          </a:stretch>
        </p:blipFill>
        <p:spPr bwMode="auto">
          <a:xfrm>
            <a:off x="209600" y="265212"/>
            <a:ext cx="3016250" cy="47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Problems and Solutions</a:t>
            </a:r>
            <a:endParaRPr lang="zh-CN"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470" y="3176905"/>
            <a:ext cx="3215568" cy="165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1608" y="985292"/>
            <a:ext cx="7250385" cy="707886"/>
          </a:xfrm>
          <a:prstGeom prst="rect">
            <a:avLst/>
          </a:prstGeom>
          <a:noFill/>
        </p:spPr>
        <p:txBody>
          <a:bodyPr wrap="square" rtlCol="0">
            <a:spAutoFit/>
          </a:bodyPr>
          <a:lstStyle/>
          <a:p>
            <a:pPr marL="358775" indent="-342900">
              <a:buBlip>
                <a:blip r:embed="rId3"/>
              </a:buBlip>
            </a:pPr>
            <a:r>
              <a:rPr lang="en-US" altLang="zh-CN" sz="2000" dirty="0" smtClean="0">
                <a:latin typeface="Times New Roman" panose="02020603050405020304" pitchFamily="18" charset="0"/>
                <a:cs typeface="Times New Roman" panose="02020603050405020304" pitchFamily="18" charset="0"/>
              </a:rPr>
              <a:t>Matching current frame to the reference frame to estimation the </a:t>
            </a:r>
            <a:r>
              <a:rPr lang="en-US" altLang="zh-CN" sz="2000" dirty="0" smtClean="0">
                <a:solidFill>
                  <a:schemeClr val="tx2"/>
                </a:solidFill>
                <a:latin typeface="Times New Roman" panose="02020603050405020304" pitchFamily="18" charset="0"/>
                <a:cs typeface="Times New Roman" panose="02020603050405020304" pitchFamily="18" charset="0"/>
              </a:rPr>
              <a:t>horizontal and vertical translations </a:t>
            </a:r>
            <a:r>
              <a:rPr lang="en-US" altLang="zh-CN" sz="2000" dirty="0" smtClean="0">
                <a:latin typeface="Times New Roman" panose="02020603050405020304" pitchFamily="18" charset="0"/>
                <a:cs typeface="Times New Roman" panose="02020603050405020304" pitchFamily="18" charset="0"/>
              </a:rPr>
              <a:t>w.r.t. </a:t>
            </a:r>
            <a:r>
              <a:rPr lang="en-US" altLang="zh-CN" sz="2000" dirty="0" smtClean="0">
                <a:solidFill>
                  <a:schemeClr val="tx2"/>
                </a:solidFill>
                <a:latin typeface="Times New Roman" panose="02020603050405020304" pitchFamily="18" charset="0"/>
                <a:cs typeface="Times New Roman" panose="02020603050405020304" pitchFamily="18" charset="0"/>
              </a:rPr>
              <a:t>desired position</a:t>
            </a:r>
            <a:r>
              <a:rPr lang="en-US" altLang="zh-CN" sz="2000" dirty="0" smtClean="0">
                <a:latin typeface="Times New Roman" panose="02020603050405020304" pitchFamily="18" charset="0"/>
                <a:cs typeface="Times New Roman" panose="02020603050405020304" pitchFamily="18" charset="0"/>
              </a:rPr>
              <a:t>.</a:t>
            </a:r>
          </a:p>
        </p:txBody>
      </p:sp>
      <p:sp>
        <p:nvSpPr>
          <p:cNvPr id="3" name="矩形 2"/>
          <p:cNvSpPr/>
          <p:nvPr/>
        </p:nvSpPr>
        <p:spPr>
          <a:xfrm>
            <a:off x="641648" y="1710959"/>
            <a:ext cx="2952328" cy="646331"/>
          </a:xfrm>
          <a:prstGeom prst="rect">
            <a:avLst/>
          </a:prstGeom>
        </p:spPr>
        <p:txBody>
          <a:bodyPr wrap="square">
            <a:spAutoFit/>
          </a:bodyPr>
          <a:lstStyle/>
          <a:p>
            <a:pPr marL="301625" indent="-285750">
              <a:buFont typeface="Wingdings" pitchFamily="2" charset="2"/>
              <a:buChar char="l"/>
            </a:pPr>
            <a:r>
              <a:rPr lang="en-US" altLang="zh-CN" dirty="0">
                <a:latin typeface="Times New Roman" panose="02020603050405020304" pitchFamily="18" charset="0"/>
                <a:cs typeface="Times New Roman" panose="02020603050405020304" pitchFamily="18" charset="0"/>
              </a:rPr>
              <a:t>Most of the image is black</a:t>
            </a:r>
          </a:p>
          <a:p>
            <a:pPr marL="301625" indent="-285750">
              <a:buFont typeface="Wingdings" pitchFamily="2" charset="2"/>
              <a:buChar char="l"/>
            </a:pPr>
            <a:r>
              <a:rPr lang="en-US" altLang="zh-CN" dirty="0">
                <a:latin typeface="Times New Roman" panose="02020603050405020304" pitchFamily="18" charset="0"/>
                <a:cs typeface="Times New Roman" panose="02020603050405020304" pitchFamily="18" charset="0"/>
              </a:rPr>
              <a:t>Moon is low textured</a:t>
            </a:r>
            <a:endParaRPr lang="zh-CN" alt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048447" y="1710959"/>
            <a:ext cx="3577977" cy="707886"/>
          </a:xfrm>
          <a:prstGeom prst="rect">
            <a:avLst/>
          </a:prstGeom>
          <a:noFill/>
        </p:spPr>
        <p:txBody>
          <a:bodyPr wrap="square" rtlCol="0">
            <a:spAutoFit/>
          </a:bodyPr>
          <a:lstStyle/>
          <a:p>
            <a:pPr marL="15875"/>
            <a:r>
              <a:rPr lang="en-US" altLang="zh-CN" sz="2000" b="1" dirty="0">
                <a:solidFill>
                  <a:srgbClr val="FF0000"/>
                </a:solidFill>
                <a:latin typeface="Times New Roman" pitchFamily="18" charset="0"/>
                <a:cs typeface="Times New Roman" pitchFamily="18" charset="0"/>
              </a:rPr>
              <a:t>Traditional patch based image registration does not work!</a:t>
            </a:r>
            <a:endParaRPr lang="zh-CN" altLang="en-US" sz="2000" b="1" dirty="0">
              <a:solidFill>
                <a:srgbClr val="FF0000"/>
              </a:solidFill>
              <a:latin typeface="Times New Roman" pitchFamily="18" charset="0"/>
              <a:cs typeface="Times New Roman" pitchFamily="18" charset="0"/>
            </a:endParaRPr>
          </a:p>
        </p:txBody>
      </p:sp>
      <p:sp>
        <p:nvSpPr>
          <p:cNvPr id="7" name="右箭头 6"/>
          <p:cNvSpPr/>
          <p:nvPr/>
        </p:nvSpPr>
        <p:spPr>
          <a:xfrm>
            <a:off x="3593976" y="1921396"/>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281608" y="2418845"/>
            <a:ext cx="7250385" cy="646331"/>
          </a:xfrm>
          <a:prstGeom prst="rect">
            <a:avLst/>
          </a:prstGeom>
          <a:noFill/>
        </p:spPr>
        <p:txBody>
          <a:bodyPr wrap="square" rtlCol="0">
            <a:spAutoFit/>
          </a:bodyPr>
          <a:lstStyle>
            <a:defPPr>
              <a:defRPr lang="zh-CN"/>
            </a:defPPr>
            <a:lvl1pPr marL="358775" indent="-342900">
              <a:buBlip>
                <a:blip r:embed="rId3"/>
              </a:buBlip>
              <a:defRPr sz="2000">
                <a:latin typeface="Times New Roman" panose="02020603050405020304" pitchFamily="18" charset="0"/>
                <a:cs typeface="Times New Roman" panose="02020603050405020304" pitchFamily="18" charset="0"/>
              </a:defRPr>
            </a:lvl1pPr>
          </a:lstStyle>
          <a:p>
            <a:r>
              <a:rPr lang="en-US" altLang="zh-CN" sz="1800" dirty="0" smtClean="0"/>
              <a:t>Alg.1  Use moon boundary to match the frames to the reference one.</a:t>
            </a:r>
          </a:p>
          <a:p>
            <a:r>
              <a:rPr lang="en-US" altLang="zh-CN" sz="1800" dirty="0" smtClean="0"/>
              <a:t>Alg.2 Estimate center positions </a:t>
            </a:r>
            <a:r>
              <a:rPr lang="en-US" altLang="zh-CN" sz="1800" i="1" dirty="0" smtClean="0">
                <a:solidFill>
                  <a:schemeClr val="accent2">
                    <a:lumMod val="75000"/>
                    <a:lumOff val="25000"/>
                  </a:schemeClr>
                </a:solidFill>
              </a:rPr>
              <a:t>full moon</a:t>
            </a:r>
            <a:r>
              <a:rPr lang="en-US" altLang="zh-CN" sz="1800" dirty="0" smtClean="0"/>
              <a:t>.</a:t>
            </a:r>
            <a:endParaRPr lang="en-US" altLang="zh-CN" sz="1800" dirty="0"/>
          </a:p>
        </p:txBody>
      </p:sp>
      <p:sp>
        <p:nvSpPr>
          <p:cNvPr id="8" name="TextBox 7"/>
          <p:cNvSpPr txBox="1"/>
          <p:nvPr/>
        </p:nvSpPr>
        <p:spPr>
          <a:xfrm>
            <a:off x="569640" y="4801716"/>
            <a:ext cx="3573414" cy="369332"/>
          </a:xfrm>
          <a:prstGeom prst="rect">
            <a:avLst/>
          </a:prstGeom>
          <a:noFill/>
        </p:spPr>
        <p:txBody>
          <a:bodyPr wrap="none" rtlCol="0">
            <a:spAutoFit/>
          </a:bodyPr>
          <a:lstStyle/>
          <a:p>
            <a:pPr marL="15875"/>
            <a:r>
              <a:rPr lang="en-US" altLang="zh-CN" dirty="0" smtClean="0">
                <a:latin typeface="Times New Roman" panose="02020603050405020304" pitchFamily="18" charset="0"/>
                <a:cs typeface="Times New Roman" panose="02020603050405020304" pitchFamily="18" charset="0"/>
              </a:rPr>
              <a:t>Displacement to the desired position</a:t>
            </a:r>
            <a:endParaRPr lang="zh-CN" altLang="en-US" baseline="0" dirty="0" smtClean="0">
              <a:latin typeface="Times New Roman" panose="02020603050405020304" pitchFamily="18" charset="0"/>
              <a:cs typeface="Times New Roman" panose="02020603050405020304" pitchFamily="18" charset="0"/>
            </a:endParaRPr>
          </a:p>
        </p:txBody>
      </p:sp>
      <p:sp>
        <p:nvSpPr>
          <p:cNvPr id="15" name="TextBox 14"/>
          <p:cNvSpPr txBox="1"/>
          <p:nvPr/>
        </p:nvSpPr>
        <p:spPr>
          <a:xfrm>
            <a:off x="4903668" y="337220"/>
            <a:ext cx="1210588" cy="400110"/>
          </a:xfrm>
          <a:prstGeom prst="rect">
            <a:avLst/>
          </a:prstGeom>
          <a:noFill/>
        </p:spPr>
        <p:txBody>
          <a:bodyPr wrap="none" rtlCol="0">
            <a:spAutoFit/>
          </a:bodyPr>
          <a:lstStyle/>
          <a:p>
            <a:pPr marL="15875" algn="r"/>
            <a:r>
              <a:rPr lang="en-US" altLang="zh-CN" sz="2000" b="1" baseline="0" dirty="0" smtClean="0">
                <a:solidFill>
                  <a:srgbClr val="C00000"/>
                </a:solidFill>
                <a:latin typeface="Times New Roman" panose="02020603050405020304" pitchFamily="18" charset="0"/>
                <a:cs typeface="Times New Roman" panose="02020603050405020304" pitchFamily="18" charset="0"/>
              </a:rPr>
              <a:t>Solutions</a:t>
            </a:r>
            <a:endParaRPr lang="zh-CN" altLang="en-US" sz="2000" b="1" baseline="0" dirty="0" smtClean="0">
              <a:solidFill>
                <a:srgbClr val="C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4143055" y="3433564"/>
            <a:ext cx="3051322" cy="1015663"/>
          </a:xfrm>
          <a:prstGeom prst="rect">
            <a:avLst/>
          </a:prstGeom>
          <a:noFill/>
        </p:spPr>
        <p:txBody>
          <a:bodyPr wrap="square" rtlCol="0">
            <a:spAutoFit/>
          </a:bodyPr>
          <a:lstStyle/>
          <a:p>
            <a:pPr marL="15875"/>
            <a:r>
              <a:rPr lang="en-US" altLang="zh-CN" sz="2000" b="1" dirty="0" smtClean="0">
                <a:solidFill>
                  <a:srgbClr val="FF0000"/>
                </a:solidFill>
                <a:latin typeface="Times New Roman" pitchFamily="18" charset="0"/>
                <a:cs typeface="Times New Roman" pitchFamily="18" charset="0"/>
              </a:rPr>
              <a:t>Background is black,</a:t>
            </a:r>
          </a:p>
          <a:p>
            <a:pPr marL="15875"/>
            <a:r>
              <a:rPr lang="en-US" altLang="zh-CN" sz="2000" b="1" dirty="0" smtClean="0">
                <a:solidFill>
                  <a:srgbClr val="FF0000"/>
                </a:solidFill>
                <a:latin typeface="Times New Roman" pitchFamily="18" charset="0"/>
                <a:cs typeface="Times New Roman" pitchFamily="18" charset="0"/>
              </a:rPr>
              <a:t>Textures are weak,</a:t>
            </a:r>
          </a:p>
          <a:p>
            <a:pPr marL="15875"/>
            <a:r>
              <a:rPr lang="en-US" altLang="zh-CN" sz="2000" b="1" dirty="0" smtClean="0">
                <a:solidFill>
                  <a:srgbClr val="FF0000"/>
                </a:solidFill>
                <a:latin typeface="Times New Roman" pitchFamily="18" charset="0"/>
                <a:cs typeface="Times New Roman" pitchFamily="18" charset="0"/>
              </a:rPr>
              <a:t>Boundary is reliable!</a:t>
            </a:r>
            <a:endParaRPr lang="zh-CN" alt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23726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Translation Estimation </a:t>
            </a:r>
            <a:endParaRPr lang="zh-CN" altLang="en-US" dirty="0"/>
          </a:p>
        </p:txBody>
      </p:sp>
      <p:sp>
        <p:nvSpPr>
          <p:cNvPr id="3" name="TextBox 2"/>
          <p:cNvSpPr txBox="1"/>
          <p:nvPr/>
        </p:nvSpPr>
        <p:spPr>
          <a:xfrm>
            <a:off x="3882008" y="337220"/>
            <a:ext cx="2416046" cy="400110"/>
          </a:xfrm>
          <a:prstGeom prst="rect">
            <a:avLst/>
          </a:prstGeom>
          <a:noFill/>
        </p:spPr>
        <p:txBody>
          <a:bodyPr wrap="none" rtlCol="0">
            <a:spAutoFit/>
          </a:bodyPr>
          <a:lstStyle/>
          <a:p>
            <a:pPr marL="15875" algn="r"/>
            <a:r>
              <a:rPr lang="en-US" altLang="zh-CN" sz="2000" b="1" baseline="0" dirty="0" smtClean="0">
                <a:solidFill>
                  <a:srgbClr val="C00000"/>
                </a:solidFill>
                <a:latin typeface="Times New Roman" panose="02020603050405020304" pitchFamily="18" charset="0"/>
                <a:cs typeface="Times New Roman" panose="02020603050405020304" pitchFamily="18" charset="0"/>
              </a:rPr>
              <a:t>Boundary</a:t>
            </a:r>
            <a:r>
              <a:rPr lang="en-US" altLang="zh-CN" sz="2000" b="1" dirty="0" smtClean="0">
                <a:solidFill>
                  <a:srgbClr val="C00000"/>
                </a:solidFill>
                <a:latin typeface="Times New Roman" panose="02020603050405020304" pitchFamily="18" charset="0"/>
                <a:cs typeface="Times New Roman" panose="02020603050405020304" pitchFamily="18" charset="0"/>
              </a:rPr>
              <a:t> Matching</a:t>
            </a:r>
            <a:endParaRPr lang="zh-CN" altLang="en-US" sz="2000" b="1" baseline="0" dirty="0" smtClean="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81608" y="985292"/>
            <a:ext cx="7250385" cy="400110"/>
          </a:xfrm>
          <a:prstGeom prst="rect">
            <a:avLst/>
          </a:prstGeom>
          <a:noFill/>
        </p:spPr>
        <p:txBody>
          <a:bodyPr wrap="square" rtlCol="0">
            <a:spAutoFit/>
          </a:bodyPr>
          <a:lstStyle/>
          <a:p>
            <a:pPr marL="358775" indent="-342900">
              <a:buBlip>
                <a:blip r:embed="rId2"/>
              </a:buBlip>
            </a:pPr>
            <a:r>
              <a:rPr lang="en-US" altLang="zh-CN" sz="2000" dirty="0" smtClean="0">
                <a:latin typeface="Times New Roman" panose="02020603050405020304" pitchFamily="18" charset="0"/>
                <a:cs typeface="Times New Roman" panose="02020603050405020304" pitchFamily="18" charset="0"/>
              </a:rPr>
              <a:t>Generate </a:t>
            </a:r>
            <a:r>
              <a:rPr lang="en-US" altLang="zh-CN" sz="2000" b="1" i="1" dirty="0" smtClean="0">
                <a:solidFill>
                  <a:srgbClr val="FF0000"/>
                </a:solidFill>
                <a:latin typeface="Times New Roman" panose="02020603050405020304" pitchFamily="18" charset="0"/>
                <a:cs typeface="Times New Roman" panose="02020603050405020304" pitchFamily="18" charset="0"/>
              </a:rPr>
              <a:t>fringe-free</a:t>
            </a:r>
            <a:r>
              <a:rPr lang="en-US" altLang="zh-CN" sz="2000" dirty="0" smtClean="0">
                <a:latin typeface="Times New Roman" panose="02020603050405020304" pitchFamily="18" charset="0"/>
                <a:cs typeface="Times New Roman" panose="02020603050405020304" pitchFamily="18" charset="0"/>
              </a:rPr>
              <a:t> reference frame</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2194" y="1385402"/>
            <a:ext cx="3888432" cy="96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53616" y="1489348"/>
            <a:ext cx="1604927" cy="369332"/>
          </a:xfrm>
          <a:prstGeom prst="rect">
            <a:avLst/>
          </a:prstGeom>
          <a:noFill/>
        </p:spPr>
        <p:txBody>
          <a:bodyPr wrap="none" rtlCol="0">
            <a:spAutoFit/>
          </a:bodyPr>
          <a:lstStyle/>
          <a:p>
            <a:pPr marL="15875"/>
            <a:r>
              <a:rPr lang="en-US" altLang="zh-CN" dirty="0" smtClean="0">
                <a:latin typeface="Times New Roman" panose="02020603050405020304" pitchFamily="18" charset="0"/>
                <a:cs typeface="Times New Roman" panose="02020603050405020304" pitchFamily="18" charset="0"/>
              </a:rPr>
              <a:t>Non-full Moon</a:t>
            </a:r>
            <a:endParaRPr lang="zh-CN" altLang="en-US" baseline="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298464" y="1837896"/>
            <a:ext cx="1842171" cy="369332"/>
          </a:xfrm>
          <a:prstGeom prst="rect">
            <a:avLst/>
          </a:prstGeom>
          <a:noFill/>
        </p:spPr>
        <p:txBody>
          <a:bodyPr wrap="none" rtlCol="0">
            <a:spAutoFit/>
          </a:bodyPr>
          <a:lstStyle/>
          <a:p>
            <a:pPr marL="15875"/>
            <a:r>
              <a:rPr lang="en-US" altLang="zh-CN" dirty="0" smtClean="0">
                <a:latin typeface="Times New Roman" panose="02020603050405020304" pitchFamily="18" charset="0"/>
                <a:cs typeface="Times New Roman" panose="02020603050405020304" pitchFamily="18" charset="0"/>
              </a:rPr>
              <a:t>(Near) Full Moon</a:t>
            </a:r>
            <a:endParaRPr lang="zh-CN" altLang="en-US" baseline="0" dirty="0" smtClean="0">
              <a:latin typeface="Times New Roman" panose="02020603050405020304" pitchFamily="18" charset="0"/>
              <a:cs typeface="Times New Roman" panose="02020603050405020304" pitchFamily="18" charset="0"/>
            </a:endParaRPr>
          </a:p>
        </p:txBody>
      </p:sp>
      <p:cxnSp>
        <p:nvCxnSpPr>
          <p:cNvPr id="7" name="直接箭头连接符 6"/>
          <p:cNvCxnSpPr>
            <a:stCxn id="8" idx="3"/>
          </p:cNvCxnSpPr>
          <p:nvPr/>
        </p:nvCxnSpPr>
        <p:spPr>
          <a:xfrm>
            <a:off x="1958543" y="1674014"/>
            <a:ext cx="4833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1577752" y="220942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67928" y="2425452"/>
            <a:ext cx="6657774" cy="1134605"/>
            <a:chOff x="32546" y="2713484"/>
            <a:chExt cx="7478396" cy="1274454"/>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6" y="2713484"/>
              <a:ext cx="7478396" cy="127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加号 12"/>
            <p:cNvSpPr/>
            <p:nvPr/>
          </p:nvSpPr>
          <p:spPr>
            <a:xfrm>
              <a:off x="2225824" y="3123397"/>
              <a:ext cx="504056" cy="454628"/>
            </a:xfrm>
            <a:prstGeom prst="mathPlus">
              <a:avLst/>
            </a:prstGeom>
            <a:solidFill>
              <a:srgbClr val="FFFF00"/>
            </a:solidFill>
            <a:ln>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于号 13"/>
            <p:cNvSpPr/>
            <p:nvPr/>
          </p:nvSpPr>
          <p:spPr>
            <a:xfrm>
              <a:off x="4866181" y="3206695"/>
              <a:ext cx="432048" cy="288032"/>
            </a:xfrm>
            <a:prstGeom prst="mathEqual">
              <a:avLst/>
            </a:prstGeom>
            <a:solidFill>
              <a:srgbClr val="FFFF00"/>
            </a:solidFill>
            <a:ln>
              <a:solidFill>
                <a:schemeClr val="accent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7" name="TextBox 16"/>
          <p:cNvSpPr txBox="1"/>
          <p:nvPr/>
        </p:nvSpPr>
        <p:spPr>
          <a:xfrm>
            <a:off x="298464" y="3609518"/>
            <a:ext cx="7250385" cy="400110"/>
          </a:xfrm>
          <a:prstGeom prst="rect">
            <a:avLst/>
          </a:prstGeom>
          <a:noFill/>
        </p:spPr>
        <p:txBody>
          <a:bodyPr wrap="square" rtlCol="0">
            <a:spAutoFit/>
          </a:bodyPr>
          <a:lstStyle/>
          <a:p>
            <a:pPr marL="358775" indent="-342900">
              <a:buBlip>
                <a:blip r:embed="rId2"/>
              </a:buBlip>
            </a:pPr>
            <a:r>
              <a:rPr lang="en-US" altLang="zh-CN" sz="2000" dirty="0" smtClean="0">
                <a:latin typeface="Times New Roman" panose="02020603050405020304" pitchFamily="18" charset="0"/>
                <a:cs typeface="Times New Roman" panose="02020603050405020304" pitchFamily="18" charset="0"/>
              </a:rPr>
              <a:t>Automatically choose the </a:t>
            </a:r>
            <a:r>
              <a:rPr lang="en-US" altLang="zh-CN" sz="2000" i="1" dirty="0" smtClean="0">
                <a:latin typeface="Times New Roman" panose="02020603050405020304" pitchFamily="18" charset="0"/>
                <a:cs typeface="Times New Roman" panose="02020603050405020304" pitchFamily="18" charset="0"/>
              </a:rPr>
              <a:t>clean</a:t>
            </a:r>
            <a:r>
              <a:rPr lang="en-US" altLang="zh-CN" sz="2000" dirty="0" smtClean="0">
                <a:latin typeface="Times New Roman" panose="02020603050405020304" pitchFamily="18" charset="0"/>
                <a:cs typeface="Times New Roman" panose="02020603050405020304" pitchFamily="18" charset="0"/>
              </a:rPr>
              <a:t> part (lines of high OPD) to match</a:t>
            </a: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526" y="4009628"/>
            <a:ext cx="6512834" cy="113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370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Translation Estimation </a:t>
            </a:r>
            <a:endParaRPr lang="zh-CN" altLang="en-US" dirty="0"/>
          </a:p>
        </p:txBody>
      </p:sp>
      <p:sp>
        <p:nvSpPr>
          <p:cNvPr id="81" name="TextBox 80"/>
          <p:cNvSpPr txBox="1"/>
          <p:nvPr/>
        </p:nvSpPr>
        <p:spPr>
          <a:xfrm>
            <a:off x="3882008" y="337220"/>
            <a:ext cx="2416046" cy="400110"/>
          </a:xfrm>
          <a:prstGeom prst="rect">
            <a:avLst/>
          </a:prstGeom>
          <a:noFill/>
        </p:spPr>
        <p:txBody>
          <a:bodyPr wrap="none" rtlCol="0">
            <a:spAutoFit/>
          </a:bodyPr>
          <a:lstStyle/>
          <a:p>
            <a:pPr marL="15875" algn="r"/>
            <a:r>
              <a:rPr lang="en-US" altLang="zh-CN" sz="2000" b="1" baseline="0" dirty="0" smtClean="0">
                <a:solidFill>
                  <a:srgbClr val="C00000"/>
                </a:solidFill>
                <a:latin typeface="Times New Roman" panose="02020603050405020304" pitchFamily="18" charset="0"/>
                <a:cs typeface="Times New Roman" panose="02020603050405020304" pitchFamily="18" charset="0"/>
              </a:rPr>
              <a:t>Boundary</a:t>
            </a:r>
            <a:r>
              <a:rPr lang="en-US" altLang="zh-CN" sz="2000" b="1" dirty="0" smtClean="0">
                <a:solidFill>
                  <a:srgbClr val="C00000"/>
                </a:solidFill>
                <a:latin typeface="Times New Roman" panose="02020603050405020304" pitchFamily="18" charset="0"/>
                <a:cs typeface="Times New Roman" panose="02020603050405020304" pitchFamily="18" charset="0"/>
              </a:rPr>
              <a:t> Matching</a:t>
            </a:r>
            <a:endParaRPr lang="zh-CN" altLang="en-US" sz="2000" b="1" baseline="0" dirty="0" smtClean="0">
              <a:solidFill>
                <a:srgbClr val="C0000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616" y="1728896"/>
            <a:ext cx="4314056" cy="96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TextBox 82"/>
          <p:cNvSpPr txBox="1"/>
          <p:nvPr/>
        </p:nvSpPr>
        <p:spPr>
          <a:xfrm>
            <a:off x="281608" y="985292"/>
            <a:ext cx="7250385" cy="707886"/>
          </a:xfrm>
          <a:prstGeom prst="rect">
            <a:avLst/>
          </a:prstGeom>
          <a:noFill/>
        </p:spPr>
        <p:txBody>
          <a:bodyPr wrap="square" rtlCol="0">
            <a:spAutoFit/>
          </a:bodyPr>
          <a:lstStyle/>
          <a:p>
            <a:pPr marL="358775" indent="-342900">
              <a:buBlip>
                <a:blip r:embed="rId3"/>
              </a:buBlip>
            </a:pPr>
            <a:r>
              <a:rPr lang="en-US" altLang="zh-CN" sz="2000" dirty="0" smtClean="0">
                <a:latin typeface="Times New Roman" panose="02020603050405020304" pitchFamily="18" charset="0"/>
                <a:cs typeface="Times New Roman" panose="02020603050405020304" pitchFamily="18" charset="0"/>
              </a:rPr>
              <a:t>Compute </a:t>
            </a:r>
            <a:r>
              <a:rPr lang="en-US" altLang="zh-CN" sz="2000" dirty="0" smtClean="0">
                <a:solidFill>
                  <a:schemeClr val="tx2"/>
                </a:solidFill>
                <a:latin typeface="Times New Roman" panose="02020603050405020304" pitchFamily="18" charset="0"/>
                <a:cs typeface="Times New Roman" panose="02020603050405020304" pitchFamily="18" charset="0"/>
              </a:rPr>
              <a:t>cross correlation</a:t>
            </a:r>
            <a:r>
              <a:rPr lang="en-US" altLang="zh-CN" sz="2000" dirty="0" smtClean="0">
                <a:latin typeface="Times New Roman" panose="02020603050405020304" pitchFamily="18" charset="0"/>
                <a:cs typeface="Times New Roman" panose="02020603050405020304" pitchFamily="18" charset="0"/>
              </a:rPr>
              <a:t> between matching frame and reference frame under different translations.</a:t>
            </a:r>
            <a:endParaRPr lang="en-US" altLang="zh-CN" sz="2000" dirty="0" smtClean="0">
              <a:solidFill>
                <a:srgbClr val="FF0000"/>
              </a:solidFill>
              <a:latin typeface="Times New Roman" panose="02020603050405020304" pitchFamily="18" charset="0"/>
              <a:cs typeface="Times New Roman" panose="02020603050405020304" pitchFamily="18" charset="0"/>
            </a:endParaRPr>
          </a:p>
        </p:txBody>
      </p:sp>
      <p:sp>
        <p:nvSpPr>
          <p:cNvPr id="84" name="TextBox 83"/>
          <p:cNvSpPr txBox="1"/>
          <p:nvPr/>
        </p:nvSpPr>
        <p:spPr>
          <a:xfrm>
            <a:off x="4746104" y="1846119"/>
            <a:ext cx="2873895" cy="646331"/>
          </a:xfrm>
          <a:prstGeom prst="rect">
            <a:avLst/>
          </a:prstGeom>
          <a:noFill/>
        </p:spPr>
        <p:txBody>
          <a:bodyPr wrap="square" rtlCol="0">
            <a:spAutoFit/>
          </a:bodyPr>
          <a:lstStyle/>
          <a:p>
            <a:pPr marL="15875"/>
            <a:r>
              <a:rPr lang="en-US" altLang="zh-CN" dirty="0" smtClean="0">
                <a:solidFill>
                  <a:srgbClr val="FF0000"/>
                </a:solidFill>
                <a:latin typeface="Times New Roman" panose="02020603050405020304" pitchFamily="18" charset="0"/>
                <a:cs typeface="Times New Roman" panose="02020603050405020304" pitchFamily="18" charset="0"/>
              </a:rPr>
              <a:t>Correlation Map</a:t>
            </a:r>
          </a:p>
          <a:p>
            <a:pPr marL="15875"/>
            <a:r>
              <a:rPr lang="en-US" altLang="zh-CN" baseline="0" dirty="0" smtClean="0">
                <a:solidFill>
                  <a:srgbClr val="FF0000"/>
                </a:solidFill>
                <a:latin typeface="Times New Roman" panose="02020603050405020304" pitchFamily="18" charset="0"/>
                <a:cs typeface="Times New Roman" panose="02020603050405020304" pitchFamily="18" charset="0"/>
              </a:rPr>
              <a:t>Peak indicates </a:t>
            </a:r>
            <a:r>
              <a:rPr lang="en-US" altLang="zh-CN" dirty="0" smtClean="0">
                <a:solidFill>
                  <a:srgbClr val="FF0000"/>
                </a:solidFill>
                <a:latin typeface="Times New Roman" panose="02020603050405020304" pitchFamily="18" charset="0"/>
                <a:cs typeface="Times New Roman" panose="02020603050405020304" pitchFamily="18" charset="0"/>
              </a:rPr>
              <a:t>best matching</a:t>
            </a:r>
            <a:endParaRPr lang="zh-CN" altLang="en-US" baseline="0" dirty="0" smtClean="0">
              <a:solidFill>
                <a:srgbClr val="FF0000"/>
              </a:solidFill>
              <a:latin typeface="Times New Roman" panose="02020603050405020304" pitchFamily="18" charset="0"/>
              <a:cs typeface="Times New Roman" panose="02020603050405020304" pitchFamily="18" charset="0"/>
            </a:endParaRPr>
          </a:p>
        </p:txBody>
      </p:sp>
      <p:sp>
        <p:nvSpPr>
          <p:cNvPr id="82" name="矩形 81"/>
          <p:cNvSpPr/>
          <p:nvPr/>
        </p:nvSpPr>
        <p:spPr>
          <a:xfrm>
            <a:off x="2441848" y="2065412"/>
            <a:ext cx="180020" cy="217907"/>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TextBox 85"/>
          <p:cNvSpPr txBox="1"/>
          <p:nvPr/>
        </p:nvSpPr>
        <p:spPr>
          <a:xfrm>
            <a:off x="281608" y="2869694"/>
            <a:ext cx="7250385" cy="400110"/>
          </a:xfrm>
          <a:prstGeom prst="rect">
            <a:avLst/>
          </a:prstGeom>
          <a:noFill/>
        </p:spPr>
        <p:txBody>
          <a:bodyPr wrap="square" rtlCol="0">
            <a:spAutoFit/>
          </a:bodyPr>
          <a:lstStyle/>
          <a:p>
            <a:pPr marL="358775" indent="-342900">
              <a:buBlip>
                <a:blip r:embed="rId3"/>
              </a:buBlip>
            </a:pPr>
            <a:r>
              <a:rPr lang="en-US" altLang="zh-CN" sz="2000" dirty="0" smtClean="0">
                <a:latin typeface="Times New Roman" panose="02020603050405020304" pitchFamily="18" charset="0"/>
                <a:cs typeface="Times New Roman" panose="02020603050405020304" pitchFamily="18" charset="0"/>
              </a:rPr>
              <a:t>Sub-pixel accuracy achieved through interpolation.</a:t>
            </a:r>
            <a:endParaRPr lang="en-US" altLang="zh-CN" sz="2000" dirty="0" smtClean="0">
              <a:solidFill>
                <a:srgbClr val="FF0000"/>
              </a:solidFill>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680" y="3293161"/>
            <a:ext cx="5616624" cy="146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TextBox 84"/>
          <p:cNvSpPr txBox="1"/>
          <p:nvPr/>
        </p:nvSpPr>
        <p:spPr>
          <a:xfrm>
            <a:off x="2681144" y="4801716"/>
            <a:ext cx="3406702" cy="400110"/>
          </a:xfrm>
          <a:prstGeom prst="rect">
            <a:avLst/>
          </a:prstGeom>
          <a:noFill/>
        </p:spPr>
        <p:txBody>
          <a:bodyPr wrap="none" rtlCol="0">
            <a:spAutoFit/>
          </a:bodyPr>
          <a:lstStyle/>
          <a:p>
            <a:pPr marL="15875"/>
            <a:r>
              <a:rPr lang="en-US" altLang="zh-CN" sz="2000" dirty="0" smtClean="0">
                <a:latin typeface="Times New Roman" panose="02020603050405020304" pitchFamily="18" charset="0"/>
                <a:cs typeface="Times New Roman" panose="02020603050405020304" pitchFamily="18" charset="0"/>
              </a:rPr>
              <a:t>5x5                                  50x50</a:t>
            </a:r>
            <a:endParaRPr lang="zh-CN" altLang="en-US" sz="2000" baseline="0" dirty="0" smtClean="0">
              <a:latin typeface="Times New Roman" panose="02020603050405020304" pitchFamily="18" charset="0"/>
              <a:cs typeface="Times New Roman" panose="02020603050405020304" pitchFamily="18" charset="0"/>
            </a:endParaRPr>
          </a:p>
        </p:txBody>
      </p:sp>
      <p:cxnSp>
        <p:nvCxnSpPr>
          <p:cNvPr id="88" name="直接箭头连接符 87"/>
          <p:cNvCxnSpPr/>
          <p:nvPr/>
        </p:nvCxnSpPr>
        <p:spPr>
          <a:xfrm flipH="1">
            <a:off x="5754341" y="3293161"/>
            <a:ext cx="863971"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210628" y="2923829"/>
            <a:ext cx="1584176" cy="369332"/>
          </a:xfrm>
          <a:prstGeom prst="rect">
            <a:avLst/>
          </a:prstGeom>
          <a:noFill/>
        </p:spPr>
        <p:txBody>
          <a:bodyPr wrap="square" rtlCol="0">
            <a:spAutoFit/>
          </a:bodyPr>
          <a:lstStyle/>
          <a:p>
            <a:pPr marL="15875"/>
            <a:r>
              <a:rPr lang="en-US" altLang="zh-CN" dirty="0" smtClean="0">
                <a:solidFill>
                  <a:srgbClr val="FF0000"/>
                </a:solidFill>
                <a:latin typeface="Times New Roman" panose="02020603050405020304" pitchFamily="18" charset="0"/>
                <a:cs typeface="Times New Roman" panose="02020603050405020304" pitchFamily="18" charset="0"/>
              </a:rPr>
              <a:t>Peak location</a:t>
            </a:r>
          </a:p>
        </p:txBody>
      </p:sp>
    </p:spTree>
    <p:extLst>
      <p:ext uri="{BB962C8B-B14F-4D97-AF65-F5344CB8AC3E}">
        <p14:creationId xmlns:p14="http://schemas.microsoft.com/office/powerpoint/2010/main" val="1497890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Translation Estimation </a:t>
            </a:r>
            <a:endParaRPr lang="zh-CN" altLang="en-US" dirty="0"/>
          </a:p>
        </p:txBody>
      </p:sp>
      <p:sp>
        <p:nvSpPr>
          <p:cNvPr id="4" name="TextBox 3"/>
          <p:cNvSpPr txBox="1"/>
          <p:nvPr/>
        </p:nvSpPr>
        <p:spPr>
          <a:xfrm>
            <a:off x="4242048" y="337220"/>
            <a:ext cx="2068387" cy="400110"/>
          </a:xfrm>
          <a:prstGeom prst="rect">
            <a:avLst/>
          </a:prstGeom>
          <a:noFill/>
        </p:spPr>
        <p:txBody>
          <a:bodyPr wrap="none" rtlCol="0">
            <a:spAutoFit/>
          </a:bodyPr>
          <a:lstStyle/>
          <a:p>
            <a:pPr marL="15875" algn="r"/>
            <a:r>
              <a:rPr lang="en-US" altLang="zh-CN" sz="2000" b="1" baseline="0" dirty="0" smtClean="0">
                <a:solidFill>
                  <a:srgbClr val="C00000"/>
                </a:solidFill>
                <a:latin typeface="Times New Roman" panose="02020603050405020304" pitchFamily="18" charset="0"/>
                <a:cs typeface="Times New Roman" panose="02020603050405020304" pitchFamily="18" charset="0"/>
              </a:rPr>
              <a:t>Center</a:t>
            </a:r>
            <a:r>
              <a:rPr lang="en-US" altLang="zh-CN" sz="2000" b="1" dirty="0" smtClean="0">
                <a:solidFill>
                  <a:srgbClr val="C00000"/>
                </a:solidFill>
                <a:latin typeface="Times New Roman" panose="02020603050405020304" pitchFamily="18" charset="0"/>
                <a:cs typeface="Times New Roman" panose="02020603050405020304" pitchFamily="18" charset="0"/>
              </a:rPr>
              <a:t> Matching</a:t>
            </a:r>
            <a:endParaRPr lang="zh-CN" altLang="en-US" sz="2000" b="1" baseline="0" dirty="0" smtClean="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81608" y="985292"/>
            <a:ext cx="7250385" cy="400110"/>
          </a:xfrm>
          <a:prstGeom prst="rect">
            <a:avLst/>
          </a:prstGeom>
          <a:noFill/>
        </p:spPr>
        <p:txBody>
          <a:bodyPr wrap="square" rtlCol="0">
            <a:spAutoFit/>
          </a:bodyPr>
          <a:lstStyle/>
          <a:p>
            <a:pPr marL="358775" indent="-342900">
              <a:buBlip>
                <a:blip r:embed="rId2"/>
              </a:buBlip>
            </a:pPr>
            <a:r>
              <a:rPr lang="en-US" altLang="zh-CN" sz="2000" dirty="0" smtClean="0">
                <a:latin typeface="Times New Roman" panose="02020603050405020304" pitchFamily="18" charset="0"/>
                <a:cs typeface="Times New Roman" panose="02020603050405020304" pitchFamily="18" charset="0"/>
              </a:rPr>
              <a:t>Locate boundary points of the moon</a:t>
            </a:r>
            <a:endParaRPr lang="en-US" altLang="zh-CN" sz="2000" dirty="0" smtClean="0">
              <a:solidFill>
                <a:srgbClr val="FF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24" y="1420728"/>
            <a:ext cx="4805731" cy="1220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31356" y="1730390"/>
            <a:ext cx="2300638" cy="523220"/>
          </a:xfrm>
          <a:prstGeom prst="rect">
            <a:avLst/>
          </a:prstGeom>
          <a:noFill/>
        </p:spPr>
        <p:txBody>
          <a:bodyPr wrap="square" rtlCol="0">
            <a:spAutoFit/>
          </a:bodyPr>
          <a:lstStyle/>
          <a:p>
            <a:pPr marL="15875"/>
            <a:r>
              <a:rPr lang="en-US" altLang="zh-CN" sz="1400" dirty="0" smtClean="0">
                <a:latin typeface="Times New Roman" panose="02020603050405020304" pitchFamily="18" charset="0"/>
                <a:cs typeface="Times New Roman" panose="02020603050405020304" pitchFamily="18" charset="0"/>
              </a:rPr>
              <a:t>Valid boundary points</a:t>
            </a:r>
          </a:p>
          <a:p>
            <a:pPr marL="15875"/>
            <a:r>
              <a:rPr lang="en-US" altLang="zh-CN" sz="1400" b="1" dirty="0" smtClean="0">
                <a:solidFill>
                  <a:schemeClr val="accent1"/>
                </a:solidFill>
                <a:latin typeface="Times New Roman" panose="02020603050405020304" pitchFamily="18" charset="0"/>
                <a:cs typeface="Times New Roman" panose="02020603050405020304" pitchFamily="18" charset="0"/>
              </a:rPr>
              <a:t>End points of the scan lines</a:t>
            </a:r>
          </a:p>
        </p:txBody>
      </p:sp>
      <p:sp>
        <p:nvSpPr>
          <p:cNvPr id="8" name="TextBox 7"/>
          <p:cNvSpPr txBox="1"/>
          <p:nvPr/>
        </p:nvSpPr>
        <p:spPr>
          <a:xfrm>
            <a:off x="281608" y="2713484"/>
            <a:ext cx="7250385" cy="400110"/>
          </a:xfrm>
          <a:prstGeom prst="rect">
            <a:avLst/>
          </a:prstGeom>
          <a:noFill/>
        </p:spPr>
        <p:txBody>
          <a:bodyPr wrap="square" rtlCol="0">
            <a:spAutoFit/>
          </a:bodyPr>
          <a:lstStyle/>
          <a:p>
            <a:pPr marL="358775" indent="-342900">
              <a:buBlip>
                <a:blip r:embed="rId2"/>
              </a:buBlip>
            </a:pPr>
            <a:r>
              <a:rPr lang="en-US" altLang="zh-CN" sz="2000" dirty="0" smtClean="0">
                <a:latin typeface="Times New Roman" panose="02020603050405020304" pitchFamily="18" charset="0"/>
                <a:cs typeface="Times New Roman" panose="02020603050405020304" pitchFamily="18" charset="0"/>
              </a:rPr>
              <a:t>Estimate circle center using boundary points</a:t>
            </a:r>
            <a:endParaRPr lang="en-US" altLang="zh-CN" sz="2000" dirty="0" smtClean="0">
              <a:solidFill>
                <a:srgbClr val="FF0000"/>
              </a:solidFill>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24" y="3217540"/>
            <a:ext cx="4805731" cy="1219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5327519" y="3200117"/>
            <a:ext cx="2292481" cy="1169551"/>
          </a:xfrm>
          <a:prstGeom prst="rect">
            <a:avLst/>
          </a:prstGeom>
        </p:spPr>
        <p:txBody>
          <a:bodyPr wrap="square">
            <a:spAutoFit/>
          </a:bodyPr>
          <a:lstStyle/>
          <a:p>
            <a:r>
              <a:rPr lang="en-US" altLang="zh-CN" sz="1400" dirty="0" smtClean="0"/>
              <a:t>Using chords to estimate the center.</a:t>
            </a:r>
          </a:p>
          <a:p>
            <a:endParaRPr lang="en-US" altLang="zh-CN" sz="1400" dirty="0" smtClean="0"/>
          </a:p>
          <a:p>
            <a:r>
              <a:rPr lang="en-US" altLang="zh-CN" sz="1400" dirty="0" smtClean="0"/>
              <a:t>Pyramid searching for </a:t>
            </a:r>
            <a:r>
              <a:rPr lang="en-US" altLang="zh-CN" sz="1400" dirty="0" err="1" smtClean="0"/>
              <a:t>subpixel</a:t>
            </a:r>
            <a:r>
              <a:rPr lang="en-US" altLang="zh-CN" sz="1400" dirty="0" smtClean="0"/>
              <a:t> accuracy</a:t>
            </a:r>
            <a:endParaRPr lang="zh-CN" altLang="en-US" sz="1400" dirty="0"/>
          </a:p>
        </p:txBody>
      </p:sp>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150" y="4658653"/>
            <a:ext cx="1798737" cy="44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0457" y="4514637"/>
            <a:ext cx="3717815" cy="64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3821564" y="4160060"/>
            <a:ext cx="1428596" cy="276999"/>
          </a:xfrm>
          <a:prstGeom prst="rect">
            <a:avLst/>
          </a:prstGeom>
        </p:spPr>
        <p:txBody>
          <a:bodyPr wrap="none">
            <a:spAutoFit/>
          </a:bodyPr>
          <a:lstStyle/>
          <a:p>
            <a:r>
              <a:rPr lang="en-US" altLang="zh-CN" sz="1200" dirty="0" smtClean="0">
                <a:solidFill>
                  <a:schemeClr val="bg1"/>
                </a:solidFill>
              </a:rPr>
              <a:t>Radius Restriction</a:t>
            </a:r>
            <a:endParaRPr lang="en-US" altLang="zh-CN" sz="1200" dirty="0">
              <a:solidFill>
                <a:schemeClr val="bg1"/>
              </a:solidFill>
            </a:endParaRPr>
          </a:p>
        </p:txBody>
      </p:sp>
      <p:sp>
        <p:nvSpPr>
          <p:cNvPr id="14" name="矩形 13"/>
          <p:cNvSpPr/>
          <p:nvPr/>
        </p:nvSpPr>
        <p:spPr>
          <a:xfrm>
            <a:off x="1721768" y="4153644"/>
            <a:ext cx="1070678" cy="276999"/>
          </a:xfrm>
          <a:prstGeom prst="rect">
            <a:avLst/>
          </a:prstGeom>
        </p:spPr>
        <p:txBody>
          <a:bodyPr wrap="none">
            <a:spAutoFit/>
          </a:bodyPr>
          <a:lstStyle/>
          <a:p>
            <a:r>
              <a:rPr lang="en-US" altLang="zh-CN" sz="1200" dirty="0" smtClean="0">
                <a:solidFill>
                  <a:schemeClr val="bg1"/>
                </a:solidFill>
              </a:rPr>
              <a:t>Chord Voting</a:t>
            </a:r>
            <a:endParaRPr lang="en-US" altLang="zh-CN" sz="1200" dirty="0">
              <a:solidFill>
                <a:schemeClr val="bg1"/>
              </a:solidFill>
            </a:endParaRPr>
          </a:p>
        </p:txBody>
      </p:sp>
      <p:sp>
        <p:nvSpPr>
          <p:cNvPr id="15" name="矩形 14"/>
          <p:cNvSpPr/>
          <p:nvPr/>
        </p:nvSpPr>
        <p:spPr>
          <a:xfrm>
            <a:off x="3651645" y="2359977"/>
            <a:ext cx="1598515" cy="276999"/>
          </a:xfrm>
          <a:prstGeom prst="rect">
            <a:avLst/>
          </a:prstGeom>
        </p:spPr>
        <p:txBody>
          <a:bodyPr wrap="none">
            <a:spAutoFit/>
          </a:bodyPr>
          <a:lstStyle/>
          <a:p>
            <a:r>
              <a:rPr lang="en-US" altLang="zh-CN" sz="1200" dirty="0" smtClean="0">
                <a:solidFill>
                  <a:schemeClr val="bg1"/>
                </a:solidFill>
              </a:rPr>
              <a:t>Scan Line </a:t>
            </a:r>
            <a:r>
              <a:rPr lang="en-US" altLang="zh-CN" sz="1200" dirty="0">
                <a:solidFill>
                  <a:schemeClr val="bg1"/>
                </a:solidFill>
              </a:rPr>
              <a:t>S</a:t>
            </a:r>
            <a:r>
              <a:rPr lang="en-US" altLang="zh-CN" sz="1200" dirty="0" smtClean="0">
                <a:solidFill>
                  <a:schemeClr val="bg1"/>
                </a:solidFill>
              </a:rPr>
              <a:t>earching</a:t>
            </a:r>
            <a:endParaRPr lang="en-US" altLang="zh-CN" sz="1200" dirty="0">
              <a:solidFill>
                <a:schemeClr val="bg1"/>
              </a:solidFill>
            </a:endParaRPr>
          </a:p>
        </p:txBody>
      </p:sp>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3758" y="4724658"/>
            <a:ext cx="792625" cy="22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890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Translation Estimation </a:t>
            </a:r>
            <a:endParaRPr lang="zh-CN" altLang="en-US" dirty="0"/>
          </a:p>
        </p:txBody>
      </p:sp>
      <p:sp>
        <p:nvSpPr>
          <p:cNvPr id="3" name="TextBox 2"/>
          <p:cNvSpPr txBox="1"/>
          <p:nvPr/>
        </p:nvSpPr>
        <p:spPr>
          <a:xfrm>
            <a:off x="4170040" y="337220"/>
            <a:ext cx="2068387" cy="400110"/>
          </a:xfrm>
          <a:prstGeom prst="rect">
            <a:avLst/>
          </a:prstGeom>
          <a:noFill/>
        </p:spPr>
        <p:txBody>
          <a:bodyPr wrap="none" rtlCol="0">
            <a:spAutoFit/>
          </a:bodyPr>
          <a:lstStyle/>
          <a:p>
            <a:pPr marL="15875" algn="r"/>
            <a:r>
              <a:rPr lang="en-US" altLang="zh-CN" sz="2000" b="1" baseline="0" dirty="0" smtClean="0">
                <a:solidFill>
                  <a:srgbClr val="C00000"/>
                </a:solidFill>
                <a:latin typeface="Times New Roman" panose="02020603050405020304" pitchFamily="18" charset="0"/>
                <a:cs typeface="Times New Roman" panose="02020603050405020304" pitchFamily="18" charset="0"/>
              </a:rPr>
              <a:t>Center</a:t>
            </a:r>
            <a:r>
              <a:rPr lang="en-US" altLang="zh-CN" sz="2000" b="1" dirty="0" smtClean="0">
                <a:solidFill>
                  <a:srgbClr val="C00000"/>
                </a:solidFill>
                <a:latin typeface="Times New Roman" panose="02020603050405020304" pitchFamily="18" charset="0"/>
                <a:cs typeface="Times New Roman" panose="02020603050405020304" pitchFamily="18" charset="0"/>
              </a:rPr>
              <a:t> Matching</a:t>
            </a:r>
            <a:endParaRPr lang="zh-CN" altLang="en-US" sz="2000" b="1" baseline="0" dirty="0" smtClean="0">
              <a:solidFill>
                <a:srgbClr val="C00000"/>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08" y="2406034"/>
            <a:ext cx="6987075" cy="177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53616" y="1417340"/>
            <a:ext cx="7056784" cy="923330"/>
          </a:xfrm>
          <a:prstGeom prst="rect">
            <a:avLst/>
          </a:prstGeom>
        </p:spPr>
        <p:txBody>
          <a:bodyPr wrap="square">
            <a:spAutoFit/>
          </a:bodyPr>
          <a:lstStyle/>
          <a:p>
            <a:r>
              <a:rPr lang="en-US" altLang="zh-CN" b="1" dirty="0" smtClean="0">
                <a:solidFill>
                  <a:schemeClr val="tx2"/>
                </a:solidFill>
              </a:rPr>
              <a:t>Chord </a:t>
            </a:r>
            <a:r>
              <a:rPr lang="en-US" altLang="zh-CN" b="1" dirty="0">
                <a:solidFill>
                  <a:schemeClr val="tx2"/>
                </a:solidFill>
              </a:rPr>
              <a:t>voting </a:t>
            </a:r>
            <a:r>
              <a:rPr lang="en-US" altLang="zh-CN" b="1" dirty="0" smtClean="0">
                <a:solidFill>
                  <a:schemeClr val="tx2"/>
                </a:solidFill>
              </a:rPr>
              <a:t>method</a:t>
            </a:r>
            <a:r>
              <a:rPr lang="en-US" altLang="zh-CN" dirty="0" smtClean="0"/>
              <a:t>:  Approximated radius is used. </a:t>
            </a:r>
          </a:p>
          <a:p>
            <a:r>
              <a:rPr lang="en-US" altLang="zh-CN" b="1" dirty="0" smtClean="0">
                <a:solidFill>
                  <a:schemeClr val="tx2"/>
                </a:solidFill>
              </a:rPr>
              <a:t>Pyramid </a:t>
            </a:r>
            <a:r>
              <a:rPr lang="en-US" altLang="zh-CN" b="1" dirty="0">
                <a:solidFill>
                  <a:schemeClr val="tx2"/>
                </a:solidFill>
              </a:rPr>
              <a:t>searching </a:t>
            </a:r>
            <a:r>
              <a:rPr lang="en-US" altLang="zh-CN" b="1" dirty="0" smtClean="0">
                <a:solidFill>
                  <a:schemeClr val="tx2"/>
                </a:solidFill>
              </a:rPr>
              <a:t>method</a:t>
            </a:r>
            <a:r>
              <a:rPr lang="en-US" altLang="zh-CN" dirty="0" smtClean="0"/>
              <a:t>:  Not only </a:t>
            </a:r>
            <a:r>
              <a:rPr lang="en-US" altLang="zh-CN" dirty="0" smtClean="0">
                <a:solidFill>
                  <a:srgbClr val="FF0000"/>
                </a:solidFill>
              </a:rPr>
              <a:t>accurate center position</a:t>
            </a:r>
            <a:r>
              <a:rPr lang="en-US" altLang="zh-CN" dirty="0" smtClean="0"/>
              <a:t>,     </a:t>
            </a:r>
          </a:p>
          <a:p>
            <a:r>
              <a:rPr lang="en-US" altLang="zh-CN" dirty="0"/>
              <a:t> </a:t>
            </a:r>
            <a:r>
              <a:rPr lang="en-US" altLang="zh-CN" dirty="0" smtClean="0"/>
              <a:t>                                                But also a </a:t>
            </a:r>
            <a:r>
              <a:rPr lang="en-US" altLang="zh-CN" dirty="0" smtClean="0">
                <a:solidFill>
                  <a:srgbClr val="FF0000"/>
                </a:solidFill>
              </a:rPr>
              <a:t>better radius estimation</a:t>
            </a:r>
            <a:r>
              <a:rPr lang="en-US" altLang="zh-CN" dirty="0" smtClean="0"/>
              <a:t>. </a:t>
            </a:r>
            <a:endParaRPr lang="zh-CN" altLang="en-US" dirty="0"/>
          </a:p>
        </p:txBody>
      </p:sp>
      <p:sp>
        <p:nvSpPr>
          <p:cNvPr id="6" name="TextBox 5"/>
          <p:cNvSpPr txBox="1"/>
          <p:nvPr/>
        </p:nvSpPr>
        <p:spPr>
          <a:xfrm>
            <a:off x="281608" y="985292"/>
            <a:ext cx="7250385" cy="400110"/>
          </a:xfrm>
          <a:prstGeom prst="rect">
            <a:avLst/>
          </a:prstGeom>
          <a:noFill/>
        </p:spPr>
        <p:txBody>
          <a:bodyPr wrap="square" rtlCol="0">
            <a:spAutoFit/>
          </a:bodyPr>
          <a:lstStyle/>
          <a:p>
            <a:pPr marL="358775" indent="-342900">
              <a:buBlip>
                <a:blip r:embed="rId3"/>
              </a:buBlip>
            </a:pPr>
            <a:r>
              <a:rPr lang="en-US" altLang="zh-CN" sz="2000" dirty="0" smtClean="0">
                <a:latin typeface="Times New Roman" panose="02020603050405020304" pitchFamily="18" charset="0"/>
                <a:cs typeface="Times New Roman" panose="02020603050405020304" pitchFamily="18" charset="0"/>
              </a:rPr>
              <a:t>Why pyramid searching?</a:t>
            </a:r>
            <a:endParaRPr lang="en-US" altLang="zh-CN" sz="2000" dirty="0" smtClean="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882008" y="4297660"/>
            <a:ext cx="3419231" cy="584775"/>
          </a:xfrm>
          <a:prstGeom prst="rect">
            <a:avLst/>
          </a:prstGeom>
          <a:noFill/>
        </p:spPr>
        <p:txBody>
          <a:bodyPr wrap="square" rtlCol="0">
            <a:spAutoFit/>
          </a:bodyPr>
          <a:lstStyle/>
          <a:p>
            <a:pPr marL="15875"/>
            <a:r>
              <a:rPr lang="en-US" altLang="zh-CN" sz="1600" b="1" dirty="0" smtClean="0">
                <a:solidFill>
                  <a:schemeClr val="accent1"/>
                </a:solidFill>
                <a:latin typeface="Times New Roman" panose="02020603050405020304" pitchFamily="18" charset="0"/>
                <a:cs typeface="Times New Roman" panose="02020603050405020304" pitchFamily="18" charset="0"/>
              </a:rPr>
              <a:t>Blue line:  chord voting method</a:t>
            </a:r>
          </a:p>
          <a:p>
            <a:pPr marL="15875"/>
            <a:r>
              <a:rPr lang="en-US" altLang="zh-CN" sz="1600" b="1" dirty="0" smtClean="0">
                <a:solidFill>
                  <a:srgbClr val="FF0000"/>
                </a:solidFill>
                <a:latin typeface="Times New Roman" panose="02020603050405020304" pitchFamily="18" charset="0"/>
                <a:cs typeface="Times New Roman" panose="02020603050405020304" pitchFamily="18" charset="0"/>
              </a:rPr>
              <a:t>Red line:   after pyramid searching</a:t>
            </a:r>
          </a:p>
        </p:txBody>
      </p:sp>
      <p:sp>
        <p:nvSpPr>
          <p:cNvPr id="8" name="TextBox 7"/>
          <p:cNvSpPr txBox="1"/>
          <p:nvPr/>
        </p:nvSpPr>
        <p:spPr>
          <a:xfrm>
            <a:off x="425624" y="4297659"/>
            <a:ext cx="3100648" cy="584775"/>
          </a:xfrm>
          <a:prstGeom prst="rect">
            <a:avLst/>
          </a:prstGeom>
          <a:noFill/>
        </p:spPr>
        <p:txBody>
          <a:bodyPr wrap="square" rtlCol="0">
            <a:spAutoFit/>
          </a:bodyPr>
          <a:lstStyle/>
          <a:p>
            <a:pPr marL="15875"/>
            <a:r>
              <a:rPr lang="en-US" altLang="zh-CN" sz="1600" b="1" dirty="0" smtClean="0">
                <a:solidFill>
                  <a:schemeClr val="accent1"/>
                </a:solidFill>
                <a:latin typeface="Times New Roman" panose="02020603050405020304" pitchFamily="18" charset="0"/>
                <a:cs typeface="Times New Roman" panose="02020603050405020304" pitchFamily="18" charset="0"/>
              </a:rPr>
              <a:t>Circle fitting using estimated center and radius</a:t>
            </a:r>
            <a:endParaRPr lang="en-US" altLang="zh-CN" sz="1600" b="1" dirty="0" smtClean="0">
              <a:solidFill>
                <a:srgbClr val="FF0000"/>
              </a:solidFill>
              <a:latin typeface="Times New Roman" panose="02020603050405020304" pitchFamily="18" charset="0"/>
              <a:cs typeface="Times New Roman" panose="02020603050405020304" pitchFamily="18" charset="0"/>
            </a:endParaRPr>
          </a:p>
        </p:txBody>
      </p:sp>
      <p:cxnSp>
        <p:nvCxnSpPr>
          <p:cNvPr id="9" name="直接箭头连接符 8"/>
          <p:cNvCxnSpPr/>
          <p:nvPr/>
        </p:nvCxnSpPr>
        <p:spPr>
          <a:xfrm flipH="1">
            <a:off x="5682208" y="1282616"/>
            <a:ext cx="630181" cy="206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64744" y="896800"/>
            <a:ext cx="1145656" cy="646331"/>
          </a:xfrm>
          <a:prstGeom prst="rect">
            <a:avLst/>
          </a:prstGeom>
          <a:noFill/>
        </p:spPr>
        <p:txBody>
          <a:bodyPr wrap="square" rtlCol="0">
            <a:spAutoFit/>
          </a:bodyPr>
          <a:lstStyle/>
          <a:p>
            <a:pPr marL="15875"/>
            <a:r>
              <a:rPr lang="en-US" altLang="zh-CN" b="1" dirty="0" smtClean="0">
                <a:solidFill>
                  <a:srgbClr val="FF0000"/>
                </a:solidFill>
                <a:latin typeface="Times New Roman" panose="02020603050405020304" pitchFamily="18" charset="0"/>
                <a:cs typeface="Times New Roman" panose="02020603050405020304" pitchFamily="18" charset="0"/>
              </a:rPr>
              <a:t>Contains Error</a:t>
            </a:r>
          </a:p>
        </p:txBody>
      </p:sp>
    </p:spTree>
    <p:extLst>
      <p:ext uri="{BB962C8B-B14F-4D97-AF65-F5344CB8AC3E}">
        <p14:creationId xmlns:p14="http://schemas.microsoft.com/office/powerpoint/2010/main" val="1497890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Interferogram Extraction</a:t>
            </a:r>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56" y="1660087"/>
            <a:ext cx="6192688" cy="347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608" y="985292"/>
            <a:ext cx="7250385" cy="707886"/>
          </a:xfrm>
          <a:prstGeom prst="rect">
            <a:avLst/>
          </a:prstGeom>
          <a:noFill/>
        </p:spPr>
        <p:txBody>
          <a:bodyPr wrap="square" rtlCol="0">
            <a:spAutoFit/>
          </a:bodyPr>
          <a:lstStyle/>
          <a:p>
            <a:pPr marL="358775" indent="-342900">
              <a:buBlip>
                <a:blip r:embed="rId3"/>
              </a:buBlip>
            </a:pPr>
            <a:r>
              <a:rPr lang="en-US" altLang="zh-CN" sz="2000" dirty="0" smtClean="0">
                <a:latin typeface="Times New Roman" panose="02020603050405020304" pitchFamily="18" charset="0"/>
                <a:cs typeface="Times New Roman" panose="02020603050405020304" pitchFamily="18" charset="0"/>
              </a:rPr>
              <a:t>Along-track translation w.r.t. the first frame	        </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Integers</a:t>
            </a:r>
          </a:p>
          <a:p>
            <a:pPr marL="15875"/>
            <a:r>
              <a:rPr lang="en-US" altLang="zh-CN" sz="2000" dirty="0" smtClean="0">
                <a:latin typeface="Times New Roman" panose="02020603050405020304" pitchFamily="18" charset="0"/>
                <a:cs typeface="Times New Roman" panose="02020603050405020304" pitchFamily="18" charset="0"/>
              </a:rPr>
              <a:t>      Across-track translation w.r.t the first frame                       Zero</a:t>
            </a:r>
          </a:p>
        </p:txBody>
      </p:sp>
      <p:sp>
        <p:nvSpPr>
          <p:cNvPr id="5" name="TextBox 4"/>
          <p:cNvSpPr txBox="1"/>
          <p:nvPr/>
        </p:nvSpPr>
        <p:spPr>
          <a:xfrm>
            <a:off x="3849921" y="337220"/>
            <a:ext cx="2480359" cy="400110"/>
          </a:xfrm>
          <a:prstGeom prst="rect">
            <a:avLst/>
          </a:prstGeom>
          <a:noFill/>
        </p:spPr>
        <p:txBody>
          <a:bodyPr wrap="none" rtlCol="0">
            <a:spAutoFit/>
          </a:bodyPr>
          <a:lstStyle/>
          <a:p>
            <a:pPr marL="15875" algn="r"/>
            <a:r>
              <a:rPr lang="en-US" altLang="zh-CN" sz="2000" b="1" baseline="0" dirty="0" smtClean="0">
                <a:solidFill>
                  <a:srgbClr val="C00000"/>
                </a:solidFill>
                <a:latin typeface="Times New Roman" panose="02020603050405020304" pitchFamily="18" charset="0"/>
                <a:cs typeface="Times New Roman" panose="02020603050405020304" pitchFamily="18" charset="0"/>
              </a:rPr>
              <a:t>Processing Overview</a:t>
            </a:r>
            <a:endParaRPr lang="zh-CN" altLang="en-US" sz="2000" b="1" baseline="0" dirty="0" smtClean="0">
              <a:solidFill>
                <a:srgbClr val="C00000"/>
              </a:solidFill>
              <a:latin typeface="Times New Roman" panose="02020603050405020304" pitchFamily="18" charset="0"/>
              <a:cs typeface="Times New Roman" panose="02020603050405020304" pitchFamily="18" charset="0"/>
            </a:endParaRPr>
          </a:p>
        </p:txBody>
      </p:sp>
      <p:sp>
        <p:nvSpPr>
          <p:cNvPr id="3" name="右箭头 2"/>
          <p:cNvSpPr/>
          <p:nvPr/>
        </p:nvSpPr>
        <p:spPr>
          <a:xfrm>
            <a:off x="5493814" y="1159215"/>
            <a:ext cx="648072" cy="360040"/>
          </a:xfrm>
          <a:prstGeom prst="rightArrow">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92370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 Rectification</a:t>
            </a:r>
            <a:endParaRPr lang="zh-CN" altLang="en-US" dirty="0"/>
          </a:p>
        </p:txBody>
      </p:sp>
      <p:sp>
        <p:nvSpPr>
          <p:cNvPr id="3" name="TextBox 2"/>
          <p:cNvSpPr txBox="1"/>
          <p:nvPr/>
        </p:nvSpPr>
        <p:spPr>
          <a:xfrm>
            <a:off x="281608" y="985292"/>
            <a:ext cx="7250385" cy="400110"/>
          </a:xfrm>
          <a:prstGeom prst="rect">
            <a:avLst/>
          </a:prstGeom>
          <a:noFill/>
        </p:spPr>
        <p:txBody>
          <a:bodyPr wrap="square" rtlCol="0">
            <a:spAutoFit/>
          </a:bodyPr>
          <a:lstStyle/>
          <a:p>
            <a:pPr marL="358775" indent="-342900">
              <a:buBlip>
                <a:blip r:embed="rId2"/>
              </a:buBlip>
            </a:pPr>
            <a:r>
              <a:rPr lang="en-US" altLang="zh-CN" sz="2000" dirty="0" smtClean="0">
                <a:latin typeface="Times New Roman" panose="02020603050405020304" pitchFamily="18" charset="0"/>
                <a:cs typeface="Times New Roman" panose="02020603050405020304" pitchFamily="18" charset="0"/>
              </a:rPr>
              <a:t>Along-track translation correction</a:t>
            </a:r>
            <a:endParaRPr lang="en-US" altLang="zh-CN" sz="2000" dirty="0" smtClean="0">
              <a:solidFill>
                <a:srgbClr val="FF0000"/>
              </a:solidFill>
              <a:latin typeface="Times New Roman" panose="02020603050405020304" pitchFamily="18" charset="0"/>
              <a:cs typeface="Times New Roman" panose="02020603050405020304" pitchFamily="18" charset="0"/>
            </a:endParaRPr>
          </a:p>
        </p:txBody>
      </p:sp>
      <p:sp>
        <p:nvSpPr>
          <p:cNvPr id="4" name="矩形 3"/>
          <p:cNvSpPr/>
          <p:nvPr/>
        </p:nvSpPr>
        <p:spPr>
          <a:xfrm>
            <a:off x="497632" y="1417340"/>
            <a:ext cx="6696744" cy="1323439"/>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The frame rate of our equipment is </a:t>
            </a:r>
            <a:r>
              <a:rPr lang="en-US" altLang="zh-CN" sz="2000" dirty="0">
                <a:solidFill>
                  <a:srgbClr val="FF0000"/>
                </a:solidFill>
                <a:latin typeface="Times New Roman" panose="02020603050405020304" pitchFamily="18" charset="0"/>
                <a:cs typeface="Times New Roman" panose="02020603050405020304" pitchFamily="18" charset="0"/>
              </a:rPr>
              <a:t>about 200 times higher</a:t>
            </a:r>
            <a:r>
              <a:rPr lang="en-US" altLang="zh-CN" sz="2000" dirty="0">
                <a:latin typeface="Times New Roman" panose="02020603050405020304" pitchFamily="18" charset="0"/>
                <a:cs typeface="Times New Roman" panose="02020603050405020304" pitchFamily="18" charset="0"/>
              </a:rPr>
              <a:t> than the desired frame rate.</a:t>
            </a:r>
          </a:p>
          <a:p>
            <a:r>
              <a:rPr lang="en-US" altLang="zh-CN" sz="2000" dirty="0" smtClean="0">
                <a:solidFill>
                  <a:srgbClr val="FF0000"/>
                </a:solidFill>
                <a:latin typeface="Times New Roman" panose="02020603050405020304" pitchFamily="18" charset="0"/>
                <a:cs typeface="Times New Roman" panose="02020603050405020304" pitchFamily="18" charset="0"/>
              </a:rPr>
              <a:t>Choose</a:t>
            </a:r>
            <a:r>
              <a:rPr lang="en-US" altLang="zh-CN" sz="2000" dirty="0" smtClean="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the frames whose along-track </a:t>
            </a:r>
            <a:r>
              <a:rPr lang="en-US" altLang="zh-CN" sz="2000" dirty="0" smtClean="0">
                <a:latin typeface="Times New Roman" panose="02020603050405020304" pitchFamily="18" charset="0"/>
                <a:cs typeface="Times New Roman" panose="02020603050405020304" pitchFamily="18" charset="0"/>
              </a:rPr>
              <a:t>translation w.r.t. the first frame are </a:t>
            </a:r>
            <a:r>
              <a:rPr lang="en-US" altLang="zh-CN" sz="2000" dirty="0">
                <a:latin typeface="Times New Roman" panose="02020603050405020304" pitchFamily="18" charset="0"/>
                <a:cs typeface="Times New Roman" panose="02020603050405020304" pitchFamily="18" charset="0"/>
              </a:rPr>
              <a:t>closest to the nearest integral numbers.</a:t>
            </a:r>
            <a:endParaRPr lang="zh-CN" altLang="en-US" sz="2000" dirty="0">
              <a:latin typeface="Times New Roman" panose="02020603050405020304" pitchFamily="18" charset="0"/>
              <a:cs typeface="Times New Roman" panose="02020603050405020304" pitchFamily="18" charset="0"/>
            </a:endParaRPr>
          </a:p>
        </p:txBody>
      </p:sp>
      <p:cxnSp>
        <p:nvCxnSpPr>
          <p:cNvPr id="21" name="直接箭头连接符 20"/>
          <p:cNvCxnSpPr/>
          <p:nvPr/>
        </p:nvCxnSpPr>
        <p:spPr>
          <a:xfrm flipH="1">
            <a:off x="5369937" y="1185347"/>
            <a:ext cx="863971"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18112" y="816015"/>
            <a:ext cx="2592288" cy="369332"/>
          </a:xfrm>
          <a:prstGeom prst="rect">
            <a:avLst/>
          </a:prstGeom>
          <a:noFill/>
        </p:spPr>
        <p:txBody>
          <a:bodyPr wrap="square" rtlCol="0">
            <a:spAutoFit/>
          </a:bodyPr>
          <a:lstStyle/>
          <a:p>
            <a:pPr marL="15875"/>
            <a:r>
              <a:rPr lang="en-US" altLang="zh-CN" dirty="0" smtClean="0">
                <a:solidFill>
                  <a:srgbClr val="FF0000"/>
                </a:solidFill>
                <a:latin typeface="Times New Roman" panose="02020603050405020304" pitchFamily="18" charset="0"/>
                <a:cs typeface="Times New Roman" panose="02020603050405020304" pitchFamily="18" charset="0"/>
              </a:rPr>
              <a:t>Temporally over-sampled</a:t>
            </a:r>
          </a:p>
        </p:txBody>
      </p:sp>
      <p:cxnSp>
        <p:nvCxnSpPr>
          <p:cNvPr id="24" name="直接箭头连接符 23"/>
          <p:cNvCxnSpPr/>
          <p:nvPr/>
        </p:nvCxnSpPr>
        <p:spPr>
          <a:xfrm flipH="1" flipV="1">
            <a:off x="5970241" y="2695084"/>
            <a:ext cx="263667" cy="2344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25624" y="2844923"/>
            <a:ext cx="4176463" cy="369332"/>
          </a:xfrm>
          <a:prstGeom prst="rect">
            <a:avLst/>
          </a:prstGeom>
          <a:noFill/>
        </p:spPr>
        <p:txBody>
          <a:bodyPr wrap="square" rtlCol="0">
            <a:spAutoFit/>
          </a:bodyPr>
          <a:lstStyle/>
          <a:p>
            <a:pPr marL="15875"/>
            <a:r>
              <a:rPr lang="en-US" altLang="zh-CN" b="1" dirty="0" smtClean="0">
                <a:solidFill>
                  <a:schemeClr val="tx2"/>
                </a:solidFill>
                <a:latin typeface="Times New Roman" panose="02020603050405020304" pitchFamily="18" charset="0"/>
                <a:cs typeface="Times New Roman" panose="02020603050405020304" pitchFamily="18" charset="0"/>
              </a:rPr>
              <a:t>Inter-frame interpolation is not needed!</a:t>
            </a:r>
          </a:p>
        </p:txBody>
      </p:sp>
      <p:sp>
        <p:nvSpPr>
          <p:cNvPr id="27" name="TextBox 26"/>
          <p:cNvSpPr txBox="1"/>
          <p:nvPr/>
        </p:nvSpPr>
        <p:spPr>
          <a:xfrm>
            <a:off x="4602088" y="2929508"/>
            <a:ext cx="3036987" cy="369332"/>
          </a:xfrm>
          <a:prstGeom prst="rect">
            <a:avLst/>
          </a:prstGeom>
          <a:noFill/>
        </p:spPr>
        <p:txBody>
          <a:bodyPr wrap="square" rtlCol="0">
            <a:spAutoFit/>
          </a:bodyPr>
          <a:lstStyle/>
          <a:p>
            <a:pPr marL="15875"/>
            <a:r>
              <a:rPr lang="en-US" altLang="zh-CN" dirty="0" smtClean="0">
                <a:solidFill>
                  <a:srgbClr val="FF0000"/>
                </a:solidFill>
                <a:latin typeface="Times New Roman" panose="02020603050405020304" pitchFamily="18" charset="0"/>
                <a:cs typeface="Times New Roman" panose="02020603050405020304" pitchFamily="18" charset="0"/>
              </a:rPr>
              <a:t>Residual error: 0.005 pixel</a:t>
            </a:r>
          </a:p>
        </p:txBody>
      </p:sp>
      <p:cxnSp>
        <p:nvCxnSpPr>
          <p:cNvPr id="9" name="直接箭头连接符 8"/>
          <p:cNvCxnSpPr/>
          <p:nvPr/>
        </p:nvCxnSpPr>
        <p:spPr>
          <a:xfrm>
            <a:off x="497632" y="3865612"/>
            <a:ext cx="669674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97632" y="3649588"/>
            <a:ext cx="0"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585864" y="3649588"/>
            <a:ext cx="0"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30080" y="3649588"/>
            <a:ext cx="0"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6618312" y="3649588"/>
            <a:ext cx="0" cy="2160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41648"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94048"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946448"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98848"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251248"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403648"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556048"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013248"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165648"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318048"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2441848"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2729880"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2882280"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014464"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166864"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319264"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471664"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928864"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4081264"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4233664"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4386064"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4674096"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826496"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978896"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5131296"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283696"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5436096"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5893296"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6045696"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6198096"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6350496"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6474296"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6774160"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6926560"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7050360" y="3649588"/>
            <a:ext cx="0" cy="21602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1608" y="4009628"/>
            <a:ext cx="936475" cy="338554"/>
          </a:xfrm>
          <a:prstGeom prst="rect">
            <a:avLst/>
          </a:prstGeom>
          <a:noFill/>
        </p:spPr>
        <p:txBody>
          <a:bodyPr wrap="none" rtlCol="0">
            <a:spAutoFit/>
          </a:bodyPr>
          <a:lstStyle/>
          <a:p>
            <a:pPr marL="15875"/>
            <a:r>
              <a:rPr lang="en-US" altLang="zh-CN" sz="1600" b="1" baseline="0" dirty="0" smtClean="0">
                <a:solidFill>
                  <a:srgbClr val="FF0000"/>
                </a:solidFill>
                <a:latin typeface="Times New Roman" panose="02020603050405020304" pitchFamily="18" charset="0"/>
                <a:cs typeface="Times New Roman" panose="02020603050405020304" pitchFamily="18" charset="0"/>
              </a:rPr>
              <a:t>Frame 1</a:t>
            </a:r>
            <a:endParaRPr lang="zh-CN" altLang="en-US" sz="1600" b="1" baseline="0" dirty="0" smtClean="0">
              <a:solidFill>
                <a:srgbClr val="FF0000"/>
              </a:solidFill>
              <a:latin typeface="Times New Roman" panose="02020603050405020304" pitchFamily="18" charset="0"/>
              <a:cs typeface="Times New Roman" panose="02020603050405020304" pitchFamily="18" charset="0"/>
            </a:endParaRPr>
          </a:p>
        </p:txBody>
      </p:sp>
      <p:sp>
        <p:nvSpPr>
          <p:cNvPr id="74" name="TextBox 73"/>
          <p:cNvSpPr txBox="1"/>
          <p:nvPr/>
        </p:nvSpPr>
        <p:spPr>
          <a:xfrm>
            <a:off x="2165648" y="4009628"/>
            <a:ext cx="1141659" cy="338554"/>
          </a:xfrm>
          <a:prstGeom prst="rect">
            <a:avLst/>
          </a:prstGeom>
          <a:noFill/>
        </p:spPr>
        <p:txBody>
          <a:bodyPr wrap="none" rtlCol="0">
            <a:spAutoFit/>
          </a:bodyPr>
          <a:lstStyle/>
          <a:p>
            <a:pPr marL="15875"/>
            <a:r>
              <a:rPr lang="en-US" altLang="zh-CN" sz="1600" b="1" baseline="0" dirty="0" smtClean="0">
                <a:solidFill>
                  <a:srgbClr val="FF0000"/>
                </a:solidFill>
                <a:latin typeface="Times New Roman" panose="02020603050405020304" pitchFamily="18" charset="0"/>
                <a:cs typeface="Times New Roman" panose="02020603050405020304" pitchFamily="18" charset="0"/>
              </a:rPr>
              <a:t>Frame 198</a:t>
            </a:r>
            <a:endParaRPr lang="zh-CN" altLang="en-US" sz="1600" b="1" baseline="0" dirty="0" smtClean="0">
              <a:solidFill>
                <a:srgbClr val="FF0000"/>
              </a:solidFill>
              <a:latin typeface="Times New Roman" panose="02020603050405020304" pitchFamily="18" charset="0"/>
              <a:cs typeface="Times New Roman" panose="02020603050405020304" pitchFamily="18" charset="0"/>
            </a:endParaRPr>
          </a:p>
        </p:txBody>
      </p:sp>
      <p:sp>
        <p:nvSpPr>
          <p:cNvPr id="75" name="TextBox 74"/>
          <p:cNvSpPr txBox="1"/>
          <p:nvPr/>
        </p:nvSpPr>
        <p:spPr>
          <a:xfrm>
            <a:off x="3989637" y="4009628"/>
            <a:ext cx="1192955" cy="338554"/>
          </a:xfrm>
          <a:prstGeom prst="rect">
            <a:avLst/>
          </a:prstGeom>
          <a:noFill/>
        </p:spPr>
        <p:txBody>
          <a:bodyPr wrap="none" rtlCol="0">
            <a:spAutoFit/>
          </a:bodyPr>
          <a:lstStyle/>
          <a:p>
            <a:pPr marL="15875"/>
            <a:r>
              <a:rPr lang="en-US" altLang="zh-CN" sz="1600" b="1" baseline="0" dirty="0" smtClean="0">
                <a:solidFill>
                  <a:srgbClr val="FF0000"/>
                </a:solidFill>
                <a:latin typeface="Times New Roman" panose="02020603050405020304" pitchFamily="18" charset="0"/>
                <a:cs typeface="Times New Roman" panose="02020603050405020304" pitchFamily="18" charset="0"/>
              </a:rPr>
              <a:t>Frame 395 </a:t>
            </a:r>
            <a:endParaRPr lang="zh-CN" altLang="en-US" sz="1600" b="1" baseline="0" dirty="0" smtClean="0">
              <a:solidFill>
                <a:srgbClr val="FF0000"/>
              </a:solidFill>
              <a:latin typeface="Times New Roman" panose="02020603050405020304" pitchFamily="18" charset="0"/>
              <a:cs typeface="Times New Roman" panose="02020603050405020304" pitchFamily="18" charset="0"/>
            </a:endParaRPr>
          </a:p>
        </p:txBody>
      </p:sp>
      <p:sp>
        <p:nvSpPr>
          <p:cNvPr id="76" name="TextBox 75"/>
          <p:cNvSpPr txBox="1"/>
          <p:nvPr/>
        </p:nvSpPr>
        <p:spPr>
          <a:xfrm>
            <a:off x="5877818" y="4009628"/>
            <a:ext cx="1192955" cy="338554"/>
          </a:xfrm>
          <a:prstGeom prst="rect">
            <a:avLst/>
          </a:prstGeom>
          <a:noFill/>
        </p:spPr>
        <p:txBody>
          <a:bodyPr wrap="none" rtlCol="0">
            <a:spAutoFit/>
          </a:bodyPr>
          <a:lstStyle/>
          <a:p>
            <a:pPr marL="15875"/>
            <a:r>
              <a:rPr lang="en-US" altLang="zh-CN" sz="1600" b="1" baseline="0" dirty="0" smtClean="0">
                <a:solidFill>
                  <a:srgbClr val="FF0000"/>
                </a:solidFill>
                <a:latin typeface="Times New Roman" panose="02020603050405020304" pitchFamily="18" charset="0"/>
                <a:cs typeface="Times New Roman" panose="02020603050405020304" pitchFamily="18" charset="0"/>
              </a:rPr>
              <a:t>Frame 794 </a:t>
            </a:r>
            <a:endParaRPr lang="zh-CN" altLang="en-US" sz="1600" b="1" baseline="0" dirty="0" smtClean="0">
              <a:solidFill>
                <a:srgbClr val="FF0000"/>
              </a:solidFill>
              <a:latin typeface="Times New Roman" panose="02020603050405020304" pitchFamily="18" charset="0"/>
              <a:cs typeface="Times New Roman" panose="02020603050405020304" pitchFamily="18" charset="0"/>
            </a:endParaRPr>
          </a:p>
        </p:txBody>
      </p:sp>
      <p:sp>
        <p:nvSpPr>
          <p:cNvPr id="77" name="TextBox 76"/>
          <p:cNvSpPr txBox="1"/>
          <p:nvPr/>
        </p:nvSpPr>
        <p:spPr>
          <a:xfrm>
            <a:off x="367927" y="4391154"/>
            <a:ext cx="777777" cy="338554"/>
          </a:xfrm>
          <a:prstGeom prst="rect">
            <a:avLst/>
          </a:prstGeom>
          <a:noFill/>
        </p:spPr>
        <p:txBody>
          <a:bodyPr wrap="none" rtlCol="0">
            <a:spAutoFit/>
          </a:bodyPr>
          <a:lstStyle/>
          <a:p>
            <a:pPr marL="15875"/>
            <a:r>
              <a:rPr lang="en-US" altLang="zh-CN" sz="1600" b="1" baseline="0" dirty="0" smtClean="0">
                <a:latin typeface="Times New Roman" panose="02020603050405020304" pitchFamily="18" charset="0"/>
                <a:cs typeface="Times New Roman" panose="02020603050405020304" pitchFamily="18" charset="0"/>
              </a:rPr>
              <a:t>0 pixel</a:t>
            </a:r>
            <a:endParaRPr lang="zh-CN" altLang="en-US" sz="1600" b="1" baseline="0" dirty="0" smtClean="0">
              <a:latin typeface="Times New Roman" panose="02020603050405020304" pitchFamily="18" charset="0"/>
              <a:cs typeface="Times New Roman" panose="02020603050405020304" pitchFamily="18" charset="0"/>
            </a:endParaRPr>
          </a:p>
        </p:txBody>
      </p:sp>
      <p:sp>
        <p:nvSpPr>
          <p:cNvPr id="78" name="TextBox 77"/>
          <p:cNvSpPr txBox="1"/>
          <p:nvPr/>
        </p:nvSpPr>
        <p:spPr>
          <a:xfrm>
            <a:off x="2153816" y="4391154"/>
            <a:ext cx="1136850" cy="338554"/>
          </a:xfrm>
          <a:prstGeom prst="rect">
            <a:avLst/>
          </a:prstGeom>
          <a:noFill/>
        </p:spPr>
        <p:txBody>
          <a:bodyPr wrap="none" rtlCol="0">
            <a:spAutoFit/>
          </a:bodyPr>
          <a:lstStyle/>
          <a:p>
            <a:pPr marL="15875"/>
            <a:r>
              <a:rPr lang="en-US" altLang="zh-CN" sz="1600" b="1" baseline="0" dirty="0" smtClean="0">
                <a:latin typeface="Times New Roman" panose="02020603050405020304" pitchFamily="18" charset="0"/>
                <a:cs typeface="Times New Roman" panose="02020603050405020304" pitchFamily="18" charset="0"/>
              </a:rPr>
              <a:t>0.998 pixel</a:t>
            </a:r>
            <a:endParaRPr lang="zh-CN" altLang="en-US" sz="1600" b="1" baseline="0" dirty="0" smtClean="0">
              <a:latin typeface="Times New Roman" panose="02020603050405020304" pitchFamily="18" charset="0"/>
              <a:cs typeface="Times New Roman" panose="02020603050405020304" pitchFamily="18" charset="0"/>
            </a:endParaRPr>
          </a:p>
        </p:txBody>
      </p:sp>
      <p:sp>
        <p:nvSpPr>
          <p:cNvPr id="79" name="TextBox 78"/>
          <p:cNvSpPr txBox="1"/>
          <p:nvPr/>
        </p:nvSpPr>
        <p:spPr>
          <a:xfrm>
            <a:off x="4098032" y="4391154"/>
            <a:ext cx="1136850" cy="338554"/>
          </a:xfrm>
          <a:prstGeom prst="rect">
            <a:avLst/>
          </a:prstGeom>
          <a:noFill/>
        </p:spPr>
        <p:txBody>
          <a:bodyPr wrap="none" rtlCol="0">
            <a:spAutoFit/>
          </a:bodyPr>
          <a:lstStyle/>
          <a:p>
            <a:pPr marL="15875"/>
            <a:r>
              <a:rPr lang="en-US" altLang="zh-CN" sz="1600" b="1" dirty="0">
                <a:latin typeface="Times New Roman" panose="02020603050405020304" pitchFamily="18" charset="0"/>
                <a:cs typeface="Times New Roman" panose="02020603050405020304" pitchFamily="18" charset="0"/>
              </a:rPr>
              <a:t>2</a:t>
            </a:r>
            <a:r>
              <a:rPr lang="en-US" altLang="zh-CN" sz="1600" b="1" baseline="0" dirty="0" smtClean="0">
                <a:latin typeface="Times New Roman" panose="02020603050405020304" pitchFamily="18" charset="0"/>
                <a:cs typeface="Times New Roman" panose="02020603050405020304" pitchFamily="18" charset="0"/>
              </a:rPr>
              <a:t>.003 pixel</a:t>
            </a:r>
            <a:endParaRPr lang="zh-CN" altLang="en-US" sz="1600" b="1" baseline="0" dirty="0" smtClean="0">
              <a:latin typeface="Times New Roman" panose="02020603050405020304" pitchFamily="18" charset="0"/>
              <a:cs typeface="Times New Roman" panose="02020603050405020304" pitchFamily="18" charset="0"/>
            </a:endParaRPr>
          </a:p>
        </p:txBody>
      </p:sp>
      <p:sp>
        <p:nvSpPr>
          <p:cNvPr id="80" name="TextBox 79"/>
          <p:cNvSpPr txBox="1"/>
          <p:nvPr/>
        </p:nvSpPr>
        <p:spPr>
          <a:xfrm>
            <a:off x="5898232" y="4391154"/>
            <a:ext cx="1239442" cy="338554"/>
          </a:xfrm>
          <a:prstGeom prst="rect">
            <a:avLst/>
          </a:prstGeom>
          <a:noFill/>
        </p:spPr>
        <p:txBody>
          <a:bodyPr wrap="none" rtlCol="0">
            <a:spAutoFit/>
          </a:bodyPr>
          <a:lstStyle/>
          <a:p>
            <a:pPr marL="15875"/>
            <a:r>
              <a:rPr lang="en-US" altLang="zh-CN" sz="1600" b="1" dirty="0" smtClean="0">
                <a:latin typeface="Times New Roman" panose="02020603050405020304" pitchFamily="18" charset="0"/>
                <a:cs typeface="Times New Roman" panose="02020603050405020304" pitchFamily="18" charset="0"/>
              </a:rPr>
              <a:t>2</a:t>
            </a:r>
            <a:r>
              <a:rPr lang="en-US" altLang="zh-CN" sz="1600" b="1" baseline="0" dirty="0" smtClean="0">
                <a:latin typeface="Times New Roman" panose="02020603050405020304" pitchFamily="18" charset="0"/>
                <a:cs typeface="Times New Roman" panose="02020603050405020304" pitchFamily="18" charset="0"/>
              </a:rPr>
              <a:t>.9999 pixel</a:t>
            </a:r>
            <a:endParaRPr lang="zh-CN" altLang="en-US" sz="1600" b="1" baseline="0" dirty="0" smtClean="0">
              <a:latin typeface="Times New Roman" panose="02020603050405020304" pitchFamily="18" charset="0"/>
              <a:cs typeface="Times New Roman" panose="02020603050405020304" pitchFamily="18" charset="0"/>
            </a:endParaRPr>
          </a:p>
        </p:txBody>
      </p:sp>
      <p:sp>
        <p:nvSpPr>
          <p:cNvPr id="16" name="TextBox 15"/>
          <p:cNvSpPr txBox="1"/>
          <p:nvPr/>
        </p:nvSpPr>
        <p:spPr>
          <a:xfrm>
            <a:off x="1780436" y="4801716"/>
            <a:ext cx="3973780" cy="400110"/>
          </a:xfrm>
          <a:prstGeom prst="rect">
            <a:avLst/>
          </a:prstGeom>
          <a:noFill/>
        </p:spPr>
        <p:txBody>
          <a:bodyPr wrap="none" rtlCol="0">
            <a:spAutoFit/>
          </a:bodyPr>
          <a:lstStyle/>
          <a:p>
            <a:pPr marL="15875"/>
            <a:r>
              <a:rPr lang="en-US" altLang="zh-CN" sz="2000" dirty="0" smtClean="0">
                <a:latin typeface="Times New Roman" panose="02020603050405020304" pitchFamily="18" charset="0"/>
                <a:cs typeface="Times New Roman" panose="02020603050405020304" pitchFamily="18" charset="0"/>
              </a:rPr>
              <a:t>Along-track translation w.r.t Frame 1</a:t>
            </a:r>
            <a:endParaRPr lang="zh-CN" altLang="en-US" sz="2000" baseline="0" dirty="0" smtClean="0">
              <a:latin typeface="Times New Roman" panose="02020603050405020304" pitchFamily="18" charset="0"/>
              <a:cs typeface="Times New Roman" panose="02020603050405020304" pitchFamily="18" charset="0"/>
            </a:endParaRPr>
          </a:p>
        </p:txBody>
      </p:sp>
      <p:sp>
        <p:nvSpPr>
          <p:cNvPr id="17" name="TextBox 16"/>
          <p:cNvSpPr txBox="1"/>
          <p:nvPr/>
        </p:nvSpPr>
        <p:spPr>
          <a:xfrm>
            <a:off x="1552624" y="3465502"/>
            <a:ext cx="457176" cy="400110"/>
          </a:xfrm>
          <a:prstGeom prst="rect">
            <a:avLst/>
          </a:prstGeom>
          <a:noFill/>
        </p:spPr>
        <p:txBody>
          <a:bodyPr wrap="none" rtlCol="0">
            <a:spAutoFit/>
          </a:bodyPr>
          <a:lstStyle/>
          <a:p>
            <a:pPr marL="15875"/>
            <a:r>
              <a:rPr lang="en-US" altLang="zh-CN" sz="2000" baseline="0" dirty="0" smtClean="0">
                <a:latin typeface="Times New Roman" panose="02020603050405020304" pitchFamily="18" charset="0"/>
                <a:cs typeface="Times New Roman" panose="02020603050405020304" pitchFamily="18" charset="0"/>
              </a:rPr>
              <a:t>…</a:t>
            </a:r>
            <a:endParaRPr lang="zh-CN" altLang="en-US" sz="2000" baseline="0" dirty="0" smtClean="0">
              <a:latin typeface="Times New Roman" panose="02020603050405020304" pitchFamily="18" charset="0"/>
              <a:cs typeface="Times New Roman" panose="02020603050405020304" pitchFamily="18" charset="0"/>
            </a:endParaRPr>
          </a:p>
        </p:txBody>
      </p:sp>
      <p:sp>
        <p:nvSpPr>
          <p:cNvPr id="81" name="TextBox 80"/>
          <p:cNvSpPr txBox="1"/>
          <p:nvPr/>
        </p:nvSpPr>
        <p:spPr>
          <a:xfrm>
            <a:off x="3482860" y="3465502"/>
            <a:ext cx="457176" cy="400110"/>
          </a:xfrm>
          <a:prstGeom prst="rect">
            <a:avLst/>
          </a:prstGeom>
          <a:noFill/>
        </p:spPr>
        <p:txBody>
          <a:bodyPr wrap="none" rtlCol="0">
            <a:spAutoFit/>
          </a:bodyPr>
          <a:lstStyle/>
          <a:p>
            <a:pPr marL="15875"/>
            <a:r>
              <a:rPr lang="en-US" altLang="zh-CN" sz="2000" baseline="0" dirty="0" smtClean="0">
                <a:latin typeface="Times New Roman" panose="02020603050405020304" pitchFamily="18" charset="0"/>
                <a:cs typeface="Times New Roman" panose="02020603050405020304" pitchFamily="18" charset="0"/>
              </a:rPr>
              <a:t>…</a:t>
            </a:r>
            <a:endParaRPr lang="zh-CN" altLang="en-US" sz="2000" baseline="0" dirty="0" smtClean="0">
              <a:latin typeface="Times New Roman" panose="02020603050405020304" pitchFamily="18" charset="0"/>
              <a:cs typeface="Times New Roman" panose="02020603050405020304" pitchFamily="18" charset="0"/>
            </a:endParaRPr>
          </a:p>
        </p:txBody>
      </p:sp>
      <p:sp>
        <p:nvSpPr>
          <p:cNvPr id="82" name="TextBox 81"/>
          <p:cNvSpPr txBox="1"/>
          <p:nvPr/>
        </p:nvSpPr>
        <p:spPr>
          <a:xfrm>
            <a:off x="5437614" y="3465502"/>
            <a:ext cx="457176" cy="400110"/>
          </a:xfrm>
          <a:prstGeom prst="rect">
            <a:avLst/>
          </a:prstGeom>
          <a:noFill/>
        </p:spPr>
        <p:txBody>
          <a:bodyPr wrap="none" rtlCol="0">
            <a:spAutoFit/>
          </a:bodyPr>
          <a:lstStyle/>
          <a:p>
            <a:pPr marL="15875"/>
            <a:r>
              <a:rPr lang="en-US" altLang="zh-CN" sz="2000" baseline="0" dirty="0" smtClean="0">
                <a:latin typeface="Times New Roman" panose="02020603050405020304" pitchFamily="18" charset="0"/>
                <a:cs typeface="Times New Roman" panose="02020603050405020304" pitchFamily="18" charset="0"/>
              </a:rPr>
              <a:t>…</a:t>
            </a:r>
            <a:endParaRPr lang="zh-CN" altLang="en-US" sz="2000" baseline="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364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 Rectification</a:t>
            </a:r>
            <a:endParaRPr lang="zh-CN" altLang="en-US" dirty="0"/>
          </a:p>
        </p:txBody>
      </p:sp>
      <p:sp>
        <p:nvSpPr>
          <p:cNvPr id="3" name="TextBox 2"/>
          <p:cNvSpPr txBox="1"/>
          <p:nvPr/>
        </p:nvSpPr>
        <p:spPr>
          <a:xfrm>
            <a:off x="281608" y="985292"/>
            <a:ext cx="7250385" cy="400110"/>
          </a:xfrm>
          <a:prstGeom prst="rect">
            <a:avLst/>
          </a:prstGeom>
          <a:noFill/>
        </p:spPr>
        <p:txBody>
          <a:bodyPr wrap="square" rtlCol="0">
            <a:spAutoFit/>
          </a:bodyPr>
          <a:lstStyle/>
          <a:p>
            <a:pPr marL="358775" indent="-342900">
              <a:buBlip>
                <a:blip r:embed="rId2"/>
              </a:buBlip>
            </a:pPr>
            <a:r>
              <a:rPr lang="en-US" altLang="zh-CN" sz="2000" dirty="0" smtClean="0">
                <a:latin typeface="Times New Roman" panose="02020603050405020304" pitchFamily="18" charset="0"/>
                <a:cs typeface="Times New Roman" panose="02020603050405020304" pitchFamily="18" charset="0"/>
              </a:rPr>
              <a:t>Along-track translation correction (low frame-rate case)</a:t>
            </a:r>
            <a:endParaRPr lang="en-US" altLang="zh-CN" sz="2000" dirty="0" smtClean="0">
              <a:solidFill>
                <a:srgbClr val="FF0000"/>
              </a:solidFill>
              <a:latin typeface="Times New Roman" panose="02020603050405020304" pitchFamily="18" charset="0"/>
              <a:cs typeface="Times New Roman" panose="02020603050405020304" pitchFamily="18" charset="0"/>
            </a:endParaRPr>
          </a:p>
        </p:txBody>
      </p:sp>
      <p:sp>
        <p:nvSpPr>
          <p:cNvPr id="4" name="矩形 3"/>
          <p:cNvSpPr/>
          <p:nvPr/>
        </p:nvSpPr>
        <p:spPr>
          <a:xfrm>
            <a:off x="497632" y="1417340"/>
            <a:ext cx="6696744" cy="400110"/>
          </a:xfrm>
          <a:prstGeom prst="rect">
            <a:avLst/>
          </a:prstGeom>
        </p:spPr>
        <p:txBody>
          <a:bodyPr wrap="square">
            <a:spAutoFit/>
          </a:bodyPr>
          <a:lstStyle/>
          <a:p>
            <a:r>
              <a:rPr lang="en-US" altLang="zh-CN" sz="2000" dirty="0" smtClean="0">
                <a:latin typeface="Times New Roman" panose="02020603050405020304" pitchFamily="18" charset="0"/>
                <a:cs typeface="Times New Roman" panose="02020603050405020304" pitchFamily="18" charset="0"/>
              </a:rPr>
              <a:t>Achieved by </a:t>
            </a:r>
            <a:r>
              <a:rPr lang="en-US" altLang="zh-CN" sz="2000" b="1" dirty="0" smtClean="0">
                <a:solidFill>
                  <a:srgbClr val="FF0000"/>
                </a:solidFill>
                <a:latin typeface="Times New Roman" panose="02020603050405020304" pitchFamily="18" charset="0"/>
                <a:cs typeface="Times New Roman" panose="02020603050405020304" pitchFamily="18" charset="0"/>
              </a:rPr>
              <a:t>inter-frame interpolation </a:t>
            </a:r>
            <a:r>
              <a:rPr lang="en-US" altLang="zh-CN" sz="2000" dirty="0" smtClean="0">
                <a:latin typeface="Times New Roman" panose="02020603050405020304" pitchFamily="18" charset="0"/>
                <a:cs typeface="Times New Roman" panose="02020603050405020304" pitchFamily="18" charset="0"/>
              </a:rPr>
              <a:t>(temporal interpolation)</a:t>
            </a:r>
            <a:endParaRPr lang="zh-CN" altLang="en-US" sz="20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1217712" y="2641476"/>
            <a:ext cx="3259957" cy="1656184"/>
          </a:xfrm>
          <a:prstGeom prst="rect">
            <a:avLst/>
          </a:prstGeom>
          <a:noFill/>
          <a:ln>
            <a:noFill/>
          </a:ln>
          <a:effectLst/>
          <a:scene3d>
            <a:camera prst="isometricOffAxis2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4670901" y="2625727"/>
            <a:ext cx="3259957" cy="1656184"/>
          </a:xfrm>
          <a:prstGeom prst="rect">
            <a:avLst/>
          </a:prstGeom>
          <a:noFill/>
          <a:ln>
            <a:noFill/>
          </a:ln>
          <a:effectLst/>
          <a:scene3d>
            <a:camera prst="isometricOffAxis2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3093929" y="2569468"/>
            <a:ext cx="3098706" cy="1712443"/>
          </a:xfrm>
          <a:prstGeom prst="rect">
            <a:avLst/>
          </a:prstGeom>
          <a:solidFill>
            <a:schemeClr val="accent4">
              <a:lumMod val="20000"/>
              <a:lumOff val="80000"/>
            </a:schemeClr>
          </a:solidFill>
          <a:ln>
            <a:prstDash val="dash"/>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a:off x="3682386" y="2641476"/>
            <a:ext cx="576064"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5554594" y="2625727"/>
            <a:ext cx="638041" cy="1632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90830" y="1993404"/>
            <a:ext cx="399468" cy="400110"/>
          </a:xfrm>
          <a:prstGeom prst="rect">
            <a:avLst/>
          </a:prstGeom>
          <a:noFill/>
        </p:spPr>
        <p:txBody>
          <a:bodyPr wrap="none" rtlCol="0">
            <a:spAutoFit/>
          </a:bodyPr>
          <a:lstStyle/>
          <a:p>
            <a:pPr marL="15875"/>
            <a:r>
              <a:rPr lang="en-US" altLang="zh-CN" sz="2000" dirty="0" smtClean="0">
                <a:latin typeface="Times New Roman" panose="02020603050405020304" pitchFamily="18" charset="0"/>
                <a:cs typeface="Times New Roman" panose="02020603050405020304" pitchFamily="18" charset="0"/>
              </a:rPr>
              <a:t>t1</a:t>
            </a:r>
            <a:endParaRPr lang="zh-CN" altLang="en-US" sz="2000" baseline="0" dirty="0" smtClean="0">
              <a:latin typeface="Times New Roman" panose="02020603050405020304" pitchFamily="18" charset="0"/>
              <a:cs typeface="Times New Roman" panose="02020603050405020304" pitchFamily="18" charset="0"/>
            </a:endParaRPr>
          </a:p>
        </p:txBody>
      </p:sp>
      <p:sp>
        <p:nvSpPr>
          <p:cNvPr id="14" name="TextBox 13"/>
          <p:cNvSpPr txBox="1"/>
          <p:nvPr/>
        </p:nvSpPr>
        <p:spPr>
          <a:xfrm>
            <a:off x="5952016" y="1993404"/>
            <a:ext cx="399468" cy="400110"/>
          </a:xfrm>
          <a:prstGeom prst="rect">
            <a:avLst/>
          </a:prstGeom>
          <a:noFill/>
        </p:spPr>
        <p:txBody>
          <a:bodyPr wrap="none" rtlCol="0">
            <a:spAutoFit/>
          </a:bodyPr>
          <a:lstStyle/>
          <a:p>
            <a:pPr marL="15875"/>
            <a:r>
              <a:rPr lang="en-US" altLang="zh-CN" sz="2000" dirty="0" smtClean="0">
                <a:latin typeface="Times New Roman" panose="02020603050405020304" pitchFamily="18" charset="0"/>
                <a:cs typeface="Times New Roman" panose="02020603050405020304" pitchFamily="18" charset="0"/>
              </a:rPr>
              <a:t>t2</a:t>
            </a:r>
            <a:endParaRPr lang="zh-CN" altLang="en-US" sz="2000" baseline="0" dirty="0" smtClean="0">
              <a:latin typeface="Times New Roman" panose="02020603050405020304" pitchFamily="18" charset="0"/>
              <a:cs typeface="Times New Roman" panose="02020603050405020304" pitchFamily="18" charset="0"/>
            </a:endParaRPr>
          </a:p>
        </p:txBody>
      </p:sp>
      <p:cxnSp>
        <p:nvCxnSpPr>
          <p:cNvPr id="15" name="直接箭头连接符 14"/>
          <p:cNvCxnSpPr/>
          <p:nvPr/>
        </p:nvCxnSpPr>
        <p:spPr>
          <a:xfrm>
            <a:off x="2890298" y="4457425"/>
            <a:ext cx="576064"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4762506" y="4441676"/>
            <a:ext cx="638041" cy="16321"/>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27273" y="4657700"/>
            <a:ext cx="649537" cy="400110"/>
          </a:xfrm>
          <a:prstGeom prst="rect">
            <a:avLst/>
          </a:prstGeom>
          <a:noFill/>
        </p:spPr>
        <p:txBody>
          <a:bodyPr wrap="none" rtlCol="0">
            <a:spAutoFit/>
          </a:bodyPr>
          <a:lstStyle/>
          <a:p>
            <a:pPr marL="15875"/>
            <a:r>
              <a:rPr lang="en-US" altLang="zh-CN" sz="2000" dirty="0" smtClean="0">
                <a:solidFill>
                  <a:schemeClr val="tx2"/>
                </a:solidFill>
                <a:latin typeface="Times New Roman" panose="02020603050405020304" pitchFamily="18" charset="0"/>
                <a:cs typeface="Times New Roman" panose="02020603050405020304" pitchFamily="18" charset="0"/>
              </a:rPr>
              <a:t>3.52</a:t>
            </a:r>
            <a:endParaRPr lang="zh-CN" altLang="en-US" sz="2000" baseline="0" dirty="0" smtClean="0">
              <a:solidFill>
                <a:schemeClr val="tx2"/>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6040783" y="4657700"/>
            <a:ext cx="649537" cy="400110"/>
          </a:xfrm>
          <a:prstGeom prst="rect">
            <a:avLst/>
          </a:prstGeom>
          <a:noFill/>
        </p:spPr>
        <p:txBody>
          <a:bodyPr wrap="none" rtlCol="0">
            <a:spAutoFit/>
          </a:bodyPr>
          <a:lstStyle/>
          <a:p>
            <a:pPr marL="15875"/>
            <a:r>
              <a:rPr lang="en-US" altLang="zh-CN" sz="2000" dirty="0" smtClean="0">
                <a:solidFill>
                  <a:schemeClr val="tx2"/>
                </a:solidFill>
                <a:latin typeface="Times New Roman" panose="02020603050405020304" pitchFamily="18" charset="0"/>
                <a:cs typeface="Times New Roman" panose="02020603050405020304" pitchFamily="18" charset="0"/>
              </a:rPr>
              <a:t>4.21</a:t>
            </a:r>
            <a:endParaRPr lang="zh-CN" altLang="en-US" sz="2000" baseline="0" dirty="0" smtClean="0">
              <a:solidFill>
                <a:schemeClr val="tx2"/>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321837" y="4657700"/>
            <a:ext cx="328936" cy="400110"/>
          </a:xfrm>
          <a:prstGeom prst="rect">
            <a:avLst/>
          </a:prstGeom>
          <a:noFill/>
        </p:spPr>
        <p:txBody>
          <a:bodyPr wrap="none" rtlCol="0">
            <a:spAutoFit/>
          </a:bodyPr>
          <a:lstStyle/>
          <a:p>
            <a:pPr marL="15875"/>
            <a:r>
              <a:rPr lang="en-US" altLang="zh-CN" sz="2000" dirty="0" smtClean="0">
                <a:solidFill>
                  <a:schemeClr val="tx2"/>
                </a:solidFill>
                <a:latin typeface="Times New Roman" panose="02020603050405020304" pitchFamily="18" charset="0"/>
                <a:cs typeface="Times New Roman" panose="02020603050405020304" pitchFamily="18" charset="0"/>
              </a:rPr>
              <a:t>4</a:t>
            </a:r>
            <a:endParaRPr lang="zh-CN" altLang="en-US" sz="2000" baseline="0" dirty="0" smtClean="0">
              <a:solidFill>
                <a:schemeClr val="tx2"/>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81608" y="2929508"/>
            <a:ext cx="1584176" cy="707886"/>
          </a:xfrm>
          <a:prstGeom prst="rect">
            <a:avLst/>
          </a:prstGeom>
          <a:noFill/>
        </p:spPr>
        <p:txBody>
          <a:bodyPr wrap="square" rtlCol="0">
            <a:spAutoFit/>
          </a:bodyPr>
          <a:lstStyle/>
          <a:p>
            <a:pPr marL="15875"/>
            <a:r>
              <a:rPr lang="en-US" altLang="zh-CN" sz="2000" dirty="0" smtClean="0">
                <a:solidFill>
                  <a:schemeClr val="tx2"/>
                </a:solidFill>
                <a:latin typeface="Times New Roman" panose="02020603050405020304" pitchFamily="18" charset="0"/>
                <a:cs typeface="Times New Roman" panose="02020603050405020304" pitchFamily="18" charset="0"/>
              </a:rPr>
              <a:t>Along track translation</a:t>
            </a:r>
            <a:endParaRPr lang="zh-CN" altLang="en-US" sz="2000" baseline="0" dirty="0" smtClean="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6749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 Rectification</a:t>
            </a:r>
            <a:endParaRPr lang="zh-CN" altLang="en-US" dirty="0"/>
          </a:p>
        </p:txBody>
      </p:sp>
      <p:pic>
        <p:nvPicPr>
          <p:cNvPr id="10" name="Picture 2" descr="E:\文档\1-项目\高光谱基准载荷\2016.03.21 汇报用图\2016.03.21 汇报用图\gif\原始LASIS.gif"/>
          <p:cNvPicPr>
            <a:picLocks noChangeAspect="1" noChangeArrowheads="1" noCrop="1"/>
          </p:cNvPicPr>
          <p:nvPr/>
        </p:nvPicPr>
        <p:blipFill>
          <a:blip r:embed="rId2"/>
          <a:srcRect/>
          <a:stretch>
            <a:fillRect/>
          </a:stretch>
        </p:blipFill>
        <p:spPr bwMode="auto">
          <a:xfrm>
            <a:off x="3829321" y="878134"/>
            <a:ext cx="3370230" cy="1725557"/>
          </a:xfrm>
          <a:prstGeom prst="rect">
            <a:avLst/>
          </a:prstGeom>
          <a:noFill/>
        </p:spPr>
      </p:pic>
      <p:pic>
        <p:nvPicPr>
          <p:cNvPr id="11" name="Picture 3" descr="E:\文档\1-项目\高光谱基准载荷\2016.03.21 汇报用图\2016.03.21 汇报用图\gif\校正后.gif"/>
          <p:cNvPicPr>
            <a:picLocks noChangeAspect="1" noChangeArrowheads="1" noCrop="1"/>
          </p:cNvPicPr>
          <p:nvPr/>
        </p:nvPicPr>
        <p:blipFill>
          <a:blip r:embed="rId3"/>
          <a:srcRect/>
          <a:stretch>
            <a:fillRect/>
          </a:stretch>
        </p:blipFill>
        <p:spPr bwMode="auto">
          <a:xfrm>
            <a:off x="3843512" y="3073524"/>
            <a:ext cx="3423363" cy="1653549"/>
          </a:xfrm>
          <a:prstGeom prst="rect">
            <a:avLst/>
          </a:prstGeom>
          <a:noFill/>
        </p:spPr>
      </p:pic>
      <p:sp>
        <p:nvSpPr>
          <p:cNvPr id="12" name="TextBox 11"/>
          <p:cNvSpPr txBox="1"/>
          <p:nvPr/>
        </p:nvSpPr>
        <p:spPr>
          <a:xfrm>
            <a:off x="4961066" y="2603691"/>
            <a:ext cx="1053494" cy="400110"/>
          </a:xfrm>
          <a:prstGeom prst="rect">
            <a:avLst/>
          </a:prstGeom>
          <a:noFill/>
        </p:spPr>
        <p:txBody>
          <a:bodyPr wrap="none" rtlCol="0">
            <a:spAutoFit/>
          </a:bodyPr>
          <a:lstStyle/>
          <a:p>
            <a:pPr marL="15875"/>
            <a:r>
              <a:rPr lang="en-US" altLang="zh-CN" sz="2000" dirty="0" smtClean="0">
                <a:latin typeface="Times New Roman" panose="02020603050405020304" pitchFamily="18" charset="0"/>
                <a:cs typeface="Times New Roman" panose="02020603050405020304" pitchFamily="18" charset="0"/>
              </a:rPr>
              <a:t>Original</a:t>
            </a:r>
            <a:endParaRPr lang="zh-CN" altLang="en-US" sz="2000" baseline="0" dirty="0" smtClean="0">
              <a:latin typeface="Times New Roman" panose="02020603050405020304" pitchFamily="18" charset="0"/>
              <a:cs typeface="Times New Roman" panose="02020603050405020304" pitchFamily="18" charset="0"/>
            </a:endParaRPr>
          </a:p>
        </p:txBody>
      </p:sp>
      <p:sp>
        <p:nvSpPr>
          <p:cNvPr id="13" name="TextBox 12"/>
          <p:cNvSpPr txBox="1"/>
          <p:nvPr/>
        </p:nvSpPr>
        <p:spPr>
          <a:xfrm>
            <a:off x="5259279" y="4717626"/>
            <a:ext cx="1138453" cy="400110"/>
          </a:xfrm>
          <a:prstGeom prst="rect">
            <a:avLst/>
          </a:prstGeom>
          <a:noFill/>
        </p:spPr>
        <p:txBody>
          <a:bodyPr wrap="none" rtlCol="0">
            <a:spAutoFit/>
          </a:bodyPr>
          <a:lstStyle/>
          <a:p>
            <a:pPr marL="15875"/>
            <a:r>
              <a:rPr lang="en-US" altLang="zh-CN" sz="2000" dirty="0" smtClean="0">
                <a:latin typeface="Times New Roman" panose="02020603050405020304" pitchFamily="18" charset="0"/>
                <a:cs typeface="Times New Roman" panose="02020603050405020304" pitchFamily="18" charset="0"/>
              </a:rPr>
              <a:t>Rectified</a:t>
            </a:r>
            <a:endParaRPr lang="zh-CN" altLang="en-US" sz="2000" baseline="0" dirty="0" smtClean="0">
              <a:latin typeface="Times New Roman" panose="02020603050405020304" pitchFamily="18" charset="0"/>
              <a:cs typeface="Times New Roman" panose="02020603050405020304" pitchFamily="18" charset="0"/>
            </a:endParaRPr>
          </a:p>
        </p:txBody>
      </p:sp>
      <p:pic>
        <p:nvPicPr>
          <p:cNvPr id="15" name="Picture 1"/>
          <p:cNvPicPr>
            <a:picLocks noChangeAspect="1" noChangeArrowheads="1"/>
          </p:cNvPicPr>
          <p:nvPr/>
        </p:nvPicPr>
        <p:blipFill>
          <a:blip r:embed="rId4"/>
          <a:srcRect/>
          <a:stretch>
            <a:fillRect/>
          </a:stretch>
        </p:blipFill>
        <p:spPr bwMode="auto">
          <a:xfrm>
            <a:off x="137592" y="787961"/>
            <a:ext cx="3286116" cy="4329775"/>
          </a:xfrm>
          <a:prstGeom prst="rect">
            <a:avLst/>
          </a:prstGeom>
          <a:noFill/>
          <a:ln w="9525">
            <a:noFill/>
            <a:miter lim="800000"/>
            <a:headEnd/>
            <a:tailEnd/>
          </a:ln>
          <a:effectLst/>
        </p:spPr>
      </p:pic>
    </p:spTree>
    <p:extLst>
      <p:ext uri="{BB962C8B-B14F-4D97-AF65-F5344CB8AC3E}">
        <p14:creationId xmlns:p14="http://schemas.microsoft.com/office/powerpoint/2010/main" val="1450853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 Rectification </a:t>
            </a:r>
            <a:r>
              <a:rPr lang="en-US" altLang="zh-CN" sz="1400" dirty="0" smtClean="0"/>
              <a:t>(Compared to other methods)</a:t>
            </a:r>
            <a:endParaRPr lang="zh-CN" altLang="en-US" sz="1400" dirty="0"/>
          </a:p>
        </p:txBody>
      </p:sp>
      <p:sp>
        <p:nvSpPr>
          <p:cNvPr id="7" name="TextBox 6"/>
          <p:cNvSpPr txBox="1"/>
          <p:nvPr/>
        </p:nvSpPr>
        <p:spPr>
          <a:xfrm>
            <a:off x="1198111" y="4761646"/>
            <a:ext cx="5492209" cy="400110"/>
          </a:xfrm>
          <a:prstGeom prst="rect">
            <a:avLst/>
          </a:prstGeom>
          <a:noFill/>
        </p:spPr>
        <p:txBody>
          <a:bodyPr wrap="none" rtlCol="0">
            <a:spAutoFit/>
          </a:bodyPr>
          <a:lstStyle/>
          <a:p>
            <a:pPr marL="15875"/>
            <a:r>
              <a:rPr lang="en-US" altLang="zh-CN" sz="2000" dirty="0" smtClean="0">
                <a:latin typeface="Times New Roman" panose="02020603050405020304" pitchFamily="18" charset="0"/>
                <a:cs typeface="Times New Roman" panose="02020603050405020304" pitchFamily="18" charset="0"/>
              </a:rPr>
              <a:t>Extracted </a:t>
            </a:r>
            <a:r>
              <a:rPr lang="en-US" altLang="zh-CN" sz="2000" dirty="0" err="1" smtClean="0">
                <a:latin typeface="Times New Roman" panose="02020603050405020304" pitchFamily="18" charset="0"/>
                <a:cs typeface="Times New Roman" panose="02020603050405020304" pitchFamily="18" charset="0"/>
              </a:rPr>
              <a:t>Interferograms</a:t>
            </a:r>
            <a:r>
              <a:rPr lang="en-US" altLang="zh-CN" sz="2000" dirty="0" smtClean="0">
                <a:latin typeface="Times New Roman" panose="02020603050405020304" pitchFamily="18" charset="0"/>
                <a:cs typeface="Times New Roman" panose="02020603050405020304" pitchFamily="18" charset="0"/>
              </a:rPr>
              <a:t>. (</a:t>
            </a:r>
            <a:r>
              <a:rPr lang="en-US" altLang="zh-CN" sz="2000" baseline="0" dirty="0" smtClean="0">
                <a:latin typeface="Times New Roman" panose="02020603050405020304" pitchFamily="18" charset="0"/>
                <a:cs typeface="Times New Roman" panose="02020603050405020304" pitchFamily="18" charset="0"/>
              </a:rPr>
              <a:t>Distortions are</a:t>
            </a:r>
            <a:r>
              <a:rPr lang="en-US" altLang="zh-CN" sz="2000" dirty="0" smtClean="0">
                <a:latin typeface="Times New Roman" panose="02020603050405020304" pitchFamily="18" charset="0"/>
                <a:cs typeface="Times New Roman" panose="02020603050405020304" pitchFamily="18" charset="0"/>
              </a:rPr>
              <a:t> rectified)</a:t>
            </a:r>
            <a:endParaRPr lang="zh-CN" altLang="en-US" sz="2000" baseline="0" dirty="0" smtClean="0">
              <a:latin typeface="Times New Roman" panose="02020603050405020304" pitchFamily="18" charset="0"/>
              <a:cs typeface="Times New Roman" panose="02020603050405020304" pitchFamily="18" charset="0"/>
            </a:endParaRPr>
          </a:p>
        </p:txBody>
      </p:sp>
      <p:grpSp>
        <p:nvGrpSpPr>
          <p:cNvPr id="14" name="组合 13"/>
          <p:cNvGrpSpPr/>
          <p:nvPr/>
        </p:nvGrpSpPr>
        <p:grpSpPr>
          <a:xfrm>
            <a:off x="281608" y="913284"/>
            <a:ext cx="6981234" cy="1742706"/>
            <a:chOff x="0" y="1357297"/>
            <a:chExt cx="9715536" cy="2425263"/>
          </a:xfrm>
        </p:grpSpPr>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357298"/>
              <a:ext cx="4860000" cy="242526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4964938" y="1357297"/>
              <a:ext cx="4750598" cy="2422585"/>
              <a:chOff x="5068627" y="0"/>
              <a:chExt cx="4860000" cy="2499124"/>
            </a:xfrm>
          </p:grpSpPr>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68627" y="10804"/>
                <a:ext cx="4860000" cy="248832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直接连接符 21"/>
              <p:cNvCxnSpPr/>
              <p:nvPr/>
            </p:nvCxnSpPr>
            <p:spPr>
              <a:xfrm>
                <a:off x="8128427" y="0"/>
                <a:ext cx="0" cy="244920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8286776" y="1857364"/>
              <a:ext cx="1333417" cy="1876752"/>
              <a:chOff x="7918147" y="1115968"/>
              <a:chExt cx="501337" cy="636838"/>
            </a:xfrm>
          </p:grpSpPr>
          <p:pic>
            <p:nvPicPr>
              <p:cNvPr id="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8631" t="44413" r="31053" b="29994"/>
              <a:stretch/>
            </p:blipFill>
            <p:spPr bwMode="auto">
              <a:xfrm>
                <a:off x="7918147" y="1115968"/>
                <a:ext cx="501337" cy="636838"/>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cxnSp>
            <p:nvCxnSpPr>
              <p:cNvPr id="20" name="直接连接符 19"/>
              <p:cNvCxnSpPr/>
              <p:nvPr/>
            </p:nvCxnSpPr>
            <p:spPr>
              <a:xfrm>
                <a:off x="8138057" y="1115968"/>
                <a:ext cx="0" cy="63683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7858148" y="3008951"/>
              <a:ext cx="265000" cy="72101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22"/>
          <p:cNvSpPr txBox="1"/>
          <p:nvPr/>
        </p:nvSpPr>
        <p:spPr>
          <a:xfrm>
            <a:off x="281608" y="913284"/>
            <a:ext cx="432738" cy="308486"/>
          </a:xfrm>
          <a:prstGeom prst="rect">
            <a:avLst/>
          </a:prstGeom>
          <a:solidFill>
            <a:srgbClr val="FFFF00"/>
          </a:solidFill>
        </p:spPr>
        <p:txBody>
          <a:bodyPr wrap="none" rtlCol="0">
            <a:spAutoFit/>
          </a:bodyPr>
          <a:lstStyle/>
          <a:p>
            <a:r>
              <a:rPr lang="en-US" altLang="zh-CN" dirty="0" smtClean="0">
                <a:latin typeface="Arial Black" pitchFamily="34" charset="0"/>
              </a:rPr>
              <a:t>C1</a:t>
            </a:r>
            <a:endParaRPr lang="zh-CN" altLang="en-US" dirty="0">
              <a:latin typeface="Arial Black" pitchFamily="34" charset="0"/>
            </a:endParaRPr>
          </a:p>
        </p:txBody>
      </p:sp>
      <p:sp>
        <p:nvSpPr>
          <p:cNvPr id="24" name="TextBox 23"/>
          <p:cNvSpPr txBox="1"/>
          <p:nvPr/>
        </p:nvSpPr>
        <p:spPr>
          <a:xfrm>
            <a:off x="3857151" y="913285"/>
            <a:ext cx="432738" cy="308486"/>
          </a:xfrm>
          <a:prstGeom prst="rect">
            <a:avLst/>
          </a:prstGeom>
          <a:solidFill>
            <a:srgbClr val="FFFF00"/>
          </a:solidFill>
        </p:spPr>
        <p:txBody>
          <a:bodyPr wrap="none" rtlCol="0">
            <a:spAutoFit/>
          </a:bodyPr>
          <a:lstStyle/>
          <a:p>
            <a:r>
              <a:rPr lang="en-US" altLang="zh-CN" dirty="0" smtClean="0">
                <a:latin typeface="Arial Black" pitchFamily="34" charset="0"/>
              </a:rPr>
              <a:t>C2</a:t>
            </a:r>
            <a:endParaRPr lang="zh-CN" altLang="en-US" dirty="0">
              <a:latin typeface="Arial Black" pitchFamily="34" charset="0"/>
            </a:endParaRPr>
          </a:p>
        </p:txBody>
      </p:sp>
      <p:grpSp>
        <p:nvGrpSpPr>
          <p:cNvPr id="25" name="组合 24"/>
          <p:cNvGrpSpPr/>
          <p:nvPr/>
        </p:nvGrpSpPr>
        <p:grpSpPr>
          <a:xfrm>
            <a:off x="281608" y="3001695"/>
            <a:ext cx="6921592" cy="1749940"/>
            <a:chOff x="285720" y="3714752"/>
            <a:chExt cx="9858444" cy="2492445"/>
          </a:xfrm>
        </p:grpSpPr>
        <p:pic>
          <p:nvPicPr>
            <p:cNvPr id="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5720" y="3722638"/>
              <a:ext cx="4929222" cy="2440775"/>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接连接符 26"/>
            <p:cNvCxnSpPr/>
            <p:nvPr/>
          </p:nvCxnSpPr>
          <p:spPr>
            <a:xfrm>
              <a:off x="3408354" y="3757993"/>
              <a:ext cx="0" cy="244920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5284164" y="3714752"/>
              <a:ext cx="4860000" cy="2449204"/>
              <a:chOff x="22225" y="5729327"/>
              <a:chExt cx="4860000" cy="2449204"/>
            </a:xfrm>
          </p:grpSpPr>
          <p:grpSp>
            <p:nvGrpSpPr>
              <p:cNvPr id="31" name="组合 39"/>
              <p:cNvGrpSpPr/>
              <p:nvPr/>
            </p:nvGrpSpPr>
            <p:grpSpPr>
              <a:xfrm>
                <a:off x="22225" y="5729327"/>
                <a:ext cx="4860000" cy="2449204"/>
                <a:chOff x="5024779" y="2880221"/>
                <a:chExt cx="4860000" cy="2449204"/>
              </a:xfrm>
            </p:grpSpPr>
            <p:pic>
              <p:nvPicPr>
                <p:cNvPr id="36"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024779" y="2880221"/>
                  <a:ext cx="4860000" cy="2449134"/>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直接连接符 36"/>
                <p:cNvCxnSpPr/>
                <p:nvPr/>
              </p:nvCxnSpPr>
              <p:spPr>
                <a:xfrm>
                  <a:off x="8080965" y="2880221"/>
                  <a:ext cx="0" cy="244920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组合 56"/>
              <p:cNvGrpSpPr/>
              <p:nvPr/>
            </p:nvGrpSpPr>
            <p:grpSpPr>
              <a:xfrm>
                <a:off x="3655682" y="6269001"/>
                <a:ext cx="1150921" cy="1854633"/>
                <a:chOff x="7924395" y="4786199"/>
                <a:chExt cx="323851" cy="543226"/>
              </a:xfrm>
            </p:grpSpPr>
            <p:pic>
              <p:nvPicPr>
                <p:cNvPr id="3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9663" t="77823" r="33673"/>
                <a:stretch/>
              </p:blipFill>
              <p:spPr bwMode="auto">
                <a:xfrm>
                  <a:off x="7924395" y="4786199"/>
                  <a:ext cx="323851" cy="543156"/>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cxnSp>
              <p:nvCxnSpPr>
                <p:cNvPr id="35" name="直接连接符 34"/>
                <p:cNvCxnSpPr>
                  <a:stCxn id="34" idx="0"/>
                </p:cNvCxnSpPr>
                <p:nvPr/>
              </p:nvCxnSpPr>
              <p:spPr>
                <a:xfrm flipH="1">
                  <a:off x="8080965" y="4786199"/>
                  <a:ext cx="5356" cy="54322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33" name="矩形 32"/>
              <p:cNvSpPr/>
              <p:nvPr/>
            </p:nvSpPr>
            <p:spPr>
              <a:xfrm>
                <a:off x="2957427" y="7417221"/>
                <a:ext cx="265000" cy="72101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2808" t="11763" r="47660" b="57978"/>
            <a:stretch/>
          </p:blipFill>
          <p:spPr bwMode="auto">
            <a:xfrm>
              <a:off x="3951476" y="4214818"/>
              <a:ext cx="1183348" cy="1859998"/>
            </a:xfrm>
            <a:prstGeom prst="rect">
              <a:avLst/>
            </a:prstGeom>
            <a:noFill/>
            <a:ln w="38100">
              <a:solidFill>
                <a:schemeClr val="accent5"/>
              </a:solidFill>
            </a:ln>
            <a:extLst>
              <a:ext uri="{909E8E84-426E-40DD-AFC4-6F175D3DCCD1}">
                <a14:hiddenFill xmlns:a14="http://schemas.microsoft.com/office/drawing/2010/main">
                  <a:solidFill>
                    <a:srgbClr val="FFFFFF"/>
                  </a:solidFill>
                </a14:hiddenFill>
              </a:ext>
            </a:extLst>
          </p:spPr>
        </p:pic>
        <p:sp>
          <p:nvSpPr>
            <p:cNvPr id="30" name="矩形 29"/>
            <p:cNvSpPr/>
            <p:nvPr/>
          </p:nvSpPr>
          <p:spPr>
            <a:xfrm>
              <a:off x="2462340" y="4002783"/>
              <a:ext cx="286886" cy="57699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7"/>
          <p:cNvSpPr txBox="1"/>
          <p:nvPr/>
        </p:nvSpPr>
        <p:spPr>
          <a:xfrm>
            <a:off x="281608" y="3001695"/>
            <a:ext cx="432738" cy="308486"/>
          </a:xfrm>
          <a:prstGeom prst="rect">
            <a:avLst/>
          </a:prstGeom>
          <a:solidFill>
            <a:srgbClr val="FFFF00"/>
          </a:solidFill>
        </p:spPr>
        <p:txBody>
          <a:bodyPr wrap="none" rtlCol="0">
            <a:spAutoFit/>
          </a:bodyPr>
          <a:lstStyle/>
          <a:p>
            <a:r>
              <a:rPr lang="en-US" altLang="zh-CN" dirty="0" smtClean="0">
                <a:latin typeface="Arial Black" pitchFamily="34" charset="0"/>
              </a:rPr>
              <a:t>C3</a:t>
            </a:r>
            <a:endParaRPr lang="zh-CN" altLang="en-US" dirty="0">
              <a:latin typeface="Arial Black" pitchFamily="34" charset="0"/>
            </a:endParaRPr>
          </a:p>
        </p:txBody>
      </p:sp>
      <p:sp>
        <p:nvSpPr>
          <p:cNvPr id="39" name="TextBox 38"/>
          <p:cNvSpPr txBox="1"/>
          <p:nvPr/>
        </p:nvSpPr>
        <p:spPr>
          <a:xfrm>
            <a:off x="3791005" y="3001295"/>
            <a:ext cx="741870" cy="369332"/>
          </a:xfrm>
          <a:prstGeom prst="rect">
            <a:avLst/>
          </a:prstGeom>
          <a:solidFill>
            <a:srgbClr val="FFFF00"/>
          </a:solidFill>
        </p:spPr>
        <p:txBody>
          <a:bodyPr wrap="none" rtlCol="0">
            <a:spAutoFit/>
          </a:bodyPr>
          <a:lstStyle/>
          <a:p>
            <a:r>
              <a:rPr lang="en-US" altLang="zh-CN" dirty="0" smtClean="0">
                <a:latin typeface="Arial Black" pitchFamily="34" charset="0"/>
              </a:rPr>
              <a:t>ours</a:t>
            </a:r>
            <a:endParaRPr lang="zh-CN" altLang="en-US" dirty="0">
              <a:latin typeface="Arial Black" pitchFamily="34" charset="0"/>
            </a:endParaRPr>
          </a:p>
        </p:txBody>
      </p:sp>
    </p:spTree>
    <p:extLst>
      <p:ext uri="{BB962C8B-B14F-4D97-AF65-F5344CB8AC3E}">
        <p14:creationId xmlns:p14="http://schemas.microsoft.com/office/powerpoint/2010/main" val="3223009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Equipment Introduction</a:t>
            </a:r>
            <a:endParaRPr lang="zh-CN" altLang="en-US" dirty="0"/>
          </a:p>
        </p:txBody>
      </p:sp>
      <p:sp>
        <p:nvSpPr>
          <p:cNvPr id="8" name="TextBox 7"/>
          <p:cNvSpPr txBox="1"/>
          <p:nvPr/>
        </p:nvSpPr>
        <p:spPr>
          <a:xfrm>
            <a:off x="102275" y="1017644"/>
            <a:ext cx="5010892" cy="461665"/>
          </a:xfrm>
          <a:prstGeom prst="rect">
            <a:avLst/>
          </a:prstGeom>
          <a:noFill/>
        </p:spPr>
        <p:txBody>
          <a:bodyPr wrap="square" rtlCol="0">
            <a:spAutoFit/>
          </a:bodyPr>
          <a:lstStyle/>
          <a:p>
            <a:r>
              <a:rPr lang="en-US" altLang="zh-CN" sz="2400" b="1" dirty="0" smtClean="0">
                <a:latin typeface="微软雅黑" pitchFamily="34" charset="-122"/>
                <a:ea typeface="微软雅黑" pitchFamily="34" charset="-122"/>
              </a:rPr>
              <a:t>Main Equipment</a:t>
            </a:r>
            <a:endParaRPr lang="zh-CN" altLang="en-US" sz="2400" b="1" dirty="0">
              <a:latin typeface="微软雅黑" pitchFamily="34" charset="-122"/>
              <a:ea typeface="微软雅黑" pitchFamily="34" charset="-122"/>
            </a:endParaRPr>
          </a:p>
        </p:txBody>
      </p:sp>
      <p:pic>
        <p:nvPicPr>
          <p:cNvPr id="9" name="Picture 4"/>
          <p:cNvPicPr>
            <a:picLocks noChangeAspect="1" noChangeArrowheads="1"/>
          </p:cNvPicPr>
          <p:nvPr/>
        </p:nvPicPr>
        <p:blipFill>
          <a:blip r:embed="rId2" cstate="print"/>
          <a:srcRect/>
          <a:stretch>
            <a:fillRect/>
          </a:stretch>
        </p:blipFill>
        <p:spPr bwMode="auto">
          <a:xfrm>
            <a:off x="25016" y="1739163"/>
            <a:ext cx="3417853" cy="2826657"/>
          </a:xfrm>
          <a:prstGeom prst="rect">
            <a:avLst/>
          </a:prstGeom>
          <a:noFill/>
          <a:ln w="9525">
            <a:noFill/>
            <a:miter lim="800000"/>
            <a:headEnd/>
            <a:tailEnd/>
          </a:ln>
          <a:effectLst/>
        </p:spPr>
      </p:pic>
      <p:pic>
        <p:nvPicPr>
          <p:cNvPr id="10" name="图片 9" descr="F:\工作\201510月球定标\IMG_3143.JPG"/>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bwMode="auto">
          <a:xfrm>
            <a:off x="3821216" y="839772"/>
            <a:ext cx="1291951" cy="1291951"/>
          </a:xfrm>
          <a:prstGeom prst="rect">
            <a:avLst/>
          </a:prstGeom>
          <a:noFill/>
          <a:ln>
            <a:noFill/>
          </a:ln>
          <a:extLst>
            <a:ext uri="{53640926-AAD7-44D8-BBD7-CCE9431645EC}">
              <a14:shadowObscured xmlns:a14="http://schemas.microsoft.com/office/drawing/2010/main"/>
            </a:ext>
          </a:extLst>
        </p:spPr>
      </p:pic>
      <p:pic>
        <p:nvPicPr>
          <p:cNvPr id="11" name="图片 10" descr="F:\IMG_0128.jpg"/>
          <p:cNvPicPr>
            <a:picLocks noChangeAspect="1"/>
          </p:cNvPicPr>
          <p:nvPr/>
        </p:nvPicPr>
        <p:blipFill>
          <a:blip r:embed="rId4" cstate="print"/>
          <a:stretch>
            <a:fillRect/>
          </a:stretch>
        </p:blipFill>
        <p:spPr bwMode="auto">
          <a:xfrm>
            <a:off x="3919722" y="2361636"/>
            <a:ext cx="3286279" cy="2461153"/>
          </a:xfrm>
          <a:prstGeom prst="rect">
            <a:avLst/>
          </a:prstGeom>
          <a:noFill/>
          <a:ln>
            <a:noFill/>
          </a:ln>
        </p:spPr>
      </p:pic>
      <p:pic>
        <p:nvPicPr>
          <p:cNvPr id="12" name="图片 11" descr="C:\Users\darkgrass\Desktop\ASD.jpg"/>
          <p:cNvPicPr>
            <a:picLocks noChangeAspect="1"/>
          </p:cNvPicPr>
          <p:nvPr/>
        </p:nvPicPr>
        <p:blipFill>
          <a:blip r:embed="rId5" cstate="print"/>
          <a:stretch>
            <a:fillRect/>
          </a:stretch>
        </p:blipFill>
        <p:spPr bwMode="auto">
          <a:xfrm>
            <a:off x="5562862" y="839772"/>
            <a:ext cx="1863024" cy="1209392"/>
          </a:xfrm>
          <a:prstGeom prst="rect">
            <a:avLst/>
          </a:prstGeom>
          <a:noFill/>
          <a:ln>
            <a:noFill/>
          </a:ln>
        </p:spPr>
      </p:pic>
      <p:sp>
        <p:nvSpPr>
          <p:cNvPr id="13" name="TextBox 12"/>
          <p:cNvSpPr txBox="1"/>
          <p:nvPr/>
        </p:nvSpPr>
        <p:spPr>
          <a:xfrm>
            <a:off x="65584" y="4572579"/>
            <a:ext cx="3318537" cy="584775"/>
          </a:xfrm>
          <a:prstGeom prst="rect">
            <a:avLst/>
          </a:prstGeom>
          <a:noFill/>
        </p:spPr>
        <p:txBody>
          <a:bodyPr wrap="none" rtlCol="0">
            <a:spAutoFit/>
          </a:bodyPr>
          <a:lstStyle/>
          <a:p>
            <a:pPr algn="ctr"/>
            <a:r>
              <a:rPr lang="en-US" altLang="zh-CN" sz="1600" b="1" dirty="0" smtClean="0">
                <a:solidFill>
                  <a:srgbClr val="0000CC"/>
                </a:solidFill>
                <a:latin typeface="+mj-ea"/>
                <a:ea typeface="+mj-ea"/>
              </a:rPr>
              <a:t>SWIR Interference Spectral Imager</a:t>
            </a:r>
          </a:p>
          <a:p>
            <a:pPr algn="ctr"/>
            <a:r>
              <a:rPr lang="en-US" altLang="zh-CN" sz="1600" b="1" dirty="0" smtClean="0">
                <a:solidFill>
                  <a:srgbClr val="0000CC"/>
                </a:solidFill>
                <a:latin typeface="+mj-ea"/>
                <a:ea typeface="+mj-ea"/>
              </a:rPr>
              <a:t>(Modified From an Existing Prototype)</a:t>
            </a:r>
            <a:endParaRPr lang="zh-CN" altLang="en-US" sz="1600" b="1" dirty="0">
              <a:solidFill>
                <a:srgbClr val="0000CC"/>
              </a:solidFill>
              <a:latin typeface="+mj-ea"/>
              <a:ea typeface="+mj-ea"/>
            </a:endParaRPr>
          </a:p>
        </p:txBody>
      </p:sp>
      <p:sp>
        <p:nvSpPr>
          <p:cNvPr id="14" name="TextBox 13"/>
          <p:cNvSpPr txBox="1"/>
          <p:nvPr/>
        </p:nvSpPr>
        <p:spPr>
          <a:xfrm>
            <a:off x="3680758" y="1971363"/>
            <a:ext cx="1502334" cy="307777"/>
          </a:xfrm>
          <a:prstGeom prst="rect">
            <a:avLst/>
          </a:prstGeom>
          <a:noFill/>
        </p:spPr>
        <p:txBody>
          <a:bodyPr wrap="none" rtlCol="0">
            <a:spAutoFit/>
          </a:bodyPr>
          <a:lstStyle/>
          <a:p>
            <a:r>
              <a:rPr lang="en-US" altLang="zh-CN" sz="1400" b="1" dirty="0" smtClean="0">
                <a:solidFill>
                  <a:srgbClr val="0000CC"/>
                </a:solidFill>
                <a:latin typeface="+mj-ea"/>
                <a:ea typeface="+mj-ea"/>
              </a:rPr>
              <a:t>Guiding Telescope</a:t>
            </a:r>
          </a:p>
        </p:txBody>
      </p:sp>
      <p:sp>
        <p:nvSpPr>
          <p:cNvPr id="15" name="TextBox 14"/>
          <p:cNvSpPr txBox="1"/>
          <p:nvPr/>
        </p:nvSpPr>
        <p:spPr>
          <a:xfrm>
            <a:off x="5538192" y="1990587"/>
            <a:ext cx="1986441" cy="307777"/>
          </a:xfrm>
          <a:prstGeom prst="rect">
            <a:avLst/>
          </a:prstGeom>
          <a:noFill/>
        </p:spPr>
        <p:txBody>
          <a:bodyPr wrap="none" rtlCol="0">
            <a:spAutoFit/>
          </a:bodyPr>
          <a:lstStyle/>
          <a:p>
            <a:r>
              <a:rPr lang="en-US" altLang="zh-CN" sz="1400" b="1" dirty="0" smtClean="0">
                <a:solidFill>
                  <a:srgbClr val="0000CC"/>
                </a:solidFill>
                <a:latin typeface="+mj-ea"/>
                <a:ea typeface="+mj-ea"/>
              </a:rPr>
              <a:t>ASD Spectral Radiometer</a:t>
            </a:r>
            <a:endParaRPr lang="zh-CN" altLang="en-US" sz="1400" b="1" dirty="0">
              <a:solidFill>
                <a:srgbClr val="0000CC"/>
              </a:solidFill>
              <a:latin typeface="+mj-ea"/>
              <a:ea typeface="+mj-ea"/>
            </a:endParaRPr>
          </a:p>
        </p:txBody>
      </p:sp>
      <p:sp>
        <p:nvSpPr>
          <p:cNvPr id="16" name="TextBox 15"/>
          <p:cNvSpPr txBox="1"/>
          <p:nvPr/>
        </p:nvSpPr>
        <p:spPr>
          <a:xfrm>
            <a:off x="4890120" y="4822789"/>
            <a:ext cx="1654620" cy="338554"/>
          </a:xfrm>
          <a:prstGeom prst="rect">
            <a:avLst/>
          </a:prstGeom>
          <a:noFill/>
        </p:spPr>
        <p:txBody>
          <a:bodyPr wrap="none" rtlCol="0">
            <a:spAutoFit/>
          </a:bodyPr>
          <a:lstStyle/>
          <a:p>
            <a:r>
              <a:rPr lang="en-US" altLang="zh-CN" sz="1600" b="1" dirty="0" smtClean="0">
                <a:solidFill>
                  <a:srgbClr val="0000CC"/>
                </a:solidFill>
                <a:latin typeface="+mj-ea"/>
                <a:ea typeface="+mj-ea"/>
              </a:rPr>
              <a:t>Integrating Sphere</a:t>
            </a:r>
            <a:endParaRPr lang="zh-CN" altLang="en-US" sz="1600" b="1" dirty="0">
              <a:solidFill>
                <a:srgbClr val="0000CC"/>
              </a:solidFill>
              <a:latin typeface="+mj-ea"/>
              <a:ea typeface="+mj-ea"/>
            </a:endParaRPr>
          </a:p>
        </p:txBody>
      </p:sp>
    </p:spTree>
    <p:extLst>
      <p:ext uri="{BB962C8B-B14F-4D97-AF65-F5344CB8AC3E}">
        <p14:creationId xmlns:p14="http://schemas.microsoft.com/office/powerpoint/2010/main" val="932441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Spectrum Reconstruction</a:t>
            </a:r>
            <a:endParaRPr lang="zh-CN" altLang="en-US" dirty="0"/>
          </a:p>
        </p:txBody>
      </p:sp>
      <p:sp>
        <p:nvSpPr>
          <p:cNvPr id="3" name="TextBox 2"/>
          <p:cNvSpPr txBox="1"/>
          <p:nvPr/>
        </p:nvSpPr>
        <p:spPr>
          <a:xfrm>
            <a:off x="281608" y="985292"/>
            <a:ext cx="7250385" cy="400110"/>
          </a:xfrm>
          <a:prstGeom prst="rect">
            <a:avLst/>
          </a:prstGeom>
          <a:noFill/>
        </p:spPr>
        <p:txBody>
          <a:bodyPr wrap="square" rtlCol="0">
            <a:spAutoFit/>
          </a:bodyPr>
          <a:lstStyle/>
          <a:p>
            <a:pPr marL="358775" indent="-342900">
              <a:buBlip>
                <a:blip r:embed="rId2"/>
              </a:buBlip>
            </a:pPr>
            <a:r>
              <a:rPr lang="en-US" altLang="zh-CN" sz="2000" dirty="0" smtClean="0">
                <a:latin typeface="Times New Roman" panose="02020603050405020304" pitchFamily="18" charset="0"/>
                <a:cs typeface="Times New Roman" panose="02020603050405020304" pitchFamily="18" charset="0"/>
              </a:rPr>
              <a:t>Following standard FTIR spectrum reconstruction pipeline</a:t>
            </a:r>
            <a:endParaRPr lang="en-US" altLang="zh-CN" sz="2000" dirty="0" smtClean="0">
              <a:solidFill>
                <a:srgbClr val="FF0000"/>
              </a:solidFill>
              <a:latin typeface="Times New Roman" panose="02020603050405020304" pitchFamily="18" charset="0"/>
              <a:cs typeface="Times New Roman" panose="02020603050405020304" pitchFamily="18" charset="0"/>
            </a:endParaRPr>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825" y="1447660"/>
            <a:ext cx="3348980" cy="220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4346874" y="1742248"/>
            <a:ext cx="60435" cy="623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6239063" y="1911866"/>
            <a:ext cx="60435" cy="6234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a:xfrm>
            <a:off x="5918191" y="2408580"/>
            <a:ext cx="60435" cy="62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p:nvSpPr>
        <p:spPr>
          <a:xfrm>
            <a:off x="4856179" y="1626769"/>
            <a:ext cx="60435" cy="623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TextBox 8"/>
          <p:cNvSpPr txBox="1"/>
          <p:nvPr/>
        </p:nvSpPr>
        <p:spPr>
          <a:xfrm>
            <a:off x="4855226" y="1560469"/>
            <a:ext cx="1676903" cy="397803"/>
          </a:xfrm>
          <a:prstGeom prst="rect">
            <a:avLst/>
          </a:prstGeom>
          <a:noFill/>
        </p:spPr>
        <p:txBody>
          <a:bodyPr wrap="none" rtlCol="0">
            <a:spAutoFit/>
          </a:bodyPr>
          <a:lstStyle/>
          <a:p>
            <a:r>
              <a:rPr lang="en-US" altLang="zh-CN" sz="1400" b="1" dirty="0"/>
              <a:t>Sample Point 4</a:t>
            </a:r>
            <a:endParaRPr lang="zh-CN" altLang="en-US" sz="1400" b="1" dirty="0"/>
          </a:p>
        </p:txBody>
      </p:sp>
      <p:sp>
        <p:nvSpPr>
          <p:cNvPr id="10" name="TextBox 9"/>
          <p:cNvSpPr txBox="1"/>
          <p:nvPr/>
        </p:nvSpPr>
        <p:spPr>
          <a:xfrm>
            <a:off x="5966752" y="2328789"/>
            <a:ext cx="1676903" cy="397803"/>
          </a:xfrm>
          <a:prstGeom prst="rect">
            <a:avLst/>
          </a:prstGeom>
          <a:noFill/>
        </p:spPr>
        <p:txBody>
          <a:bodyPr wrap="none" rtlCol="0">
            <a:spAutoFit/>
          </a:bodyPr>
          <a:lstStyle/>
          <a:p>
            <a:r>
              <a:rPr lang="en-US" altLang="zh-CN" sz="1400" b="1" dirty="0" smtClean="0">
                <a:solidFill>
                  <a:srgbClr val="FF0000"/>
                </a:solidFill>
              </a:rPr>
              <a:t>Sample Point 1</a:t>
            </a:r>
            <a:endParaRPr lang="zh-CN" altLang="en-US" sz="1400" b="1" dirty="0">
              <a:solidFill>
                <a:srgbClr val="FF0000"/>
              </a:solidFill>
            </a:endParaRPr>
          </a:p>
        </p:txBody>
      </p:sp>
      <p:sp>
        <p:nvSpPr>
          <p:cNvPr id="11" name="TextBox 10"/>
          <p:cNvSpPr txBox="1"/>
          <p:nvPr/>
        </p:nvSpPr>
        <p:spPr>
          <a:xfrm>
            <a:off x="5647314" y="1992517"/>
            <a:ext cx="1676903" cy="397803"/>
          </a:xfrm>
          <a:prstGeom prst="rect">
            <a:avLst/>
          </a:prstGeom>
          <a:noFill/>
        </p:spPr>
        <p:txBody>
          <a:bodyPr wrap="none" rtlCol="0">
            <a:spAutoFit/>
          </a:bodyPr>
          <a:lstStyle/>
          <a:p>
            <a:r>
              <a:rPr lang="en-US" altLang="zh-CN" sz="1400" b="1" dirty="0">
                <a:solidFill>
                  <a:srgbClr val="00B050"/>
                </a:solidFill>
              </a:rPr>
              <a:t>Sample Point 2</a:t>
            </a:r>
            <a:endParaRPr lang="zh-CN" altLang="en-US" sz="1400" b="1" dirty="0">
              <a:solidFill>
                <a:srgbClr val="00B050"/>
              </a:solidFill>
            </a:endParaRPr>
          </a:p>
        </p:txBody>
      </p:sp>
      <p:sp>
        <p:nvSpPr>
          <p:cNvPr id="12" name="TextBox 11"/>
          <p:cNvSpPr txBox="1"/>
          <p:nvPr/>
        </p:nvSpPr>
        <p:spPr>
          <a:xfrm>
            <a:off x="4387339" y="1742586"/>
            <a:ext cx="1297406" cy="307777"/>
          </a:xfrm>
          <a:prstGeom prst="rect">
            <a:avLst/>
          </a:prstGeom>
          <a:noFill/>
        </p:spPr>
        <p:txBody>
          <a:bodyPr wrap="none" rtlCol="0">
            <a:spAutoFit/>
          </a:bodyPr>
          <a:lstStyle/>
          <a:p>
            <a:r>
              <a:rPr lang="en-US" altLang="zh-CN" sz="1400" b="1" dirty="0">
                <a:solidFill>
                  <a:schemeClr val="accent5"/>
                </a:solidFill>
              </a:rPr>
              <a:t>Sample Point </a:t>
            </a:r>
            <a:r>
              <a:rPr lang="en-US" altLang="zh-CN" sz="1400" b="1" dirty="0" smtClean="0">
                <a:solidFill>
                  <a:schemeClr val="accent5"/>
                </a:solidFill>
              </a:rPr>
              <a:t>3</a:t>
            </a:r>
            <a:endParaRPr lang="zh-CN" altLang="en-US" sz="1400" b="1" dirty="0">
              <a:solidFill>
                <a:schemeClr val="accent5"/>
              </a:solidFill>
            </a:endParaRPr>
          </a:p>
        </p:txBody>
      </p:sp>
      <p:pic>
        <p:nvPicPr>
          <p:cNvPr id="1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40" y="1839882"/>
            <a:ext cx="4605660" cy="285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17057" y="4654284"/>
            <a:ext cx="5904180" cy="369332"/>
          </a:xfrm>
          <a:prstGeom prst="rect">
            <a:avLst/>
          </a:prstGeom>
          <a:noFill/>
        </p:spPr>
        <p:txBody>
          <a:bodyPr wrap="none" rtlCol="0">
            <a:spAutoFit/>
          </a:bodyPr>
          <a:lstStyle/>
          <a:p>
            <a:r>
              <a:rPr lang="en-US" altLang="zh-CN" dirty="0" smtClean="0"/>
              <a:t>(a)  Spectral curves generated from the new moon data</a:t>
            </a:r>
            <a:endParaRPr lang="zh-CN" altLang="en-US" dirty="0"/>
          </a:p>
        </p:txBody>
      </p:sp>
    </p:spTree>
    <p:extLst>
      <p:ext uri="{BB962C8B-B14F-4D97-AF65-F5344CB8AC3E}">
        <p14:creationId xmlns:p14="http://schemas.microsoft.com/office/powerpoint/2010/main" val="1611437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Spectrum Reconstruction</a:t>
            </a:r>
            <a:endParaRPr lang="zh-CN" altLang="en-US" dirty="0"/>
          </a:p>
        </p:txBody>
      </p:sp>
      <p:sp>
        <p:nvSpPr>
          <p:cNvPr id="3" name="TextBox 2"/>
          <p:cNvSpPr txBox="1"/>
          <p:nvPr/>
        </p:nvSpPr>
        <p:spPr>
          <a:xfrm>
            <a:off x="281608" y="985292"/>
            <a:ext cx="7250385" cy="400110"/>
          </a:xfrm>
          <a:prstGeom prst="rect">
            <a:avLst/>
          </a:prstGeom>
          <a:noFill/>
        </p:spPr>
        <p:txBody>
          <a:bodyPr wrap="square" rtlCol="0">
            <a:spAutoFit/>
          </a:bodyPr>
          <a:lstStyle/>
          <a:p>
            <a:pPr marL="358775" indent="-342900">
              <a:buBlip>
                <a:blip r:embed="rId2"/>
              </a:buBlip>
            </a:pPr>
            <a:r>
              <a:rPr lang="en-US" altLang="zh-CN" sz="2000" dirty="0" smtClean="0">
                <a:latin typeface="Times New Roman" panose="02020603050405020304" pitchFamily="18" charset="0"/>
                <a:cs typeface="Times New Roman" panose="02020603050405020304" pitchFamily="18" charset="0"/>
              </a:rPr>
              <a:t>Following standard FTIR spectrum reconstruction pipeline</a:t>
            </a:r>
            <a:endParaRPr lang="en-US" altLang="zh-CN" sz="2000" dirty="0" smtClean="0">
              <a:solidFill>
                <a:srgbClr val="FF0000"/>
              </a:solidFill>
              <a:latin typeface="Times New Roman" panose="02020603050405020304" pitchFamily="18" charset="0"/>
              <a:cs typeface="Times New Roman" panose="02020603050405020304" pitchFamily="18" charset="0"/>
            </a:endParaRPr>
          </a:p>
        </p:txBody>
      </p:sp>
      <p:pic>
        <p:nvPicPr>
          <p:cNvPr id="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542" y="1626948"/>
            <a:ext cx="334398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4257590" y="2956999"/>
            <a:ext cx="60435" cy="623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6"/>
          <p:cNvSpPr/>
          <p:nvPr/>
        </p:nvSpPr>
        <p:spPr>
          <a:xfrm>
            <a:off x="5281387" y="1940582"/>
            <a:ext cx="60435" cy="6234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p:nvSpPr>
        <p:spPr>
          <a:xfrm>
            <a:off x="6204534" y="3325160"/>
            <a:ext cx="60435" cy="62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矩形 18"/>
          <p:cNvSpPr/>
          <p:nvPr/>
        </p:nvSpPr>
        <p:spPr>
          <a:xfrm>
            <a:off x="5173928" y="3427148"/>
            <a:ext cx="60435" cy="623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TextBox 19"/>
          <p:cNvSpPr txBox="1"/>
          <p:nvPr/>
        </p:nvSpPr>
        <p:spPr>
          <a:xfrm>
            <a:off x="4833654" y="3432856"/>
            <a:ext cx="1676903" cy="397803"/>
          </a:xfrm>
          <a:prstGeom prst="rect">
            <a:avLst/>
          </a:prstGeom>
          <a:noFill/>
        </p:spPr>
        <p:txBody>
          <a:bodyPr wrap="none" rtlCol="0">
            <a:spAutoFit/>
          </a:bodyPr>
          <a:lstStyle/>
          <a:p>
            <a:r>
              <a:rPr lang="en-US" altLang="zh-CN" sz="1400" b="1" dirty="0"/>
              <a:t>Sample Point 4</a:t>
            </a:r>
            <a:endParaRPr lang="zh-CN" altLang="en-US" sz="1400" b="1" dirty="0"/>
          </a:p>
        </p:txBody>
      </p:sp>
      <p:sp>
        <p:nvSpPr>
          <p:cNvPr id="21" name="TextBox 20"/>
          <p:cNvSpPr txBox="1"/>
          <p:nvPr/>
        </p:nvSpPr>
        <p:spPr>
          <a:xfrm>
            <a:off x="5757126" y="2883195"/>
            <a:ext cx="1676903" cy="397803"/>
          </a:xfrm>
          <a:prstGeom prst="rect">
            <a:avLst/>
          </a:prstGeom>
          <a:noFill/>
        </p:spPr>
        <p:txBody>
          <a:bodyPr wrap="none" rtlCol="0">
            <a:spAutoFit/>
          </a:bodyPr>
          <a:lstStyle/>
          <a:p>
            <a:r>
              <a:rPr lang="en-US" altLang="zh-CN" sz="1400" b="1" dirty="0" smtClean="0">
                <a:solidFill>
                  <a:srgbClr val="FF0000"/>
                </a:solidFill>
              </a:rPr>
              <a:t>Sample Point 1</a:t>
            </a:r>
            <a:endParaRPr lang="zh-CN" altLang="en-US" sz="1400" b="1" dirty="0">
              <a:solidFill>
                <a:srgbClr val="FF0000"/>
              </a:solidFill>
            </a:endParaRPr>
          </a:p>
        </p:txBody>
      </p:sp>
      <p:sp>
        <p:nvSpPr>
          <p:cNvPr id="22" name="TextBox 21"/>
          <p:cNvSpPr txBox="1"/>
          <p:nvPr/>
        </p:nvSpPr>
        <p:spPr>
          <a:xfrm>
            <a:off x="4689638" y="2021233"/>
            <a:ext cx="1676903" cy="397803"/>
          </a:xfrm>
          <a:prstGeom prst="rect">
            <a:avLst/>
          </a:prstGeom>
          <a:noFill/>
        </p:spPr>
        <p:txBody>
          <a:bodyPr wrap="none" rtlCol="0">
            <a:spAutoFit/>
          </a:bodyPr>
          <a:lstStyle/>
          <a:p>
            <a:r>
              <a:rPr lang="en-US" altLang="zh-CN" sz="1400" b="1" dirty="0">
                <a:solidFill>
                  <a:srgbClr val="00B050"/>
                </a:solidFill>
              </a:rPr>
              <a:t>Sample Point 2</a:t>
            </a:r>
            <a:endParaRPr lang="zh-CN" altLang="en-US" sz="1400" b="1" dirty="0">
              <a:solidFill>
                <a:srgbClr val="00B050"/>
              </a:solidFill>
            </a:endParaRPr>
          </a:p>
        </p:txBody>
      </p:sp>
      <p:sp>
        <p:nvSpPr>
          <p:cNvPr id="23" name="TextBox 22"/>
          <p:cNvSpPr txBox="1"/>
          <p:nvPr/>
        </p:nvSpPr>
        <p:spPr>
          <a:xfrm>
            <a:off x="4298055" y="2957337"/>
            <a:ext cx="1676903" cy="397803"/>
          </a:xfrm>
          <a:prstGeom prst="rect">
            <a:avLst/>
          </a:prstGeom>
          <a:noFill/>
        </p:spPr>
        <p:txBody>
          <a:bodyPr wrap="none" rtlCol="0">
            <a:spAutoFit/>
          </a:bodyPr>
          <a:lstStyle/>
          <a:p>
            <a:r>
              <a:rPr lang="en-US" altLang="zh-CN" sz="1400" b="1" dirty="0">
                <a:solidFill>
                  <a:schemeClr val="tx2"/>
                </a:solidFill>
              </a:rPr>
              <a:t>Sample Point </a:t>
            </a:r>
            <a:r>
              <a:rPr lang="en-US" altLang="zh-CN" sz="1400" b="1" dirty="0" smtClean="0">
                <a:solidFill>
                  <a:schemeClr val="tx2"/>
                </a:solidFill>
              </a:rPr>
              <a:t>3</a:t>
            </a:r>
            <a:endParaRPr lang="zh-CN" altLang="en-US" sz="1400" b="1" dirty="0">
              <a:solidFill>
                <a:schemeClr val="tx2"/>
              </a:solidFill>
            </a:endParaRPr>
          </a:p>
        </p:txBody>
      </p: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65" y="2021233"/>
            <a:ext cx="4459886" cy="2803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594747" y="4814840"/>
            <a:ext cx="6455613" cy="369332"/>
          </a:xfrm>
          <a:prstGeom prst="rect">
            <a:avLst/>
          </a:prstGeom>
          <a:noFill/>
        </p:spPr>
        <p:txBody>
          <a:bodyPr wrap="none" rtlCol="0">
            <a:spAutoFit/>
          </a:bodyPr>
          <a:lstStyle/>
          <a:p>
            <a:r>
              <a:rPr lang="en-US" altLang="zh-CN" dirty="0" smtClean="0"/>
              <a:t>(b)  Spectral curves generated from the gibbous moon data</a:t>
            </a:r>
            <a:endParaRPr lang="zh-CN" altLang="en-US" dirty="0"/>
          </a:p>
        </p:txBody>
      </p:sp>
    </p:spTree>
    <p:extLst>
      <p:ext uri="{BB962C8B-B14F-4D97-AF65-F5344CB8AC3E}">
        <p14:creationId xmlns:p14="http://schemas.microsoft.com/office/powerpoint/2010/main" val="599412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Spectrum Reconstruction</a:t>
            </a:r>
            <a:endParaRPr lang="zh-CN" altLang="en-US" dirty="0"/>
          </a:p>
        </p:txBody>
      </p:sp>
      <p:sp>
        <p:nvSpPr>
          <p:cNvPr id="3" name="TextBox 2"/>
          <p:cNvSpPr txBox="1"/>
          <p:nvPr/>
        </p:nvSpPr>
        <p:spPr>
          <a:xfrm>
            <a:off x="281608" y="985292"/>
            <a:ext cx="7250385" cy="400110"/>
          </a:xfrm>
          <a:prstGeom prst="rect">
            <a:avLst/>
          </a:prstGeom>
          <a:noFill/>
        </p:spPr>
        <p:txBody>
          <a:bodyPr wrap="square" rtlCol="0">
            <a:spAutoFit/>
          </a:bodyPr>
          <a:lstStyle/>
          <a:p>
            <a:pPr marL="358775" indent="-342900">
              <a:buBlip>
                <a:blip r:embed="rId2"/>
              </a:buBlip>
            </a:pPr>
            <a:r>
              <a:rPr lang="en-US" altLang="zh-CN" sz="2000" dirty="0" smtClean="0">
                <a:latin typeface="Times New Roman" panose="02020603050405020304" pitchFamily="18" charset="0"/>
                <a:cs typeface="Times New Roman" panose="02020603050405020304" pitchFamily="18" charset="0"/>
              </a:rPr>
              <a:t>Following standard FTIR spectrum reconstruction pipeline</a:t>
            </a:r>
            <a:endParaRPr lang="en-US" altLang="zh-CN" sz="2000" dirty="0" smtClean="0">
              <a:solidFill>
                <a:srgbClr val="FF0000"/>
              </a:solidFill>
              <a:latin typeface="Times New Roman" panose="02020603050405020304" pitchFamily="18" charset="0"/>
              <a:cs typeface="Times New Roman" panose="02020603050405020304" pitchFamily="18" charset="0"/>
            </a:endParaRPr>
          </a:p>
        </p:txBody>
      </p:sp>
      <p:pic>
        <p:nvPicPr>
          <p:cNvPr id="2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616" r="29173"/>
          <a:stretch/>
        </p:blipFill>
        <p:spPr bwMode="auto">
          <a:xfrm>
            <a:off x="4315334" y="1458704"/>
            <a:ext cx="3148393" cy="266429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7" name="矩形 26"/>
          <p:cNvSpPr/>
          <p:nvPr/>
        </p:nvSpPr>
        <p:spPr>
          <a:xfrm>
            <a:off x="4854152" y="2970357"/>
            <a:ext cx="60435" cy="623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矩形 27"/>
          <p:cNvSpPr/>
          <p:nvPr/>
        </p:nvSpPr>
        <p:spPr>
          <a:xfrm>
            <a:off x="5035458" y="2323020"/>
            <a:ext cx="60435" cy="6234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矩形 28"/>
          <p:cNvSpPr/>
          <p:nvPr/>
        </p:nvSpPr>
        <p:spPr>
          <a:xfrm>
            <a:off x="6403566" y="3222930"/>
            <a:ext cx="60435" cy="62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矩形 29"/>
          <p:cNvSpPr/>
          <p:nvPr/>
        </p:nvSpPr>
        <p:spPr>
          <a:xfrm>
            <a:off x="5700246" y="1839538"/>
            <a:ext cx="60435" cy="623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TextBox 30"/>
          <p:cNvSpPr txBox="1"/>
          <p:nvPr/>
        </p:nvSpPr>
        <p:spPr>
          <a:xfrm>
            <a:off x="5359972" y="1845246"/>
            <a:ext cx="1676903" cy="397803"/>
          </a:xfrm>
          <a:prstGeom prst="rect">
            <a:avLst/>
          </a:prstGeom>
          <a:noFill/>
        </p:spPr>
        <p:txBody>
          <a:bodyPr wrap="none" rtlCol="0">
            <a:spAutoFit/>
          </a:bodyPr>
          <a:lstStyle/>
          <a:p>
            <a:r>
              <a:rPr lang="en-US" altLang="zh-CN" sz="1400" b="1" dirty="0"/>
              <a:t>Sample Point 4</a:t>
            </a:r>
            <a:endParaRPr lang="zh-CN" altLang="en-US" sz="1400" b="1" dirty="0"/>
          </a:p>
        </p:txBody>
      </p:sp>
      <p:sp>
        <p:nvSpPr>
          <p:cNvPr id="32" name="TextBox 31"/>
          <p:cNvSpPr txBox="1"/>
          <p:nvPr/>
        </p:nvSpPr>
        <p:spPr>
          <a:xfrm>
            <a:off x="5730463" y="3407355"/>
            <a:ext cx="1676903" cy="397803"/>
          </a:xfrm>
          <a:prstGeom prst="rect">
            <a:avLst/>
          </a:prstGeom>
          <a:noFill/>
        </p:spPr>
        <p:txBody>
          <a:bodyPr wrap="none" rtlCol="0">
            <a:spAutoFit/>
          </a:bodyPr>
          <a:lstStyle/>
          <a:p>
            <a:r>
              <a:rPr lang="en-US" altLang="zh-CN" sz="1400" b="1" dirty="0" smtClean="0">
                <a:solidFill>
                  <a:srgbClr val="FF0000"/>
                </a:solidFill>
              </a:rPr>
              <a:t>Sample Point 1</a:t>
            </a:r>
            <a:endParaRPr lang="zh-CN" altLang="en-US" sz="1400" b="1" dirty="0">
              <a:solidFill>
                <a:srgbClr val="FF0000"/>
              </a:solidFill>
            </a:endParaRPr>
          </a:p>
        </p:txBody>
      </p:sp>
      <p:sp>
        <p:nvSpPr>
          <p:cNvPr id="33" name="TextBox 32"/>
          <p:cNvSpPr txBox="1"/>
          <p:nvPr/>
        </p:nvSpPr>
        <p:spPr>
          <a:xfrm>
            <a:off x="4443709" y="2403671"/>
            <a:ext cx="1676903" cy="397803"/>
          </a:xfrm>
          <a:prstGeom prst="rect">
            <a:avLst/>
          </a:prstGeom>
          <a:noFill/>
        </p:spPr>
        <p:txBody>
          <a:bodyPr wrap="none" rtlCol="0">
            <a:spAutoFit/>
          </a:bodyPr>
          <a:lstStyle/>
          <a:p>
            <a:r>
              <a:rPr lang="en-US" altLang="zh-CN" sz="1400" b="1" dirty="0">
                <a:solidFill>
                  <a:srgbClr val="00B050"/>
                </a:solidFill>
              </a:rPr>
              <a:t>Sample Point 2</a:t>
            </a:r>
            <a:endParaRPr lang="zh-CN" altLang="en-US" sz="1400" b="1" dirty="0">
              <a:solidFill>
                <a:srgbClr val="00B050"/>
              </a:solidFill>
            </a:endParaRPr>
          </a:p>
        </p:txBody>
      </p:sp>
      <p:sp>
        <p:nvSpPr>
          <p:cNvPr id="34" name="TextBox 33"/>
          <p:cNvSpPr txBox="1"/>
          <p:nvPr/>
        </p:nvSpPr>
        <p:spPr>
          <a:xfrm>
            <a:off x="4894617" y="2970695"/>
            <a:ext cx="1676903" cy="397803"/>
          </a:xfrm>
          <a:prstGeom prst="rect">
            <a:avLst/>
          </a:prstGeom>
          <a:noFill/>
        </p:spPr>
        <p:txBody>
          <a:bodyPr wrap="none" rtlCol="0">
            <a:spAutoFit/>
          </a:bodyPr>
          <a:lstStyle/>
          <a:p>
            <a:r>
              <a:rPr lang="en-US" altLang="zh-CN" sz="1400" b="1" dirty="0">
                <a:solidFill>
                  <a:schemeClr val="tx2"/>
                </a:solidFill>
              </a:rPr>
              <a:t>Sample Point </a:t>
            </a:r>
            <a:r>
              <a:rPr lang="en-US" altLang="zh-CN" sz="1400" b="1" dirty="0" smtClean="0">
                <a:solidFill>
                  <a:schemeClr val="tx2"/>
                </a:solidFill>
              </a:rPr>
              <a:t>3</a:t>
            </a:r>
            <a:endParaRPr lang="zh-CN" altLang="en-US" sz="1400" b="1" dirty="0">
              <a:solidFill>
                <a:schemeClr val="tx2"/>
              </a:solidFill>
            </a:endParaRPr>
          </a:p>
        </p:txBody>
      </p:sp>
      <p:pic>
        <p:nvPicPr>
          <p:cNvPr id="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16" y="1705373"/>
            <a:ext cx="4997243" cy="310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816724" y="4800368"/>
            <a:ext cx="5801588" cy="369332"/>
          </a:xfrm>
          <a:prstGeom prst="rect">
            <a:avLst/>
          </a:prstGeom>
          <a:noFill/>
        </p:spPr>
        <p:txBody>
          <a:bodyPr wrap="none" rtlCol="0">
            <a:spAutoFit/>
          </a:bodyPr>
          <a:lstStyle/>
          <a:p>
            <a:r>
              <a:rPr lang="en-US" altLang="zh-CN" dirty="0" smtClean="0"/>
              <a:t>(c)  Spectral curves generated from the full moon case</a:t>
            </a:r>
            <a:endParaRPr lang="zh-CN" altLang="en-US" dirty="0"/>
          </a:p>
        </p:txBody>
      </p:sp>
    </p:spTree>
    <p:extLst>
      <p:ext uri="{BB962C8B-B14F-4D97-AF65-F5344CB8AC3E}">
        <p14:creationId xmlns:p14="http://schemas.microsoft.com/office/powerpoint/2010/main" val="398480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Spectrum Reconstruction</a:t>
            </a:r>
            <a:endParaRPr lang="zh-CN" alt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00" y="1225557"/>
            <a:ext cx="7572100" cy="3177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64774" y="1260891"/>
            <a:ext cx="1029449" cy="307777"/>
          </a:xfrm>
          <a:prstGeom prst="rect">
            <a:avLst/>
          </a:prstGeom>
          <a:solidFill>
            <a:schemeClr val="bg2">
              <a:lumMod val="90000"/>
            </a:schemeClr>
          </a:solidFill>
        </p:spPr>
        <p:txBody>
          <a:bodyPr wrap="none" rtlCol="0">
            <a:spAutoFit/>
          </a:bodyPr>
          <a:lstStyle/>
          <a:p>
            <a:r>
              <a:rPr lang="en-US" altLang="zh-CN" sz="1400" dirty="0" smtClean="0"/>
              <a:t>1008.5 nm</a:t>
            </a:r>
            <a:endParaRPr lang="zh-CN" altLang="en-US" sz="1400" dirty="0"/>
          </a:p>
        </p:txBody>
      </p:sp>
      <p:sp>
        <p:nvSpPr>
          <p:cNvPr id="6" name="TextBox 5"/>
          <p:cNvSpPr txBox="1"/>
          <p:nvPr/>
        </p:nvSpPr>
        <p:spPr>
          <a:xfrm>
            <a:off x="6565014" y="1260891"/>
            <a:ext cx="1029449" cy="307777"/>
          </a:xfrm>
          <a:prstGeom prst="rect">
            <a:avLst/>
          </a:prstGeom>
          <a:solidFill>
            <a:schemeClr val="bg2">
              <a:lumMod val="90000"/>
            </a:schemeClr>
          </a:solidFill>
        </p:spPr>
        <p:txBody>
          <a:bodyPr wrap="none" rtlCol="0">
            <a:spAutoFit/>
          </a:bodyPr>
          <a:lstStyle/>
          <a:p>
            <a:r>
              <a:rPr lang="en-US" altLang="zh-CN" sz="1400" dirty="0" smtClean="0"/>
              <a:t>1252.5 nm</a:t>
            </a:r>
            <a:endParaRPr lang="zh-CN" altLang="en-US" sz="1400" dirty="0"/>
          </a:p>
        </p:txBody>
      </p:sp>
      <p:sp>
        <p:nvSpPr>
          <p:cNvPr id="7" name="TextBox 6"/>
          <p:cNvSpPr txBox="1"/>
          <p:nvPr/>
        </p:nvSpPr>
        <p:spPr>
          <a:xfrm>
            <a:off x="2737621" y="2362410"/>
            <a:ext cx="1029449" cy="307777"/>
          </a:xfrm>
          <a:prstGeom prst="rect">
            <a:avLst/>
          </a:prstGeom>
          <a:solidFill>
            <a:schemeClr val="bg2">
              <a:lumMod val="90000"/>
            </a:schemeClr>
          </a:solidFill>
        </p:spPr>
        <p:txBody>
          <a:bodyPr wrap="none" rtlCol="0">
            <a:spAutoFit/>
          </a:bodyPr>
          <a:lstStyle/>
          <a:p>
            <a:r>
              <a:rPr lang="en-US" altLang="zh-CN" sz="1400" dirty="0" smtClean="0"/>
              <a:t>1605.1 nm</a:t>
            </a:r>
            <a:endParaRPr lang="zh-CN" altLang="en-US" sz="1400" dirty="0"/>
          </a:p>
        </p:txBody>
      </p:sp>
      <p:sp>
        <p:nvSpPr>
          <p:cNvPr id="8" name="TextBox 7"/>
          <p:cNvSpPr txBox="1"/>
          <p:nvPr/>
        </p:nvSpPr>
        <p:spPr>
          <a:xfrm>
            <a:off x="6537860" y="2362410"/>
            <a:ext cx="1029449" cy="307777"/>
          </a:xfrm>
          <a:prstGeom prst="rect">
            <a:avLst/>
          </a:prstGeom>
          <a:solidFill>
            <a:schemeClr val="bg2">
              <a:lumMod val="90000"/>
            </a:schemeClr>
          </a:solidFill>
        </p:spPr>
        <p:txBody>
          <a:bodyPr wrap="none" rtlCol="0">
            <a:spAutoFit/>
          </a:bodyPr>
          <a:lstStyle/>
          <a:p>
            <a:r>
              <a:rPr lang="en-US" altLang="zh-CN" sz="1400" dirty="0" smtClean="0"/>
              <a:t>1740.7 nm</a:t>
            </a:r>
            <a:endParaRPr lang="zh-CN" altLang="en-US" sz="1400" dirty="0"/>
          </a:p>
        </p:txBody>
      </p:sp>
      <p:sp>
        <p:nvSpPr>
          <p:cNvPr id="9" name="TextBox 8"/>
          <p:cNvSpPr txBox="1"/>
          <p:nvPr/>
        </p:nvSpPr>
        <p:spPr>
          <a:xfrm>
            <a:off x="2737621" y="3433281"/>
            <a:ext cx="1029449" cy="307777"/>
          </a:xfrm>
          <a:prstGeom prst="rect">
            <a:avLst/>
          </a:prstGeom>
          <a:solidFill>
            <a:schemeClr val="bg2">
              <a:lumMod val="90000"/>
            </a:schemeClr>
          </a:solidFill>
        </p:spPr>
        <p:txBody>
          <a:bodyPr wrap="none" rtlCol="0">
            <a:spAutoFit/>
          </a:bodyPr>
          <a:lstStyle/>
          <a:p>
            <a:r>
              <a:rPr lang="en-US" altLang="zh-CN" sz="1400" dirty="0" smtClean="0"/>
              <a:t>2039.0 nm</a:t>
            </a:r>
            <a:endParaRPr lang="zh-CN" altLang="en-US" sz="1400" dirty="0"/>
          </a:p>
        </p:txBody>
      </p:sp>
      <p:sp>
        <p:nvSpPr>
          <p:cNvPr id="10" name="TextBox 9"/>
          <p:cNvSpPr txBox="1"/>
          <p:nvPr/>
        </p:nvSpPr>
        <p:spPr>
          <a:xfrm>
            <a:off x="6537860" y="3433281"/>
            <a:ext cx="1029449" cy="307777"/>
          </a:xfrm>
          <a:prstGeom prst="rect">
            <a:avLst/>
          </a:prstGeom>
          <a:solidFill>
            <a:schemeClr val="bg2">
              <a:lumMod val="90000"/>
            </a:schemeClr>
          </a:solidFill>
        </p:spPr>
        <p:txBody>
          <a:bodyPr wrap="none" rtlCol="0">
            <a:spAutoFit/>
          </a:bodyPr>
          <a:lstStyle/>
          <a:p>
            <a:r>
              <a:rPr lang="en-US" altLang="zh-CN" sz="1400" dirty="0" smtClean="0"/>
              <a:t>2147.5 nm</a:t>
            </a:r>
            <a:endParaRPr lang="zh-CN" altLang="en-US" sz="1400" dirty="0"/>
          </a:p>
        </p:txBody>
      </p:sp>
      <p:sp>
        <p:nvSpPr>
          <p:cNvPr id="11" name="TextBox 10"/>
          <p:cNvSpPr txBox="1"/>
          <p:nvPr/>
        </p:nvSpPr>
        <p:spPr>
          <a:xfrm>
            <a:off x="883212" y="4576400"/>
            <a:ext cx="6067023" cy="369332"/>
          </a:xfrm>
          <a:prstGeom prst="rect">
            <a:avLst/>
          </a:prstGeom>
          <a:noFill/>
        </p:spPr>
        <p:txBody>
          <a:bodyPr wrap="square" rtlCol="0">
            <a:spAutoFit/>
          </a:bodyPr>
          <a:lstStyle/>
          <a:p>
            <a:r>
              <a:rPr lang="en-US" altLang="zh-CN" dirty="0" smtClean="0"/>
              <a:t>(a) Spectral bands reconstructed from the new moon data</a:t>
            </a:r>
            <a:endParaRPr lang="zh-CN" altLang="en-US" dirty="0"/>
          </a:p>
        </p:txBody>
      </p:sp>
    </p:spTree>
    <p:extLst>
      <p:ext uri="{BB962C8B-B14F-4D97-AF65-F5344CB8AC3E}">
        <p14:creationId xmlns:p14="http://schemas.microsoft.com/office/powerpoint/2010/main" val="2934555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Spectrum Reconstruction</a:t>
            </a:r>
            <a:endParaRPr lang="zh-CN" alt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93" y="913284"/>
            <a:ext cx="7351418" cy="371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84024" y="947589"/>
            <a:ext cx="1029449" cy="307777"/>
          </a:xfrm>
          <a:prstGeom prst="rect">
            <a:avLst/>
          </a:prstGeom>
          <a:solidFill>
            <a:schemeClr val="bg2">
              <a:lumMod val="90000"/>
            </a:schemeClr>
          </a:solidFill>
        </p:spPr>
        <p:txBody>
          <a:bodyPr wrap="none" rtlCol="0">
            <a:spAutoFit/>
          </a:bodyPr>
          <a:lstStyle/>
          <a:p>
            <a:r>
              <a:rPr lang="en-US" altLang="zh-CN" sz="1400" dirty="0" smtClean="0"/>
              <a:t>1008.5 nm</a:t>
            </a:r>
            <a:endParaRPr lang="zh-CN" altLang="en-US" sz="1400" dirty="0"/>
          </a:p>
        </p:txBody>
      </p:sp>
      <p:sp>
        <p:nvSpPr>
          <p:cNvPr id="6" name="TextBox 5"/>
          <p:cNvSpPr txBox="1"/>
          <p:nvPr/>
        </p:nvSpPr>
        <p:spPr>
          <a:xfrm>
            <a:off x="6473509" y="947589"/>
            <a:ext cx="1029449" cy="307777"/>
          </a:xfrm>
          <a:prstGeom prst="rect">
            <a:avLst/>
          </a:prstGeom>
          <a:solidFill>
            <a:schemeClr val="bg2">
              <a:lumMod val="90000"/>
            </a:schemeClr>
          </a:solidFill>
        </p:spPr>
        <p:txBody>
          <a:bodyPr wrap="none" rtlCol="0">
            <a:spAutoFit/>
          </a:bodyPr>
          <a:lstStyle/>
          <a:p>
            <a:r>
              <a:rPr lang="en-US" altLang="zh-CN" sz="1400" dirty="0" smtClean="0"/>
              <a:t>1252.5 nm</a:t>
            </a:r>
            <a:endParaRPr lang="zh-CN" altLang="en-US" sz="1400" dirty="0"/>
          </a:p>
        </p:txBody>
      </p:sp>
      <p:sp>
        <p:nvSpPr>
          <p:cNvPr id="7" name="TextBox 6"/>
          <p:cNvSpPr txBox="1"/>
          <p:nvPr/>
        </p:nvSpPr>
        <p:spPr>
          <a:xfrm>
            <a:off x="2757662" y="2230888"/>
            <a:ext cx="1029449" cy="307777"/>
          </a:xfrm>
          <a:prstGeom prst="rect">
            <a:avLst/>
          </a:prstGeom>
          <a:solidFill>
            <a:schemeClr val="bg2">
              <a:lumMod val="90000"/>
            </a:schemeClr>
          </a:solidFill>
        </p:spPr>
        <p:txBody>
          <a:bodyPr wrap="none" rtlCol="0">
            <a:spAutoFit/>
          </a:bodyPr>
          <a:lstStyle/>
          <a:p>
            <a:r>
              <a:rPr lang="en-US" altLang="zh-CN" sz="1400" dirty="0" smtClean="0"/>
              <a:t>1605.1 nm</a:t>
            </a:r>
            <a:endParaRPr lang="zh-CN" altLang="en-US" sz="1400" dirty="0"/>
          </a:p>
        </p:txBody>
      </p:sp>
      <p:sp>
        <p:nvSpPr>
          <p:cNvPr id="8" name="TextBox 7"/>
          <p:cNvSpPr txBox="1"/>
          <p:nvPr/>
        </p:nvSpPr>
        <p:spPr>
          <a:xfrm>
            <a:off x="6447147" y="2230888"/>
            <a:ext cx="1029449" cy="307777"/>
          </a:xfrm>
          <a:prstGeom prst="rect">
            <a:avLst/>
          </a:prstGeom>
          <a:solidFill>
            <a:schemeClr val="bg2">
              <a:lumMod val="90000"/>
            </a:schemeClr>
          </a:solidFill>
        </p:spPr>
        <p:txBody>
          <a:bodyPr wrap="none" rtlCol="0">
            <a:spAutoFit/>
          </a:bodyPr>
          <a:lstStyle/>
          <a:p>
            <a:r>
              <a:rPr lang="en-US" altLang="zh-CN" sz="1400" dirty="0" smtClean="0"/>
              <a:t>1740.7 nm</a:t>
            </a:r>
            <a:endParaRPr lang="zh-CN" altLang="en-US" sz="1400" dirty="0"/>
          </a:p>
        </p:txBody>
      </p:sp>
      <p:sp>
        <p:nvSpPr>
          <p:cNvPr id="9" name="TextBox 8"/>
          <p:cNvSpPr txBox="1"/>
          <p:nvPr/>
        </p:nvSpPr>
        <p:spPr>
          <a:xfrm>
            <a:off x="2757662" y="3484433"/>
            <a:ext cx="1029449" cy="307777"/>
          </a:xfrm>
          <a:prstGeom prst="rect">
            <a:avLst/>
          </a:prstGeom>
          <a:solidFill>
            <a:schemeClr val="bg2">
              <a:lumMod val="90000"/>
            </a:schemeClr>
          </a:solidFill>
        </p:spPr>
        <p:txBody>
          <a:bodyPr wrap="none" rtlCol="0">
            <a:spAutoFit/>
          </a:bodyPr>
          <a:lstStyle/>
          <a:p>
            <a:r>
              <a:rPr lang="en-US" altLang="zh-CN" sz="1400" dirty="0" smtClean="0"/>
              <a:t>2039.0 nm</a:t>
            </a:r>
            <a:endParaRPr lang="zh-CN" altLang="en-US" sz="1400" dirty="0"/>
          </a:p>
        </p:txBody>
      </p:sp>
      <p:sp>
        <p:nvSpPr>
          <p:cNvPr id="10" name="TextBox 9"/>
          <p:cNvSpPr txBox="1"/>
          <p:nvPr/>
        </p:nvSpPr>
        <p:spPr>
          <a:xfrm>
            <a:off x="6447147" y="3484433"/>
            <a:ext cx="1029449" cy="307777"/>
          </a:xfrm>
          <a:prstGeom prst="rect">
            <a:avLst/>
          </a:prstGeom>
          <a:solidFill>
            <a:schemeClr val="bg2">
              <a:lumMod val="90000"/>
            </a:schemeClr>
          </a:solidFill>
        </p:spPr>
        <p:txBody>
          <a:bodyPr wrap="none" rtlCol="0">
            <a:spAutoFit/>
          </a:bodyPr>
          <a:lstStyle/>
          <a:p>
            <a:r>
              <a:rPr lang="en-US" altLang="zh-CN" sz="1400" dirty="0" smtClean="0"/>
              <a:t>2147.5 nm</a:t>
            </a:r>
            <a:endParaRPr lang="zh-CN" altLang="en-US" sz="1400" dirty="0"/>
          </a:p>
        </p:txBody>
      </p:sp>
      <p:sp>
        <p:nvSpPr>
          <p:cNvPr id="11" name="TextBox 10"/>
          <p:cNvSpPr txBox="1"/>
          <p:nvPr/>
        </p:nvSpPr>
        <p:spPr>
          <a:xfrm>
            <a:off x="840663" y="4658791"/>
            <a:ext cx="6532558" cy="369332"/>
          </a:xfrm>
          <a:prstGeom prst="rect">
            <a:avLst/>
          </a:prstGeom>
          <a:noFill/>
        </p:spPr>
        <p:txBody>
          <a:bodyPr wrap="none" rtlCol="0">
            <a:spAutoFit/>
          </a:bodyPr>
          <a:lstStyle/>
          <a:p>
            <a:r>
              <a:rPr lang="en-US" altLang="zh-CN" dirty="0" smtClean="0"/>
              <a:t>(b) Spectral bands reconstructed from the gibbous moon data</a:t>
            </a:r>
            <a:endParaRPr lang="zh-CN" altLang="en-US" dirty="0"/>
          </a:p>
        </p:txBody>
      </p:sp>
    </p:spTree>
    <p:extLst>
      <p:ext uri="{BB962C8B-B14F-4D97-AF65-F5344CB8AC3E}">
        <p14:creationId xmlns:p14="http://schemas.microsoft.com/office/powerpoint/2010/main" val="1813374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Spectrum Reconstruction</a:t>
            </a:r>
            <a:endParaRPr lang="zh-CN" altLang="en-US"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42" y="865943"/>
            <a:ext cx="5797790" cy="403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43724" y="841276"/>
            <a:ext cx="1029449" cy="307777"/>
          </a:xfrm>
          <a:prstGeom prst="rect">
            <a:avLst/>
          </a:prstGeom>
          <a:solidFill>
            <a:schemeClr val="bg2">
              <a:lumMod val="90000"/>
            </a:schemeClr>
          </a:solidFill>
        </p:spPr>
        <p:txBody>
          <a:bodyPr wrap="none" rtlCol="0">
            <a:spAutoFit/>
          </a:bodyPr>
          <a:lstStyle/>
          <a:p>
            <a:r>
              <a:rPr lang="en-US" altLang="zh-CN" sz="1400" dirty="0" smtClean="0"/>
              <a:t>1008.5 nm</a:t>
            </a:r>
            <a:endParaRPr lang="zh-CN" altLang="en-US" sz="1400" dirty="0"/>
          </a:p>
        </p:txBody>
      </p:sp>
      <p:sp>
        <p:nvSpPr>
          <p:cNvPr id="5" name="TextBox 4"/>
          <p:cNvSpPr txBox="1"/>
          <p:nvPr/>
        </p:nvSpPr>
        <p:spPr>
          <a:xfrm>
            <a:off x="5253483" y="841276"/>
            <a:ext cx="1029449" cy="307777"/>
          </a:xfrm>
          <a:prstGeom prst="rect">
            <a:avLst/>
          </a:prstGeom>
          <a:solidFill>
            <a:schemeClr val="bg2">
              <a:lumMod val="90000"/>
            </a:schemeClr>
          </a:solidFill>
        </p:spPr>
        <p:txBody>
          <a:bodyPr wrap="none" rtlCol="0">
            <a:spAutoFit/>
          </a:bodyPr>
          <a:lstStyle/>
          <a:p>
            <a:r>
              <a:rPr lang="en-US" altLang="zh-CN" sz="1400" dirty="0" smtClean="0"/>
              <a:t>1252.5 nm</a:t>
            </a:r>
            <a:endParaRPr lang="zh-CN" altLang="en-US" sz="1400" dirty="0"/>
          </a:p>
        </p:txBody>
      </p:sp>
      <p:sp>
        <p:nvSpPr>
          <p:cNvPr id="6" name="TextBox 5"/>
          <p:cNvSpPr txBox="1"/>
          <p:nvPr/>
        </p:nvSpPr>
        <p:spPr>
          <a:xfrm>
            <a:off x="2322933" y="2232900"/>
            <a:ext cx="1029449" cy="307777"/>
          </a:xfrm>
          <a:prstGeom prst="rect">
            <a:avLst/>
          </a:prstGeom>
          <a:solidFill>
            <a:schemeClr val="bg2">
              <a:lumMod val="90000"/>
            </a:schemeClr>
          </a:solidFill>
        </p:spPr>
        <p:txBody>
          <a:bodyPr wrap="none" rtlCol="0">
            <a:spAutoFit/>
          </a:bodyPr>
          <a:lstStyle/>
          <a:p>
            <a:r>
              <a:rPr lang="en-US" altLang="zh-CN" sz="1400" dirty="0" smtClean="0"/>
              <a:t>1605.1 nm</a:t>
            </a:r>
            <a:endParaRPr lang="zh-CN" altLang="en-US" sz="1400" dirty="0"/>
          </a:p>
        </p:txBody>
      </p:sp>
      <p:sp>
        <p:nvSpPr>
          <p:cNvPr id="7" name="TextBox 6"/>
          <p:cNvSpPr txBox="1"/>
          <p:nvPr/>
        </p:nvSpPr>
        <p:spPr>
          <a:xfrm>
            <a:off x="5255947" y="2232900"/>
            <a:ext cx="1074333" cy="338554"/>
          </a:xfrm>
          <a:prstGeom prst="rect">
            <a:avLst/>
          </a:prstGeom>
          <a:solidFill>
            <a:schemeClr val="bg2">
              <a:lumMod val="90000"/>
            </a:schemeClr>
          </a:solidFill>
        </p:spPr>
        <p:txBody>
          <a:bodyPr wrap="none" rtlCol="0">
            <a:spAutoFit/>
          </a:bodyPr>
          <a:lstStyle/>
          <a:p>
            <a:r>
              <a:rPr lang="en-US" altLang="zh-CN" sz="1400" dirty="0" smtClean="0"/>
              <a:t>1740.7</a:t>
            </a:r>
            <a:r>
              <a:rPr lang="en-US" altLang="zh-CN" sz="1600" dirty="0" smtClean="0"/>
              <a:t> nm</a:t>
            </a:r>
            <a:endParaRPr lang="zh-CN" altLang="en-US" sz="1600" dirty="0"/>
          </a:p>
        </p:txBody>
      </p:sp>
      <p:sp>
        <p:nvSpPr>
          <p:cNvPr id="8" name="TextBox 7"/>
          <p:cNvSpPr txBox="1"/>
          <p:nvPr/>
        </p:nvSpPr>
        <p:spPr>
          <a:xfrm>
            <a:off x="2322933" y="3582353"/>
            <a:ext cx="1029449" cy="307777"/>
          </a:xfrm>
          <a:prstGeom prst="rect">
            <a:avLst/>
          </a:prstGeom>
          <a:solidFill>
            <a:schemeClr val="bg2">
              <a:lumMod val="90000"/>
            </a:schemeClr>
          </a:solidFill>
        </p:spPr>
        <p:txBody>
          <a:bodyPr wrap="none" rtlCol="0">
            <a:spAutoFit/>
          </a:bodyPr>
          <a:lstStyle/>
          <a:p>
            <a:r>
              <a:rPr lang="en-US" altLang="zh-CN" sz="1400" dirty="0" smtClean="0"/>
              <a:t>2039.0 nm</a:t>
            </a:r>
            <a:endParaRPr lang="zh-CN" altLang="en-US" sz="1400" dirty="0"/>
          </a:p>
        </p:txBody>
      </p:sp>
      <p:sp>
        <p:nvSpPr>
          <p:cNvPr id="9" name="TextBox 8"/>
          <p:cNvSpPr txBox="1"/>
          <p:nvPr/>
        </p:nvSpPr>
        <p:spPr>
          <a:xfrm>
            <a:off x="5255947" y="3582353"/>
            <a:ext cx="1074333" cy="338554"/>
          </a:xfrm>
          <a:prstGeom prst="rect">
            <a:avLst/>
          </a:prstGeom>
          <a:solidFill>
            <a:schemeClr val="bg2">
              <a:lumMod val="90000"/>
            </a:schemeClr>
          </a:solidFill>
        </p:spPr>
        <p:txBody>
          <a:bodyPr wrap="none" rtlCol="0">
            <a:spAutoFit/>
          </a:bodyPr>
          <a:lstStyle/>
          <a:p>
            <a:r>
              <a:rPr lang="en-US" altLang="zh-CN" sz="1400" dirty="0" smtClean="0"/>
              <a:t>2147.5</a:t>
            </a:r>
            <a:r>
              <a:rPr lang="en-US" altLang="zh-CN" sz="1600" dirty="0" smtClean="0"/>
              <a:t> nm</a:t>
            </a:r>
            <a:endParaRPr lang="zh-CN" altLang="en-US" sz="1600" dirty="0"/>
          </a:p>
        </p:txBody>
      </p:sp>
      <p:sp>
        <p:nvSpPr>
          <p:cNvPr id="10" name="TextBox 9"/>
          <p:cNvSpPr txBox="1"/>
          <p:nvPr/>
        </p:nvSpPr>
        <p:spPr>
          <a:xfrm>
            <a:off x="722217" y="4876390"/>
            <a:ext cx="5680071" cy="369332"/>
          </a:xfrm>
          <a:prstGeom prst="rect">
            <a:avLst/>
          </a:prstGeom>
          <a:noFill/>
        </p:spPr>
        <p:txBody>
          <a:bodyPr wrap="square" rtlCol="0">
            <a:spAutoFit/>
          </a:bodyPr>
          <a:lstStyle/>
          <a:p>
            <a:r>
              <a:rPr lang="en-US" altLang="zh-CN" dirty="0" smtClean="0"/>
              <a:t>(c) Spectral bands reconstructed from the full moon</a:t>
            </a:r>
            <a:endParaRPr lang="zh-CN" altLang="en-US" dirty="0"/>
          </a:p>
        </p:txBody>
      </p:sp>
    </p:spTree>
    <p:extLst>
      <p:ext uri="{BB962C8B-B14F-4D97-AF65-F5344CB8AC3E}">
        <p14:creationId xmlns:p14="http://schemas.microsoft.com/office/powerpoint/2010/main" val="1813374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Lunar Radiance Estimation</a:t>
            </a:r>
            <a:endParaRPr lang="zh-CN" altLang="en-US" dirty="0"/>
          </a:p>
        </p:txBody>
      </p:sp>
      <p:grpSp>
        <p:nvGrpSpPr>
          <p:cNvPr id="6" name="组合 5"/>
          <p:cNvGrpSpPr/>
          <p:nvPr/>
        </p:nvGrpSpPr>
        <p:grpSpPr>
          <a:xfrm>
            <a:off x="3882008" y="3399114"/>
            <a:ext cx="3722297" cy="1690634"/>
            <a:chOff x="3089920" y="3112933"/>
            <a:chExt cx="4428236" cy="2011265"/>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89920" y="3112933"/>
              <a:ext cx="4428236" cy="201126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3900782" y="3733531"/>
              <a:ext cx="262443" cy="38386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39" t="23952" r="74981" b="51811"/>
            <a:stretch/>
          </p:blipFill>
          <p:spPr bwMode="auto">
            <a:xfrm>
              <a:off x="6707764" y="3848492"/>
              <a:ext cx="763267" cy="1221178"/>
            </a:xfrm>
            <a:prstGeom prst="rect">
              <a:avLst/>
            </a:prstGeom>
            <a:noFill/>
            <a:ln w="38100">
              <a:solidFill>
                <a:schemeClr val="accent5"/>
              </a:solidFill>
            </a:ln>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16315" y="3415929"/>
            <a:ext cx="3793685" cy="1708268"/>
            <a:chOff x="-25713" y="3130197"/>
            <a:chExt cx="4428236" cy="1994001"/>
          </a:xfrm>
        </p:grpSpPr>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713" y="3130197"/>
              <a:ext cx="4428236" cy="1994001"/>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778277" y="3662075"/>
              <a:ext cx="262443" cy="38386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9421" t="26149" r="73102" b="50524"/>
            <a:stretch/>
          </p:blipFill>
          <p:spPr bwMode="auto">
            <a:xfrm>
              <a:off x="3500621" y="3818434"/>
              <a:ext cx="869589" cy="1221468"/>
            </a:xfrm>
            <a:prstGeom prst="rect">
              <a:avLst/>
            </a:prstGeom>
            <a:noFill/>
            <a:ln w="38100">
              <a:solidFill>
                <a:schemeClr val="accent5"/>
              </a:solidFill>
            </a:ln>
            <a:extLst>
              <a:ext uri="{909E8E84-426E-40DD-AFC4-6F175D3DCCD1}">
                <a14:hiddenFill xmlns:a14="http://schemas.microsoft.com/office/drawing/2010/main">
                  <a:solidFill>
                    <a:srgbClr val="FFFFFF"/>
                  </a:solidFill>
                </a14:hiddenFill>
              </a:ext>
            </a:extLst>
          </p:spPr>
        </p:pic>
      </p:grpSp>
      <p:grpSp>
        <p:nvGrpSpPr>
          <p:cNvPr id="18" name="组合 17"/>
          <p:cNvGrpSpPr/>
          <p:nvPr/>
        </p:nvGrpSpPr>
        <p:grpSpPr>
          <a:xfrm>
            <a:off x="16315" y="1561356"/>
            <a:ext cx="3812102" cy="1703279"/>
            <a:chOff x="-2670720" y="652819"/>
            <a:chExt cx="4430364" cy="1979524"/>
          </a:xfrm>
        </p:grpSpPr>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70720" y="652819"/>
              <a:ext cx="4430364" cy="1979524"/>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1883012" y="1258533"/>
              <a:ext cx="262569" cy="38404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7780" t="20564" r="73339" b="54705"/>
            <a:stretch/>
          </p:blipFill>
          <p:spPr bwMode="auto">
            <a:xfrm>
              <a:off x="677038" y="1324175"/>
              <a:ext cx="984279" cy="1224549"/>
            </a:xfrm>
            <a:prstGeom prst="rect">
              <a:avLst/>
            </a:prstGeom>
            <a:noFill/>
            <a:ln w="38100">
              <a:solidFill>
                <a:schemeClr val="accent5"/>
              </a:solidFill>
            </a:ln>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3882007" y="1561356"/>
            <a:ext cx="3705873" cy="1699740"/>
            <a:chOff x="-2670720" y="3059297"/>
            <a:chExt cx="4430364" cy="2032036"/>
          </a:xfrm>
        </p:grpSpPr>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70720" y="3059297"/>
              <a:ext cx="4430364" cy="2032036"/>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1875369" y="3674666"/>
              <a:ext cx="262569" cy="384048"/>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404" t="26425" r="74129" b="49578"/>
            <a:stretch/>
          </p:blipFill>
          <p:spPr bwMode="auto">
            <a:xfrm>
              <a:off x="873965" y="3818583"/>
              <a:ext cx="830203" cy="1223857"/>
            </a:xfrm>
            <a:prstGeom prst="rect">
              <a:avLst/>
            </a:prstGeom>
            <a:noFill/>
            <a:ln w="38100">
              <a:solidFill>
                <a:schemeClr val="accent5"/>
              </a:solidFill>
            </a:ln>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419557" y="985292"/>
            <a:ext cx="5181740" cy="369332"/>
          </a:xfrm>
          <a:prstGeom prst="rect">
            <a:avLst/>
          </a:prstGeom>
          <a:noFill/>
        </p:spPr>
        <p:txBody>
          <a:bodyPr wrap="none" rtlCol="0">
            <a:spAutoFit/>
          </a:bodyPr>
          <a:lstStyle/>
          <a:p>
            <a:r>
              <a:rPr lang="en-US" altLang="zh-CN" dirty="0" smtClean="0"/>
              <a:t>Proposed approach rectifies the data accurately.</a:t>
            </a:r>
            <a:endParaRPr lang="zh-CN" altLang="en-US" dirty="0"/>
          </a:p>
        </p:txBody>
      </p:sp>
      <p:sp>
        <p:nvSpPr>
          <p:cNvPr id="20" name="TextBox 19"/>
          <p:cNvSpPr txBox="1"/>
          <p:nvPr/>
        </p:nvSpPr>
        <p:spPr>
          <a:xfrm>
            <a:off x="5721834" y="846792"/>
            <a:ext cx="1616558" cy="646331"/>
          </a:xfrm>
          <a:prstGeom prst="rect">
            <a:avLst/>
          </a:prstGeom>
          <a:noFill/>
        </p:spPr>
        <p:txBody>
          <a:bodyPr wrap="square" rtlCol="0">
            <a:spAutoFit/>
          </a:bodyPr>
          <a:lstStyle/>
          <a:p>
            <a:pPr algn="ctr"/>
            <a:r>
              <a:rPr lang="en-US" altLang="zh-CN" b="1" dirty="0" smtClean="0">
                <a:solidFill>
                  <a:srgbClr val="FF0000"/>
                </a:solidFill>
              </a:rPr>
              <a:t>Smoothest boundary</a:t>
            </a:r>
            <a:endParaRPr lang="zh-CN" altLang="en-US" b="1" dirty="0">
              <a:solidFill>
                <a:srgbClr val="FF0000"/>
              </a:solidFill>
            </a:endParaRPr>
          </a:p>
        </p:txBody>
      </p:sp>
      <p:sp>
        <p:nvSpPr>
          <p:cNvPr id="21" name="TextBox 20"/>
          <p:cNvSpPr txBox="1"/>
          <p:nvPr/>
        </p:nvSpPr>
        <p:spPr>
          <a:xfrm>
            <a:off x="62789" y="1561356"/>
            <a:ext cx="432738" cy="308486"/>
          </a:xfrm>
          <a:prstGeom prst="rect">
            <a:avLst/>
          </a:prstGeom>
          <a:solidFill>
            <a:srgbClr val="FFFF00"/>
          </a:solidFill>
        </p:spPr>
        <p:txBody>
          <a:bodyPr wrap="none" rtlCol="0">
            <a:spAutoFit/>
          </a:bodyPr>
          <a:lstStyle/>
          <a:p>
            <a:r>
              <a:rPr lang="en-US" altLang="zh-CN" dirty="0" smtClean="0">
                <a:latin typeface="Arial Black" pitchFamily="34" charset="0"/>
              </a:rPr>
              <a:t>C1</a:t>
            </a:r>
            <a:endParaRPr lang="zh-CN" altLang="en-US" dirty="0">
              <a:latin typeface="Arial Black" pitchFamily="34" charset="0"/>
            </a:endParaRPr>
          </a:p>
        </p:txBody>
      </p:sp>
      <p:sp>
        <p:nvSpPr>
          <p:cNvPr id="22" name="TextBox 21"/>
          <p:cNvSpPr txBox="1"/>
          <p:nvPr/>
        </p:nvSpPr>
        <p:spPr>
          <a:xfrm>
            <a:off x="3953326" y="1561356"/>
            <a:ext cx="432738" cy="308486"/>
          </a:xfrm>
          <a:prstGeom prst="rect">
            <a:avLst/>
          </a:prstGeom>
          <a:solidFill>
            <a:srgbClr val="FFFF00"/>
          </a:solidFill>
        </p:spPr>
        <p:txBody>
          <a:bodyPr wrap="none" rtlCol="0">
            <a:spAutoFit/>
          </a:bodyPr>
          <a:lstStyle/>
          <a:p>
            <a:r>
              <a:rPr lang="en-US" altLang="zh-CN" dirty="0" smtClean="0">
                <a:latin typeface="Arial Black" pitchFamily="34" charset="0"/>
              </a:rPr>
              <a:t>C2</a:t>
            </a:r>
            <a:endParaRPr lang="zh-CN" altLang="en-US" dirty="0">
              <a:latin typeface="Arial Black" pitchFamily="34" charset="0"/>
            </a:endParaRPr>
          </a:p>
        </p:txBody>
      </p:sp>
      <p:sp>
        <p:nvSpPr>
          <p:cNvPr id="23" name="TextBox 22"/>
          <p:cNvSpPr txBox="1"/>
          <p:nvPr/>
        </p:nvSpPr>
        <p:spPr>
          <a:xfrm>
            <a:off x="62789" y="3485118"/>
            <a:ext cx="432738" cy="308486"/>
          </a:xfrm>
          <a:prstGeom prst="rect">
            <a:avLst/>
          </a:prstGeom>
          <a:solidFill>
            <a:srgbClr val="FFFF00"/>
          </a:solidFill>
        </p:spPr>
        <p:txBody>
          <a:bodyPr wrap="none" rtlCol="0">
            <a:spAutoFit/>
          </a:bodyPr>
          <a:lstStyle/>
          <a:p>
            <a:r>
              <a:rPr lang="en-US" altLang="zh-CN" dirty="0" smtClean="0">
                <a:latin typeface="Arial Black" pitchFamily="34" charset="0"/>
              </a:rPr>
              <a:t>C3</a:t>
            </a:r>
            <a:endParaRPr lang="zh-CN" altLang="en-US" dirty="0">
              <a:latin typeface="Arial Black" pitchFamily="34" charset="0"/>
            </a:endParaRPr>
          </a:p>
        </p:txBody>
      </p:sp>
      <p:sp>
        <p:nvSpPr>
          <p:cNvPr id="24" name="TextBox 23"/>
          <p:cNvSpPr txBox="1"/>
          <p:nvPr/>
        </p:nvSpPr>
        <p:spPr>
          <a:xfrm>
            <a:off x="3932226" y="3433564"/>
            <a:ext cx="741870" cy="369332"/>
          </a:xfrm>
          <a:prstGeom prst="rect">
            <a:avLst/>
          </a:prstGeom>
          <a:solidFill>
            <a:srgbClr val="FFFF00"/>
          </a:solidFill>
        </p:spPr>
        <p:txBody>
          <a:bodyPr wrap="none" rtlCol="0">
            <a:spAutoFit/>
          </a:bodyPr>
          <a:lstStyle/>
          <a:p>
            <a:r>
              <a:rPr lang="en-US" altLang="zh-CN" dirty="0" smtClean="0">
                <a:latin typeface="Arial Black" pitchFamily="34" charset="0"/>
              </a:rPr>
              <a:t>ours</a:t>
            </a:r>
            <a:endParaRPr lang="zh-CN" altLang="en-US" dirty="0">
              <a:latin typeface="Arial Black" pitchFamily="34" charset="0"/>
            </a:endParaRPr>
          </a:p>
        </p:txBody>
      </p:sp>
    </p:spTree>
    <p:extLst>
      <p:ext uri="{BB962C8B-B14F-4D97-AF65-F5344CB8AC3E}">
        <p14:creationId xmlns:p14="http://schemas.microsoft.com/office/powerpoint/2010/main" val="2711229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Lunar Radiance Estimation</a:t>
            </a:r>
            <a:endParaRPr lang="zh-CN" altLang="en-US" dirty="0"/>
          </a:p>
        </p:txBody>
      </p:sp>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11" y="942784"/>
            <a:ext cx="6080887" cy="3312975"/>
          </a:xfrm>
          <a:prstGeom prst="rect">
            <a:avLst/>
          </a:prstGeom>
          <a:noFill/>
          <a:ln>
            <a:noFill/>
          </a:ln>
        </p:spPr>
      </p:pic>
      <p:sp>
        <p:nvSpPr>
          <p:cNvPr id="7" name="Rectangle 2"/>
          <p:cNvSpPr>
            <a:spLocks noChangeArrowheads="1"/>
          </p:cNvSpPr>
          <p:nvPr/>
        </p:nvSpPr>
        <p:spPr bwMode="auto">
          <a:xfrm>
            <a:off x="0" y="4422455"/>
            <a:ext cx="7620000" cy="723271"/>
          </a:xfrm>
          <a:prstGeom prst="rect">
            <a:avLst/>
          </a:prstGeom>
          <a:noFill/>
          <a:ln w="9525">
            <a:noFill/>
            <a:miter lim="800000"/>
            <a:headEnd/>
            <a:tailEnd/>
          </a:ln>
          <a:effectLst/>
        </p:spPr>
        <p:txBody>
          <a:bodyPr vert="horz" wrap="square" lIns="76197" tIns="38098" rIns="76197" bIns="38098" numCol="1" anchor="ctr" anchorCtr="0" compatLnSpc="1">
            <a:prstTxWarp prst="textNoShape">
              <a:avLst/>
            </a:prstTxWarp>
            <a:spAutoFit/>
          </a:bodyPr>
          <a:lstStyle/>
          <a:p>
            <a:pPr lvl="0" algn="ctr"/>
            <a:r>
              <a:rPr lang="en-US" altLang="zh-CN" sz="1400" b="1" dirty="0" smtClean="0">
                <a:solidFill>
                  <a:srgbClr val="000000"/>
                </a:solidFill>
                <a:latin typeface="Arial Unicode MS" pitchFamily="34" charset="-122"/>
                <a:ea typeface="Arial Unicode MS" pitchFamily="34" charset="-122"/>
                <a:cs typeface="Arial Unicode MS" pitchFamily="34" charset="-122"/>
              </a:rPr>
              <a:t>Radiance achieved by absolute calibration using simulated atmosphere transmittance from MODTRAN</a:t>
            </a:r>
            <a:r>
              <a:rPr lang="zh-CN" altLang="en-US" sz="1400" b="1" dirty="0" smtClean="0">
                <a:solidFill>
                  <a:srgbClr val="000000"/>
                </a:solidFill>
                <a:latin typeface="Arial Unicode MS" pitchFamily="34" charset="-122"/>
                <a:ea typeface="Arial Unicode MS" pitchFamily="34" charset="-122"/>
                <a:cs typeface="Arial Unicode MS" pitchFamily="34" charset="-122"/>
              </a:rPr>
              <a:t>，</a:t>
            </a:r>
            <a:r>
              <a:rPr lang="en-US" altLang="zh-CN" sz="1400" b="1" dirty="0" smtClean="0">
                <a:solidFill>
                  <a:srgbClr val="000000"/>
                </a:solidFill>
                <a:latin typeface="Arial Unicode MS" pitchFamily="34" charset="-122"/>
                <a:ea typeface="Arial Unicode MS" pitchFamily="34" charset="-122"/>
                <a:cs typeface="Arial Unicode MS" pitchFamily="34" charset="-122"/>
              </a:rPr>
              <a:t>Error: 10.7%</a:t>
            </a:r>
            <a:endParaRPr lang="en-US" altLang="zh-CN" sz="1400" b="1" dirty="0">
              <a:solidFill>
                <a:srgbClr val="000000"/>
              </a:solidFill>
              <a:latin typeface="Arial Unicode MS" pitchFamily="34" charset="-122"/>
              <a:ea typeface="Arial Unicode MS" pitchFamily="34" charset="-122"/>
              <a:cs typeface="Arial Unicode MS" pitchFamily="34" charset="-122"/>
            </a:endParaRPr>
          </a:p>
          <a:p>
            <a:pPr lvl="0" algn="ctr"/>
            <a:r>
              <a:rPr lang="en-US" altLang="zh-CN" sz="1400" b="1" dirty="0" smtClean="0">
                <a:solidFill>
                  <a:srgbClr val="000000"/>
                </a:solidFill>
                <a:latin typeface="Arial Unicode MS" pitchFamily="34" charset="-122"/>
                <a:ea typeface="Arial Unicode MS" pitchFamily="34" charset="-122"/>
                <a:cs typeface="Arial Unicode MS" pitchFamily="34" charset="-122"/>
              </a:rPr>
              <a:t>Data: 24</a:t>
            </a:r>
            <a:r>
              <a:rPr lang="en-US" altLang="zh-CN" sz="1400" b="1" baseline="30000" dirty="0" smtClean="0">
                <a:solidFill>
                  <a:srgbClr val="000000"/>
                </a:solidFill>
                <a:latin typeface="Arial Unicode MS" pitchFamily="34" charset="-122"/>
                <a:ea typeface="Arial Unicode MS" pitchFamily="34" charset="-122"/>
                <a:cs typeface="Arial Unicode MS" pitchFamily="34" charset="-122"/>
              </a:rPr>
              <a:t>th</a:t>
            </a:r>
            <a:r>
              <a:rPr lang="en-US" altLang="zh-CN" sz="1400" b="1" dirty="0" smtClean="0">
                <a:solidFill>
                  <a:srgbClr val="000000"/>
                </a:solidFill>
                <a:latin typeface="Arial Unicode MS" pitchFamily="34" charset="-122"/>
                <a:ea typeface="Arial Unicode MS" pitchFamily="34" charset="-122"/>
                <a:cs typeface="Arial Unicode MS" pitchFamily="34" charset="-122"/>
              </a:rPr>
              <a:t> Feb 2016</a:t>
            </a:r>
            <a:r>
              <a:rPr lang="zh-CN" altLang="en-US" sz="1400" b="1" dirty="0" smtClean="0">
                <a:solidFill>
                  <a:srgbClr val="000000"/>
                </a:solidFill>
                <a:latin typeface="Arial Unicode MS" pitchFamily="34" charset="-122"/>
                <a:ea typeface="Arial Unicode MS" pitchFamily="34" charset="-122"/>
                <a:cs typeface="Arial Unicode MS" pitchFamily="34" charset="-122"/>
              </a:rPr>
              <a:t>（</a:t>
            </a:r>
            <a:r>
              <a:rPr lang="en-US" altLang="zh-CN" sz="1400" b="1" dirty="0">
                <a:solidFill>
                  <a:srgbClr val="000000"/>
                </a:solidFill>
                <a:latin typeface="Arial Unicode MS" pitchFamily="34" charset="-122"/>
                <a:ea typeface="Arial Unicode MS" pitchFamily="34" charset="-122"/>
                <a:cs typeface="Arial Unicode MS" pitchFamily="34" charset="-122"/>
              </a:rPr>
              <a:t>2016-02-24-00-02-42</a:t>
            </a:r>
            <a:r>
              <a:rPr lang="zh-CN" altLang="en-US" sz="1400" b="1" dirty="0">
                <a:solidFill>
                  <a:srgbClr val="000000"/>
                </a:solidFill>
                <a:latin typeface="Arial Unicode MS" pitchFamily="34" charset="-122"/>
                <a:ea typeface="Arial Unicode MS" pitchFamily="34" charset="-122"/>
                <a:cs typeface="Arial Unicode MS" pitchFamily="34" charset="-122"/>
              </a:rPr>
              <a:t>）</a:t>
            </a:r>
          </a:p>
        </p:txBody>
      </p:sp>
      <p:sp>
        <p:nvSpPr>
          <p:cNvPr id="4" name="矩形 3"/>
          <p:cNvSpPr/>
          <p:nvPr/>
        </p:nvSpPr>
        <p:spPr>
          <a:xfrm>
            <a:off x="3233936" y="841276"/>
            <a:ext cx="136815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23972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sp>
        <p:nvSpPr>
          <p:cNvPr id="3" name="Rectangle 1"/>
          <p:cNvSpPr>
            <a:spLocks noChangeArrowheads="1"/>
          </p:cNvSpPr>
          <p:nvPr/>
        </p:nvSpPr>
        <p:spPr bwMode="auto">
          <a:xfrm>
            <a:off x="353616" y="1489348"/>
            <a:ext cx="711572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5600" algn="l" defTabSz="914400" rtl="0" eaLnBrk="1" fontAlgn="base" latinLnBrk="0" hangingPunct="1">
              <a:lnSpc>
                <a:spcPct val="150000"/>
              </a:lnSpc>
              <a:spcBef>
                <a:spcPct val="0"/>
              </a:spcBef>
              <a:spcAft>
                <a:spcPct val="0"/>
              </a:spcAft>
              <a:buClrTx/>
              <a:buSzTx/>
              <a:buFont typeface="Arial" pitchFamily="34" charset="0"/>
              <a:buChar char="•"/>
              <a:tabLst/>
            </a:pPr>
            <a:r>
              <a:rPr kumimoji="0" lang="en-US" altLang="zh-CN"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rPr>
              <a:t>Aiming</a:t>
            </a:r>
            <a:endParaRPr kumimoji="0" lang="zh-CN"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marL="0" marR="0" lvl="0" indent="355600" algn="l" defTabSz="914400" rtl="0" eaLnBrk="0" fontAlgn="base" latinLnBrk="0" hangingPunct="0">
              <a:lnSpc>
                <a:spcPct val="150000"/>
              </a:lnSpc>
              <a:spcBef>
                <a:spcPct val="0"/>
              </a:spcBef>
              <a:spcAft>
                <a:spcPct val="0"/>
              </a:spcAft>
              <a:buClrTx/>
              <a:buSzTx/>
              <a:buFontTx/>
              <a:buNone/>
              <a:tabLst/>
            </a:pPr>
            <a:r>
              <a:rPr lang="en-US" altLang="zh-CN" dirty="0" smtClean="0">
                <a:latin typeface="微软雅黑" pitchFamily="34" charset="-122"/>
                <a:ea typeface="微软雅黑" pitchFamily="34" charset="-122"/>
                <a:cs typeface="Times New Roman" pitchFamily="18" charset="0"/>
              </a:rPr>
              <a:t>Develop an automatic moon observing equipment which is able to achieve spectral and spatial data simultaneously.</a:t>
            </a:r>
            <a:endPar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endParaRPr>
          </a:p>
          <a:p>
            <a:pPr marL="0" marR="0" lvl="0" indent="355600" algn="l" defTabSz="914400" rtl="0" eaLnBrk="0" fontAlgn="base" latinLnBrk="0" hangingPunct="0">
              <a:lnSpc>
                <a:spcPct val="150000"/>
              </a:lnSpc>
              <a:spcBef>
                <a:spcPct val="0"/>
              </a:spcBef>
              <a:spcAft>
                <a:spcPct val="0"/>
              </a:spcAft>
              <a:buClrTx/>
              <a:buSzTx/>
              <a:buFont typeface="Arial" pitchFamily="34" charset="0"/>
              <a:buChar char="•"/>
              <a:tabLst/>
            </a:pPr>
            <a:r>
              <a:rPr lang="en-US" altLang="zh-CN" b="1" dirty="0" smtClean="0">
                <a:latin typeface="微软雅黑" pitchFamily="34" charset="-122"/>
                <a:ea typeface="微软雅黑" pitchFamily="34" charset="-122"/>
                <a:cs typeface="宋体" pitchFamily="2" charset="-122"/>
              </a:rPr>
              <a:t>Requirements</a:t>
            </a:r>
            <a:endParaRPr kumimoji="0" lang="zh-CN" altLang="en-US" b="1"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marL="0" marR="0" lvl="0" indent="355600" algn="l" defTabSz="914400" rtl="0" eaLnBrk="0" fontAlgn="base" latinLnBrk="0" hangingPunct="0">
              <a:lnSpc>
                <a:spcPct val="15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1</a:t>
            </a:r>
            <a:r>
              <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Acquiring</a:t>
            </a:r>
            <a:r>
              <a:rPr kumimoji="0" lang="en-US" altLang="zh-CN" b="0" i="0" u="none" strike="noStrike" cap="none" normalizeH="0" dirty="0" smtClean="0">
                <a:ln>
                  <a:noFill/>
                </a:ln>
                <a:solidFill>
                  <a:schemeClr val="tx1"/>
                </a:solidFill>
                <a:effectLst/>
                <a:latin typeface="微软雅黑" pitchFamily="34" charset="-122"/>
                <a:ea typeface="微软雅黑" pitchFamily="34" charset="-122"/>
                <a:cs typeface="Times New Roman" pitchFamily="18" charset="0"/>
              </a:rPr>
              <a:t> both spatial and spectral data</a:t>
            </a:r>
            <a:endPar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marL="0" marR="0" lvl="0" indent="355600" algn="l" defTabSz="914400" rtl="0" eaLnBrk="0" fontAlgn="base" latinLnBrk="0" hangingPunct="0">
              <a:lnSpc>
                <a:spcPct val="15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2</a:t>
            </a:r>
            <a:r>
              <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Automatically</a:t>
            </a:r>
            <a:r>
              <a:rPr kumimoji="0" lang="en-US" altLang="zh-CN" b="0" i="0" u="none" strike="noStrike" cap="none" normalizeH="0" dirty="0" smtClean="0">
                <a:ln>
                  <a:noFill/>
                </a:ln>
                <a:solidFill>
                  <a:schemeClr val="tx1"/>
                </a:solidFill>
                <a:effectLst/>
                <a:latin typeface="微软雅黑" pitchFamily="34" charset="-122"/>
                <a:ea typeface="微软雅黑" pitchFamily="34" charset="-122"/>
                <a:cs typeface="Times New Roman" pitchFamily="18" charset="0"/>
              </a:rPr>
              <a:t> following the moon, storing and processing the data</a:t>
            </a:r>
            <a:endPar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a:p>
            <a:pPr marL="0" marR="0" lvl="0" indent="355600" algn="l" defTabSz="914400" rtl="0" eaLnBrk="0" fontAlgn="base" latinLnBrk="0" hangingPunct="0">
              <a:lnSpc>
                <a:spcPct val="15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3</a:t>
            </a:r>
            <a:r>
              <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a:t>
            </a:r>
            <a:r>
              <a:rPr kumimoji="0" lang="en-US" altLang="zh-CN" b="0" i="0" u="none" strike="noStrike" cap="none" normalizeH="0" baseline="0" dirty="0" smtClean="0">
                <a:ln>
                  <a:noFill/>
                </a:ln>
                <a:solidFill>
                  <a:schemeClr val="tx1"/>
                </a:solidFill>
                <a:effectLst/>
                <a:latin typeface="微软雅黑" pitchFamily="34" charset="-122"/>
                <a:ea typeface="微软雅黑" pitchFamily="34" charset="-122"/>
                <a:cs typeface="Times New Roman" pitchFamily="18" charset="0"/>
              </a:rPr>
              <a:t>Self</a:t>
            </a:r>
            <a:r>
              <a:rPr kumimoji="0" lang="en-US" altLang="zh-CN" b="0" i="0" u="none" strike="noStrike" cap="none" normalizeH="0" dirty="0" smtClean="0">
                <a:ln>
                  <a:noFill/>
                </a:ln>
                <a:solidFill>
                  <a:schemeClr val="tx1"/>
                </a:solidFill>
                <a:effectLst/>
                <a:latin typeface="微软雅黑" pitchFamily="34" charset="-122"/>
                <a:ea typeface="微软雅黑" pitchFamily="34" charset="-122"/>
                <a:cs typeface="Times New Roman" pitchFamily="18" charset="0"/>
              </a:rPr>
              <a:t> calibration</a:t>
            </a:r>
            <a:endParaRPr kumimoji="0" lang="zh-CN" altLang="en-US" b="0" i="0" u="none" strike="noStrike" cap="none" normalizeH="0" baseline="0" dirty="0" smtClean="0">
              <a:ln>
                <a:noFill/>
              </a:ln>
              <a:solidFill>
                <a:schemeClr val="tx1"/>
              </a:solidFill>
              <a:effectLst/>
              <a:latin typeface="微软雅黑" pitchFamily="34" charset="-122"/>
              <a:ea typeface="微软雅黑" pitchFamily="34" charset="-122"/>
              <a:cs typeface="宋体" pitchFamily="2" charset="-122"/>
            </a:endParaRPr>
          </a:p>
        </p:txBody>
      </p:sp>
      <p:sp>
        <p:nvSpPr>
          <p:cNvPr id="4" name="TextBox 3"/>
          <p:cNvSpPr txBox="1"/>
          <p:nvPr/>
        </p:nvSpPr>
        <p:spPr>
          <a:xfrm>
            <a:off x="353616" y="1001261"/>
            <a:ext cx="2411429" cy="400110"/>
          </a:xfrm>
          <a:prstGeom prst="rect">
            <a:avLst/>
          </a:prstGeom>
          <a:noFill/>
        </p:spPr>
        <p:txBody>
          <a:bodyPr wrap="none" rtlCol="0">
            <a:spAutoFit/>
          </a:bodyPr>
          <a:lstStyle/>
          <a:p>
            <a:pPr marL="266700" indent="-250825">
              <a:buFont typeface="Wingdings" panose="05000000000000000000" pitchFamily="2" charset="2"/>
              <a:buChar char="l"/>
            </a:pPr>
            <a:r>
              <a:rPr lang="en-US" altLang="zh-CN" sz="2000" b="1" baseline="0" dirty="0" smtClean="0">
                <a:solidFill>
                  <a:srgbClr val="FF0000"/>
                </a:solidFill>
                <a:latin typeface="Times New Roman" panose="02020603050405020304" pitchFamily="18" charset="0"/>
                <a:cs typeface="Times New Roman" panose="02020603050405020304" pitchFamily="18" charset="0"/>
              </a:rPr>
              <a:t>FUTURE</a:t>
            </a:r>
            <a:r>
              <a:rPr lang="en-US" altLang="zh-CN" sz="2000" b="1" dirty="0" smtClean="0">
                <a:solidFill>
                  <a:srgbClr val="FF0000"/>
                </a:solidFill>
                <a:latin typeface="Times New Roman" panose="02020603050405020304" pitchFamily="18" charset="0"/>
                <a:cs typeface="Times New Roman" panose="02020603050405020304" pitchFamily="18" charset="0"/>
              </a:rPr>
              <a:t> WORK</a:t>
            </a:r>
            <a:endParaRPr lang="zh-CN" altLang="en-US" sz="2000" b="1" baseline="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5830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sp>
        <p:nvSpPr>
          <p:cNvPr id="3" name="Rectangle 1"/>
          <p:cNvSpPr>
            <a:spLocks noChangeArrowheads="1"/>
          </p:cNvSpPr>
          <p:nvPr/>
        </p:nvSpPr>
        <p:spPr bwMode="auto">
          <a:xfrm>
            <a:off x="239756" y="1489348"/>
            <a:ext cx="7128792"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55600">
              <a:lnSpc>
                <a:spcPct val="150000"/>
              </a:lnSpc>
              <a:buFont typeface="Arial" pitchFamily="34" charset="0"/>
              <a:buChar char="•"/>
            </a:pPr>
            <a:r>
              <a:rPr lang="en-US" altLang="zh-CN" b="1" dirty="0" smtClean="0">
                <a:latin typeface="微软雅黑" pitchFamily="34" charset="-122"/>
                <a:ea typeface="微软雅黑" pitchFamily="34" charset="-122"/>
                <a:cs typeface="Times New Roman" pitchFamily="18" charset="0"/>
              </a:rPr>
              <a:t>Parameters</a:t>
            </a:r>
            <a:endParaRPr lang="zh-CN" altLang="en-US" b="1" dirty="0" smtClean="0">
              <a:latin typeface="微软雅黑" pitchFamily="34" charset="-122"/>
              <a:ea typeface="微软雅黑" pitchFamily="34" charset="-122"/>
              <a:cs typeface="Times New Roman" pitchFamily="18" charset="0"/>
            </a:endParaRPr>
          </a:p>
          <a:p>
            <a:pPr lvl="1" indent="355600">
              <a:lnSpc>
                <a:spcPct val="150000"/>
              </a:lnSpc>
              <a:buFont typeface="Wingdings" pitchFamily="2" charset="2"/>
              <a:buChar char="ü"/>
            </a:pPr>
            <a:r>
              <a:rPr lang="en-US" altLang="zh-CN" b="1" dirty="0" smtClean="0">
                <a:latin typeface="微软雅黑" pitchFamily="34" charset="-122"/>
                <a:ea typeface="微软雅黑" pitchFamily="34" charset="-122"/>
                <a:cs typeface="Times New Roman" pitchFamily="18" charset="0"/>
              </a:rPr>
              <a:t>Spatial Resolution</a:t>
            </a:r>
            <a:r>
              <a:rPr lang="zh-CN" altLang="en-US" b="1" dirty="0" smtClean="0">
                <a:latin typeface="微软雅黑" pitchFamily="34" charset="-122"/>
                <a:ea typeface="微软雅黑" pitchFamily="34" charset="-122"/>
                <a:cs typeface="Times New Roman" pitchFamily="18" charset="0"/>
              </a:rPr>
              <a:t>：≥</a:t>
            </a:r>
            <a:r>
              <a:rPr lang="en-US" altLang="zh-CN" b="1" dirty="0" smtClean="0">
                <a:latin typeface="微软雅黑" pitchFamily="34" charset="-122"/>
                <a:ea typeface="微软雅黑" pitchFamily="34" charset="-122"/>
                <a:cs typeface="Times New Roman" pitchFamily="18" charset="0"/>
              </a:rPr>
              <a:t>200×200 (Full Moon)</a:t>
            </a:r>
          </a:p>
          <a:p>
            <a:pPr lvl="1" indent="355600">
              <a:lnSpc>
                <a:spcPct val="150000"/>
              </a:lnSpc>
              <a:buFont typeface="Wingdings" pitchFamily="2" charset="2"/>
              <a:buChar char="ü"/>
            </a:pPr>
            <a:r>
              <a:rPr lang="en-US" altLang="zh-CN" b="1" dirty="0" smtClean="0">
                <a:latin typeface="微软雅黑" pitchFamily="34" charset="-122"/>
                <a:ea typeface="微软雅黑" pitchFamily="34" charset="-122"/>
                <a:cs typeface="Times New Roman" pitchFamily="18" charset="0"/>
              </a:rPr>
              <a:t>Spectral Rage</a:t>
            </a:r>
            <a:r>
              <a:rPr lang="zh-CN" altLang="en-US" b="1" dirty="0" smtClean="0">
                <a:latin typeface="微软雅黑" pitchFamily="34" charset="-122"/>
                <a:ea typeface="微软雅黑" pitchFamily="34" charset="-122"/>
                <a:cs typeface="Times New Roman" pitchFamily="18" charset="0"/>
              </a:rPr>
              <a:t>：</a:t>
            </a:r>
            <a:r>
              <a:rPr lang="en-US" altLang="zh-CN" b="1" dirty="0" smtClean="0">
                <a:latin typeface="微软雅黑" pitchFamily="34" charset="-122"/>
                <a:ea typeface="微软雅黑" pitchFamily="34" charset="-122"/>
                <a:cs typeface="Times New Roman" pitchFamily="18" charset="0"/>
              </a:rPr>
              <a:t>900~2500nm</a:t>
            </a:r>
          </a:p>
          <a:p>
            <a:pPr lvl="1" indent="355600">
              <a:lnSpc>
                <a:spcPct val="150000"/>
              </a:lnSpc>
              <a:buFont typeface="Wingdings" pitchFamily="2" charset="2"/>
              <a:buChar char="ü"/>
            </a:pPr>
            <a:r>
              <a:rPr lang="en-US" altLang="zh-CN" b="1" dirty="0" smtClean="0">
                <a:latin typeface="微软雅黑" pitchFamily="34" charset="-122"/>
                <a:ea typeface="微软雅黑" pitchFamily="34" charset="-122"/>
                <a:cs typeface="Times New Roman" pitchFamily="18" charset="0"/>
              </a:rPr>
              <a:t>Band MTF</a:t>
            </a:r>
            <a:r>
              <a:rPr lang="zh-CN" altLang="en-US" b="1" dirty="0" smtClean="0">
                <a:latin typeface="微软雅黑" pitchFamily="34" charset="-122"/>
                <a:ea typeface="微软雅黑" pitchFamily="34" charset="-122"/>
                <a:cs typeface="Times New Roman" pitchFamily="18" charset="0"/>
              </a:rPr>
              <a:t>：≥</a:t>
            </a:r>
            <a:r>
              <a:rPr lang="en-US" altLang="zh-CN" b="1" dirty="0" smtClean="0">
                <a:latin typeface="微软雅黑" pitchFamily="34" charset="-122"/>
                <a:ea typeface="微软雅黑" pitchFamily="34" charset="-122"/>
                <a:cs typeface="Times New Roman" pitchFamily="18" charset="0"/>
              </a:rPr>
              <a:t>0.2</a:t>
            </a:r>
          </a:p>
          <a:p>
            <a:pPr lvl="1" indent="355600">
              <a:lnSpc>
                <a:spcPct val="150000"/>
              </a:lnSpc>
              <a:buFont typeface="Wingdings" pitchFamily="2" charset="2"/>
              <a:buChar char="ü"/>
            </a:pPr>
            <a:r>
              <a:rPr lang="en-US" altLang="zh-CN" b="1" dirty="0" smtClean="0">
                <a:latin typeface="微软雅黑" pitchFamily="34" charset="-122"/>
                <a:ea typeface="微软雅黑" pitchFamily="34" charset="-122"/>
                <a:cs typeface="Times New Roman" pitchFamily="18" charset="0"/>
              </a:rPr>
              <a:t>Band SNR</a:t>
            </a:r>
            <a:r>
              <a:rPr lang="zh-CN" altLang="en-US" b="1" dirty="0" smtClean="0">
                <a:latin typeface="微软雅黑" pitchFamily="34" charset="-122"/>
                <a:ea typeface="微软雅黑" pitchFamily="34" charset="-122"/>
                <a:cs typeface="Times New Roman" pitchFamily="18" charset="0"/>
              </a:rPr>
              <a:t>：≥</a:t>
            </a:r>
            <a:r>
              <a:rPr lang="en-US" altLang="zh-CN" b="1" dirty="0" smtClean="0">
                <a:latin typeface="微软雅黑" pitchFamily="34" charset="-122"/>
                <a:ea typeface="微软雅黑" pitchFamily="34" charset="-122"/>
                <a:cs typeface="Times New Roman" pitchFamily="18" charset="0"/>
              </a:rPr>
              <a:t>500:1</a:t>
            </a:r>
            <a:r>
              <a:rPr lang="zh-CN" altLang="en-US" b="1" dirty="0" smtClean="0">
                <a:latin typeface="微软雅黑" pitchFamily="34" charset="-122"/>
                <a:ea typeface="微软雅黑" pitchFamily="34" charset="-122"/>
                <a:cs typeface="Times New Roman" pitchFamily="18" charset="0"/>
              </a:rPr>
              <a:t>（</a:t>
            </a:r>
            <a:r>
              <a:rPr lang="en-US" altLang="zh-CN" b="1" dirty="0" smtClean="0">
                <a:latin typeface="微软雅黑" pitchFamily="34" charset="-122"/>
                <a:ea typeface="微软雅黑" pitchFamily="34" charset="-122"/>
                <a:cs typeface="Times New Roman" pitchFamily="18" charset="0"/>
              </a:rPr>
              <a:t>Full Moon</a:t>
            </a:r>
            <a:r>
              <a:rPr lang="zh-CN" altLang="en-US" b="1" dirty="0" smtClean="0">
                <a:latin typeface="微软雅黑" pitchFamily="34" charset="-122"/>
                <a:ea typeface="微软雅黑" pitchFamily="34" charset="-122"/>
                <a:cs typeface="Times New Roman" pitchFamily="18" charset="0"/>
              </a:rPr>
              <a:t>）</a:t>
            </a:r>
          </a:p>
          <a:p>
            <a:pPr lvl="1" indent="355600">
              <a:lnSpc>
                <a:spcPct val="150000"/>
              </a:lnSpc>
              <a:buFont typeface="Wingdings" pitchFamily="2" charset="2"/>
              <a:buChar char="ü"/>
            </a:pPr>
            <a:r>
              <a:rPr lang="en-US" altLang="zh-CN" b="1" dirty="0" smtClean="0">
                <a:latin typeface="微软雅黑" pitchFamily="34" charset="-122"/>
                <a:ea typeface="微软雅黑" pitchFamily="34" charset="-122"/>
                <a:cs typeface="Times New Roman" pitchFamily="18" charset="0"/>
              </a:rPr>
              <a:t>Spectral Resolution</a:t>
            </a:r>
            <a:r>
              <a:rPr lang="zh-CN" altLang="en-US" b="1" dirty="0" smtClean="0">
                <a:latin typeface="微软雅黑" pitchFamily="34" charset="-122"/>
                <a:ea typeface="微软雅黑" pitchFamily="34" charset="-122"/>
                <a:cs typeface="Times New Roman" pitchFamily="18" charset="0"/>
              </a:rPr>
              <a:t>：≤</a:t>
            </a:r>
            <a:r>
              <a:rPr lang="en-US" altLang="zh-CN" b="1" dirty="0" smtClean="0">
                <a:latin typeface="微软雅黑" pitchFamily="34" charset="-122"/>
                <a:ea typeface="微软雅黑" pitchFamily="34" charset="-122"/>
                <a:cs typeface="Times New Roman" pitchFamily="18" charset="0"/>
              </a:rPr>
              <a:t>10nm</a:t>
            </a:r>
          </a:p>
        </p:txBody>
      </p:sp>
    </p:spTree>
    <p:extLst>
      <p:ext uri="{BB962C8B-B14F-4D97-AF65-F5344CB8AC3E}">
        <p14:creationId xmlns:p14="http://schemas.microsoft.com/office/powerpoint/2010/main" val="1007436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Equipment Introduction</a:t>
            </a:r>
            <a:endParaRPr lang="zh-CN" altLang="en-US" dirty="0"/>
          </a:p>
        </p:txBody>
      </p:sp>
      <p:pic>
        <p:nvPicPr>
          <p:cNvPr id="5" name="图片 4" descr="webwxgetmsgimg(3).jpg"/>
          <p:cNvPicPr>
            <a:picLocks noChangeAspect="1"/>
          </p:cNvPicPr>
          <p:nvPr/>
        </p:nvPicPr>
        <p:blipFill>
          <a:blip r:embed="rId2" cstate="print"/>
          <a:srcRect t="17291" b="20181"/>
          <a:stretch>
            <a:fillRect/>
          </a:stretch>
        </p:blipFill>
        <p:spPr>
          <a:xfrm>
            <a:off x="343379" y="3547676"/>
            <a:ext cx="3312368" cy="1553098"/>
          </a:xfrm>
          <a:prstGeom prst="rect">
            <a:avLst/>
          </a:prstGeom>
        </p:spPr>
      </p:pic>
      <p:pic>
        <p:nvPicPr>
          <p:cNvPr id="6" name="Picture 5" descr="C:\Users\darkgrass\Desktop\对月定标图片\捕获.JPG"/>
          <p:cNvPicPr>
            <a:picLocks noChangeAspect="1" noChangeArrowheads="1"/>
          </p:cNvPicPr>
          <p:nvPr/>
        </p:nvPicPr>
        <p:blipFill>
          <a:blip r:embed="rId3"/>
          <a:srcRect t="8571"/>
          <a:stretch>
            <a:fillRect/>
          </a:stretch>
        </p:blipFill>
        <p:spPr bwMode="auto">
          <a:xfrm>
            <a:off x="4430111" y="3063121"/>
            <a:ext cx="2717330" cy="2065359"/>
          </a:xfrm>
          <a:prstGeom prst="rect">
            <a:avLst/>
          </a:prstGeom>
          <a:noFill/>
        </p:spPr>
      </p:pic>
      <p:pic>
        <p:nvPicPr>
          <p:cNvPr id="7" name="图片 6" descr="webwxgetmsgimg(1).jpg"/>
          <p:cNvPicPr>
            <a:picLocks noChangeAspect="1"/>
          </p:cNvPicPr>
          <p:nvPr/>
        </p:nvPicPr>
        <p:blipFill>
          <a:blip r:embed="rId4"/>
          <a:stretch>
            <a:fillRect/>
          </a:stretch>
        </p:blipFill>
        <p:spPr>
          <a:xfrm>
            <a:off x="4386064" y="870586"/>
            <a:ext cx="2808311" cy="2106234"/>
          </a:xfrm>
          <a:prstGeom prst="rect">
            <a:avLst/>
          </a:prstGeom>
        </p:spPr>
      </p:pic>
      <p:pic>
        <p:nvPicPr>
          <p:cNvPr id="1026" name="Picture 2" descr="E:\文档\报告文档\☆月球定标\2017.06.13 地基交叉定标PPT\share_-21431218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379" y="870586"/>
            <a:ext cx="3340871" cy="2489993"/>
          </a:xfrm>
          <a:prstGeom prst="rect">
            <a:avLst/>
          </a:prstGeom>
          <a:noFill/>
          <a:extLst>
            <a:ext uri="{909E8E84-426E-40DD-AFC4-6F175D3DCCD1}">
              <a14:hiddenFill xmlns:a14="http://schemas.microsoft.com/office/drawing/2010/main">
                <a:solidFill>
                  <a:srgbClr val="FFFFFF"/>
                </a:solidFill>
              </a14:hiddenFill>
            </a:ext>
          </a:extLst>
        </p:spPr>
      </p:pic>
      <p:sp>
        <p:nvSpPr>
          <p:cNvPr id="3" name="五角星 2"/>
          <p:cNvSpPr/>
          <p:nvPr/>
        </p:nvSpPr>
        <p:spPr>
          <a:xfrm>
            <a:off x="1649760" y="2713484"/>
            <a:ext cx="144016"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1810321" y="2493104"/>
            <a:ext cx="1728192" cy="584775"/>
          </a:xfrm>
          <a:prstGeom prst="rect">
            <a:avLst/>
          </a:prstGeom>
          <a:noFill/>
        </p:spPr>
        <p:txBody>
          <a:bodyPr wrap="square" rtlCol="0">
            <a:spAutoFit/>
          </a:bodyPr>
          <a:lstStyle/>
          <a:p>
            <a:pPr marL="15875"/>
            <a:r>
              <a:rPr lang="en-US" altLang="zh-CN" sz="1600" baseline="0"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Lijiang</a:t>
            </a:r>
            <a:r>
              <a:rPr lang="en-US" altLang="zh-CN" sz="16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15875"/>
            <a:r>
              <a:rPr lang="en-US" altLang="zh-CN" sz="16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Yunnan Province</a:t>
            </a:r>
            <a:endParaRPr lang="zh-CN" altLang="en-US" sz="1600"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713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sp>
        <p:nvSpPr>
          <p:cNvPr id="4" name="Rectangle 1"/>
          <p:cNvSpPr>
            <a:spLocks noChangeArrowheads="1"/>
          </p:cNvSpPr>
          <p:nvPr/>
        </p:nvSpPr>
        <p:spPr bwMode="auto">
          <a:xfrm>
            <a:off x="137592" y="841276"/>
            <a:ext cx="7272808" cy="8744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55600">
              <a:lnSpc>
                <a:spcPct val="150000"/>
              </a:lnSpc>
              <a:buFont typeface="Arial" pitchFamily="34" charset="0"/>
              <a:buChar char="•"/>
            </a:pPr>
            <a:r>
              <a:rPr lang="en-US" altLang="zh-CN" b="1" dirty="0" smtClean="0">
                <a:latin typeface="微软雅黑" pitchFamily="34" charset="-122"/>
                <a:ea typeface="微软雅黑" pitchFamily="34" charset="-122"/>
                <a:cs typeface="Times New Roman" pitchFamily="18" charset="0"/>
              </a:rPr>
              <a:t>Using two kinds of imaging spectrometers to compensate each other.</a:t>
            </a:r>
            <a:endParaRPr lang="zh-CN" altLang="en-US" b="1" dirty="0" smtClean="0">
              <a:latin typeface="微软雅黑" pitchFamily="34" charset="-122"/>
              <a:ea typeface="微软雅黑" pitchFamily="34" charset="-122"/>
              <a:cs typeface="Times New Roman" pitchFamily="18" charset="0"/>
            </a:endParaRPr>
          </a:p>
        </p:txBody>
      </p:sp>
      <p:sp>
        <p:nvSpPr>
          <p:cNvPr id="5" name="文本框 8"/>
          <p:cNvSpPr txBox="1"/>
          <p:nvPr/>
        </p:nvSpPr>
        <p:spPr>
          <a:xfrm>
            <a:off x="411665" y="1867850"/>
            <a:ext cx="3263200" cy="646331"/>
          </a:xfrm>
          <a:prstGeom prst="rect">
            <a:avLst/>
          </a:prstGeom>
          <a:noFill/>
          <a:ln w="28575">
            <a:solidFill>
              <a:srgbClr val="C00000"/>
            </a:solidFill>
          </a:ln>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FTIR spectral imager base on </a:t>
            </a:r>
            <a:r>
              <a:rPr lang="en-US" altLang="zh-CN" dirty="0" err="1" smtClean="0">
                <a:latin typeface="微软雅黑" panose="020B0503020204020204" pitchFamily="34" charset="-122"/>
                <a:ea typeface="微软雅黑" panose="020B0503020204020204" pitchFamily="34" charset="-122"/>
              </a:rPr>
              <a:t>Sagnac</a:t>
            </a:r>
            <a:r>
              <a:rPr lang="en-US" altLang="zh-CN" dirty="0" smtClean="0">
                <a:latin typeface="微软雅黑" panose="020B0503020204020204" pitchFamily="34" charset="-122"/>
                <a:ea typeface="微软雅黑" panose="020B0503020204020204" pitchFamily="34" charset="-122"/>
              </a:rPr>
              <a:t> interferometer</a:t>
            </a:r>
          </a:p>
        </p:txBody>
      </p:sp>
      <p:sp>
        <p:nvSpPr>
          <p:cNvPr id="6" name="矩形 5"/>
          <p:cNvSpPr/>
          <p:nvPr/>
        </p:nvSpPr>
        <p:spPr>
          <a:xfrm>
            <a:off x="353616" y="2857500"/>
            <a:ext cx="3053111" cy="1015663"/>
          </a:xfrm>
          <a:prstGeom prst="rect">
            <a:avLst/>
          </a:prstGeom>
        </p:spPr>
        <p:txBody>
          <a:bodyPr wrap="square">
            <a:spAutoFit/>
          </a:bodyPr>
          <a:lstStyle/>
          <a:p>
            <a:pPr marL="285750" indent="-285750">
              <a:lnSpc>
                <a:spcPct val="125000"/>
              </a:lnSpc>
              <a:buFont typeface="Wingdings" panose="05000000000000000000" pitchFamily="2" charset="2"/>
              <a:buChar char="p"/>
            </a:pPr>
            <a:r>
              <a:rPr lang="en-US" altLang="zh-CN" sz="1600" dirty="0" smtClean="0">
                <a:latin typeface="微软雅黑" panose="020B0503020204020204" pitchFamily="34" charset="-122"/>
                <a:ea typeface="微软雅黑" panose="020B0503020204020204" pitchFamily="34" charset="-122"/>
              </a:rPr>
              <a:t>high optical sensitivity</a:t>
            </a:r>
          </a:p>
          <a:p>
            <a:pPr marL="285750" indent="-285750">
              <a:lnSpc>
                <a:spcPct val="125000"/>
              </a:lnSpc>
              <a:buFont typeface="Wingdings" panose="05000000000000000000" pitchFamily="2" charset="2"/>
              <a:buChar char="p"/>
            </a:pPr>
            <a:r>
              <a:rPr lang="en-US" altLang="zh-CN" sz="1600" dirty="0">
                <a:solidFill>
                  <a:schemeClr val="accent3">
                    <a:lumMod val="75000"/>
                  </a:schemeClr>
                </a:solidFill>
                <a:latin typeface="微软雅黑" panose="020B0503020204020204" pitchFamily="34" charset="-122"/>
                <a:ea typeface="微软雅黑" panose="020B0503020204020204" pitchFamily="34" charset="-122"/>
              </a:rPr>
              <a:t>s</a:t>
            </a:r>
            <a:r>
              <a:rPr lang="en-US" altLang="zh-CN" sz="1600" dirty="0" smtClean="0">
                <a:solidFill>
                  <a:schemeClr val="accent3">
                    <a:lumMod val="75000"/>
                  </a:schemeClr>
                </a:solidFill>
                <a:latin typeface="微软雅黑" panose="020B0503020204020204" pitchFamily="34" charset="-122"/>
                <a:ea typeface="微软雅黑" panose="020B0503020204020204" pitchFamily="34" charset="-122"/>
              </a:rPr>
              <a:t>table spectral positions</a:t>
            </a:r>
          </a:p>
          <a:p>
            <a:pPr marL="285750" indent="-285750">
              <a:lnSpc>
                <a:spcPct val="125000"/>
              </a:lnSpc>
              <a:buFont typeface="Wingdings" panose="05000000000000000000" pitchFamily="2" charset="2"/>
              <a:buChar char="p"/>
            </a:pPr>
            <a:r>
              <a:rPr lang="en-US" altLang="zh-CN" sz="1600" dirty="0">
                <a:solidFill>
                  <a:schemeClr val="tx2"/>
                </a:solidFill>
                <a:latin typeface="微软雅黑" panose="020B0503020204020204" pitchFamily="34" charset="-122"/>
                <a:ea typeface="微软雅黑" panose="020B0503020204020204" pitchFamily="34" charset="-122"/>
              </a:rPr>
              <a:t>n</a:t>
            </a:r>
            <a:r>
              <a:rPr lang="en-US" altLang="zh-CN" sz="1600" dirty="0" smtClean="0">
                <a:solidFill>
                  <a:schemeClr val="tx2"/>
                </a:solidFill>
                <a:latin typeface="微软雅黑" panose="020B0503020204020204" pitchFamily="34" charset="-122"/>
                <a:ea typeface="微软雅黑" panose="020B0503020204020204" pitchFamily="34" charset="-122"/>
              </a:rPr>
              <a:t>o spectral mixing</a:t>
            </a:r>
            <a:r>
              <a:rPr lang="zh-CN" altLang="en-US" sz="1600" dirty="0" smtClean="0">
                <a:solidFill>
                  <a:schemeClr val="tx2"/>
                </a:solidFill>
                <a:latin typeface="微软雅黑" panose="020B0503020204020204" pitchFamily="34" charset="-122"/>
                <a:ea typeface="微软雅黑" panose="020B0503020204020204" pitchFamily="34" charset="-122"/>
              </a:rPr>
              <a:t>    </a:t>
            </a:r>
            <a:endParaRPr lang="en-US" altLang="zh-CN" sz="1600" dirty="0" smtClean="0">
              <a:solidFill>
                <a:schemeClr val="tx2"/>
              </a:solidFill>
              <a:latin typeface="微软雅黑" panose="020B0503020204020204" pitchFamily="34" charset="-122"/>
              <a:ea typeface="微软雅黑" panose="020B0503020204020204" pitchFamily="34" charset="-122"/>
            </a:endParaRPr>
          </a:p>
        </p:txBody>
      </p:sp>
      <p:sp>
        <p:nvSpPr>
          <p:cNvPr id="8" name="矩形 7"/>
          <p:cNvSpPr/>
          <p:nvPr/>
        </p:nvSpPr>
        <p:spPr>
          <a:xfrm>
            <a:off x="402456" y="4225652"/>
            <a:ext cx="3103402" cy="1015663"/>
          </a:xfrm>
          <a:prstGeom prst="rect">
            <a:avLst/>
          </a:prstGeom>
        </p:spPr>
        <p:txBody>
          <a:bodyPr wrap="square">
            <a:spAutoFit/>
          </a:bodyPr>
          <a:lstStyle/>
          <a:p>
            <a:pPr marL="285750" indent="-285750">
              <a:lnSpc>
                <a:spcPct val="125000"/>
              </a:lnSpc>
              <a:buFont typeface="Wingdings" panose="05000000000000000000" pitchFamily="2" charset="2"/>
              <a:buChar char="p"/>
            </a:pPr>
            <a:r>
              <a:rPr lang="en-US" altLang="zh-CN" sz="1600" dirty="0">
                <a:solidFill>
                  <a:srgbClr val="FF0000"/>
                </a:solidFill>
                <a:latin typeface="微软雅黑" panose="020B0503020204020204" pitchFamily="34" charset="-122"/>
                <a:ea typeface="微软雅黑" panose="020B0503020204020204" pitchFamily="34" charset="-122"/>
              </a:rPr>
              <a:t>l</a:t>
            </a:r>
            <a:r>
              <a:rPr lang="en-US" altLang="zh-CN" sz="1600" dirty="0" smtClean="0">
                <a:solidFill>
                  <a:srgbClr val="FF0000"/>
                </a:solidFill>
                <a:latin typeface="微软雅黑" panose="020B0503020204020204" pitchFamily="34" charset="-122"/>
                <a:ea typeface="微软雅黑" panose="020B0503020204020204" pitchFamily="34" charset="-122"/>
              </a:rPr>
              <a:t>ow radiance consistency</a:t>
            </a:r>
          </a:p>
          <a:p>
            <a:pPr marL="285750" indent="-285750">
              <a:lnSpc>
                <a:spcPct val="125000"/>
              </a:lnSpc>
              <a:buFont typeface="Wingdings" panose="05000000000000000000" pitchFamily="2" charset="2"/>
              <a:buChar char="p"/>
            </a:pPr>
            <a:r>
              <a:rPr lang="en-US" altLang="zh-CN" sz="1600" dirty="0" smtClean="0">
                <a:solidFill>
                  <a:srgbClr val="7030A0"/>
                </a:solidFill>
                <a:latin typeface="微软雅黑" panose="020B0503020204020204" pitchFamily="34" charset="-122"/>
                <a:ea typeface="微软雅黑" panose="020B0503020204020204" pitchFamily="34" charset="-122"/>
              </a:rPr>
              <a:t>non-uniform wavelength</a:t>
            </a:r>
          </a:p>
          <a:p>
            <a:pPr>
              <a:lnSpc>
                <a:spcPct val="125000"/>
              </a:lnSpc>
            </a:pPr>
            <a:r>
              <a:rPr lang="en-US" altLang="zh-CN" sz="1600" dirty="0">
                <a:latin typeface="微软雅黑" panose="020B0503020204020204" pitchFamily="34" charset="-122"/>
                <a:ea typeface="微软雅黑" panose="020B0503020204020204" pitchFamily="34" charset="-122"/>
              </a:rPr>
              <a:t> </a:t>
            </a:r>
            <a:r>
              <a:rPr lang="en-US" altLang="zh-CN" sz="1600" dirty="0" smtClean="0">
                <a:latin typeface="微软雅黑" panose="020B0503020204020204" pitchFamily="34" charset="-122"/>
                <a:ea typeface="微软雅黑" panose="020B0503020204020204" pitchFamily="34" charset="-122"/>
              </a:rPr>
              <a:t>    (uniform wave number)</a:t>
            </a:r>
          </a:p>
        </p:txBody>
      </p:sp>
      <p:sp>
        <p:nvSpPr>
          <p:cNvPr id="16" name="TextBox 15"/>
          <p:cNvSpPr txBox="1"/>
          <p:nvPr/>
        </p:nvSpPr>
        <p:spPr>
          <a:xfrm>
            <a:off x="402456" y="2549464"/>
            <a:ext cx="726481" cy="400110"/>
          </a:xfrm>
          <a:prstGeom prst="rect">
            <a:avLst/>
          </a:prstGeom>
          <a:noFill/>
        </p:spPr>
        <p:txBody>
          <a:bodyPr wrap="none" rtlCol="0">
            <a:spAutoFit/>
          </a:bodyPr>
          <a:lstStyle/>
          <a:p>
            <a:pPr marL="15875"/>
            <a:r>
              <a:rPr lang="en-US" altLang="zh-CN" sz="2000" baseline="0" dirty="0" smtClean="0">
                <a:latin typeface="Times New Roman" panose="02020603050405020304" pitchFamily="18" charset="0"/>
                <a:cs typeface="Times New Roman" panose="02020603050405020304" pitchFamily="18" charset="0"/>
              </a:rPr>
              <a:t>Pros:</a:t>
            </a:r>
            <a:endParaRPr lang="zh-CN" altLang="en-US" sz="2000" baseline="0" dirty="0" smtClean="0">
              <a:latin typeface="Times New Roman" panose="02020603050405020304" pitchFamily="18" charset="0"/>
              <a:cs typeface="Times New Roman" panose="02020603050405020304" pitchFamily="18" charset="0"/>
            </a:endParaRPr>
          </a:p>
        </p:txBody>
      </p:sp>
      <p:sp>
        <p:nvSpPr>
          <p:cNvPr id="17" name="TextBox 16"/>
          <p:cNvSpPr txBox="1"/>
          <p:nvPr/>
        </p:nvSpPr>
        <p:spPr>
          <a:xfrm>
            <a:off x="445518" y="3893840"/>
            <a:ext cx="798617" cy="400110"/>
          </a:xfrm>
          <a:prstGeom prst="rect">
            <a:avLst/>
          </a:prstGeom>
          <a:noFill/>
        </p:spPr>
        <p:txBody>
          <a:bodyPr wrap="none" rtlCol="0">
            <a:spAutoFit/>
          </a:bodyPr>
          <a:lstStyle/>
          <a:p>
            <a:pPr marL="15875"/>
            <a:r>
              <a:rPr lang="en-US" altLang="zh-CN" sz="2000" baseline="0" dirty="0" smtClean="0">
                <a:latin typeface="Times New Roman" panose="02020603050405020304" pitchFamily="18" charset="0"/>
                <a:cs typeface="Times New Roman" panose="02020603050405020304" pitchFamily="18" charset="0"/>
              </a:rPr>
              <a:t>Cons:</a:t>
            </a:r>
            <a:endParaRPr lang="zh-CN" altLang="en-US" sz="2000" baseline="0" dirty="0" smtClean="0">
              <a:latin typeface="Times New Roman" panose="02020603050405020304" pitchFamily="18" charset="0"/>
              <a:cs typeface="Times New Roman" panose="02020603050405020304" pitchFamily="18" charset="0"/>
            </a:endParaRPr>
          </a:p>
        </p:txBody>
      </p:sp>
      <p:sp>
        <p:nvSpPr>
          <p:cNvPr id="18" name="文本框 8"/>
          <p:cNvSpPr txBox="1"/>
          <p:nvPr/>
        </p:nvSpPr>
        <p:spPr>
          <a:xfrm>
            <a:off x="3879005" y="1849388"/>
            <a:ext cx="3263200" cy="646331"/>
          </a:xfrm>
          <a:prstGeom prst="rect">
            <a:avLst/>
          </a:prstGeom>
          <a:noFill/>
          <a:ln w="19050">
            <a:solidFill>
              <a:srgbClr val="C00000"/>
            </a:solidFill>
          </a:ln>
        </p:spPr>
        <p:txBody>
          <a:bodyPr wrap="square" rtlCol="0">
            <a:spAutoFit/>
          </a:bodyPr>
          <a:lstStyle/>
          <a:p>
            <a:r>
              <a:rPr lang="en-US" altLang="zh-CN" dirty="0" smtClean="0">
                <a:latin typeface="微软雅黑" panose="020B0503020204020204" pitchFamily="34" charset="-122"/>
                <a:ea typeface="微软雅黑" panose="020B0503020204020204" pitchFamily="34" charset="-122"/>
              </a:rPr>
              <a:t>Dispersive spectral imager using </a:t>
            </a:r>
            <a:r>
              <a:rPr lang="en-US" altLang="zh-CN" dirty="0" err="1" smtClean="0">
                <a:latin typeface="微软雅黑" panose="020B0503020204020204" pitchFamily="34" charset="-122"/>
                <a:ea typeface="微软雅黑" panose="020B0503020204020204" pitchFamily="34" charset="-122"/>
              </a:rPr>
              <a:t>Offner</a:t>
            </a:r>
            <a:r>
              <a:rPr lang="en-US" altLang="zh-CN" dirty="0" smtClean="0">
                <a:latin typeface="微软雅黑" panose="020B0503020204020204" pitchFamily="34" charset="-122"/>
                <a:ea typeface="微软雅黑" panose="020B0503020204020204" pitchFamily="34" charset="-122"/>
              </a:rPr>
              <a:t> principle</a:t>
            </a:r>
          </a:p>
        </p:txBody>
      </p:sp>
      <p:sp>
        <p:nvSpPr>
          <p:cNvPr id="19" name="矩形 18"/>
          <p:cNvSpPr/>
          <p:nvPr/>
        </p:nvSpPr>
        <p:spPr>
          <a:xfrm>
            <a:off x="3773996" y="2839038"/>
            <a:ext cx="3780420" cy="1015663"/>
          </a:xfrm>
          <a:prstGeom prst="rect">
            <a:avLst/>
          </a:prstGeom>
        </p:spPr>
        <p:txBody>
          <a:bodyPr wrap="square">
            <a:spAutoFit/>
          </a:bodyPr>
          <a:lstStyle/>
          <a:p>
            <a:pPr marL="285750" indent="-285750">
              <a:lnSpc>
                <a:spcPct val="125000"/>
              </a:lnSpc>
              <a:buFont typeface="Wingdings" panose="05000000000000000000" pitchFamily="2" charset="2"/>
              <a:buChar char="p"/>
            </a:pPr>
            <a:r>
              <a:rPr lang="en-US" altLang="zh-CN" sz="1600" dirty="0">
                <a:solidFill>
                  <a:srgbClr val="FF0000"/>
                </a:solidFill>
                <a:latin typeface="微软雅黑" panose="020B0503020204020204" pitchFamily="34" charset="-122"/>
                <a:ea typeface="微软雅黑" panose="020B0503020204020204" pitchFamily="34" charset="-122"/>
              </a:rPr>
              <a:t>h</a:t>
            </a:r>
            <a:r>
              <a:rPr lang="en-US" altLang="zh-CN" sz="1600" dirty="0" smtClean="0">
                <a:solidFill>
                  <a:srgbClr val="FF0000"/>
                </a:solidFill>
                <a:latin typeface="微软雅黑" panose="020B0503020204020204" pitchFamily="34" charset="-122"/>
                <a:ea typeface="微软雅黑" panose="020B0503020204020204" pitchFamily="34" charset="-122"/>
              </a:rPr>
              <a:t>igh radiance consistency</a:t>
            </a:r>
          </a:p>
          <a:p>
            <a:pPr marL="285750" indent="-285750">
              <a:lnSpc>
                <a:spcPct val="125000"/>
              </a:lnSpc>
              <a:buFont typeface="Wingdings" panose="05000000000000000000" pitchFamily="2" charset="2"/>
              <a:buChar char="p"/>
            </a:pPr>
            <a:r>
              <a:rPr lang="en-US" altLang="zh-CN" sz="1600" dirty="0" smtClean="0">
                <a:latin typeface="微软雅黑" panose="020B0503020204020204" pitchFamily="34" charset="-122"/>
                <a:ea typeface="微软雅黑" panose="020B0503020204020204" pitchFamily="34" charset="-122"/>
              </a:rPr>
              <a:t>Low requirement to the platform</a:t>
            </a:r>
          </a:p>
          <a:p>
            <a:pPr marL="285750" indent="-285750">
              <a:lnSpc>
                <a:spcPct val="125000"/>
              </a:lnSpc>
              <a:buFont typeface="Wingdings" panose="05000000000000000000" pitchFamily="2" charset="2"/>
              <a:buChar char="p"/>
            </a:pPr>
            <a:r>
              <a:rPr lang="en-US" altLang="zh-CN" sz="1600" dirty="0" smtClean="0">
                <a:solidFill>
                  <a:srgbClr val="7030A0"/>
                </a:solidFill>
                <a:latin typeface="微软雅黑" panose="020B0503020204020204" pitchFamily="34" charset="-122"/>
                <a:ea typeface="微软雅黑" panose="020B0503020204020204" pitchFamily="34" charset="-122"/>
              </a:rPr>
              <a:t>uniform wavelength</a:t>
            </a:r>
            <a:r>
              <a:rPr lang="zh-CN" altLang="en-US" sz="1600" dirty="0" smtClean="0">
                <a:solidFill>
                  <a:srgbClr val="7030A0"/>
                </a:solidFill>
                <a:latin typeface="微软雅黑" panose="020B0503020204020204" pitchFamily="34" charset="-122"/>
                <a:ea typeface="微软雅黑" panose="020B0503020204020204" pitchFamily="34" charset="-122"/>
              </a:rPr>
              <a:t>    </a:t>
            </a:r>
            <a:endParaRPr lang="en-US" altLang="zh-CN" sz="1600" dirty="0" smtClean="0">
              <a:solidFill>
                <a:srgbClr val="7030A0"/>
              </a:solidFill>
              <a:latin typeface="微软雅黑" panose="020B0503020204020204" pitchFamily="34" charset="-122"/>
              <a:ea typeface="微软雅黑" panose="020B0503020204020204" pitchFamily="34" charset="-122"/>
            </a:endParaRPr>
          </a:p>
        </p:txBody>
      </p:sp>
      <p:sp>
        <p:nvSpPr>
          <p:cNvPr id="20" name="矩形 19"/>
          <p:cNvSpPr/>
          <p:nvPr/>
        </p:nvSpPr>
        <p:spPr>
          <a:xfrm>
            <a:off x="3883614" y="4225652"/>
            <a:ext cx="3382770" cy="707886"/>
          </a:xfrm>
          <a:prstGeom prst="rect">
            <a:avLst/>
          </a:prstGeom>
        </p:spPr>
        <p:txBody>
          <a:bodyPr wrap="square">
            <a:spAutoFit/>
          </a:bodyPr>
          <a:lstStyle/>
          <a:p>
            <a:pPr marL="285750" indent="-285750">
              <a:lnSpc>
                <a:spcPct val="125000"/>
              </a:lnSpc>
              <a:buFont typeface="Wingdings" panose="05000000000000000000" pitchFamily="2" charset="2"/>
              <a:buChar char="p"/>
            </a:pPr>
            <a:r>
              <a:rPr lang="en-US" altLang="zh-CN" sz="1600" dirty="0" smtClean="0">
                <a:solidFill>
                  <a:schemeClr val="tx2"/>
                </a:solidFill>
                <a:latin typeface="微软雅黑" panose="020B0503020204020204" pitchFamily="34" charset="-122"/>
                <a:ea typeface="微软雅黑" panose="020B0503020204020204" pitchFamily="34" charset="-122"/>
              </a:rPr>
              <a:t>spectral mixing </a:t>
            </a:r>
          </a:p>
          <a:p>
            <a:pPr marL="285750" indent="-285750">
              <a:lnSpc>
                <a:spcPct val="125000"/>
              </a:lnSpc>
              <a:buFont typeface="Wingdings" panose="05000000000000000000" pitchFamily="2" charset="2"/>
              <a:buChar char="p"/>
            </a:pPr>
            <a:r>
              <a:rPr lang="en-US" altLang="zh-CN" sz="1600" dirty="0" smtClean="0">
                <a:solidFill>
                  <a:schemeClr val="accent3">
                    <a:lumMod val="75000"/>
                  </a:schemeClr>
                </a:solidFill>
                <a:latin typeface="微软雅黑" panose="020B0503020204020204" pitchFamily="34" charset="-122"/>
                <a:ea typeface="微软雅黑" panose="020B0503020204020204" pitchFamily="34" charset="-122"/>
              </a:rPr>
              <a:t>unstable spectral position</a:t>
            </a:r>
          </a:p>
        </p:txBody>
      </p:sp>
      <p:sp>
        <p:nvSpPr>
          <p:cNvPr id="21" name="TextBox 20"/>
          <p:cNvSpPr txBox="1"/>
          <p:nvPr/>
        </p:nvSpPr>
        <p:spPr>
          <a:xfrm>
            <a:off x="3883614" y="2515634"/>
            <a:ext cx="726481" cy="400110"/>
          </a:xfrm>
          <a:prstGeom prst="rect">
            <a:avLst/>
          </a:prstGeom>
          <a:noFill/>
        </p:spPr>
        <p:txBody>
          <a:bodyPr wrap="none" rtlCol="0">
            <a:spAutoFit/>
          </a:bodyPr>
          <a:lstStyle/>
          <a:p>
            <a:pPr marL="15875"/>
            <a:r>
              <a:rPr lang="en-US" altLang="zh-CN" sz="2000" baseline="0" dirty="0" smtClean="0">
                <a:latin typeface="Times New Roman" panose="02020603050405020304" pitchFamily="18" charset="0"/>
                <a:cs typeface="Times New Roman" panose="02020603050405020304" pitchFamily="18" charset="0"/>
              </a:rPr>
              <a:t>Pros:</a:t>
            </a:r>
            <a:endParaRPr lang="zh-CN" altLang="en-US" sz="2000" baseline="0" dirty="0" smtClean="0">
              <a:latin typeface="Times New Roman" panose="02020603050405020304" pitchFamily="18" charset="0"/>
              <a:cs typeface="Times New Roman" panose="02020603050405020304" pitchFamily="18" charset="0"/>
            </a:endParaRPr>
          </a:p>
        </p:txBody>
      </p:sp>
      <p:sp>
        <p:nvSpPr>
          <p:cNvPr id="22" name="TextBox 21"/>
          <p:cNvSpPr txBox="1"/>
          <p:nvPr/>
        </p:nvSpPr>
        <p:spPr>
          <a:xfrm>
            <a:off x="3926676" y="3893840"/>
            <a:ext cx="798617" cy="400110"/>
          </a:xfrm>
          <a:prstGeom prst="rect">
            <a:avLst/>
          </a:prstGeom>
          <a:noFill/>
        </p:spPr>
        <p:txBody>
          <a:bodyPr wrap="none" rtlCol="0">
            <a:spAutoFit/>
          </a:bodyPr>
          <a:lstStyle/>
          <a:p>
            <a:pPr marL="15875"/>
            <a:r>
              <a:rPr lang="en-US" altLang="zh-CN" sz="2000" baseline="0" dirty="0" smtClean="0">
                <a:latin typeface="Times New Roman" panose="02020603050405020304" pitchFamily="18" charset="0"/>
                <a:cs typeface="Times New Roman" panose="02020603050405020304" pitchFamily="18" charset="0"/>
              </a:rPr>
              <a:t>Cons:</a:t>
            </a:r>
            <a:endParaRPr lang="zh-CN" altLang="en-US" sz="2000" baseline="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3218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pic>
        <p:nvPicPr>
          <p:cNvPr id="13" name="图片 12"/>
          <p:cNvPicPr>
            <a:picLocks noChangeAspect="1"/>
          </p:cNvPicPr>
          <p:nvPr/>
        </p:nvPicPr>
        <p:blipFill rotWithShape="1">
          <a:blip r:embed="rId2"/>
          <a:srcRect l="5930" t="12287" r="8095" b="16636"/>
          <a:stretch/>
        </p:blipFill>
        <p:spPr>
          <a:xfrm>
            <a:off x="3906286" y="1489348"/>
            <a:ext cx="3581093" cy="2232247"/>
          </a:xfrm>
          <a:prstGeom prst="rect">
            <a:avLst/>
          </a:prstGeom>
        </p:spPr>
      </p:pic>
      <p:sp>
        <p:nvSpPr>
          <p:cNvPr id="14" name="内容占位符 2"/>
          <p:cNvSpPr txBox="1">
            <a:spLocks/>
          </p:cNvSpPr>
          <p:nvPr/>
        </p:nvSpPr>
        <p:spPr>
          <a:xfrm>
            <a:off x="29611" y="1104116"/>
            <a:ext cx="7753350" cy="4148666"/>
          </a:xfrm>
          <a:prstGeom prst="rect">
            <a:avLst/>
          </a:prstGeom>
        </p:spPr>
        <p:txBody>
          <a:bodyPr>
            <a:normAutofit/>
          </a:bodyPr>
          <a:lstStyle>
            <a:lvl1pPr marL="285739" indent="-285739"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1pPr>
            <a:lvl2pPr marL="619100" indent="-238115" algn="l" rtl="0" eaLnBrk="0" fontAlgn="base" hangingPunct="0">
              <a:spcBef>
                <a:spcPct val="20000"/>
              </a:spcBef>
              <a:spcAft>
                <a:spcPct val="0"/>
              </a:spcAft>
              <a:buFont typeface="Arial" panose="020B0604020202020204" pitchFamily="34" charset="0"/>
              <a:buChar char="–"/>
              <a:defRPr sz="2333" kern="1200">
                <a:solidFill>
                  <a:schemeClr val="tx1"/>
                </a:solidFill>
                <a:latin typeface="+mn-lt"/>
                <a:ea typeface="+mn-ea"/>
                <a:cs typeface="+mn-cs"/>
              </a:defRPr>
            </a:lvl2pPr>
            <a:lvl3pPr marL="952462" indent="-190492"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333447" indent="-190492" algn="l"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n-ea"/>
                <a:cs typeface="+mn-cs"/>
              </a:defRPr>
            </a:lvl4pPr>
            <a:lvl5pPr marL="1714431" indent="-190492" algn="l"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pPr marL="0" indent="0">
              <a:buFont typeface="Arial" panose="020B0604020202020204" pitchFamily="34" charset="0"/>
              <a:buNone/>
            </a:pPr>
            <a:r>
              <a:rPr lang="en-US" altLang="zh-CN" sz="2800" smtClean="0">
                <a:solidFill>
                  <a:srgbClr val="0070C0"/>
                </a:solidFill>
                <a:latin typeface="Times New Roman" panose="02020603050405020304" pitchFamily="18" charset="0"/>
                <a:cs typeface="Times New Roman" panose="02020603050405020304" pitchFamily="18" charset="0"/>
              </a:rPr>
              <a:t>SPECIFICATION</a:t>
            </a:r>
            <a:endParaRPr lang="zh-CN" altLang="zh-CN" sz="2800" smtClean="0">
              <a:solidFill>
                <a:srgbClr val="0070C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en-US" altLang="zh-CN" sz="1800" smtClean="0">
                <a:latin typeface="Times New Roman" panose="02020603050405020304" pitchFamily="18" charset="0"/>
                <a:cs typeface="Times New Roman" panose="02020603050405020304" pitchFamily="18" charset="0"/>
              </a:rPr>
              <a:t>Spectral Range</a:t>
            </a:r>
            <a:r>
              <a:rPr lang="zh-CN" altLang="zh-CN" sz="1800" smtClean="0">
                <a:latin typeface="Times New Roman" panose="02020603050405020304" pitchFamily="18" charset="0"/>
                <a:cs typeface="Times New Roman" panose="02020603050405020304" pitchFamily="18" charset="0"/>
              </a:rPr>
              <a:t>：</a:t>
            </a:r>
            <a:r>
              <a:rPr lang="en-US" altLang="zh-CN" sz="1800" smtClean="0">
                <a:latin typeface="Times New Roman" panose="02020603050405020304" pitchFamily="18" charset="0"/>
                <a:cs typeface="Times New Roman" panose="02020603050405020304" pitchFamily="18" charset="0"/>
              </a:rPr>
              <a:t>1um~2.5um </a:t>
            </a:r>
            <a:endParaRPr lang="zh-CN" altLang="zh-CN" sz="180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en-US" altLang="zh-CN" sz="1800" smtClean="0">
                <a:latin typeface="Times New Roman" panose="02020603050405020304" pitchFamily="18" charset="0"/>
                <a:cs typeface="Times New Roman" panose="02020603050405020304" pitchFamily="18" charset="0"/>
              </a:rPr>
              <a:t>Spectral bands</a:t>
            </a:r>
            <a:r>
              <a:rPr lang="zh-CN" altLang="zh-CN" sz="1800" smtClean="0">
                <a:latin typeface="Times New Roman" panose="02020603050405020304" pitchFamily="18" charset="0"/>
                <a:cs typeface="Times New Roman" panose="02020603050405020304" pitchFamily="18" charset="0"/>
              </a:rPr>
              <a:t>：</a:t>
            </a:r>
            <a:r>
              <a:rPr lang="en-US" altLang="zh-CN" sz="1800" smtClean="0">
                <a:latin typeface="Times New Roman" panose="02020603050405020304" pitchFamily="18" charset="0"/>
                <a:cs typeface="Times New Roman" panose="02020603050405020304" pitchFamily="18" charset="0"/>
              </a:rPr>
              <a:t>150</a:t>
            </a:r>
            <a:endParaRPr lang="zh-CN" altLang="zh-CN" sz="180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en-US" altLang="zh-CN" sz="1800" smtClean="0">
                <a:latin typeface="Times New Roman" panose="02020603050405020304" pitchFamily="18" charset="0"/>
                <a:cs typeface="Times New Roman" panose="02020603050405020304" pitchFamily="18" charset="0"/>
              </a:rPr>
              <a:t>MAX SNR</a:t>
            </a:r>
            <a:r>
              <a:rPr lang="zh-CN" altLang="zh-CN" sz="1800" smtClean="0">
                <a:latin typeface="Times New Roman" panose="02020603050405020304" pitchFamily="18" charset="0"/>
                <a:cs typeface="Times New Roman" panose="02020603050405020304" pitchFamily="18" charset="0"/>
              </a:rPr>
              <a:t>：</a:t>
            </a:r>
            <a:r>
              <a:rPr lang="en-US" altLang="zh-CN" sz="1800" smtClean="0">
                <a:latin typeface="Times New Roman" panose="02020603050405020304" pitchFamily="18" charset="0"/>
                <a:cs typeface="Times New Roman" panose="02020603050405020304" pitchFamily="18" charset="0"/>
              </a:rPr>
              <a:t>&gt;1000</a:t>
            </a:r>
            <a:endParaRPr lang="zh-CN" altLang="zh-CN" sz="180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en-US" altLang="zh-CN" sz="1800" smtClean="0">
                <a:latin typeface="Times New Roman" panose="02020603050405020304" pitchFamily="18" charset="0"/>
                <a:cs typeface="Times New Roman" panose="02020603050405020304" pitchFamily="18" charset="0"/>
              </a:rPr>
              <a:t>Smile distortion</a:t>
            </a:r>
            <a:r>
              <a:rPr lang="zh-CN" altLang="zh-CN" sz="1800" smtClean="0">
                <a:latin typeface="Times New Roman" panose="02020603050405020304" pitchFamily="18" charset="0"/>
                <a:cs typeface="Times New Roman" panose="02020603050405020304" pitchFamily="18" charset="0"/>
              </a:rPr>
              <a:t>：</a:t>
            </a:r>
            <a:r>
              <a:rPr lang="en-US" altLang="zh-CN" sz="1800" smtClean="0">
                <a:latin typeface="Times New Roman" panose="02020603050405020304" pitchFamily="18" charset="0"/>
                <a:cs typeface="Times New Roman" panose="02020603050405020304" pitchFamily="18" charset="0"/>
              </a:rPr>
              <a:t>≤10% of a pixel</a:t>
            </a:r>
            <a:endParaRPr lang="zh-CN" altLang="zh-CN" sz="180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en-US" altLang="zh-CN" sz="1800" smtClean="0">
                <a:latin typeface="Times New Roman" panose="02020603050405020304" pitchFamily="18" charset="0"/>
                <a:cs typeface="Times New Roman" panose="02020603050405020304" pitchFamily="18" charset="0"/>
              </a:rPr>
              <a:t>Keystone distortion: ≤10% of a pixel</a:t>
            </a:r>
            <a:endParaRPr lang="zh-CN" altLang="zh-CN" sz="180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en-US" altLang="zh-CN" sz="1800" smtClean="0">
                <a:latin typeface="Times New Roman" panose="02020603050405020304" pitchFamily="18" charset="0"/>
                <a:cs typeface="Times New Roman" panose="02020603050405020304" pitchFamily="18" charset="0"/>
              </a:rPr>
              <a:t>Spatial resolution: 0.002°</a:t>
            </a:r>
            <a:endParaRPr lang="zh-CN" altLang="zh-CN" sz="180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en-US" altLang="zh-CN" sz="1800" smtClean="0">
                <a:latin typeface="Times New Roman" panose="02020603050405020304" pitchFamily="18" charset="0"/>
                <a:cs typeface="Times New Roman" panose="02020603050405020304" pitchFamily="18" charset="0"/>
              </a:rPr>
              <a:t>Field of view: 0.64°</a:t>
            </a:r>
            <a:endParaRPr lang="zh-CN" altLang="zh-CN" sz="180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en-US" altLang="zh-CN" sz="1800" smtClean="0">
                <a:latin typeface="Times New Roman" panose="02020603050405020304" pitchFamily="18" charset="0"/>
                <a:cs typeface="Times New Roman" panose="02020603050405020304" pitchFamily="18" charset="0"/>
              </a:rPr>
              <a:t>Accuracy of spectral calibration</a:t>
            </a:r>
            <a:r>
              <a:rPr lang="zh-CN" altLang="zh-CN" sz="1800" smtClean="0">
                <a:latin typeface="Times New Roman" panose="02020603050405020304" pitchFamily="18" charset="0"/>
                <a:cs typeface="Times New Roman" panose="02020603050405020304" pitchFamily="18" charset="0"/>
              </a:rPr>
              <a:t>：</a:t>
            </a:r>
            <a:r>
              <a:rPr lang="en-US" altLang="zh-CN" sz="1800" smtClean="0">
                <a:latin typeface="Times New Roman" panose="02020603050405020304" pitchFamily="18" charset="0"/>
                <a:cs typeface="Times New Roman" panose="02020603050405020304" pitchFamily="18" charset="0"/>
              </a:rPr>
              <a:t>≤1nm</a:t>
            </a:r>
            <a:endParaRPr lang="zh-CN" altLang="zh-CN" sz="180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n"/>
            </a:pPr>
            <a:r>
              <a:rPr lang="en-US" altLang="zh-CN" sz="1800" smtClean="0">
                <a:latin typeface="Times New Roman" panose="02020603050405020304" pitchFamily="18" charset="0"/>
                <a:cs typeface="Times New Roman" panose="02020603050405020304" pitchFamily="18" charset="0"/>
              </a:rPr>
              <a:t>Accuracy of radiometric calibration</a:t>
            </a:r>
            <a:r>
              <a:rPr lang="zh-CN" altLang="zh-CN" sz="1800" smtClean="0">
                <a:latin typeface="Times New Roman" panose="02020603050405020304" pitchFamily="18" charset="0"/>
                <a:cs typeface="Times New Roman" panose="02020603050405020304" pitchFamily="18" charset="0"/>
              </a:rPr>
              <a:t>：</a:t>
            </a:r>
            <a:r>
              <a:rPr lang="en-US" altLang="zh-CN" sz="1800" smtClean="0">
                <a:latin typeface="Times New Roman" panose="02020603050405020304" pitchFamily="18" charset="0"/>
                <a:cs typeface="Times New Roman" panose="02020603050405020304" pitchFamily="18" charset="0"/>
              </a:rPr>
              <a:t>≤5%</a:t>
            </a:r>
            <a:endParaRPr lang="zh-CN" altLang="zh-CN" sz="1800" smtClean="0">
              <a:latin typeface="Times New Roman" panose="02020603050405020304" pitchFamily="18" charset="0"/>
              <a:cs typeface="Times New Roman" panose="02020603050405020304" pitchFamily="18" charset="0"/>
            </a:endParaRPr>
          </a:p>
          <a:p>
            <a:endParaRPr lang="zh-CN" alt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3804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sp>
        <p:nvSpPr>
          <p:cNvPr id="3" name="内容占位符 2"/>
          <p:cNvSpPr txBox="1">
            <a:spLocks/>
          </p:cNvSpPr>
          <p:nvPr/>
        </p:nvSpPr>
        <p:spPr>
          <a:xfrm>
            <a:off x="368299" y="3530749"/>
            <a:ext cx="6754069" cy="1703015"/>
          </a:xfrm>
          <a:prstGeom prst="rect">
            <a:avLst/>
          </a:prstGeom>
        </p:spPr>
        <p:txBody>
          <a:bodyPr>
            <a:normAutofit fontScale="85000" lnSpcReduction="10000"/>
          </a:bodyPr>
          <a:lstStyle>
            <a:lvl1pPr marL="285739" indent="-285739"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1pPr>
            <a:lvl2pPr marL="619100" indent="-238115" algn="l" rtl="0" eaLnBrk="0" fontAlgn="base" hangingPunct="0">
              <a:spcBef>
                <a:spcPct val="20000"/>
              </a:spcBef>
              <a:spcAft>
                <a:spcPct val="0"/>
              </a:spcAft>
              <a:buFont typeface="Arial" panose="020B0604020202020204" pitchFamily="34" charset="0"/>
              <a:buChar char="–"/>
              <a:defRPr sz="2333" kern="1200">
                <a:solidFill>
                  <a:schemeClr val="tx1"/>
                </a:solidFill>
                <a:latin typeface="+mn-lt"/>
                <a:ea typeface="+mn-ea"/>
                <a:cs typeface="+mn-cs"/>
              </a:defRPr>
            </a:lvl2pPr>
            <a:lvl3pPr marL="952462" indent="-190492"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333447" indent="-190492" algn="l"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n-ea"/>
                <a:cs typeface="+mn-cs"/>
              </a:defRPr>
            </a:lvl4pPr>
            <a:lvl5pPr marL="1714431" indent="-190492" algn="l" rtl="0" eaLnBrk="0" fontAlgn="base" hangingPunct="0">
              <a:spcBef>
                <a:spcPct val="20000"/>
              </a:spcBef>
              <a:spcAft>
                <a:spcPct val="0"/>
              </a:spcAft>
              <a:buFont typeface="Arial" panose="020B0604020202020204"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a:lstStyle>
          <a:p>
            <a:r>
              <a:rPr lang="en-US" altLang="zh-CN" sz="2400" b="1" smtClean="0">
                <a:latin typeface="Times New Roman" panose="02020603050405020304" pitchFamily="18" charset="0"/>
                <a:cs typeface="Times New Roman" panose="02020603050405020304" pitchFamily="18" charset="0"/>
              </a:rPr>
              <a:t>The telescope </a:t>
            </a:r>
            <a:r>
              <a:rPr lang="en-US" altLang="zh-CN" sz="2000" smtClean="0">
                <a:latin typeface="Times New Roman" panose="02020603050405020304" pitchFamily="18" charset="0"/>
                <a:cs typeface="Times New Roman" panose="02020603050405020304" pitchFamily="18" charset="0"/>
              </a:rPr>
              <a:t>is</a:t>
            </a:r>
            <a:r>
              <a:rPr lang="en-US" altLang="zh-CN" sz="2400" b="1" smtClean="0">
                <a:latin typeface="Times New Roman" panose="02020603050405020304" pitchFamily="18" charset="0"/>
                <a:cs typeface="Times New Roman" panose="02020603050405020304" pitchFamily="18" charset="0"/>
              </a:rPr>
              <a:t> </a:t>
            </a:r>
            <a:r>
              <a:rPr lang="en-US" altLang="zh-CN" sz="2000" smtClean="0">
                <a:latin typeface="Times New Roman" panose="02020603050405020304" pitchFamily="18" charset="0"/>
                <a:cs typeface="Times New Roman" panose="02020603050405020304" pitchFamily="18" charset="0"/>
              </a:rPr>
              <a:t>Ritchey-Chretien Telescope with fore-Lens Corrector, has a focal length of 860mm and an F-number of 4.0. The exit pupil is located near infinity giving a telecentric image, which is required for a proper pupil matching with the spectrometer.</a:t>
            </a:r>
            <a:endParaRPr lang="zh-CN" altLang="zh-CN" sz="2000" smtClean="0">
              <a:latin typeface="Times New Roman" panose="02020603050405020304" pitchFamily="18" charset="0"/>
              <a:cs typeface="Times New Roman" panose="02020603050405020304" pitchFamily="18" charset="0"/>
            </a:endParaRPr>
          </a:p>
          <a:p>
            <a:r>
              <a:rPr lang="en-US" altLang="zh-CN" sz="2400" b="1" smtClean="0">
                <a:latin typeface="Times New Roman" panose="02020603050405020304" pitchFamily="18" charset="0"/>
                <a:cs typeface="Times New Roman" panose="02020603050405020304" pitchFamily="18" charset="0"/>
              </a:rPr>
              <a:t>The spectrometer </a:t>
            </a:r>
            <a:r>
              <a:rPr lang="en-US" altLang="zh-CN" sz="2000" smtClean="0">
                <a:latin typeface="Times New Roman" panose="02020603050405020304" pitchFamily="18" charset="0"/>
                <a:cs typeface="Times New Roman" panose="02020603050405020304" pitchFamily="18" charset="0"/>
              </a:rPr>
              <a:t>consists of three spherical mirrors and two Féry prisms made from fused silica.</a:t>
            </a:r>
            <a:endParaRPr lang="zh-CN" altLang="zh-CN" sz="2000" dirty="0">
              <a:latin typeface="Times New Roman" panose="02020603050405020304" pitchFamily="18" charset="0"/>
              <a:cs typeface="Times New Roman" panose="02020603050405020304" pitchFamily="18" charset="0"/>
            </a:endParaRPr>
          </a:p>
        </p:txBody>
      </p:sp>
      <p:pic>
        <p:nvPicPr>
          <p:cNvPr id="4" name="图片 3"/>
          <p:cNvPicPr/>
          <p:nvPr/>
        </p:nvPicPr>
        <p:blipFill rotWithShape="1">
          <a:blip r:embed="rId2"/>
          <a:srcRect l="3251" t="19240" r="3564" b="19192"/>
          <a:stretch/>
        </p:blipFill>
        <p:spPr bwMode="auto">
          <a:xfrm>
            <a:off x="1184416" y="904751"/>
            <a:ext cx="5142303" cy="25512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3804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grpSp>
        <p:nvGrpSpPr>
          <p:cNvPr id="7" name="组合 6"/>
          <p:cNvGrpSpPr/>
          <p:nvPr/>
        </p:nvGrpSpPr>
        <p:grpSpPr>
          <a:xfrm>
            <a:off x="-10707" y="1080635"/>
            <a:ext cx="7630707" cy="3937105"/>
            <a:chOff x="-10708" y="936619"/>
            <a:chExt cx="8492067" cy="5017760"/>
          </a:xfrm>
        </p:grpSpPr>
        <p:pic>
          <p:nvPicPr>
            <p:cNvPr id="3" name="图片 2"/>
            <p:cNvPicPr/>
            <p:nvPr/>
          </p:nvPicPr>
          <p:blipFill>
            <a:blip r:embed="rId2"/>
            <a:stretch>
              <a:fillRect/>
            </a:stretch>
          </p:blipFill>
          <p:spPr>
            <a:xfrm>
              <a:off x="118409" y="936619"/>
              <a:ext cx="3992457" cy="2992120"/>
            </a:xfrm>
            <a:prstGeom prst="rect">
              <a:avLst/>
            </a:prstGeom>
          </p:spPr>
        </p:pic>
        <p:sp>
          <p:nvSpPr>
            <p:cNvPr id="4" name="矩形 3"/>
            <p:cNvSpPr/>
            <p:nvPr/>
          </p:nvSpPr>
          <p:spPr>
            <a:xfrm>
              <a:off x="-10708" y="4048965"/>
              <a:ext cx="4402667" cy="1905414"/>
            </a:xfrm>
            <a:prstGeom prst="rect">
              <a:avLst/>
            </a:prstGeom>
          </p:spPr>
          <p:txBody>
            <a:bodyPr wrap="square">
              <a:spAutoFit/>
            </a:bodyPr>
            <a:lstStyle/>
            <a:p>
              <a:pPr algn="ctr">
                <a:spcAft>
                  <a:spcPts val="0"/>
                </a:spcAft>
              </a:pPr>
              <a:r>
                <a:rPr lang="en-US" altLang="zh-CN" sz="1600" b="1" kern="100" dirty="0">
                  <a:solidFill>
                    <a:srgbClr val="000000"/>
                  </a:solidFill>
                  <a:latin typeface="Times New Roman" panose="02020603050405020304" pitchFamily="18" charset="0"/>
                  <a:cs typeface="Times New Roman" panose="02020603050405020304" pitchFamily="18" charset="0"/>
                </a:rPr>
                <a:t>Spot diagram </a:t>
              </a:r>
              <a:r>
                <a:rPr lang="en-US" altLang="zh-CN" sz="1600" b="1" kern="100" dirty="0" smtClean="0">
                  <a:solidFill>
                    <a:srgbClr val="000000"/>
                  </a:solidFill>
                  <a:latin typeface="Times New Roman" panose="02020603050405020304" pitchFamily="18" charset="0"/>
                  <a:cs typeface="Times New Roman" panose="02020603050405020304" pitchFamily="18" charset="0"/>
                </a:rPr>
                <a:t>matrix</a:t>
              </a:r>
              <a:endParaRPr lang="zh-CN" altLang="zh-CN" sz="1600" b="1" kern="100" dirty="0">
                <a:latin typeface="Times New Roman" panose="02020603050405020304" pitchFamily="18" charset="0"/>
                <a:cs typeface="Times New Roman" panose="02020603050405020304" pitchFamily="18" charset="0"/>
              </a:endParaRPr>
            </a:p>
            <a:p>
              <a:pPr algn="just">
                <a:spcAft>
                  <a:spcPts val="0"/>
                </a:spcAft>
              </a:pPr>
              <a:r>
                <a:rPr lang="en-US" altLang="zh-CN" sz="1600" kern="100" dirty="0">
                  <a:solidFill>
                    <a:srgbClr val="000000"/>
                  </a:solidFill>
                  <a:latin typeface="Times New Roman" panose="02020603050405020304" pitchFamily="18" charset="0"/>
                  <a:cs typeface="Times New Roman" panose="02020603050405020304" pitchFamily="18" charset="0"/>
                </a:rPr>
                <a:t>The spot diagrams are given for five wavelengths from1000 to 2500 nm and at three field points covering the whole field of view. </a:t>
              </a:r>
              <a:r>
                <a:rPr lang="en-US" altLang="zh-CN" sz="1600" kern="100" dirty="0" smtClean="0">
                  <a:solidFill>
                    <a:srgbClr val="000000"/>
                  </a:solidFill>
                  <a:latin typeface="Times New Roman" panose="02020603050405020304" pitchFamily="18" charset="0"/>
                  <a:cs typeface="Times New Roman" panose="02020603050405020304" pitchFamily="18" charset="0"/>
                </a:rPr>
                <a:t>All </a:t>
              </a:r>
              <a:r>
                <a:rPr lang="en-US" altLang="zh-CN" sz="1600" kern="100" dirty="0">
                  <a:solidFill>
                    <a:srgbClr val="000000"/>
                  </a:solidFill>
                  <a:latin typeface="Times New Roman" panose="02020603050405020304" pitchFamily="18" charset="0"/>
                  <a:cs typeface="Times New Roman" panose="02020603050405020304" pitchFamily="18" charset="0"/>
                </a:rPr>
                <a:t>boxes are 30 µm matching the pixel pitch of the SWIR detector.</a:t>
              </a:r>
              <a:endParaRPr lang="zh-CN" altLang="zh-CN" sz="1600" kern="100" dirty="0">
                <a:latin typeface="Times New Roman" panose="02020603050405020304" pitchFamily="18" charset="0"/>
                <a:cs typeface="Times New Roman" panose="02020603050405020304" pitchFamily="18" charset="0"/>
              </a:endParaRPr>
            </a:p>
          </p:txBody>
        </p:sp>
        <p:pic>
          <p:nvPicPr>
            <p:cNvPr id="5" name="图片 4"/>
            <p:cNvPicPr/>
            <p:nvPr/>
          </p:nvPicPr>
          <p:blipFill rotWithShape="1">
            <a:blip r:embed="rId3"/>
            <a:srcRect r="4286"/>
            <a:stretch/>
          </p:blipFill>
          <p:spPr bwMode="auto">
            <a:xfrm>
              <a:off x="4391959" y="936619"/>
              <a:ext cx="4089400" cy="2992121"/>
            </a:xfrm>
            <a:prstGeom prst="rect">
              <a:avLst/>
            </a:prstGeom>
            <a:ln>
              <a:noFill/>
            </a:ln>
            <a:extLst>
              <a:ext uri="{53640926-AAD7-44D8-BBD7-CCE9431645EC}">
                <a14:shadowObscured xmlns:a14="http://schemas.microsoft.com/office/drawing/2010/main"/>
              </a:ext>
            </a:extLst>
          </p:spPr>
        </p:pic>
        <p:sp>
          <p:nvSpPr>
            <p:cNvPr id="6" name="矩形 5"/>
            <p:cNvSpPr/>
            <p:nvPr/>
          </p:nvSpPr>
          <p:spPr>
            <a:xfrm>
              <a:off x="4531659" y="4048965"/>
              <a:ext cx="3810000" cy="1307637"/>
            </a:xfrm>
            <a:prstGeom prst="rect">
              <a:avLst/>
            </a:prstGeom>
          </p:spPr>
          <p:txBody>
            <a:bodyPr wrap="square">
              <a:spAutoFit/>
            </a:bodyPr>
            <a:lstStyle/>
            <a:p>
              <a:pPr algn="ctr">
                <a:spcAft>
                  <a:spcPts val="0"/>
                </a:spcAft>
              </a:pPr>
              <a:r>
                <a:rPr lang="en-US" altLang="zh-CN" sz="1600" b="1" kern="100" dirty="0">
                  <a:solidFill>
                    <a:srgbClr val="000000"/>
                  </a:solidFill>
                  <a:latin typeface="Times New Roman" panose="02020603050405020304" pitchFamily="18" charset="0"/>
                  <a:cs typeface="Times New Roman" panose="02020603050405020304" pitchFamily="18" charset="0"/>
                </a:rPr>
                <a:t>Bandwidth of a single pixel</a:t>
              </a:r>
              <a:endParaRPr lang="zh-CN" altLang="zh-CN" sz="1200" b="1" kern="100" dirty="0">
                <a:latin typeface="Times New Roman" panose="02020603050405020304" pitchFamily="18" charset="0"/>
                <a:cs typeface="Times New Roman" panose="02020603050405020304" pitchFamily="18" charset="0"/>
              </a:endParaRPr>
            </a:p>
            <a:p>
              <a:pPr algn="just">
                <a:spcAft>
                  <a:spcPts val="0"/>
                </a:spcAft>
              </a:pPr>
              <a:r>
                <a:rPr lang="en-US" altLang="zh-CN" sz="1600" kern="100" dirty="0">
                  <a:solidFill>
                    <a:srgbClr val="000000"/>
                  </a:solidFill>
                  <a:latin typeface="Times New Roman" panose="02020603050405020304" pitchFamily="18" charset="0"/>
                  <a:cs typeface="Times New Roman" panose="02020603050405020304" pitchFamily="18" charset="0"/>
                </a:rPr>
                <a:t>The width of the spectral response function varies between 7.5 and 12.4 nm. The mean bandwidth is 10 nm</a:t>
              </a:r>
              <a:endParaRPr lang="zh-CN" altLang="zh-CN" sz="1200" kern="1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823804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grpSp>
        <p:nvGrpSpPr>
          <p:cNvPr id="7" name="组合 6"/>
          <p:cNvGrpSpPr/>
          <p:nvPr/>
        </p:nvGrpSpPr>
        <p:grpSpPr>
          <a:xfrm>
            <a:off x="-45507" y="899836"/>
            <a:ext cx="7665507" cy="3973888"/>
            <a:chOff x="-45508" y="805312"/>
            <a:chExt cx="8606367" cy="4461641"/>
          </a:xfrm>
        </p:grpSpPr>
        <p:sp>
          <p:nvSpPr>
            <p:cNvPr id="3" name="矩形 2"/>
            <p:cNvSpPr/>
            <p:nvPr/>
          </p:nvSpPr>
          <p:spPr>
            <a:xfrm>
              <a:off x="-45508" y="4264850"/>
              <a:ext cx="4402667" cy="1002103"/>
            </a:xfrm>
            <a:prstGeom prst="rect">
              <a:avLst/>
            </a:prstGeom>
          </p:spPr>
          <p:txBody>
            <a:bodyPr wrap="square">
              <a:spAutoFit/>
            </a:bodyPr>
            <a:lstStyle/>
            <a:p>
              <a:pPr algn="ctr">
                <a:spcAft>
                  <a:spcPts val="0"/>
                </a:spcAft>
              </a:pPr>
              <a:r>
                <a:rPr lang="en-US" altLang="zh-CN" sz="2000" b="1" dirty="0" smtClean="0">
                  <a:latin typeface="Times New Roman" panose="02020603050405020304" pitchFamily="18" charset="0"/>
                  <a:cs typeface="Times New Roman" panose="02020603050405020304" pitchFamily="18" charset="0"/>
                </a:rPr>
                <a:t>Smile distortion </a:t>
              </a:r>
            </a:p>
            <a:p>
              <a:pPr algn="ctr">
                <a:spcAft>
                  <a:spcPts val="0"/>
                </a:spcAft>
              </a:pPr>
              <a:r>
                <a:rPr lang="en-US" altLang="zh-CN" sz="1600" dirty="0" smtClean="0">
                  <a:latin typeface="Times New Roman" panose="02020603050405020304" pitchFamily="18" charset="0"/>
                  <a:cs typeface="Times New Roman" panose="02020603050405020304" pitchFamily="18" charset="0"/>
                </a:rPr>
                <a:t>Smile </a:t>
              </a:r>
              <a:r>
                <a:rPr lang="en-US" altLang="zh-CN" sz="1600" dirty="0">
                  <a:latin typeface="Times New Roman" panose="02020603050405020304" pitchFamily="18" charset="0"/>
                  <a:cs typeface="Times New Roman" panose="02020603050405020304" pitchFamily="18" charset="0"/>
                </a:rPr>
                <a:t>distortion is less than 0.5um, about 0.02 pixel pitch. </a:t>
              </a:r>
              <a:endParaRPr lang="zh-CN" altLang="zh-CN" sz="1600" kern="100" dirty="0">
                <a:latin typeface="Times New Roman" panose="02020603050405020304" pitchFamily="18" charset="0"/>
                <a:cs typeface="Times New Roman" panose="02020603050405020304" pitchFamily="18" charset="0"/>
              </a:endParaRPr>
            </a:p>
          </p:txBody>
        </p:sp>
        <p:pic>
          <p:nvPicPr>
            <p:cNvPr id="4" name="图片 3"/>
            <p:cNvPicPr/>
            <p:nvPr/>
          </p:nvPicPr>
          <p:blipFill>
            <a:blip r:embed="rId2"/>
            <a:stretch>
              <a:fillRect/>
            </a:stretch>
          </p:blipFill>
          <p:spPr>
            <a:xfrm>
              <a:off x="118533" y="841276"/>
              <a:ext cx="4264026" cy="3321974"/>
            </a:xfrm>
            <a:prstGeom prst="rect">
              <a:avLst/>
            </a:prstGeom>
          </p:spPr>
        </p:pic>
        <p:pic>
          <p:nvPicPr>
            <p:cNvPr id="5" name="图片 4"/>
            <p:cNvPicPr/>
            <p:nvPr/>
          </p:nvPicPr>
          <p:blipFill>
            <a:blip r:embed="rId3"/>
            <a:stretch>
              <a:fillRect/>
            </a:stretch>
          </p:blipFill>
          <p:spPr>
            <a:xfrm>
              <a:off x="4225743" y="805312"/>
              <a:ext cx="4335116" cy="3357938"/>
            </a:xfrm>
            <a:prstGeom prst="rect">
              <a:avLst/>
            </a:prstGeom>
          </p:spPr>
        </p:pic>
        <p:sp>
          <p:nvSpPr>
            <p:cNvPr id="6" name="矩形 5"/>
            <p:cNvSpPr/>
            <p:nvPr/>
          </p:nvSpPr>
          <p:spPr>
            <a:xfrm>
              <a:off x="4611159" y="4253182"/>
              <a:ext cx="3949700" cy="1002103"/>
            </a:xfrm>
            <a:prstGeom prst="rect">
              <a:avLst/>
            </a:prstGeom>
          </p:spPr>
          <p:txBody>
            <a:bodyPr wrap="square">
              <a:spAutoFit/>
            </a:bodyPr>
            <a:lstStyle/>
            <a:p>
              <a:pPr algn="ctr">
                <a:spcAft>
                  <a:spcPts val="0"/>
                </a:spcAft>
              </a:pPr>
              <a:r>
                <a:rPr lang="en-US" altLang="zh-CN" sz="2000" b="1" kern="100" dirty="0" smtClean="0">
                  <a:solidFill>
                    <a:srgbClr val="000000"/>
                  </a:solidFill>
                  <a:latin typeface="Times New Roman" panose="02020603050405020304" pitchFamily="18" charset="0"/>
                  <a:cs typeface="Times New Roman" panose="02020603050405020304" pitchFamily="18" charset="0"/>
                </a:rPr>
                <a:t>Keystone Distortion</a:t>
              </a:r>
            </a:p>
            <a:p>
              <a:pPr algn="just">
                <a:spcAft>
                  <a:spcPts val="0"/>
                </a:spcAft>
              </a:pPr>
              <a:r>
                <a:rPr lang="en-US" altLang="zh-CN" sz="1600" kern="100" dirty="0" smtClean="0">
                  <a:solidFill>
                    <a:srgbClr val="000000"/>
                  </a:solidFill>
                  <a:latin typeface="Times New Roman" panose="02020603050405020304" pitchFamily="18" charset="0"/>
                  <a:cs typeface="Times New Roman" panose="02020603050405020304" pitchFamily="18" charset="0"/>
                </a:rPr>
                <a:t>Keystone </a:t>
              </a:r>
              <a:r>
                <a:rPr lang="en-US" altLang="zh-CN" sz="1600" kern="100" dirty="0">
                  <a:solidFill>
                    <a:srgbClr val="000000"/>
                  </a:solidFill>
                  <a:latin typeface="Times New Roman" panose="02020603050405020304" pitchFamily="18" charset="0"/>
                  <a:cs typeface="Times New Roman" panose="02020603050405020304" pitchFamily="18" charset="0"/>
                </a:rPr>
                <a:t>d</a:t>
              </a:r>
              <a:r>
                <a:rPr lang="en-US" altLang="zh-CN" sz="1600" kern="100" dirty="0" smtClean="0">
                  <a:solidFill>
                    <a:srgbClr val="000000"/>
                  </a:solidFill>
                  <a:latin typeface="Times New Roman" panose="02020603050405020304" pitchFamily="18" charset="0"/>
                  <a:cs typeface="Times New Roman" panose="02020603050405020304" pitchFamily="18" charset="0"/>
                </a:rPr>
                <a:t>istortion </a:t>
              </a:r>
              <a:r>
                <a:rPr lang="en-US" altLang="zh-CN" sz="1600" kern="100" dirty="0">
                  <a:solidFill>
                    <a:srgbClr val="000000"/>
                  </a:solidFill>
                  <a:latin typeface="Times New Roman" panose="02020603050405020304" pitchFamily="18" charset="0"/>
                  <a:cs typeface="Times New Roman" panose="02020603050405020304" pitchFamily="18" charset="0"/>
                </a:rPr>
                <a:t>is less than 0.5um, about 0.02 pixel pitch.</a:t>
              </a:r>
              <a:endParaRPr lang="zh-CN" altLang="zh-CN" sz="1200" kern="1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96104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Future Work</a:t>
            </a:r>
            <a:endParaRPr lang="zh-CN" altLang="en-US" dirty="0"/>
          </a:p>
        </p:txBody>
      </p:sp>
      <p:sp>
        <p:nvSpPr>
          <p:cNvPr id="8" name="矩形 7"/>
          <p:cNvSpPr/>
          <p:nvPr/>
        </p:nvSpPr>
        <p:spPr>
          <a:xfrm>
            <a:off x="4746105" y="1057300"/>
            <a:ext cx="2808312" cy="2616101"/>
          </a:xfrm>
          <a:prstGeom prst="rect">
            <a:avLst/>
          </a:prstGeom>
        </p:spPr>
        <p:txBody>
          <a:bodyPr wrap="square">
            <a:spAutoFit/>
          </a:bodyPr>
          <a:lstStyle/>
          <a:p>
            <a:pPr algn="just">
              <a:spcAft>
                <a:spcPts val="0"/>
              </a:spcAft>
            </a:pPr>
            <a:r>
              <a:rPr lang="en-US" altLang="zh-CN" kern="100" dirty="0">
                <a:solidFill>
                  <a:srgbClr val="000000"/>
                </a:solidFill>
                <a:latin typeface="Times New Roman" panose="02020603050405020304" pitchFamily="18" charset="0"/>
                <a:cs typeface="Times New Roman" panose="02020603050405020304" pitchFamily="18" charset="0"/>
              </a:rPr>
              <a:t>The </a:t>
            </a:r>
            <a:r>
              <a:rPr lang="en-US" altLang="zh-CN" sz="2000" b="1" kern="100" dirty="0">
                <a:solidFill>
                  <a:srgbClr val="000000"/>
                </a:solidFill>
                <a:latin typeface="Times New Roman" panose="02020603050405020304" pitchFamily="18" charset="0"/>
                <a:cs typeface="Times New Roman" panose="02020603050405020304" pitchFamily="18" charset="0"/>
              </a:rPr>
              <a:t>thermal response </a:t>
            </a:r>
            <a:r>
              <a:rPr lang="en-US" altLang="zh-CN" kern="100" dirty="0">
                <a:solidFill>
                  <a:srgbClr val="000000"/>
                </a:solidFill>
                <a:latin typeface="Times New Roman" panose="02020603050405020304" pitchFamily="18" charset="0"/>
                <a:cs typeface="Times New Roman" panose="02020603050405020304" pitchFamily="18" charset="0"/>
              </a:rPr>
              <a:t>has been checked for temperatures between 16 and 24°C. The optical performance degradation </a:t>
            </a:r>
            <a:r>
              <a:rPr lang="en-US" altLang="zh-CN" kern="100" dirty="0" smtClean="0">
                <a:solidFill>
                  <a:srgbClr val="000000"/>
                </a:solidFill>
                <a:latin typeface="Times New Roman" panose="02020603050405020304" pitchFamily="18" charset="0"/>
                <a:cs typeface="Times New Roman" panose="02020603050405020304" pitchFamily="18" charset="0"/>
              </a:rPr>
              <a:t>is </a:t>
            </a:r>
            <a:r>
              <a:rPr lang="en-US" altLang="zh-CN" kern="100" dirty="0">
                <a:solidFill>
                  <a:srgbClr val="000000"/>
                </a:solidFill>
                <a:latin typeface="Times New Roman" panose="02020603050405020304" pitchFamily="18" charset="0"/>
                <a:cs typeface="Times New Roman" panose="02020603050405020304" pitchFamily="18" charset="0"/>
              </a:rPr>
              <a:t>negligible. The thermally induced shift of the spectrum on the detector is 1.15 nm/K on the average. </a:t>
            </a:r>
            <a:endParaRPr lang="zh-CN" altLang="zh-CN" sz="1400" kern="100" dirty="0">
              <a:latin typeface="Times New Roman" panose="02020603050405020304" pitchFamily="18" charset="0"/>
              <a:cs typeface="Times New Roman" panose="02020603050405020304" pitchFamily="18" charset="0"/>
            </a:endParaRPr>
          </a:p>
        </p:txBody>
      </p:sp>
      <p:sp>
        <p:nvSpPr>
          <p:cNvPr id="9" name="矩形 8"/>
          <p:cNvSpPr/>
          <p:nvPr/>
        </p:nvSpPr>
        <p:spPr>
          <a:xfrm>
            <a:off x="-7511" y="4399662"/>
            <a:ext cx="7561928" cy="800219"/>
          </a:xfrm>
          <a:prstGeom prst="rect">
            <a:avLst/>
          </a:prstGeom>
        </p:spPr>
        <p:txBody>
          <a:bodyPr wrap="square">
            <a:spAutoFit/>
          </a:bodyPr>
          <a:lstStyle/>
          <a:p>
            <a:pPr algn="just">
              <a:spcAft>
                <a:spcPts val="0"/>
              </a:spcAft>
            </a:pPr>
            <a:r>
              <a:rPr lang="en-US" altLang="zh-CN" sz="1400" kern="100" dirty="0" smtClean="0">
                <a:solidFill>
                  <a:srgbClr val="000000"/>
                </a:solidFill>
                <a:latin typeface="Times New Roman" panose="02020603050405020304" pitchFamily="18" charset="0"/>
                <a:cs typeface="Times New Roman" panose="02020603050405020304" pitchFamily="18" charset="0"/>
              </a:rPr>
              <a:t> An </a:t>
            </a:r>
            <a:r>
              <a:rPr lang="en-US" altLang="zh-CN" b="1" kern="100" dirty="0" smtClean="0">
                <a:solidFill>
                  <a:srgbClr val="000000"/>
                </a:solidFill>
                <a:latin typeface="Times New Roman" panose="02020603050405020304" pitchFamily="18" charset="0"/>
                <a:cs typeface="Times New Roman" panose="02020603050405020304" pitchFamily="18" charset="0"/>
              </a:rPr>
              <a:t>inner-calibration system</a:t>
            </a:r>
            <a:r>
              <a:rPr lang="en-US" altLang="zh-CN" sz="1400" kern="100" dirty="0" smtClean="0">
                <a:solidFill>
                  <a:srgbClr val="000000"/>
                </a:solidFill>
                <a:latin typeface="Times New Roman" panose="02020603050405020304" pitchFamily="18" charset="0"/>
                <a:cs typeface="Times New Roman" panose="02020603050405020304" pitchFamily="18" charset="0"/>
              </a:rPr>
              <a:t> based on an integrating sphere will be used to create repeatable and smooth spectral radiance for assessing the spectral and radiometric properties of the spectrometers. This facility allows the monitoring of the instrument at small time intervals.</a:t>
            </a:r>
            <a:endParaRPr lang="zh-CN" altLang="zh-CN" sz="1100" kern="100" dirty="0">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2"/>
          <a:stretch>
            <a:fillRect/>
          </a:stretch>
        </p:blipFill>
        <p:spPr>
          <a:xfrm>
            <a:off x="163939" y="913284"/>
            <a:ext cx="4471561" cy="3321278"/>
          </a:xfrm>
          <a:prstGeom prst="rect">
            <a:avLst/>
          </a:prstGeom>
          <a:ln>
            <a:solidFill>
              <a:schemeClr val="tx1"/>
            </a:solidFill>
          </a:ln>
        </p:spPr>
      </p:pic>
    </p:spTree>
    <p:extLst>
      <p:ext uri="{BB962C8B-B14F-4D97-AF65-F5344CB8AC3E}">
        <p14:creationId xmlns:p14="http://schemas.microsoft.com/office/powerpoint/2010/main" val="8135968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2421" y="2281436"/>
            <a:ext cx="7259423" cy="707886"/>
          </a:xfrm>
          <a:prstGeom prst="rect">
            <a:avLst/>
          </a:prstGeom>
          <a:noFill/>
        </p:spPr>
        <p:txBody>
          <a:bodyPr wrap="none">
            <a:spAutoFit/>
          </a:bodyPr>
          <a:lstStyle/>
          <a:p>
            <a:pPr algn="ctr">
              <a:defRPr/>
            </a:pPr>
            <a:r>
              <a:rPr lang="en-US" altLang="zh-CN" sz="4000" b="1" spc="25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a:t>
            </a:r>
            <a:r>
              <a:rPr lang="en-US" altLang="zh-CN" sz="4000" b="1" spc="25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You For Listening </a:t>
            </a:r>
            <a:r>
              <a:rPr lang="en-US" altLang="zh-CN" sz="4000" b="1" spc="25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zh-CN" altLang="en-US" sz="4000" b="1" spc="25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8" name="图片 14" descr="log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421" y="1068184"/>
            <a:ext cx="726761" cy="7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rotWithShape="1">
          <a:blip r:embed="rId3"/>
          <a:srcRect r="83042"/>
          <a:stretch/>
        </p:blipFill>
        <p:spPr bwMode="auto">
          <a:xfrm>
            <a:off x="394955" y="162386"/>
            <a:ext cx="972803" cy="905798"/>
          </a:xfrm>
          <a:prstGeom prst="rect">
            <a:avLst/>
          </a:prstGeom>
          <a:noFill/>
          <a:ln w="9525">
            <a:noFill/>
            <a:miter lim="800000"/>
            <a:headEnd/>
            <a:tailEnd/>
          </a:ln>
          <a:effectLst/>
        </p:spPr>
      </p:pic>
      <p:sp>
        <p:nvSpPr>
          <p:cNvPr id="3" name="TextBox 2"/>
          <p:cNvSpPr txBox="1"/>
          <p:nvPr/>
        </p:nvSpPr>
        <p:spPr>
          <a:xfrm>
            <a:off x="1266094" y="1171301"/>
            <a:ext cx="6085193" cy="707886"/>
          </a:xfrm>
          <a:prstGeom prst="rect">
            <a:avLst/>
          </a:prstGeom>
          <a:noFill/>
        </p:spPr>
        <p:txBody>
          <a:bodyPr wrap="square" rtlCol="0">
            <a:spAutoFit/>
          </a:bodyPr>
          <a:lstStyle/>
          <a:p>
            <a:pPr marL="15875"/>
            <a:r>
              <a:rPr lang="en-US" altLang="zh-CN" sz="2000" b="1" baseline="0" dirty="0" smtClean="0">
                <a:latin typeface="Arial Black" pitchFamily="34" charset="0"/>
                <a:cs typeface="Times New Roman" panose="02020603050405020304" pitchFamily="18" charset="0"/>
              </a:rPr>
              <a:t>KEY LABORATORY OF SPECTRAL IMAGING TECHOLOGY CAS</a:t>
            </a:r>
            <a:endParaRPr lang="zh-CN" altLang="en-US" sz="2000" b="1" baseline="0" dirty="0" smtClean="0">
              <a:latin typeface="Arial Black" pitchFamily="34" charset="0"/>
              <a:cs typeface="Times New Roman" panose="02020603050405020304" pitchFamily="18" charset="0"/>
            </a:endParaRPr>
          </a:p>
        </p:txBody>
      </p:sp>
      <p:sp>
        <p:nvSpPr>
          <p:cNvPr id="14" name="TextBox 13"/>
          <p:cNvSpPr txBox="1"/>
          <p:nvPr/>
        </p:nvSpPr>
        <p:spPr>
          <a:xfrm>
            <a:off x="1367759" y="261342"/>
            <a:ext cx="4962522" cy="707886"/>
          </a:xfrm>
          <a:prstGeom prst="rect">
            <a:avLst/>
          </a:prstGeom>
          <a:noFill/>
        </p:spPr>
        <p:txBody>
          <a:bodyPr wrap="square" rtlCol="0">
            <a:spAutoFit/>
          </a:bodyPr>
          <a:lstStyle/>
          <a:p>
            <a:pPr marL="15875"/>
            <a:r>
              <a:rPr lang="en-US" altLang="zh-CN" sz="2000" b="1" dirty="0" smtClean="0">
                <a:solidFill>
                  <a:schemeClr val="tx2"/>
                </a:solidFill>
                <a:latin typeface="Arial Black" pitchFamily="34" charset="0"/>
                <a:cs typeface="Times New Roman" panose="02020603050405020304" pitchFamily="18" charset="0"/>
              </a:rPr>
              <a:t>XI’AN INSTITUTE OF OPTICS AND PRECISION MECHANICS OF CAS</a:t>
            </a:r>
            <a:endParaRPr lang="zh-CN" altLang="en-US" sz="2000" b="1" baseline="0" dirty="0" smtClean="0">
              <a:solidFill>
                <a:schemeClr val="tx2"/>
              </a:solidFill>
              <a:latin typeface="Arial Black" pitchFamily="34" charset="0"/>
              <a:cs typeface="Times New Roman" panose="02020603050405020304" pitchFamily="18" charset="0"/>
            </a:endParaRPr>
          </a:p>
        </p:txBody>
      </p:sp>
      <p:sp>
        <p:nvSpPr>
          <p:cNvPr id="11" name="TextBox 10"/>
          <p:cNvSpPr txBox="1"/>
          <p:nvPr/>
        </p:nvSpPr>
        <p:spPr>
          <a:xfrm>
            <a:off x="1721768" y="3865612"/>
            <a:ext cx="4768100" cy="1015663"/>
          </a:xfrm>
          <a:prstGeom prst="rect">
            <a:avLst/>
          </a:prstGeom>
          <a:noFill/>
        </p:spPr>
        <p:txBody>
          <a:bodyPr wrap="none" rtlCol="0">
            <a:spAutoFit/>
          </a:bodyPr>
          <a:lstStyle/>
          <a:p>
            <a:pPr marL="15875"/>
            <a:r>
              <a:rPr lang="en-US" altLang="zh-CN" sz="2000" b="1" baseline="0" dirty="0" err="1" smtClean="0">
                <a:latin typeface="Times New Roman" panose="02020603050405020304" pitchFamily="18" charset="0"/>
                <a:cs typeface="Times New Roman" panose="02020603050405020304" pitchFamily="18" charset="0"/>
              </a:rPr>
              <a:t>Geng</a:t>
            </a:r>
            <a:r>
              <a:rPr lang="en-US" altLang="zh-CN" sz="2000" b="1" dirty="0" smtClean="0">
                <a:latin typeface="Times New Roman" panose="02020603050405020304" pitchFamily="18" charset="0"/>
                <a:cs typeface="Times New Roman" panose="02020603050405020304" pitchFamily="18" charset="0"/>
              </a:rPr>
              <a:t>    Zhang      </a:t>
            </a:r>
            <a:r>
              <a:rPr lang="en-US" altLang="zh-CN" sz="2000" b="1" dirty="0" smtClean="0">
                <a:latin typeface="Times New Roman" panose="02020603050405020304" pitchFamily="18" charset="0"/>
                <a:cs typeface="Times New Roman" panose="02020603050405020304" pitchFamily="18" charset="0"/>
                <a:hlinkClick r:id="rId4"/>
              </a:rPr>
              <a:t>gzhang@opt.ac.cn</a:t>
            </a:r>
            <a:endParaRPr lang="en-US" altLang="zh-CN" sz="2000" b="1" dirty="0" smtClean="0">
              <a:latin typeface="Times New Roman" panose="02020603050405020304" pitchFamily="18" charset="0"/>
              <a:cs typeface="Times New Roman" panose="02020603050405020304" pitchFamily="18" charset="0"/>
            </a:endParaRPr>
          </a:p>
          <a:p>
            <a:pPr marL="15875"/>
            <a:r>
              <a:rPr lang="en-US" altLang="zh-CN" sz="2000" b="1" dirty="0" err="1" smtClean="0">
                <a:latin typeface="Times New Roman" panose="02020603050405020304" pitchFamily="18" charset="0"/>
                <a:cs typeface="Times New Roman" panose="02020603050405020304" pitchFamily="18" charset="0"/>
              </a:rPr>
              <a:t>Shuang</a:t>
            </a:r>
            <a:r>
              <a:rPr lang="en-US" altLang="zh-CN" sz="2000" b="1" dirty="0" smtClean="0">
                <a:latin typeface="Times New Roman" panose="02020603050405020304" pitchFamily="18" charset="0"/>
                <a:cs typeface="Times New Roman" panose="02020603050405020304" pitchFamily="18" charset="0"/>
              </a:rPr>
              <a:t> Wang       </a:t>
            </a:r>
            <a:r>
              <a:rPr lang="en-US" altLang="zh-CN" sz="2000" b="1" dirty="0" smtClean="0">
                <a:latin typeface="Times New Roman" panose="02020603050405020304" pitchFamily="18" charset="0"/>
                <a:cs typeface="Times New Roman" panose="02020603050405020304" pitchFamily="18" charset="0"/>
                <a:hlinkClick r:id="rId5"/>
              </a:rPr>
              <a:t>wangshuang@opt.ac.cn</a:t>
            </a:r>
            <a:endParaRPr lang="en-US" altLang="zh-CN" sz="2000" b="1" dirty="0" smtClean="0">
              <a:latin typeface="Times New Roman" panose="02020603050405020304" pitchFamily="18" charset="0"/>
              <a:cs typeface="Times New Roman" panose="02020603050405020304" pitchFamily="18" charset="0"/>
            </a:endParaRPr>
          </a:p>
          <a:p>
            <a:pPr marL="15875"/>
            <a:r>
              <a:rPr lang="en-US" altLang="zh-CN" sz="2000" b="1" baseline="0" dirty="0" err="1" smtClean="0">
                <a:latin typeface="Times New Roman" panose="02020603050405020304" pitchFamily="18" charset="0"/>
                <a:cs typeface="Times New Roman" panose="02020603050405020304" pitchFamily="18" charset="0"/>
              </a:rPr>
              <a:t>Libo</a:t>
            </a:r>
            <a:r>
              <a:rPr lang="en-US" altLang="zh-CN" sz="2000" b="1" dirty="0" smtClean="0">
                <a:latin typeface="Times New Roman" panose="02020603050405020304" pitchFamily="18" charset="0"/>
                <a:cs typeface="Times New Roman" panose="02020603050405020304" pitchFamily="18" charset="0"/>
              </a:rPr>
              <a:t>      Li             </a:t>
            </a:r>
            <a:r>
              <a:rPr lang="en-US" altLang="zh-CN" sz="2000" b="1" dirty="0" smtClean="0">
                <a:latin typeface="Times New Roman" panose="02020603050405020304" pitchFamily="18" charset="0"/>
                <a:cs typeface="Times New Roman" panose="02020603050405020304" pitchFamily="18" charset="0"/>
                <a:hlinkClick r:id="rId6"/>
              </a:rPr>
              <a:t>lilibo@opt.ac.cn</a:t>
            </a:r>
            <a:endParaRPr lang="en-US" altLang="zh-CN" sz="2000" b="1" dirty="0" smtClean="0">
              <a:latin typeface="Times New Roman" panose="02020603050405020304" pitchFamily="18" charset="0"/>
              <a:cs typeface="Times New Roman" panose="02020603050405020304" pitchFamily="18" charset="0"/>
            </a:endParaRPr>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Equipment Introduction</a:t>
            </a:r>
            <a:endParaRPr lang="zh-CN" altLang="en-US" dirty="0"/>
          </a:p>
        </p:txBody>
      </p:sp>
      <p:sp>
        <p:nvSpPr>
          <p:cNvPr id="3" name="TextBox 2"/>
          <p:cNvSpPr txBox="1"/>
          <p:nvPr/>
        </p:nvSpPr>
        <p:spPr>
          <a:xfrm>
            <a:off x="71406" y="1049066"/>
            <a:ext cx="5036426" cy="400110"/>
          </a:xfrm>
          <a:prstGeom prst="rect">
            <a:avLst/>
          </a:prstGeom>
          <a:noFill/>
        </p:spPr>
        <p:txBody>
          <a:bodyPr wrap="square" rtlCol="0">
            <a:spAutoFit/>
          </a:bodyPr>
          <a:lstStyle/>
          <a:p>
            <a:pPr indent="355600">
              <a:buFont typeface="Wingdings" pitchFamily="2" charset="2"/>
              <a:buChar char="u"/>
            </a:pPr>
            <a:r>
              <a:rPr lang="en-US" altLang="zh-CN" sz="2000" b="1" dirty="0" smtClean="0">
                <a:latin typeface="微软雅黑" pitchFamily="34" charset="-122"/>
                <a:ea typeface="微软雅黑" pitchFamily="34" charset="-122"/>
              </a:rPr>
              <a:t>FTIR Imaging Spectrometer</a:t>
            </a:r>
            <a:endParaRPr lang="zh-CN" altLang="en-US" sz="2000" b="1" dirty="0">
              <a:latin typeface="微软雅黑" pitchFamily="34" charset="-122"/>
              <a:ea typeface="微软雅黑" pitchFamily="34" charset="-122"/>
            </a:endParaRPr>
          </a:p>
        </p:txBody>
      </p:sp>
      <p:sp>
        <p:nvSpPr>
          <p:cNvPr id="4" name="TextBox 3"/>
          <p:cNvSpPr txBox="1"/>
          <p:nvPr/>
        </p:nvSpPr>
        <p:spPr>
          <a:xfrm>
            <a:off x="353616" y="1847061"/>
            <a:ext cx="3809603" cy="2954655"/>
          </a:xfrm>
          <a:prstGeom prst="rect">
            <a:avLst/>
          </a:prstGeom>
          <a:noFill/>
        </p:spPr>
        <p:txBody>
          <a:bodyPr wrap="square" rtlCol="0">
            <a:spAutoFit/>
          </a:bodyPr>
          <a:lstStyle/>
          <a:p>
            <a:pPr marL="182563" indent="-182563">
              <a:spcAft>
                <a:spcPts val="1200"/>
              </a:spcAft>
              <a:buFont typeface="Arial" pitchFamily="34" charset="0"/>
              <a:buChar char="•"/>
            </a:pPr>
            <a:r>
              <a:rPr lang="en-US" altLang="zh-CN" b="1" dirty="0" smtClean="0">
                <a:solidFill>
                  <a:srgbClr val="0000CC"/>
                </a:solidFill>
                <a:latin typeface="+mj-ea"/>
                <a:ea typeface="+mj-ea"/>
              </a:rPr>
              <a:t>Spectral Range</a:t>
            </a:r>
            <a:r>
              <a:rPr lang="zh-CN" altLang="en-US" b="1" dirty="0" smtClean="0">
                <a:solidFill>
                  <a:srgbClr val="0000CC"/>
                </a:solidFill>
                <a:latin typeface="+mj-ea"/>
                <a:ea typeface="+mj-ea"/>
              </a:rPr>
              <a:t>：</a:t>
            </a:r>
            <a:r>
              <a:rPr lang="en-US" altLang="zh-CN" b="1" dirty="0" smtClean="0">
                <a:solidFill>
                  <a:srgbClr val="0000CC"/>
                </a:solidFill>
                <a:latin typeface="+mj-ea"/>
                <a:ea typeface="+mj-ea"/>
              </a:rPr>
              <a:t>900nm~2500nm</a:t>
            </a:r>
          </a:p>
          <a:p>
            <a:pPr marL="182563" indent="-182563">
              <a:spcAft>
                <a:spcPts val="1200"/>
              </a:spcAft>
              <a:buFont typeface="Arial" pitchFamily="34" charset="0"/>
              <a:buChar char="•"/>
            </a:pPr>
            <a:r>
              <a:rPr lang="en-US" altLang="zh-CN" b="1" dirty="0" smtClean="0">
                <a:solidFill>
                  <a:srgbClr val="0000CC"/>
                </a:solidFill>
                <a:latin typeface="+mj-ea"/>
                <a:ea typeface="+mj-ea"/>
              </a:rPr>
              <a:t>Bands</a:t>
            </a:r>
            <a:r>
              <a:rPr lang="zh-CN" altLang="en-US" b="1" dirty="0" smtClean="0">
                <a:solidFill>
                  <a:srgbClr val="0000CC"/>
                </a:solidFill>
                <a:latin typeface="+mj-ea"/>
                <a:ea typeface="+mj-ea"/>
              </a:rPr>
              <a:t>：</a:t>
            </a:r>
            <a:r>
              <a:rPr lang="en-US" altLang="zh-CN" b="1" dirty="0" smtClean="0">
                <a:solidFill>
                  <a:srgbClr val="0000CC"/>
                </a:solidFill>
                <a:latin typeface="+mj-ea"/>
                <a:ea typeface="+mj-ea"/>
              </a:rPr>
              <a:t>60</a:t>
            </a:r>
          </a:p>
          <a:p>
            <a:pPr marL="182563" indent="-182563">
              <a:spcAft>
                <a:spcPts val="1200"/>
              </a:spcAft>
              <a:buFont typeface="Arial" pitchFamily="34" charset="0"/>
              <a:buChar char="•"/>
            </a:pPr>
            <a:r>
              <a:rPr lang="en-US" altLang="zh-CN" b="1" dirty="0" smtClean="0">
                <a:solidFill>
                  <a:srgbClr val="0000CC"/>
                </a:solidFill>
                <a:latin typeface="+mj-ea"/>
                <a:ea typeface="+mj-ea"/>
              </a:rPr>
              <a:t>FOV</a:t>
            </a:r>
            <a:r>
              <a:rPr lang="zh-CN" altLang="en-US" b="1" dirty="0" smtClean="0">
                <a:solidFill>
                  <a:srgbClr val="0000CC"/>
                </a:solidFill>
                <a:latin typeface="+mj-ea"/>
                <a:ea typeface="+mj-ea"/>
              </a:rPr>
              <a:t>：</a:t>
            </a:r>
            <a:r>
              <a:rPr lang="en-US" altLang="zh-CN" b="1" dirty="0" smtClean="0">
                <a:solidFill>
                  <a:srgbClr val="0000CC"/>
                </a:solidFill>
                <a:latin typeface="+mj-ea"/>
                <a:ea typeface="+mj-ea"/>
              </a:rPr>
              <a:t>1.2°x   0.61°</a:t>
            </a:r>
          </a:p>
          <a:p>
            <a:pPr marL="182563" indent="-182563">
              <a:spcAft>
                <a:spcPts val="1200"/>
              </a:spcAft>
              <a:buFont typeface="Arial" pitchFamily="34" charset="0"/>
              <a:buChar char="•"/>
            </a:pPr>
            <a:r>
              <a:rPr lang="en-US" altLang="zh-CN" b="1" dirty="0" smtClean="0">
                <a:solidFill>
                  <a:srgbClr val="0000CC"/>
                </a:solidFill>
                <a:latin typeface="+mj-ea"/>
                <a:ea typeface="+mj-ea"/>
              </a:rPr>
              <a:t>Detector</a:t>
            </a:r>
            <a:r>
              <a:rPr lang="zh-CN" altLang="en-US" b="1" dirty="0" smtClean="0">
                <a:solidFill>
                  <a:srgbClr val="0000CC"/>
                </a:solidFill>
                <a:latin typeface="+mj-ea"/>
                <a:ea typeface="+mj-ea"/>
              </a:rPr>
              <a:t>：</a:t>
            </a:r>
            <a:r>
              <a:rPr lang="en-US" altLang="zh-CN" b="1" dirty="0" smtClean="0">
                <a:solidFill>
                  <a:srgbClr val="0000CC"/>
                </a:solidFill>
                <a:latin typeface="+mj-ea"/>
                <a:ea typeface="+mj-ea"/>
              </a:rPr>
              <a:t>500(spatial) x 256(spectral)</a:t>
            </a:r>
            <a:endParaRPr lang="zh-CN" altLang="en-US" b="1" dirty="0" smtClean="0">
              <a:solidFill>
                <a:srgbClr val="0000CC"/>
              </a:solidFill>
              <a:latin typeface="+mj-ea"/>
              <a:ea typeface="+mj-ea"/>
            </a:endParaRPr>
          </a:p>
          <a:p>
            <a:pPr marL="182563" indent="-182563">
              <a:spcAft>
                <a:spcPts val="1200"/>
              </a:spcAft>
              <a:buFont typeface="Arial" pitchFamily="34" charset="0"/>
              <a:buChar char="•"/>
            </a:pPr>
            <a:r>
              <a:rPr lang="en-US" altLang="zh-CN" b="1" dirty="0" smtClean="0">
                <a:solidFill>
                  <a:srgbClr val="0000CC"/>
                </a:solidFill>
                <a:latin typeface="+mj-ea"/>
                <a:ea typeface="+mj-ea"/>
              </a:rPr>
              <a:t>Focal Length</a:t>
            </a:r>
            <a:r>
              <a:rPr lang="zh-CN" altLang="en-US" b="1" dirty="0" smtClean="0">
                <a:solidFill>
                  <a:srgbClr val="0000CC"/>
                </a:solidFill>
                <a:latin typeface="+mj-ea"/>
                <a:ea typeface="+mj-ea"/>
              </a:rPr>
              <a:t>：</a:t>
            </a:r>
            <a:r>
              <a:rPr lang="en-US" altLang="zh-CN" b="1" dirty="0" smtClean="0">
                <a:solidFill>
                  <a:srgbClr val="0000CC"/>
                </a:solidFill>
                <a:latin typeface="+mj-ea"/>
                <a:ea typeface="+mj-ea"/>
              </a:rPr>
              <a:t>720mm</a:t>
            </a:r>
          </a:p>
          <a:p>
            <a:pPr marL="182563" indent="-182563">
              <a:spcAft>
                <a:spcPts val="1200"/>
              </a:spcAft>
              <a:buFont typeface="Arial" pitchFamily="34" charset="0"/>
              <a:buChar char="•"/>
            </a:pPr>
            <a:r>
              <a:rPr lang="en-US" altLang="zh-CN" b="1" dirty="0" smtClean="0">
                <a:solidFill>
                  <a:srgbClr val="0000CC"/>
                </a:solidFill>
                <a:latin typeface="+mj-ea"/>
                <a:ea typeface="+mj-ea"/>
              </a:rPr>
              <a:t>Dark Current</a:t>
            </a:r>
            <a:r>
              <a:rPr lang="zh-CN" altLang="en-US" b="1" dirty="0" smtClean="0">
                <a:solidFill>
                  <a:srgbClr val="0000CC"/>
                </a:solidFill>
                <a:latin typeface="+mj-ea"/>
                <a:ea typeface="+mj-ea"/>
              </a:rPr>
              <a:t>：</a:t>
            </a:r>
            <a:r>
              <a:rPr lang="en-US" altLang="zh-CN" b="1" dirty="0" smtClean="0">
                <a:solidFill>
                  <a:srgbClr val="0000CC"/>
                </a:solidFill>
                <a:latin typeface="+mj-ea"/>
                <a:ea typeface="+mj-ea"/>
              </a:rPr>
              <a:t>0.9DN</a:t>
            </a:r>
          </a:p>
          <a:p>
            <a:pPr marL="182563" indent="-182563">
              <a:spcAft>
                <a:spcPts val="1200"/>
              </a:spcAft>
              <a:buFont typeface="Arial" pitchFamily="34" charset="0"/>
              <a:buChar char="•"/>
            </a:pPr>
            <a:r>
              <a:rPr lang="en-US" altLang="zh-CN" b="1" dirty="0" smtClean="0">
                <a:solidFill>
                  <a:srgbClr val="0000CC"/>
                </a:solidFill>
                <a:latin typeface="+mj-ea"/>
                <a:ea typeface="+mj-ea"/>
              </a:rPr>
              <a:t>SNR</a:t>
            </a:r>
            <a:r>
              <a:rPr lang="zh-CN" altLang="en-US" b="1" dirty="0" smtClean="0">
                <a:solidFill>
                  <a:srgbClr val="0000CC"/>
                </a:solidFill>
                <a:latin typeface="+mj-ea"/>
                <a:ea typeface="+mj-ea"/>
              </a:rPr>
              <a:t>：≥</a:t>
            </a:r>
            <a:r>
              <a:rPr lang="en-US" altLang="zh-CN" b="1" dirty="0" smtClean="0">
                <a:solidFill>
                  <a:srgbClr val="0000CC"/>
                </a:solidFill>
                <a:latin typeface="+mj-ea"/>
                <a:ea typeface="+mj-ea"/>
              </a:rPr>
              <a:t>1000</a:t>
            </a:r>
            <a:r>
              <a:rPr lang="zh-CN" altLang="en-US" b="1" dirty="0" smtClean="0">
                <a:solidFill>
                  <a:srgbClr val="0000CC"/>
                </a:solidFill>
                <a:latin typeface="+mj-ea"/>
                <a:ea typeface="+mj-ea"/>
              </a:rPr>
              <a:t>（</a:t>
            </a:r>
            <a:r>
              <a:rPr lang="en-US" altLang="zh-CN" b="1" dirty="0" smtClean="0">
                <a:solidFill>
                  <a:srgbClr val="0000CC"/>
                </a:solidFill>
                <a:latin typeface="+mj-ea"/>
                <a:ea typeface="+mj-ea"/>
              </a:rPr>
              <a:t>50x  DTDI</a:t>
            </a:r>
            <a:r>
              <a:rPr lang="zh-CN" altLang="en-US" b="1" dirty="0" smtClean="0">
                <a:solidFill>
                  <a:srgbClr val="0000CC"/>
                </a:solidFill>
                <a:latin typeface="+mj-ea"/>
                <a:ea typeface="+mj-ea"/>
              </a:rPr>
              <a:t>）</a:t>
            </a:r>
          </a:p>
        </p:txBody>
      </p:sp>
      <p:sp>
        <p:nvSpPr>
          <p:cNvPr id="5" name="矩形 4"/>
          <p:cNvSpPr/>
          <p:nvPr/>
        </p:nvSpPr>
        <p:spPr>
          <a:xfrm>
            <a:off x="329684" y="1496243"/>
            <a:ext cx="4390730" cy="338554"/>
          </a:xfrm>
          <a:prstGeom prst="rect">
            <a:avLst/>
          </a:prstGeom>
        </p:spPr>
        <p:txBody>
          <a:bodyPr wrap="square">
            <a:spAutoFit/>
          </a:bodyPr>
          <a:lstStyle/>
          <a:p>
            <a:pPr marL="355600" indent="-355600">
              <a:buFont typeface="Wingdings" pitchFamily="2" charset="2"/>
              <a:buChar char="u"/>
            </a:pPr>
            <a:r>
              <a:rPr lang="en-US" altLang="zh-CN" sz="1600" b="1" dirty="0" smtClean="0">
                <a:latin typeface="微软雅黑" pitchFamily="34" charset="-122"/>
                <a:ea typeface="微软雅黑" pitchFamily="34" charset="-122"/>
              </a:rPr>
              <a:t>Parameters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032" y="978901"/>
            <a:ext cx="3526604" cy="2409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501" y="3001516"/>
            <a:ext cx="1872207" cy="217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370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 Achieved</a:t>
            </a:r>
            <a:endParaRPr lang="zh-CN" altLang="en-US" dirty="0"/>
          </a:p>
        </p:txBody>
      </p:sp>
      <p:sp>
        <p:nvSpPr>
          <p:cNvPr id="5" name="TextBox 4"/>
          <p:cNvSpPr txBox="1"/>
          <p:nvPr/>
        </p:nvSpPr>
        <p:spPr>
          <a:xfrm>
            <a:off x="1721768" y="4617090"/>
            <a:ext cx="4245640" cy="400110"/>
          </a:xfrm>
          <a:prstGeom prst="rect">
            <a:avLst/>
          </a:prstGeom>
          <a:noFill/>
        </p:spPr>
        <p:txBody>
          <a:bodyPr wrap="square" rtlCol="0">
            <a:spAutoFit/>
          </a:bodyPr>
          <a:lstStyle/>
          <a:p>
            <a:pPr marL="182563" indent="-182563">
              <a:spcAft>
                <a:spcPts val="1200"/>
              </a:spcAft>
              <a:buFont typeface="Arial" pitchFamily="34" charset="0"/>
              <a:buChar char="•"/>
            </a:pPr>
            <a:r>
              <a:rPr lang="en-US" altLang="zh-CN" sz="2000" b="1" dirty="0">
                <a:solidFill>
                  <a:srgbClr val="0000CC"/>
                </a:solidFill>
                <a:latin typeface="+mj-ea"/>
                <a:ea typeface="+mj-ea"/>
              </a:rPr>
              <a:t>1</a:t>
            </a:r>
            <a:r>
              <a:rPr lang="en-US" altLang="zh-CN" sz="2000" b="1" dirty="0" smtClean="0">
                <a:solidFill>
                  <a:srgbClr val="0000CC"/>
                </a:solidFill>
                <a:latin typeface="+mj-ea"/>
                <a:ea typeface="+mj-ea"/>
              </a:rPr>
              <a:t>4</a:t>
            </a:r>
            <a:r>
              <a:rPr lang="en-US" altLang="zh-CN" sz="2000" b="1" baseline="30000" dirty="0" smtClean="0">
                <a:solidFill>
                  <a:srgbClr val="0000CC"/>
                </a:solidFill>
                <a:latin typeface="+mj-ea"/>
                <a:ea typeface="+mj-ea"/>
              </a:rPr>
              <a:t>th</a:t>
            </a:r>
            <a:r>
              <a:rPr lang="en-US" altLang="zh-CN" sz="2000" b="1" dirty="0" smtClean="0">
                <a:solidFill>
                  <a:srgbClr val="0000CC"/>
                </a:solidFill>
                <a:latin typeface="+mj-ea"/>
                <a:ea typeface="+mj-ea"/>
              </a:rPr>
              <a:t> Jan 2016</a:t>
            </a:r>
            <a:r>
              <a:rPr lang="zh-CN" altLang="en-US" sz="2000" b="1" dirty="0">
                <a:solidFill>
                  <a:srgbClr val="0000CC"/>
                </a:solidFill>
                <a:latin typeface="+mj-ea"/>
                <a:ea typeface="+mj-ea"/>
              </a:rPr>
              <a:t>（</a:t>
            </a:r>
            <a:r>
              <a:rPr lang="en-US" altLang="zh-CN" sz="2000" b="1" dirty="0">
                <a:solidFill>
                  <a:srgbClr val="0000CC"/>
                </a:solidFill>
                <a:latin typeface="+mj-ea"/>
                <a:ea typeface="+mj-ea"/>
              </a:rPr>
              <a:t>2016-01-14-19-59-19</a:t>
            </a:r>
            <a:r>
              <a:rPr lang="zh-CN" altLang="en-US" sz="2000" b="1" dirty="0">
                <a:solidFill>
                  <a:srgbClr val="0000CC"/>
                </a:solidFill>
                <a:latin typeface="+mj-ea"/>
                <a:ea typeface="+mj-ea"/>
              </a:rPr>
              <a:t>）</a:t>
            </a:r>
          </a:p>
        </p:txBody>
      </p:sp>
      <p:pic>
        <p:nvPicPr>
          <p:cNvPr id="7" name="Picture 2" descr="E:\文档\1-项目\高光谱基准载荷\2016.03.21 汇报用图\汇报用材料补充\月牙.JPG"/>
          <p:cNvPicPr>
            <a:picLocks noChangeAspect="1" noChangeArrowheads="1"/>
          </p:cNvPicPr>
          <p:nvPr/>
        </p:nvPicPr>
        <p:blipFill>
          <a:blip r:embed="rId2"/>
          <a:stretch>
            <a:fillRect/>
          </a:stretch>
        </p:blipFill>
        <p:spPr bwMode="auto">
          <a:xfrm>
            <a:off x="244588" y="916691"/>
            <a:ext cx="7200000" cy="3700399"/>
          </a:xfrm>
          <a:prstGeom prst="rect">
            <a:avLst/>
          </a:prstGeom>
          <a:noFill/>
          <a:ln>
            <a:noFill/>
          </a:ln>
        </p:spPr>
      </p:pic>
    </p:spTree>
    <p:extLst>
      <p:ext uri="{BB962C8B-B14F-4D97-AF65-F5344CB8AC3E}">
        <p14:creationId xmlns:p14="http://schemas.microsoft.com/office/powerpoint/2010/main" val="129221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 Achieved</a:t>
            </a:r>
            <a:endParaRPr lang="zh-CN" altLang="en-US" dirty="0"/>
          </a:p>
        </p:txBody>
      </p:sp>
      <p:sp>
        <p:nvSpPr>
          <p:cNvPr id="5" name="TextBox 4"/>
          <p:cNvSpPr txBox="1"/>
          <p:nvPr/>
        </p:nvSpPr>
        <p:spPr>
          <a:xfrm>
            <a:off x="1721768" y="4617090"/>
            <a:ext cx="4245640" cy="400110"/>
          </a:xfrm>
          <a:prstGeom prst="rect">
            <a:avLst/>
          </a:prstGeom>
          <a:noFill/>
        </p:spPr>
        <p:txBody>
          <a:bodyPr wrap="square" rtlCol="0">
            <a:spAutoFit/>
          </a:bodyPr>
          <a:lstStyle/>
          <a:p>
            <a:pPr marL="182563" indent="-182563">
              <a:spcAft>
                <a:spcPts val="1200"/>
              </a:spcAft>
              <a:buFont typeface="Arial" pitchFamily="34" charset="0"/>
              <a:buChar char="•"/>
            </a:pPr>
            <a:r>
              <a:rPr lang="en-US" altLang="zh-CN" sz="2000" b="1" dirty="0" smtClean="0">
                <a:solidFill>
                  <a:srgbClr val="0000CC"/>
                </a:solidFill>
                <a:latin typeface="+mj-ea"/>
                <a:ea typeface="+mj-ea"/>
              </a:rPr>
              <a:t>30</a:t>
            </a:r>
            <a:r>
              <a:rPr lang="en-US" altLang="zh-CN" sz="2000" b="1" baseline="30000" dirty="0" smtClean="0">
                <a:solidFill>
                  <a:srgbClr val="0000CC"/>
                </a:solidFill>
                <a:latin typeface="+mj-ea"/>
                <a:ea typeface="+mj-ea"/>
              </a:rPr>
              <a:t>th</a:t>
            </a:r>
            <a:r>
              <a:rPr lang="en-US" altLang="zh-CN" sz="2000" b="1" dirty="0" smtClean="0">
                <a:solidFill>
                  <a:srgbClr val="0000CC"/>
                </a:solidFill>
                <a:latin typeface="+mj-ea"/>
                <a:ea typeface="+mj-ea"/>
              </a:rPr>
              <a:t> Jan 2016</a:t>
            </a:r>
            <a:r>
              <a:rPr lang="zh-CN" altLang="en-US" sz="2000" b="1" dirty="0">
                <a:solidFill>
                  <a:srgbClr val="0000CC"/>
                </a:solidFill>
                <a:latin typeface="+mj-ea"/>
                <a:ea typeface="+mj-ea"/>
              </a:rPr>
              <a:t>（</a:t>
            </a:r>
            <a:r>
              <a:rPr lang="en-US" altLang="zh-CN" sz="2000" b="1" dirty="0">
                <a:solidFill>
                  <a:srgbClr val="0000CC"/>
                </a:solidFill>
                <a:latin typeface="+mj-ea"/>
                <a:ea typeface="+mj-ea"/>
              </a:rPr>
              <a:t>2016-01-30-06-30-02</a:t>
            </a:r>
            <a:r>
              <a:rPr lang="zh-CN" altLang="en-US" sz="2000" b="1" dirty="0">
                <a:solidFill>
                  <a:srgbClr val="0000CC"/>
                </a:solidFill>
                <a:latin typeface="+mj-ea"/>
                <a:ea typeface="+mj-ea"/>
              </a:rPr>
              <a:t>）</a:t>
            </a:r>
          </a:p>
        </p:txBody>
      </p:sp>
      <p:pic>
        <p:nvPicPr>
          <p:cNvPr id="7" name="Picture 2"/>
          <p:cNvPicPr>
            <a:picLocks noChangeAspect="1" noChangeArrowheads="1"/>
          </p:cNvPicPr>
          <p:nvPr/>
        </p:nvPicPr>
        <p:blipFill>
          <a:blip r:embed="rId2"/>
          <a:srcRect/>
          <a:stretch>
            <a:fillRect/>
          </a:stretch>
        </p:blipFill>
        <p:spPr bwMode="auto">
          <a:xfrm>
            <a:off x="244588" y="930690"/>
            <a:ext cx="7200000" cy="3686400"/>
          </a:xfrm>
          <a:prstGeom prst="rect">
            <a:avLst/>
          </a:prstGeom>
          <a:noFill/>
          <a:ln w="9525">
            <a:noFill/>
            <a:miter lim="800000"/>
            <a:headEnd/>
            <a:tailEnd/>
          </a:ln>
          <a:effectLst/>
        </p:spPr>
      </p:pic>
    </p:spTree>
    <p:extLst>
      <p:ext uri="{BB962C8B-B14F-4D97-AF65-F5344CB8AC3E}">
        <p14:creationId xmlns:p14="http://schemas.microsoft.com/office/powerpoint/2010/main" val="129221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 Achieved</a:t>
            </a:r>
            <a:endParaRPr lang="zh-CN" altLang="en-US" dirty="0"/>
          </a:p>
        </p:txBody>
      </p:sp>
      <p:sp>
        <p:nvSpPr>
          <p:cNvPr id="5" name="TextBox 4"/>
          <p:cNvSpPr txBox="1"/>
          <p:nvPr/>
        </p:nvSpPr>
        <p:spPr>
          <a:xfrm>
            <a:off x="1721768" y="4617090"/>
            <a:ext cx="4245640" cy="400110"/>
          </a:xfrm>
          <a:prstGeom prst="rect">
            <a:avLst/>
          </a:prstGeom>
          <a:noFill/>
        </p:spPr>
        <p:txBody>
          <a:bodyPr wrap="square" rtlCol="0">
            <a:spAutoFit/>
          </a:bodyPr>
          <a:lstStyle/>
          <a:p>
            <a:pPr marL="182563" indent="-182563">
              <a:spcAft>
                <a:spcPts val="1200"/>
              </a:spcAft>
              <a:buFont typeface="Arial" pitchFamily="34" charset="0"/>
              <a:buChar char="•"/>
            </a:pPr>
            <a:r>
              <a:rPr lang="en-US" altLang="zh-CN" sz="2000" b="1" dirty="0" smtClean="0">
                <a:solidFill>
                  <a:srgbClr val="0000CC"/>
                </a:solidFill>
                <a:latin typeface="+mj-ea"/>
                <a:ea typeface="+mj-ea"/>
              </a:rPr>
              <a:t>24</a:t>
            </a:r>
            <a:r>
              <a:rPr lang="en-US" altLang="zh-CN" sz="2000" b="1" baseline="30000" dirty="0" smtClean="0">
                <a:solidFill>
                  <a:srgbClr val="0000CC"/>
                </a:solidFill>
                <a:latin typeface="+mj-ea"/>
                <a:ea typeface="+mj-ea"/>
              </a:rPr>
              <a:t>th</a:t>
            </a:r>
            <a:r>
              <a:rPr lang="en-US" altLang="zh-CN" sz="2000" b="1" dirty="0" smtClean="0">
                <a:solidFill>
                  <a:srgbClr val="0000CC"/>
                </a:solidFill>
                <a:latin typeface="+mj-ea"/>
                <a:ea typeface="+mj-ea"/>
              </a:rPr>
              <a:t> Feb 2016</a:t>
            </a:r>
            <a:r>
              <a:rPr lang="zh-CN" altLang="en-US" sz="2000" b="1" dirty="0" smtClean="0">
                <a:solidFill>
                  <a:srgbClr val="0000CC"/>
                </a:solidFill>
                <a:latin typeface="+mj-ea"/>
                <a:ea typeface="+mj-ea"/>
              </a:rPr>
              <a:t>（</a:t>
            </a:r>
            <a:r>
              <a:rPr lang="en-US" altLang="zh-CN" sz="2000" b="1" dirty="0" smtClean="0">
                <a:solidFill>
                  <a:srgbClr val="0000CC"/>
                </a:solidFill>
                <a:latin typeface="+mj-ea"/>
                <a:ea typeface="+mj-ea"/>
              </a:rPr>
              <a:t>2016-02-24-00-02-42</a:t>
            </a:r>
            <a:r>
              <a:rPr lang="zh-CN" altLang="en-US" sz="2000" b="1" dirty="0" smtClean="0">
                <a:solidFill>
                  <a:srgbClr val="0000CC"/>
                </a:solidFill>
                <a:latin typeface="+mj-ea"/>
                <a:ea typeface="+mj-ea"/>
              </a:rPr>
              <a:t>）</a:t>
            </a:r>
          </a:p>
        </p:txBody>
      </p:sp>
      <p:pic>
        <p:nvPicPr>
          <p:cNvPr id="6" name="Picture 1"/>
          <p:cNvPicPr>
            <a:picLocks noChangeAspect="1" noChangeArrowheads="1"/>
          </p:cNvPicPr>
          <p:nvPr/>
        </p:nvPicPr>
        <p:blipFill>
          <a:blip r:embed="rId2"/>
          <a:srcRect/>
          <a:stretch>
            <a:fillRect/>
          </a:stretch>
        </p:blipFill>
        <p:spPr bwMode="auto">
          <a:xfrm>
            <a:off x="252368" y="902314"/>
            <a:ext cx="7200000" cy="3686400"/>
          </a:xfrm>
          <a:prstGeom prst="rect">
            <a:avLst/>
          </a:prstGeom>
          <a:noFill/>
          <a:ln w="9525">
            <a:noFill/>
            <a:miter lim="800000"/>
            <a:headEnd/>
            <a:tailEnd/>
          </a:ln>
          <a:effectLst/>
        </p:spPr>
      </p:pic>
    </p:spTree>
    <p:extLst>
      <p:ext uri="{BB962C8B-B14F-4D97-AF65-F5344CB8AC3E}">
        <p14:creationId xmlns:p14="http://schemas.microsoft.com/office/powerpoint/2010/main" val="4057983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E:\文档\1-项目\高光谱基准载荷\2016.03.21 汇报用图\2016.03.21 汇报用图\gif\原始LASIS.gif"/>
          <p:cNvPicPr>
            <a:picLocks noChangeAspect="1" noChangeArrowheads="1" noCrop="1"/>
          </p:cNvPicPr>
          <p:nvPr/>
        </p:nvPicPr>
        <p:blipFill>
          <a:blip r:embed="rId2"/>
          <a:srcRect/>
          <a:stretch>
            <a:fillRect/>
          </a:stretch>
        </p:blipFill>
        <p:spPr bwMode="auto">
          <a:xfrm>
            <a:off x="4030275" y="975425"/>
            <a:ext cx="3183130" cy="1629762"/>
          </a:xfrm>
          <a:prstGeom prst="rect">
            <a:avLst/>
          </a:prstGeom>
          <a:noFill/>
        </p:spPr>
      </p:pic>
      <p:sp>
        <p:nvSpPr>
          <p:cNvPr id="2" name="标题 1"/>
          <p:cNvSpPr>
            <a:spLocks noGrp="1"/>
          </p:cNvSpPr>
          <p:nvPr>
            <p:ph type="title"/>
          </p:nvPr>
        </p:nvSpPr>
        <p:spPr/>
        <p:txBody>
          <a:bodyPr/>
          <a:lstStyle/>
          <a:p>
            <a:r>
              <a:rPr lang="en-US" altLang="zh-CN" dirty="0" smtClean="0"/>
              <a:t>Data Achieved</a:t>
            </a:r>
            <a:endParaRPr lang="zh-CN" altLang="en-US" dirty="0"/>
          </a:p>
        </p:txBody>
      </p:sp>
      <p:sp>
        <p:nvSpPr>
          <p:cNvPr id="8" name="TextBox 7"/>
          <p:cNvSpPr txBox="1"/>
          <p:nvPr/>
        </p:nvSpPr>
        <p:spPr>
          <a:xfrm>
            <a:off x="713656" y="4460084"/>
            <a:ext cx="821763" cy="341632"/>
          </a:xfrm>
          <a:prstGeom prst="rect">
            <a:avLst/>
          </a:prstGeom>
          <a:noFill/>
        </p:spPr>
        <p:txBody>
          <a:bodyPr wrap="none" lIns="64008" tIns="32004" rIns="64008" bIns="32004" rtlCol="0">
            <a:spAutoFit/>
          </a:bodyPr>
          <a:lstStyle/>
          <a:p>
            <a:r>
              <a:rPr lang="en-US" altLang="zh-CN" b="1" dirty="0" smtClean="0">
                <a:effectLst>
                  <a:outerShdw blurRad="38100" dist="38100" dir="2700000" algn="tl">
                    <a:srgbClr val="000000">
                      <a:alpha val="43137"/>
                    </a:srgbClr>
                  </a:outerShdw>
                </a:effectLst>
              </a:rPr>
              <a:t>Frame</a:t>
            </a:r>
          </a:p>
        </p:txBody>
      </p:sp>
      <p:graphicFrame>
        <p:nvGraphicFramePr>
          <p:cNvPr id="9" name="表格 8"/>
          <p:cNvGraphicFramePr>
            <a:graphicFrameLocks noGrp="1"/>
          </p:cNvGraphicFramePr>
          <p:nvPr>
            <p:extLst>
              <p:ext uri="{D42A27DB-BD31-4B8C-83A1-F6EECF244321}">
                <p14:modId xmlns:p14="http://schemas.microsoft.com/office/powerpoint/2010/main" val="3359712416"/>
              </p:ext>
            </p:extLst>
          </p:nvPr>
        </p:nvGraphicFramePr>
        <p:xfrm>
          <a:off x="2104951" y="3211530"/>
          <a:ext cx="1575000" cy="1200000"/>
        </p:xfrm>
        <a:graphic>
          <a:graphicData uri="http://schemas.openxmlformats.org/drawingml/2006/table">
            <a:tbl>
              <a:tblPr firstRow="1" bandRow="1">
                <a:tableStyleId>{5940675A-B579-460E-94D1-54222C63F5DA}</a:tableStyleId>
              </a:tblPr>
              <a:tblGrid>
                <a:gridCol w="225000"/>
                <a:gridCol w="225000"/>
                <a:gridCol w="225000"/>
                <a:gridCol w="225000"/>
                <a:gridCol w="225000"/>
                <a:gridCol w="225000"/>
                <a:gridCol w="225000"/>
              </a:tblGrid>
              <a:tr h="300000">
                <a:tc>
                  <a:txBody>
                    <a:bodyPr/>
                    <a:lstStyle/>
                    <a:p>
                      <a:r>
                        <a:rPr lang="en-US" altLang="zh-CN" sz="1300" dirty="0" smtClean="0"/>
                        <a:t>4</a:t>
                      </a:r>
                      <a:endParaRPr lang="zh-CN" altLang="en-US" sz="1300" dirty="0"/>
                    </a:p>
                  </a:txBody>
                  <a:tcPr marL="57150" marR="57150" marT="38100" marB="38100">
                    <a:solidFill>
                      <a:srgbClr val="FFFF00"/>
                    </a:solidFill>
                  </a:tcPr>
                </a:tc>
                <a:tc>
                  <a:txBody>
                    <a:bodyPr/>
                    <a:lstStyle/>
                    <a:p>
                      <a:endParaRPr lang="zh-CN" altLang="en-US" sz="1300" dirty="0"/>
                    </a:p>
                  </a:txBody>
                  <a:tcPr marL="57150" marR="57150" marT="38100" marB="38100">
                    <a:solidFill>
                      <a:srgbClr val="FFFF00"/>
                    </a:solidFill>
                  </a:tcPr>
                </a:tc>
                <a:tc>
                  <a:txBody>
                    <a:bodyPr/>
                    <a:lstStyle/>
                    <a:p>
                      <a:endParaRPr lang="zh-CN" altLang="en-US" sz="1300" dirty="0"/>
                    </a:p>
                  </a:txBody>
                  <a:tcPr marL="57150" marR="57150" marT="38100" marB="38100">
                    <a:solidFill>
                      <a:srgbClr val="FFFF00"/>
                    </a:solidFill>
                  </a:tcPr>
                </a:tc>
                <a:tc>
                  <a:txBody>
                    <a:bodyPr/>
                    <a:lstStyle/>
                    <a:p>
                      <a:endParaRPr lang="zh-CN" altLang="en-US" sz="1300" dirty="0"/>
                    </a:p>
                  </a:txBody>
                  <a:tcPr marL="57150" marR="57150" marT="38100" marB="38100">
                    <a:solidFill>
                      <a:srgbClr val="FFFF00"/>
                    </a:solidFill>
                  </a:tcPr>
                </a:tc>
                <a:tc>
                  <a:txBody>
                    <a:bodyPr/>
                    <a:lstStyle/>
                    <a:p>
                      <a:endParaRPr lang="zh-CN" altLang="en-US" sz="1300" dirty="0"/>
                    </a:p>
                  </a:txBody>
                  <a:tcPr marL="57150" marR="57150" marT="38100" marB="38100">
                    <a:solidFill>
                      <a:srgbClr val="FFFF00"/>
                    </a:solidFill>
                  </a:tcPr>
                </a:tc>
                <a:tc>
                  <a:txBody>
                    <a:bodyPr/>
                    <a:lstStyle/>
                    <a:p>
                      <a:endParaRPr lang="zh-CN" altLang="en-US" sz="1300" dirty="0"/>
                    </a:p>
                  </a:txBody>
                  <a:tcPr marL="57150" marR="57150" marT="38100" marB="38100">
                    <a:solidFill>
                      <a:srgbClr val="FFFF00"/>
                    </a:solidFill>
                  </a:tcPr>
                </a:tc>
                <a:tc>
                  <a:txBody>
                    <a:bodyPr/>
                    <a:lstStyle/>
                    <a:p>
                      <a:endParaRPr lang="zh-CN" altLang="en-US" sz="1300" dirty="0"/>
                    </a:p>
                  </a:txBody>
                  <a:tcPr marL="57150" marR="57150" marT="38100" marB="38100">
                    <a:solidFill>
                      <a:srgbClr val="FFFF00"/>
                    </a:solidFill>
                  </a:tcPr>
                </a:tc>
              </a:tr>
              <a:tr h="300000">
                <a:tc>
                  <a:txBody>
                    <a:bodyPr/>
                    <a:lstStyle/>
                    <a:p>
                      <a:r>
                        <a:rPr lang="en-US" altLang="zh-CN" sz="1300" dirty="0" smtClean="0"/>
                        <a:t>4</a:t>
                      </a:r>
                      <a:endParaRPr lang="zh-CN" altLang="en-US" sz="1300" dirty="0"/>
                    </a:p>
                  </a:txBody>
                  <a:tcPr marL="57150" marR="57150" marT="38100" marB="38100">
                    <a:solidFill>
                      <a:srgbClr val="FFC000"/>
                    </a:solidFill>
                  </a:tcPr>
                </a:tc>
                <a:tc>
                  <a:txBody>
                    <a:bodyPr/>
                    <a:lstStyle/>
                    <a:p>
                      <a:endParaRPr lang="zh-CN" altLang="en-US" sz="1300" dirty="0"/>
                    </a:p>
                  </a:txBody>
                  <a:tcPr marL="57150" marR="57150" marT="38100" marB="38100">
                    <a:solidFill>
                      <a:srgbClr val="FFC000"/>
                    </a:solidFill>
                  </a:tcPr>
                </a:tc>
                <a:tc>
                  <a:txBody>
                    <a:bodyPr/>
                    <a:lstStyle/>
                    <a:p>
                      <a:endParaRPr lang="zh-CN" altLang="en-US" sz="1300" dirty="0"/>
                    </a:p>
                  </a:txBody>
                  <a:tcPr marL="57150" marR="57150" marT="38100" marB="38100">
                    <a:solidFill>
                      <a:srgbClr val="FFC000"/>
                    </a:solidFill>
                  </a:tcPr>
                </a:tc>
                <a:tc>
                  <a:txBody>
                    <a:bodyPr/>
                    <a:lstStyle/>
                    <a:p>
                      <a:endParaRPr lang="zh-CN" altLang="en-US" sz="1300" dirty="0"/>
                    </a:p>
                  </a:txBody>
                  <a:tcPr marL="57150" marR="57150" marT="38100" marB="38100">
                    <a:solidFill>
                      <a:srgbClr val="FFC000"/>
                    </a:solidFill>
                  </a:tcPr>
                </a:tc>
                <a:tc>
                  <a:txBody>
                    <a:bodyPr/>
                    <a:lstStyle/>
                    <a:p>
                      <a:endParaRPr lang="zh-CN" altLang="en-US" sz="1300" dirty="0"/>
                    </a:p>
                  </a:txBody>
                  <a:tcPr marL="57150" marR="57150" marT="38100" marB="38100">
                    <a:solidFill>
                      <a:srgbClr val="FFC000"/>
                    </a:solidFill>
                  </a:tcPr>
                </a:tc>
                <a:tc>
                  <a:txBody>
                    <a:bodyPr/>
                    <a:lstStyle/>
                    <a:p>
                      <a:endParaRPr lang="zh-CN" altLang="en-US" sz="1300" dirty="0"/>
                    </a:p>
                  </a:txBody>
                  <a:tcPr marL="57150" marR="57150" marT="38100" marB="38100">
                    <a:solidFill>
                      <a:srgbClr val="FFC000"/>
                    </a:solidFill>
                  </a:tcPr>
                </a:tc>
                <a:tc>
                  <a:txBody>
                    <a:bodyPr/>
                    <a:lstStyle/>
                    <a:p>
                      <a:endParaRPr lang="zh-CN" altLang="en-US" sz="1300" dirty="0"/>
                    </a:p>
                  </a:txBody>
                  <a:tcPr marL="57150" marR="57150" marT="38100" marB="38100">
                    <a:solidFill>
                      <a:srgbClr val="FFC000"/>
                    </a:solidFill>
                  </a:tcPr>
                </a:tc>
              </a:tr>
              <a:tr h="300000">
                <a:tc>
                  <a:txBody>
                    <a:bodyPr/>
                    <a:lstStyle/>
                    <a:p>
                      <a:endParaRPr lang="zh-CN" altLang="en-US" sz="1300" dirty="0"/>
                    </a:p>
                  </a:txBody>
                  <a:tcPr marL="57150" marR="57150" marT="38100" marB="38100">
                    <a:noFill/>
                  </a:tcPr>
                </a:tc>
                <a:tc>
                  <a:txBody>
                    <a:bodyPr/>
                    <a:lstStyle/>
                    <a:p>
                      <a:endParaRPr lang="zh-CN" altLang="en-US" sz="1300" dirty="0"/>
                    </a:p>
                  </a:txBody>
                  <a:tcPr marL="57150" marR="57150" marT="38100" marB="38100">
                    <a:noFill/>
                  </a:tcPr>
                </a:tc>
                <a:tc>
                  <a:txBody>
                    <a:bodyPr/>
                    <a:lstStyle/>
                    <a:p>
                      <a:endParaRPr lang="zh-CN" altLang="en-US" sz="1300" dirty="0"/>
                    </a:p>
                  </a:txBody>
                  <a:tcPr marL="57150" marR="57150" marT="38100" marB="38100">
                    <a:noFill/>
                  </a:tcPr>
                </a:tc>
                <a:tc>
                  <a:txBody>
                    <a:bodyPr/>
                    <a:lstStyle/>
                    <a:p>
                      <a:endParaRPr lang="zh-CN" altLang="en-US" sz="1300" dirty="0"/>
                    </a:p>
                  </a:txBody>
                  <a:tcPr marL="57150" marR="57150" marT="38100" marB="38100">
                    <a:noFill/>
                  </a:tcPr>
                </a:tc>
                <a:tc>
                  <a:txBody>
                    <a:bodyPr/>
                    <a:lstStyle/>
                    <a:p>
                      <a:endParaRPr lang="zh-CN" altLang="en-US" sz="1300" dirty="0"/>
                    </a:p>
                  </a:txBody>
                  <a:tcPr marL="57150" marR="57150" marT="38100" marB="38100">
                    <a:noFill/>
                  </a:tcPr>
                </a:tc>
                <a:tc>
                  <a:txBody>
                    <a:bodyPr/>
                    <a:lstStyle/>
                    <a:p>
                      <a:endParaRPr lang="zh-CN" altLang="en-US" sz="1300" dirty="0"/>
                    </a:p>
                  </a:txBody>
                  <a:tcPr marL="57150" marR="57150" marT="38100" marB="38100">
                    <a:noFill/>
                  </a:tcPr>
                </a:tc>
                <a:tc>
                  <a:txBody>
                    <a:bodyPr/>
                    <a:lstStyle/>
                    <a:p>
                      <a:endParaRPr lang="zh-CN" altLang="en-US" sz="1300" dirty="0"/>
                    </a:p>
                  </a:txBody>
                  <a:tcPr marL="57150" marR="57150" marT="38100" marB="38100">
                    <a:noFill/>
                  </a:tcPr>
                </a:tc>
              </a:tr>
              <a:tr h="300000">
                <a:tc>
                  <a:txBody>
                    <a:bodyPr/>
                    <a:lstStyle/>
                    <a:p>
                      <a:endParaRPr lang="zh-CN" altLang="en-US" sz="1300" dirty="0"/>
                    </a:p>
                  </a:txBody>
                  <a:tcPr marL="57150" marR="57150" marT="38100" marB="38100"/>
                </a:tc>
                <a:tc>
                  <a:txBody>
                    <a:bodyPr/>
                    <a:lstStyle/>
                    <a:p>
                      <a:endParaRPr lang="zh-CN" altLang="en-US" sz="1300" dirty="0"/>
                    </a:p>
                  </a:txBody>
                  <a:tcPr marL="57150" marR="57150" marT="38100" marB="38100"/>
                </a:tc>
                <a:tc>
                  <a:txBody>
                    <a:bodyPr/>
                    <a:lstStyle/>
                    <a:p>
                      <a:endParaRPr lang="zh-CN" altLang="en-US" sz="1300" dirty="0"/>
                    </a:p>
                  </a:txBody>
                  <a:tcPr marL="57150" marR="57150" marT="38100" marB="38100"/>
                </a:tc>
                <a:tc>
                  <a:txBody>
                    <a:bodyPr/>
                    <a:lstStyle/>
                    <a:p>
                      <a:endParaRPr lang="zh-CN" altLang="en-US" sz="1300" dirty="0"/>
                    </a:p>
                  </a:txBody>
                  <a:tcPr marL="57150" marR="57150" marT="38100" marB="38100"/>
                </a:tc>
                <a:tc>
                  <a:txBody>
                    <a:bodyPr/>
                    <a:lstStyle/>
                    <a:p>
                      <a:endParaRPr lang="zh-CN" altLang="en-US" sz="1300" dirty="0"/>
                    </a:p>
                  </a:txBody>
                  <a:tcPr marL="57150" marR="57150" marT="38100" marB="38100"/>
                </a:tc>
                <a:tc>
                  <a:txBody>
                    <a:bodyPr/>
                    <a:lstStyle/>
                    <a:p>
                      <a:endParaRPr lang="zh-CN" altLang="en-US" sz="1300" dirty="0"/>
                    </a:p>
                  </a:txBody>
                  <a:tcPr marL="57150" marR="57150" marT="38100" marB="38100"/>
                </a:tc>
                <a:tc>
                  <a:txBody>
                    <a:bodyPr/>
                    <a:lstStyle/>
                    <a:p>
                      <a:endParaRPr lang="zh-CN" altLang="en-US" sz="1300" dirty="0"/>
                    </a:p>
                  </a:txBody>
                  <a:tcPr marL="57150" marR="57150" marT="38100" marB="38100"/>
                </a:tc>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4264626699"/>
              </p:ext>
            </p:extLst>
          </p:nvPr>
        </p:nvGraphicFramePr>
        <p:xfrm>
          <a:off x="389255" y="3210360"/>
          <a:ext cx="1575000" cy="1200000"/>
        </p:xfrm>
        <a:graphic>
          <a:graphicData uri="http://schemas.openxmlformats.org/drawingml/2006/table">
            <a:tbl>
              <a:tblPr firstRow="1" bandRow="1">
                <a:tableStyleId>{5940675A-B579-460E-94D1-54222C63F5DA}</a:tableStyleId>
              </a:tblPr>
              <a:tblGrid>
                <a:gridCol w="225000"/>
                <a:gridCol w="225000"/>
                <a:gridCol w="225000"/>
                <a:gridCol w="225000"/>
                <a:gridCol w="225000"/>
                <a:gridCol w="225000"/>
                <a:gridCol w="225000"/>
              </a:tblGrid>
              <a:tr h="300000">
                <a:tc>
                  <a:txBody>
                    <a:bodyPr/>
                    <a:lstStyle/>
                    <a:p>
                      <a:r>
                        <a:rPr lang="en-US" altLang="zh-CN" sz="1300" dirty="0" smtClean="0"/>
                        <a:t>4</a:t>
                      </a:r>
                      <a:endParaRPr lang="zh-CN" altLang="en-US" sz="1300" dirty="0"/>
                    </a:p>
                  </a:txBody>
                  <a:tcPr marL="57150" marR="57150" marT="38100" marB="38100">
                    <a:solidFill>
                      <a:srgbClr val="FFFF00"/>
                    </a:solidFill>
                  </a:tcPr>
                </a:tc>
                <a:tc>
                  <a:txBody>
                    <a:bodyPr/>
                    <a:lstStyle/>
                    <a:p>
                      <a:endParaRPr lang="zh-CN" altLang="en-US" sz="1300" dirty="0"/>
                    </a:p>
                  </a:txBody>
                  <a:tcPr marL="57150" marR="57150" marT="38100" marB="38100">
                    <a:solidFill>
                      <a:srgbClr val="FFFF00"/>
                    </a:solidFill>
                  </a:tcPr>
                </a:tc>
                <a:tc>
                  <a:txBody>
                    <a:bodyPr/>
                    <a:lstStyle/>
                    <a:p>
                      <a:endParaRPr lang="zh-CN" altLang="en-US" sz="1300" dirty="0"/>
                    </a:p>
                  </a:txBody>
                  <a:tcPr marL="57150" marR="57150" marT="38100" marB="38100">
                    <a:solidFill>
                      <a:srgbClr val="FFFF00"/>
                    </a:solidFill>
                  </a:tcPr>
                </a:tc>
                <a:tc>
                  <a:txBody>
                    <a:bodyPr/>
                    <a:lstStyle/>
                    <a:p>
                      <a:endParaRPr lang="zh-CN" altLang="en-US" sz="1300" dirty="0"/>
                    </a:p>
                  </a:txBody>
                  <a:tcPr marL="57150" marR="57150" marT="38100" marB="38100">
                    <a:solidFill>
                      <a:srgbClr val="FFFF00"/>
                    </a:solidFill>
                  </a:tcPr>
                </a:tc>
                <a:tc>
                  <a:txBody>
                    <a:bodyPr/>
                    <a:lstStyle/>
                    <a:p>
                      <a:endParaRPr lang="zh-CN" altLang="en-US" sz="1300" dirty="0"/>
                    </a:p>
                  </a:txBody>
                  <a:tcPr marL="57150" marR="57150" marT="38100" marB="38100">
                    <a:solidFill>
                      <a:srgbClr val="FFFF00"/>
                    </a:solidFill>
                  </a:tcPr>
                </a:tc>
                <a:tc>
                  <a:txBody>
                    <a:bodyPr/>
                    <a:lstStyle/>
                    <a:p>
                      <a:endParaRPr lang="zh-CN" altLang="en-US" sz="1300" dirty="0"/>
                    </a:p>
                  </a:txBody>
                  <a:tcPr marL="57150" marR="57150" marT="38100" marB="38100">
                    <a:solidFill>
                      <a:srgbClr val="FFFF00"/>
                    </a:solidFill>
                  </a:tcPr>
                </a:tc>
                <a:tc>
                  <a:txBody>
                    <a:bodyPr/>
                    <a:lstStyle/>
                    <a:p>
                      <a:endParaRPr lang="zh-CN" altLang="en-US" sz="1300" dirty="0"/>
                    </a:p>
                  </a:txBody>
                  <a:tcPr marL="57150" marR="57150" marT="38100" marB="38100">
                    <a:solidFill>
                      <a:srgbClr val="FFFF00"/>
                    </a:solidFill>
                  </a:tcPr>
                </a:tc>
              </a:tr>
              <a:tr h="300000">
                <a:tc>
                  <a:txBody>
                    <a:bodyPr/>
                    <a:lstStyle/>
                    <a:p>
                      <a:r>
                        <a:rPr lang="en-US" altLang="zh-CN" sz="1300" dirty="0" smtClean="0"/>
                        <a:t>3</a:t>
                      </a:r>
                      <a:endParaRPr lang="zh-CN" altLang="en-US" sz="1300" dirty="0"/>
                    </a:p>
                  </a:txBody>
                  <a:tcPr marL="57150" marR="57150" marT="38100" marB="38100">
                    <a:solidFill>
                      <a:srgbClr val="00B0F0"/>
                    </a:solidFill>
                  </a:tcPr>
                </a:tc>
                <a:tc>
                  <a:txBody>
                    <a:bodyPr/>
                    <a:lstStyle/>
                    <a:p>
                      <a:endParaRPr lang="zh-CN" altLang="en-US" sz="1300" dirty="0"/>
                    </a:p>
                  </a:txBody>
                  <a:tcPr marL="57150" marR="57150" marT="38100" marB="38100">
                    <a:solidFill>
                      <a:srgbClr val="00B0F0"/>
                    </a:solidFill>
                  </a:tcPr>
                </a:tc>
                <a:tc>
                  <a:txBody>
                    <a:bodyPr/>
                    <a:lstStyle/>
                    <a:p>
                      <a:endParaRPr lang="zh-CN" altLang="en-US" sz="1300" dirty="0"/>
                    </a:p>
                  </a:txBody>
                  <a:tcPr marL="57150" marR="57150" marT="38100" marB="38100">
                    <a:solidFill>
                      <a:srgbClr val="00B0F0"/>
                    </a:solidFill>
                  </a:tcPr>
                </a:tc>
                <a:tc>
                  <a:txBody>
                    <a:bodyPr/>
                    <a:lstStyle/>
                    <a:p>
                      <a:endParaRPr lang="zh-CN" altLang="en-US" sz="1300" dirty="0"/>
                    </a:p>
                  </a:txBody>
                  <a:tcPr marL="57150" marR="57150" marT="38100" marB="38100">
                    <a:solidFill>
                      <a:srgbClr val="00B0F0"/>
                    </a:solidFill>
                  </a:tcPr>
                </a:tc>
                <a:tc>
                  <a:txBody>
                    <a:bodyPr/>
                    <a:lstStyle/>
                    <a:p>
                      <a:endParaRPr lang="zh-CN" altLang="en-US" sz="1300" dirty="0"/>
                    </a:p>
                  </a:txBody>
                  <a:tcPr marL="57150" marR="57150" marT="38100" marB="38100">
                    <a:solidFill>
                      <a:srgbClr val="00B0F0"/>
                    </a:solidFill>
                  </a:tcPr>
                </a:tc>
                <a:tc>
                  <a:txBody>
                    <a:bodyPr/>
                    <a:lstStyle/>
                    <a:p>
                      <a:endParaRPr lang="zh-CN" altLang="en-US" sz="1300" dirty="0"/>
                    </a:p>
                  </a:txBody>
                  <a:tcPr marL="57150" marR="57150" marT="38100" marB="38100">
                    <a:solidFill>
                      <a:srgbClr val="00B0F0"/>
                    </a:solidFill>
                  </a:tcPr>
                </a:tc>
                <a:tc>
                  <a:txBody>
                    <a:bodyPr/>
                    <a:lstStyle/>
                    <a:p>
                      <a:endParaRPr lang="zh-CN" altLang="en-US" sz="1300" dirty="0"/>
                    </a:p>
                  </a:txBody>
                  <a:tcPr marL="57150" marR="57150" marT="38100" marB="38100">
                    <a:solidFill>
                      <a:srgbClr val="00B0F0"/>
                    </a:solidFill>
                  </a:tcPr>
                </a:tc>
              </a:tr>
              <a:tr h="300000">
                <a:tc>
                  <a:txBody>
                    <a:bodyPr/>
                    <a:lstStyle/>
                    <a:p>
                      <a:r>
                        <a:rPr lang="en-US" altLang="zh-CN" sz="1300" dirty="0" smtClean="0"/>
                        <a:t>2</a:t>
                      </a:r>
                      <a:endParaRPr lang="zh-CN" altLang="en-US" sz="1300" dirty="0"/>
                    </a:p>
                  </a:txBody>
                  <a:tcPr marL="57150" marR="57150" marT="38100" marB="38100"/>
                </a:tc>
                <a:tc>
                  <a:txBody>
                    <a:bodyPr/>
                    <a:lstStyle/>
                    <a:p>
                      <a:endParaRPr lang="zh-CN" altLang="en-US" sz="1300" dirty="0"/>
                    </a:p>
                  </a:txBody>
                  <a:tcPr marL="57150" marR="57150" marT="38100" marB="38100"/>
                </a:tc>
                <a:tc>
                  <a:txBody>
                    <a:bodyPr/>
                    <a:lstStyle/>
                    <a:p>
                      <a:endParaRPr lang="zh-CN" altLang="en-US" sz="1300" dirty="0"/>
                    </a:p>
                  </a:txBody>
                  <a:tcPr marL="57150" marR="57150" marT="38100" marB="38100"/>
                </a:tc>
                <a:tc>
                  <a:txBody>
                    <a:bodyPr/>
                    <a:lstStyle/>
                    <a:p>
                      <a:endParaRPr lang="zh-CN" altLang="en-US" sz="1300" dirty="0"/>
                    </a:p>
                  </a:txBody>
                  <a:tcPr marL="57150" marR="57150" marT="38100" marB="38100"/>
                </a:tc>
                <a:tc>
                  <a:txBody>
                    <a:bodyPr/>
                    <a:lstStyle/>
                    <a:p>
                      <a:endParaRPr lang="zh-CN" altLang="en-US" sz="1300" dirty="0"/>
                    </a:p>
                  </a:txBody>
                  <a:tcPr marL="57150" marR="57150" marT="38100" marB="38100"/>
                </a:tc>
                <a:tc>
                  <a:txBody>
                    <a:bodyPr/>
                    <a:lstStyle/>
                    <a:p>
                      <a:endParaRPr lang="zh-CN" altLang="en-US" sz="1300" dirty="0"/>
                    </a:p>
                  </a:txBody>
                  <a:tcPr marL="57150" marR="57150" marT="38100" marB="38100"/>
                </a:tc>
                <a:tc>
                  <a:txBody>
                    <a:bodyPr/>
                    <a:lstStyle/>
                    <a:p>
                      <a:endParaRPr lang="zh-CN" altLang="en-US" sz="1300" dirty="0"/>
                    </a:p>
                  </a:txBody>
                  <a:tcPr marL="57150" marR="57150" marT="38100" marB="38100"/>
                </a:tc>
              </a:tr>
              <a:tr h="300000">
                <a:tc>
                  <a:txBody>
                    <a:bodyPr/>
                    <a:lstStyle/>
                    <a:p>
                      <a:r>
                        <a:rPr lang="en-US" altLang="zh-CN" sz="1300" dirty="0" smtClean="0"/>
                        <a:t>1</a:t>
                      </a:r>
                      <a:endParaRPr lang="zh-CN" altLang="en-US" sz="1300" dirty="0"/>
                    </a:p>
                  </a:txBody>
                  <a:tcPr marL="57150" marR="57150" marT="38100" marB="38100"/>
                </a:tc>
                <a:tc>
                  <a:txBody>
                    <a:bodyPr/>
                    <a:lstStyle/>
                    <a:p>
                      <a:endParaRPr lang="zh-CN" altLang="en-US" sz="1300" dirty="0"/>
                    </a:p>
                  </a:txBody>
                  <a:tcPr marL="57150" marR="57150" marT="38100" marB="38100"/>
                </a:tc>
                <a:tc>
                  <a:txBody>
                    <a:bodyPr/>
                    <a:lstStyle/>
                    <a:p>
                      <a:endParaRPr lang="zh-CN" altLang="en-US" sz="1300"/>
                    </a:p>
                  </a:txBody>
                  <a:tcPr marL="57150" marR="57150" marT="38100" marB="38100"/>
                </a:tc>
                <a:tc>
                  <a:txBody>
                    <a:bodyPr/>
                    <a:lstStyle/>
                    <a:p>
                      <a:endParaRPr lang="zh-CN" altLang="en-US" sz="1300"/>
                    </a:p>
                  </a:txBody>
                  <a:tcPr marL="57150" marR="57150" marT="38100" marB="38100"/>
                </a:tc>
                <a:tc>
                  <a:txBody>
                    <a:bodyPr/>
                    <a:lstStyle/>
                    <a:p>
                      <a:endParaRPr lang="zh-CN" altLang="en-US" sz="1300"/>
                    </a:p>
                  </a:txBody>
                  <a:tcPr marL="57150" marR="57150" marT="38100" marB="38100"/>
                </a:tc>
                <a:tc>
                  <a:txBody>
                    <a:bodyPr/>
                    <a:lstStyle/>
                    <a:p>
                      <a:endParaRPr lang="zh-CN" altLang="en-US" sz="1300"/>
                    </a:p>
                  </a:txBody>
                  <a:tcPr marL="57150" marR="57150" marT="38100" marB="38100"/>
                </a:tc>
                <a:tc>
                  <a:txBody>
                    <a:bodyPr/>
                    <a:lstStyle/>
                    <a:p>
                      <a:endParaRPr lang="zh-CN" altLang="en-US" sz="1300" dirty="0"/>
                    </a:p>
                  </a:txBody>
                  <a:tcPr marL="57150" marR="57150" marT="38100" marB="38100"/>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677099484"/>
              </p:ext>
            </p:extLst>
          </p:nvPr>
        </p:nvGraphicFramePr>
        <p:xfrm>
          <a:off x="2086998" y="1800179"/>
          <a:ext cx="1575000" cy="1200000"/>
        </p:xfrm>
        <a:graphic>
          <a:graphicData uri="http://schemas.openxmlformats.org/drawingml/2006/table">
            <a:tbl>
              <a:tblPr firstRow="1" bandRow="1">
                <a:tableStyleId>{5940675A-B579-460E-94D1-54222C63F5DA}</a:tableStyleId>
              </a:tblPr>
              <a:tblGrid>
                <a:gridCol w="225000"/>
                <a:gridCol w="225000"/>
                <a:gridCol w="225000"/>
                <a:gridCol w="225000"/>
                <a:gridCol w="225000"/>
                <a:gridCol w="225000"/>
                <a:gridCol w="225000"/>
              </a:tblGrid>
              <a:tr h="300000">
                <a:tc>
                  <a:txBody>
                    <a:bodyPr/>
                    <a:lstStyle/>
                    <a:p>
                      <a:endParaRPr lang="zh-CN" altLang="en-US" sz="1300" dirty="0"/>
                    </a:p>
                  </a:txBody>
                  <a:tcPr marL="57150" marR="57150" marT="38100" marB="38100">
                    <a:noFill/>
                  </a:tcPr>
                </a:tc>
                <a:tc>
                  <a:txBody>
                    <a:bodyPr/>
                    <a:lstStyle/>
                    <a:p>
                      <a:endParaRPr lang="zh-CN" altLang="en-US" sz="1300" dirty="0"/>
                    </a:p>
                  </a:txBody>
                  <a:tcPr marL="57150" marR="57150" marT="38100" marB="38100">
                    <a:noFill/>
                  </a:tcPr>
                </a:tc>
                <a:tc>
                  <a:txBody>
                    <a:bodyPr/>
                    <a:lstStyle/>
                    <a:p>
                      <a:endParaRPr lang="zh-CN" altLang="en-US" sz="1300" dirty="0"/>
                    </a:p>
                  </a:txBody>
                  <a:tcPr marL="57150" marR="57150" marT="38100" marB="38100">
                    <a:noFill/>
                  </a:tcPr>
                </a:tc>
                <a:tc>
                  <a:txBody>
                    <a:bodyPr/>
                    <a:lstStyle/>
                    <a:p>
                      <a:endParaRPr lang="zh-CN" altLang="en-US" sz="1300" dirty="0"/>
                    </a:p>
                  </a:txBody>
                  <a:tcPr marL="57150" marR="57150" marT="38100" marB="38100">
                    <a:noFill/>
                  </a:tcPr>
                </a:tc>
                <a:tc>
                  <a:txBody>
                    <a:bodyPr/>
                    <a:lstStyle/>
                    <a:p>
                      <a:endParaRPr lang="zh-CN" altLang="en-US" sz="1300" dirty="0"/>
                    </a:p>
                  </a:txBody>
                  <a:tcPr marL="57150" marR="57150" marT="38100" marB="38100">
                    <a:noFill/>
                  </a:tcPr>
                </a:tc>
                <a:tc>
                  <a:txBody>
                    <a:bodyPr/>
                    <a:lstStyle/>
                    <a:p>
                      <a:endParaRPr lang="zh-CN" altLang="en-US" sz="1300" dirty="0"/>
                    </a:p>
                  </a:txBody>
                  <a:tcPr marL="57150" marR="57150" marT="38100" marB="38100">
                    <a:noFill/>
                  </a:tcPr>
                </a:tc>
                <a:tc>
                  <a:txBody>
                    <a:bodyPr/>
                    <a:lstStyle/>
                    <a:p>
                      <a:endParaRPr lang="zh-CN" altLang="en-US" sz="1300" dirty="0"/>
                    </a:p>
                  </a:txBody>
                  <a:tcPr marL="57150" marR="57150" marT="38100" marB="38100">
                    <a:noFill/>
                  </a:tcPr>
                </a:tc>
              </a:tr>
              <a:tr h="300000">
                <a:tc>
                  <a:txBody>
                    <a:bodyPr/>
                    <a:lstStyle/>
                    <a:p>
                      <a:r>
                        <a:rPr lang="en-US" altLang="zh-CN" sz="1300" dirty="0" smtClean="0"/>
                        <a:t>3</a:t>
                      </a:r>
                      <a:endParaRPr lang="zh-CN" altLang="en-US" sz="1300" dirty="0"/>
                    </a:p>
                  </a:txBody>
                  <a:tcPr marL="57150" marR="57150" marT="38100" marB="38100">
                    <a:solidFill>
                      <a:srgbClr val="00B0F0"/>
                    </a:solidFill>
                  </a:tcPr>
                </a:tc>
                <a:tc>
                  <a:txBody>
                    <a:bodyPr/>
                    <a:lstStyle/>
                    <a:p>
                      <a:endParaRPr lang="zh-CN" altLang="en-US" sz="1300" dirty="0"/>
                    </a:p>
                  </a:txBody>
                  <a:tcPr marL="57150" marR="57150" marT="38100" marB="38100">
                    <a:solidFill>
                      <a:srgbClr val="00B0F0"/>
                    </a:solidFill>
                  </a:tcPr>
                </a:tc>
                <a:tc>
                  <a:txBody>
                    <a:bodyPr/>
                    <a:lstStyle/>
                    <a:p>
                      <a:endParaRPr lang="zh-CN" altLang="en-US" sz="1300" dirty="0"/>
                    </a:p>
                  </a:txBody>
                  <a:tcPr marL="57150" marR="57150" marT="38100" marB="38100">
                    <a:solidFill>
                      <a:srgbClr val="00B0F0"/>
                    </a:solidFill>
                  </a:tcPr>
                </a:tc>
                <a:tc>
                  <a:txBody>
                    <a:bodyPr/>
                    <a:lstStyle/>
                    <a:p>
                      <a:endParaRPr lang="zh-CN" altLang="en-US" sz="1300" dirty="0"/>
                    </a:p>
                  </a:txBody>
                  <a:tcPr marL="57150" marR="57150" marT="38100" marB="38100">
                    <a:solidFill>
                      <a:srgbClr val="00B0F0"/>
                    </a:solidFill>
                  </a:tcPr>
                </a:tc>
                <a:tc>
                  <a:txBody>
                    <a:bodyPr/>
                    <a:lstStyle/>
                    <a:p>
                      <a:endParaRPr lang="zh-CN" altLang="en-US" sz="1300" dirty="0"/>
                    </a:p>
                  </a:txBody>
                  <a:tcPr marL="57150" marR="57150" marT="38100" marB="38100">
                    <a:solidFill>
                      <a:srgbClr val="00B0F0"/>
                    </a:solidFill>
                  </a:tcPr>
                </a:tc>
                <a:tc>
                  <a:txBody>
                    <a:bodyPr/>
                    <a:lstStyle/>
                    <a:p>
                      <a:endParaRPr lang="zh-CN" altLang="en-US" sz="1300" dirty="0"/>
                    </a:p>
                  </a:txBody>
                  <a:tcPr marL="57150" marR="57150" marT="38100" marB="38100">
                    <a:solidFill>
                      <a:srgbClr val="00B0F0"/>
                    </a:solidFill>
                  </a:tcPr>
                </a:tc>
                <a:tc>
                  <a:txBody>
                    <a:bodyPr/>
                    <a:lstStyle/>
                    <a:p>
                      <a:endParaRPr lang="zh-CN" altLang="en-US" sz="1300" dirty="0"/>
                    </a:p>
                  </a:txBody>
                  <a:tcPr marL="57150" marR="57150" marT="38100" marB="38100">
                    <a:solidFill>
                      <a:srgbClr val="00B0F0"/>
                    </a:solidFill>
                  </a:tcPr>
                </a:tc>
              </a:tr>
              <a:tr h="300000">
                <a:tc>
                  <a:txBody>
                    <a:bodyPr/>
                    <a:lstStyle/>
                    <a:p>
                      <a:r>
                        <a:rPr lang="en-US" altLang="zh-CN" sz="1300" dirty="0" smtClean="0"/>
                        <a:t>3</a:t>
                      </a:r>
                      <a:endParaRPr lang="zh-CN" altLang="en-US" sz="1300" dirty="0"/>
                    </a:p>
                  </a:txBody>
                  <a:tcPr marL="57150" marR="57150" marT="38100" marB="38100">
                    <a:solidFill>
                      <a:srgbClr val="92D050"/>
                    </a:solidFill>
                  </a:tcPr>
                </a:tc>
                <a:tc>
                  <a:txBody>
                    <a:bodyPr/>
                    <a:lstStyle/>
                    <a:p>
                      <a:endParaRPr lang="zh-CN" altLang="en-US" sz="1300" dirty="0"/>
                    </a:p>
                  </a:txBody>
                  <a:tcPr marL="57150" marR="57150" marT="38100" marB="38100">
                    <a:solidFill>
                      <a:srgbClr val="92D050"/>
                    </a:solidFill>
                  </a:tcPr>
                </a:tc>
                <a:tc>
                  <a:txBody>
                    <a:bodyPr/>
                    <a:lstStyle/>
                    <a:p>
                      <a:endParaRPr lang="zh-CN" altLang="en-US" sz="1300" dirty="0"/>
                    </a:p>
                  </a:txBody>
                  <a:tcPr marL="57150" marR="57150" marT="38100" marB="38100">
                    <a:solidFill>
                      <a:srgbClr val="92D050"/>
                    </a:solidFill>
                  </a:tcPr>
                </a:tc>
                <a:tc>
                  <a:txBody>
                    <a:bodyPr/>
                    <a:lstStyle/>
                    <a:p>
                      <a:endParaRPr lang="zh-CN" altLang="en-US" sz="1300" dirty="0"/>
                    </a:p>
                  </a:txBody>
                  <a:tcPr marL="57150" marR="57150" marT="38100" marB="38100">
                    <a:solidFill>
                      <a:srgbClr val="92D050"/>
                    </a:solidFill>
                  </a:tcPr>
                </a:tc>
                <a:tc>
                  <a:txBody>
                    <a:bodyPr/>
                    <a:lstStyle/>
                    <a:p>
                      <a:endParaRPr lang="zh-CN" altLang="en-US" sz="1300" dirty="0"/>
                    </a:p>
                  </a:txBody>
                  <a:tcPr marL="57150" marR="57150" marT="38100" marB="38100">
                    <a:solidFill>
                      <a:srgbClr val="92D050"/>
                    </a:solidFill>
                  </a:tcPr>
                </a:tc>
                <a:tc>
                  <a:txBody>
                    <a:bodyPr/>
                    <a:lstStyle/>
                    <a:p>
                      <a:endParaRPr lang="zh-CN" altLang="en-US" sz="1300" dirty="0"/>
                    </a:p>
                  </a:txBody>
                  <a:tcPr marL="57150" marR="57150" marT="38100" marB="38100">
                    <a:solidFill>
                      <a:srgbClr val="92D050"/>
                    </a:solidFill>
                  </a:tcPr>
                </a:tc>
                <a:tc>
                  <a:txBody>
                    <a:bodyPr/>
                    <a:lstStyle/>
                    <a:p>
                      <a:endParaRPr lang="zh-CN" altLang="en-US" sz="1300" dirty="0"/>
                    </a:p>
                  </a:txBody>
                  <a:tcPr marL="57150" marR="57150" marT="38100" marB="38100">
                    <a:solidFill>
                      <a:srgbClr val="92D050"/>
                    </a:solidFill>
                  </a:tcPr>
                </a:tc>
              </a:tr>
              <a:tr h="300000">
                <a:tc>
                  <a:txBody>
                    <a:bodyPr/>
                    <a:lstStyle/>
                    <a:p>
                      <a:endParaRPr lang="zh-CN" altLang="en-US" sz="1300" dirty="0"/>
                    </a:p>
                  </a:txBody>
                  <a:tcPr marL="57150" marR="57150" marT="38100" marB="38100"/>
                </a:tc>
                <a:tc>
                  <a:txBody>
                    <a:bodyPr/>
                    <a:lstStyle/>
                    <a:p>
                      <a:endParaRPr lang="zh-CN" altLang="en-US" sz="1300" dirty="0"/>
                    </a:p>
                  </a:txBody>
                  <a:tcPr marL="57150" marR="57150" marT="38100" marB="38100"/>
                </a:tc>
                <a:tc>
                  <a:txBody>
                    <a:bodyPr/>
                    <a:lstStyle/>
                    <a:p>
                      <a:endParaRPr lang="zh-CN" altLang="en-US" sz="1300" dirty="0"/>
                    </a:p>
                  </a:txBody>
                  <a:tcPr marL="57150" marR="57150" marT="38100" marB="38100"/>
                </a:tc>
                <a:tc>
                  <a:txBody>
                    <a:bodyPr/>
                    <a:lstStyle/>
                    <a:p>
                      <a:endParaRPr lang="zh-CN" altLang="en-US" sz="1300" dirty="0"/>
                    </a:p>
                  </a:txBody>
                  <a:tcPr marL="57150" marR="57150" marT="38100" marB="38100"/>
                </a:tc>
                <a:tc>
                  <a:txBody>
                    <a:bodyPr/>
                    <a:lstStyle/>
                    <a:p>
                      <a:endParaRPr lang="zh-CN" altLang="en-US" sz="1300" dirty="0"/>
                    </a:p>
                  </a:txBody>
                  <a:tcPr marL="57150" marR="57150" marT="38100" marB="38100"/>
                </a:tc>
                <a:tc>
                  <a:txBody>
                    <a:bodyPr/>
                    <a:lstStyle/>
                    <a:p>
                      <a:endParaRPr lang="zh-CN" altLang="en-US" sz="1300" dirty="0"/>
                    </a:p>
                  </a:txBody>
                  <a:tcPr marL="57150" marR="57150" marT="38100" marB="38100"/>
                </a:tc>
                <a:tc>
                  <a:txBody>
                    <a:bodyPr/>
                    <a:lstStyle/>
                    <a:p>
                      <a:endParaRPr lang="zh-CN" altLang="en-US" sz="1300" dirty="0"/>
                    </a:p>
                  </a:txBody>
                  <a:tcPr marL="57150" marR="57150" marT="38100" marB="38100"/>
                </a:tc>
              </a:tr>
            </a:tbl>
          </a:graphicData>
        </a:graphic>
      </p:graphicFrame>
      <p:sp>
        <p:nvSpPr>
          <p:cNvPr id="12" name="TextBox 11"/>
          <p:cNvSpPr txBox="1"/>
          <p:nvPr/>
        </p:nvSpPr>
        <p:spPr>
          <a:xfrm>
            <a:off x="2036307" y="4460084"/>
            <a:ext cx="1629677" cy="341632"/>
          </a:xfrm>
          <a:prstGeom prst="rect">
            <a:avLst/>
          </a:prstGeom>
          <a:noFill/>
        </p:spPr>
        <p:txBody>
          <a:bodyPr wrap="none" lIns="64008" tIns="32004" rIns="64008" bIns="32004" rtlCol="0">
            <a:spAutoFit/>
          </a:bodyPr>
          <a:lstStyle/>
          <a:p>
            <a:r>
              <a:rPr lang="en-US" altLang="zh-CN" b="1" dirty="0" smtClean="0">
                <a:effectLst>
                  <a:outerShdw blurRad="38100" dist="38100" dir="2700000" algn="tl">
                    <a:srgbClr val="000000">
                      <a:alpha val="43137"/>
                    </a:srgbClr>
                  </a:outerShdw>
                </a:effectLst>
              </a:rPr>
              <a:t>Interferogram</a:t>
            </a:r>
            <a:endParaRPr lang="zh-CN" altLang="en-US" b="1" dirty="0">
              <a:effectLst>
                <a:outerShdw blurRad="38100" dist="38100" dir="2700000" algn="tl">
                  <a:srgbClr val="000000">
                    <a:alpha val="43137"/>
                  </a:srgbClr>
                </a:outerShdw>
              </a:effectLst>
            </a:endParaRPr>
          </a:p>
        </p:txBody>
      </p:sp>
      <p:graphicFrame>
        <p:nvGraphicFramePr>
          <p:cNvPr id="13" name="表格 12"/>
          <p:cNvGraphicFramePr>
            <a:graphicFrameLocks noGrp="1"/>
          </p:cNvGraphicFramePr>
          <p:nvPr>
            <p:extLst>
              <p:ext uri="{D42A27DB-BD31-4B8C-83A1-F6EECF244321}">
                <p14:modId xmlns:p14="http://schemas.microsoft.com/office/powerpoint/2010/main" val="3982058097"/>
              </p:ext>
            </p:extLst>
          </p:nvPr>
        </p:nvGraphicFramePr>
        <p:xfrm>
          <a:off x="405278" y="1801000"/>
          <a:ext cx="1575000" cy="1200000"/>
        </p:xfrm>
        <a:graphic>
          <a:graphicData uri="http://schemas.openxmlformats.org/drawingml/2006/table">
            <a:tbl>
              <a:tblPr firstRow="1" bandRow="1">
                <a:tableStyleId>{5940675A-B579-460E-94D1-54222C63F5DA}</a:tableStyleId>
              </a:tblPr>
              <a:tblGrid>
                <a:gridCol w="225000"/>
                <a:gridCol w="225000"/>
                <a:gridCol w="225000"/>
                <a:gridCol w="225000"/>
                <a:gridCol w="225000"/>
                <a:gridCol w="225000"/>
                <a:gridCol w="225000"/>
              </a:tblGrid>
              <a:tr h="300000">
                <a:tc>
                  <a:txBody>
                    <a:bodyPr/>
                    <a:lstStyle/>
                    <a:p>
                      <a:r>
                        <a:rPr lang="en-US" altLang="zh-CN" sz="1300" dirty="0" smtClean="0"/>
                        <a:t>5</a:t>
                      </a:r>
                      <a:endParaRPr lang="zh-CN" altLang="en-US" sz="1300" dirty="0"/>
                    </a:p>
                  </a:txBody>
                  <a:tcPr marL="57150" marR="57150" marT="38100" marB="38100">
                    <a:noFill/>
                  </a:tcPr>
                </a:tc>
                <a:tc>
                  <a:txBody>
                    <a:bodyPr/>
                    <a:lstStyle/>
                    <a:p>
                      <a:endParaRPr lang="zh-CN" altLang="en-US" sz="1300" dirty="0"/>
                    </a:p>
                  </a:txBody>
                  <a:tcPr marL="57150" marR="57150" marT="38100" marB="38100">
                    <a:noFill/>
                  </a:tcPr>
                </a:tc>
                <a:tc>
                  <a:txBody>
                    <a:bodyPr/>
                    <a:lstStyle/>
                    <a:p>
                      <a:endParaRPr lang="zh-CN" altLang="en-US" sz="1300" dirty="0"/>
                    </a:p>
                  </a:txBody>
                  <a:tcPr marL="57150" marR="57150" marT="38100" marB="38100">
                    <a:noFill/>
                  </a:tcPr>
                </a:tc>
                <a:tc>
                  <a:txBody>
                    <a:bodyPr/>
                    <a:lstStyle/>
                    <a:p>
                      <a:endParaRPr lang="zh-CN" altLang="en-US" sz="1300" dirty="0"/>
                    </a:p>
                  </a:txBody>
                  <a:tcPr marL="57150" marR="57150" marT="38100" marB="38100">
                    <a:noFill/>
                  </a:tcPr>
                </a:tc>
                <a:tc>
                  <a:txBody>
                    <a:bodyPr/>
                    <a:lstStyle/>
                    <a:p>
                      <a:endParaRPr lang="zh-CN" altLang="en-US" sz="1300" dirty="0"/>
                    </a:p>
                  </a:txBody>
                  <a:tcPr marL="57150" marR="57150" marT="38100" marB="38100">
                    <a:noFill/>
                  </a:tcPr>
                </a:tc>
                <a:tc>
                  <a:txBody>
                    <a:bodyPr/>
                    <a:lstStyle/>
                    <a:p>
                      <a:endParaRPr lang="zh-CN" altLang="en-US" sz="1300" dirty="0"/>
                    </a:p>
                  </a:txBody>
                  <a:tcPr marL="57150" marR="57150" marT="38100" marB="38100">
                    <a:noFill/>
                  </a:tcPr>
                </a:tc>
                <a:tc>
                  <a:txBody>
                    <a:bodyPr/>
                    <a:lstStyle/>
                    <a:p>
                      <a:endParaRPr lang="zh-CN" altLang="en-US" sz="1300" dirty="0"/>
                    </a:p>
                  </a:txBody>
                  <a:tcPr marL="57150" marR="57150" marT="38100" marB="38100">
                    <a:noFill/>
                  </a:tcPr>
                </a:tc>
              </a:tr>
              <a:tr h="300000">
                <a:tc>
                  <a:txBody>
                    <a:bodyPr/>
                    <a:lstStyle/>
                    <a:p>
                      <a:r>
                        <a:rPr lang="en-US" altLang="zh-CN" sz="1300" dirty="0" smtClean="0"/>
                        <a:t>4</a:t>
                      </a:r>
                      <a:endParaRPr lang="zh-CN" altLang="en-US" sz="1300" dirty="0"/>
                    </a:p>
                  </a:txBody>
                  <a:tcPr marL="57150" marR="57150" marT="38100" marB="38100">
                    <a:solidFill>
                      <a:srgbClr val="FFC000"/>
                    </a:solidFill>
                  </a:tcPr>
                </a:tc>
                <a:tc>
                  <a:txBody>
                    <a:bodyPr/>
                    <a:lstStyle/>
                    <a:p>
                      <a:endParaRPr lang="zh-CN" altLang="en-US" sz="1300" dirty="0"/>
                    </a:p>
                  </a:txBody>
                  <a:tcPr marL="57150" marR="57150" marT="38100" marB="38100">
                    <a:solidFill>
                      <a:srgbClr val="FFC000"/>
                    </a:solidFill>
                  </a:tcPr>
                </a:tc>
                <a:tc>
                  <a:txBody>
                    <a:bodyPr/>
                    <a:lstStyle/>
                    <a:p>
                      <a:endParaRPr lang="zh-CN" altLang="en-US" sz="1300" dirty="0"/>
                    </a:p>
                  </a:txBody>
                  <a:tcPr marL="57150" marR="57150" marT="38100" marB="38100">
                    <a:solidFill>
                      <a:srgbClr val="FFC000"/>
                    </a:solidFill>
                  </a:tcPr>
                </a:tc>
                <a:tc>
                  <a:txBody>
                    <a:bodyPr/>
                    <a:lstStyle/>
                    <a:p>
                      <a:endParaRPr lang="zh-CN" altLang="en-US" sz="1300" dirty="0"/>
                    </a:p>
                  </a:txBody>
                  <a:tcPr marL="57150" marR="57150" marT="38100" marB="38100">
                    <a:solidFill>
                      <a:srgbClr val="FFC000"/>
                    </a:solidFill>
                  </a:tcPr>
                </a:tc>
                <a:tc>
                  <a:txBody>
                    <a:bodyPr/>
                    <a:lstStyle/>
                    <a:p>
                      <a:endParaRPr lang="zh-CN" altLang="en-US" sz="1300" dirty="0"/>
                    </a:p>
                  </a:txBody>
                  <a:tcPr marL="57150" marR="57150" marT="38100" marB="38100">
                    <a:solidFill>
                      <a:srgbClr val="FFC000"/>
                    </a:solidFill>
                  </a:tcPr>
                </a:tc>
                <a:tc>
                  <a:txBody>
                    <a:bodyPr/>
                    <a:lstStyle/>
                    <a:p>
                      <a:endParaRPr lang="zh-CN" altLang="en-US" sz="1300" dirty="0"/>
                    </a:p>
                  </a:txBody>
                  <a:tcPr marL="57150" marR="57150" marT="38100" marB="38100">
                    <a:solidFill>
                      <a:srgbClr val="FFC000"/>
                    </a:solidFill>
                  </a:tcPr>
                </a:tc>
                <a:tc>
                  <a:txBody>
                    <a:bodyPr/>
                    <a:lstStyle/>
                    <a:p>
                      <a:endParaRPr lang="zh-CN" altLang="en-US" sz="1300" dirty="0"/>
                    </a:p>
                  </a:txBody>
                  <a:tcPr marL="57150" marR="57150" marT="38100" marB="38100">
                    <a:solidFill>
                      <a:srgbClr val="FFC000"/>
                    </a:solidFill>
                  </a:tcPr>
                </a:tc>
              </a:tr>
              <a:tr h="300000">
                <a:tc>
                  <a:txBody>
                    <a:bodyPr/>
                    <a:lstStyle/>
                    <a:p>
                      <a:r>
                        <a:rPr lang="en-US" altLang="zh-CN" sz="1300" dirty="0" smtClean="0"/>
                        <a:t>3</a:t>
                      </a:r>
                      <a:endParaRPr lang="zh-CN" altLang="en-US" sz="1300" dirty="0"/>
                    </a:p>
                  </a:txBody>
                  <a:tcPr marL="57150" marR="57150" marT="38100" marB="38100">
                    <a:solidFill>
                      <a:srgbClr val="92D050"/>
                    </a:solidFill>
                  </a:tcPr>
                </a:tc>
                <a:tc>
                  <a:txBody>
                    <a:bodyPr/>
                    <a:lstStyle/>
                    <a:p>
                      <a:endParaRPr lang="zh-CN" altLang="en-US" sz="1300" dirty="0"/>
                    </a:p>
                  </a:txBody>
                  <a:tcPr marL="57150" marR="57150" marT="38100" marB="38100">
                    <a:solidFill>
                      <a:srgbClr val="92D050"/>
                    </a:solidFill>
                  </a:tcPr>
                </a:tc>
                <a:tc>
                  <a:txBody>
                    <a:bodyPr/>
                    <a:lstStyle/>
                    <a:p>
                      <a:endParaRPr lang="zh-CN" altLang="en-US" sz="1300" dirty="0"/>
                    </a:p>
                  </a:txBody>
                  <a:tcPr marL="57150" marR="57150" marT="38100" marB="38100">
                    <a:solidFill>
                      <a:srgbClr val="92D050"/>
                    </a:solidFill>
                  </a:tcPr>
                </a:tc>
                <a:tc>
                  <a:txBody>
                    <a:bodyPr/>
                    <a:lstStyle/>
                    <a:p>
                      <a:endParaRPr lang="zh-CN" altLang="en-US" sz="1300" dirty="0"/>
                    </a:p>
                  </a:txBody>
                  <a:tcPr marL="57150" marR="57150" marT="38100" marB="38100">
                    <a:solidFill>
                      <a:srgbClr val="92D050"/>
                    </a:solidFill>
                  </a:tcPr>
                </a:tc>
                <a:tc>
                  <a:txBody>
                    <a:bodyPr/>
                    <a:lstStyle/>
                    <a:p>
                      <a:endParaRPr lang="zh-CN" altLang="en-US" sz="1300" dirty="0"/>
                    </a:p>
                  </a:txBody>
                  <a:tcPr marL="57150" marR="57150" marT="38100" marB="38100">
                    <a:solidFill>
                      <a:srgbClr val="92D050"/>
                    </a:solidFill>
                  </a:tcPr>
                </a:tc>
                <a:tc>
                  <a:txBody>
                    <a:bodyPr/>
                    <a:lstStyle/>
                    <a:p>
                      <a:endParaRPr lang="zh-CN" altLang="en-US" sz="1300" dirty="0"/>
                    </a:p>
                  </a:txBody>
                  <a:tcPr marL="57150" marR="57150" marT="38100" marB="38100">
                    <a:solidFill>
                      <a:srgbClr val="92D050"/>
                    </a:solidFill>
                  </a:tcPr>
                </a:tc>
                <a:tc>
                  <a:txBody>
                    <a:bodyPr/>
                    <a:lstStyle/>
                    <a:p>
                      <a:endParaRPr lang="zh-CN" altLang="en-US" sz="1300" dirty="0"/>
                    </a:p>
                  </a:txBody>
                  <a:tcPr marL="57150" marR="57150" marT="38100" marB="38100">
                    <a:solidFill>
                      <a:srgbClr val="92D050"/>
                    </a:solidFill>
                  </a:tcPr>
                </a:tc>
              </a:tr>
              <a:tr h="300000">
                <a:tc>
                  <a:txBody>
                    <a:bodyPr/>
                    <a:lstStyle/>
                    <a:p>
                      <a:r>
                        <a:rPr lang="en-US" altLang="zh-CN" sz="1300" dirty="0" smtClean="0"/>
                        <a:t>2</a:t>
                      </a:r>
                      <a:endParaRPr lang="zh-CN" altLang="en-US" sz="1300" dirty="0"/>
                    </a:p>
                  </a:txBody>
                  <a:tcPr marL="57150" marR="57150" marT="38100" marB="38100"/>
                </a:tc>
                <a:tc>
                  <a:txBody>
                    <a:bodyPr/>
                    <a:lstStyle/>
                    <a:p>
                      <a:endParaRPr lang="zh-CN" altLang="en-US" sz="1300" dirty="0"/>
                    </a:p>
                  </a:txBody>
                  <a:tcPr marL="57150" marR="57150" marT="38100" marB="38100"/>
                </a:tc>
                <a:tc>
                  <a:txBody>
                    <a:bodyPr/>
                    <a:lstStyle/>
                    <a:p>
                      <a:endParaRPr lang="zh-CN" altLang="en-US" sz="1300"/>
                    </a:p>
                  </a:txBody>
                  <a:tcPr marL="57150" marR="57150" marT="38100" marB="38100"/>
                </a:tc>
                <a:tc>
                  <a:txBody>
                    <a:bodyPr/>
                    <a:lstStyle/>
                    <a:p>
                      <a:endParaRPr lang="zh-CN" altLang="en-US" sz="1300"/>
                    </a:p>
                  </a:txBody>
                  <a:tcPr marL="57150" marR="57150" marT="38100" marB="38100"/>
                </a:tc>
                <a:tc>
                  <a:txBody>
                    <a:bodyPr/>
                    <a:lstStyle/>
                    <a:p>
                      <a:endParaRPr lang="zh-CN" altLang="en-US" sz="1300"/>
                    </a:p>
                  </a:txBody>
                  <a:tcPr marL="57150" marR="57150" marT="38100" marB="38100"/>
                </a:tc>
                <a:tc>
                  <a:txBody>
                    <a:bodyPr/>
                    <a:lstStyle/>
                    <a:p>
                      <a:endParaRPr lang="zh-CN" altLang="en-US" sz="1300"/>
                    </a:p>
                  </a:txBody>
                  <a:tcPr marL="57150" marR="57150" marT="38100" marB="38100"/>
                </a:tc>
                <a:tc>
                  <a:txBody>
                    <a:bodyPr/>
                    <a:lstStyle/>
                    <a:p>
                      <a:endParaRPr lang="zh-CN" altLang="en-US" sz="1300" dirty="0"/>
                    </a:p>
                  </a:txBody>
                  <a:tcPr marL="57150" marR="57150" marT="38100" marB="38100"/>
                </a:tc>
              </a:tr>
            </a:tbl>
          </a:graphicData>
        </a:graphic>
      </p:graphicFrame>
      <p:cxnSp>
        <p:nvCxnSpPr>
          <p:cNvPr id="20" name="直接箭头连接符 19"/>
          <p:cNvCxnSpPr/>
          <p:nvPr/>
        </p:nvCxnSpPr>
        <p:spPr>
          <a:xfrm flipV="1">
            <a:off x="261120" y="1848002"/>
            <a:ext cx="16023" cy="25637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71842" y="2735457"/>
            <a:ext cx="3099996" cy="15622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7963" y="3959128"/>
            <a:ext cx="1923374" cy="114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271953" y="913284"/>
            <a:ext cx="3799888" cy="338554"/>
          </a:xfrm>
          <a:prstGeom prst="rect">
            <a:avLst/>
          </a:prstGeom>
          <a:noFill/>
        </p:spPr>
        <p:txBody>
          <a:bodyPr wrap="square" rtlCol="0">
            <a:spAutoFit/>
          </a:bodyPr>
          <a:lstStyle/>
          <a:p>
            <a:pPr marL="15875"/>
            <a:r>
              <a:rPr lang="en-US" altLang="zh-CN" sz="1600" dirty="0" smtClean="0">
                <a:latin typeface="Times New Roman" panose="02020603050405020304" pitchFamily="18" charset="0"/>
                <a:cs typeface="Times New Roman" panose="02020603050405020304" pitchFamily="18" charset="0"/>
              </a:rPr>
              <a:t>Each line corresponds to an fixed OPD</a:t>
            </a:r>
            <a:endParaRPr lang="zh-CN" altLang="en-US" sz="1600" baseline="0" dirty="0" smtClean="0">
              <a:latin typeface="Times New Roman" panose="02020603050405020304" pitchFamily="18" charset="0"/>
              <a:cs typeface="Times New Roman" panose="02020603050405020304" pitchFamily="18" charset="0"/>
            </a:endParaRPr>
          </a:p>
        </p:txBody>
      </p:sp>
      <p:sp>
        <p:nvSpPr>
          <p:cNvPr id="3" name="TextBox 2"/>
          <p:cNvSpPr txBox="1"/>
          <p:nvPr/>
        </p:nvSpPr>
        <p:spPr>
          <a:xfrm>
            <a:off x="6114256" y="1044232"/>
            <a:ext cx="1071127" cy="261610"/>
          </a:xfrm>
          <a:prstGeom prst="rect">
            <a:avLst/>
          </a:prstGeom>
          <a:solidFill>
            <a:schemeClr val="bg2"/>
          </a:solidFill>
        </p:spPr>
        <p:txBody>
          <a:bodyPr wrap="none" rtlCol="0">
            <a:spAutoFit/>
          </a:bodyPr>
          <a:lstStyle/>
          <a:p>
            <a:pPr marL="15875"/>
            <a:r>
              <a:rPr lang="en-US" altLang="zh-CN" sz="1100" dirty="0" smtClean="0">
                <a:latin typeface="Times New Roman" panose="02020603050405020304" pitchFamily="18" charset="0"/>
                <a:cs typeface="Times New Roman" panose="02020603050405020304" pitchFamily="18" charset="0"/>
              </a:rPr>
              <a:t>Original Fames</a:t>
            </a:r>
            <a:endParaRPr lang="zh-CN" altLang="en-US" sz="1100" baseline="0" dirty="0" smtClean="0">
              <a:latin typeface="Times New Roman" panose="02020603050405020304" pitchFamily="18" charset="0"/>
              <a:cs typeface="Times New Roman" panose="02020603050405020304" pitchFamily="18" charset="0"/>
            </a:endParaRPr>
          </a:p>
        </p:txBody>
      </p:sp>
      <p:sp>
        <p:nvSpPr>
          <p:cNvPr id="15" name="TextBox 14"/>
          <p:cNvSpPr txBox="1"/>
          <p:nvPr/>
        </p:nvSpPr>
        <p:spPr>
          <a:xfrm>
            <a:off x="6114256" y="2739906"/>
            <a:ext cx="979755" cy="261610"/>
          </a:xfrm>
          <a:prstGeom prst="rect">
            <a:avLst/>
          </a:prstGeom>
          <a:solidFill>
            <a:schemeClr val="bg2"/>
          </a:solidFill>
        </p:spPr>
        <p:txBody>
          <a:bodyPr wrap="none" rtlCol="0">
            <a:spAutoFit/>
          </a:bodyPr>
          <a:lstStyle/>
          <a:p>
            <a:pPr marL="15875"/>
            <a:r>
              <a:rPr lang="en-US" altLang="zh-CN" sz="1100" dirty="0" smtClean="0">
                <a:latin typeface="Times New Roman" panose="02020603050405020304" pitchFamily="18" charset="0"/>
                <a:cs typeface="Times New Roman" panose="02020603050405020304" pitchFamily="18" charset="0"/>
              </a:rPr>
              <a:t>Interferogram</a:t>
            </a:r>
            <a:endParaRPr lang="zh-CN" altLang="en-US" sz="1100" baseline="0"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83978" y="1540274"/>
            <a:ext cx="1592103" cy="307777"/>
          </a:xfrm>
          <a:prstGeom prst="rect">
            <a:avLst/>
          </a:prstGeom>
          <a:noFill/>
        </p:spPr>
        <p:txBody>
          <a:bodyPr wrap="none" rtlCol="0">
            <a:spAutoFit/>
          </a:bodyPr>
          <a:lstStyle/>
          <a:p>
            <a:pPr marL="15875"/>
            <a:r>
              <a:rPr lang="en-US" altLang="zh-CN" sz="1400" dirty="0" smtClean="0">
                <a:latin typeface="Times New Roman" panose="02020603050405020304" pitchFamily="18" charset="0"/>
                <a:cs typeface="Times New Roman" panose="02020603050405020304" pitchFamily="18" charset="0"/>
              </a:rPr>
              <a:t>Scanning Direction</a:t>
            </a:r>
            <a:endParaRPr lang="zh-CN" altLang="en-US" sz="1400" baseline="0" dirty="0" smtClean="0">
              <a:latin typeface="Times New Roman" panose="02020603050405020304" pitchFamily="18" charset="0"/>
              <a:cs typeface="Times New Roman" panose="02020603050405020304" pitchFamily="18" charset="0"/>
            </a:endParaRPr>
          </a:p>
        </p:txBody>
      </p:sp>
      <p:sp>
        <p:nvSpPr>
          <p:cNvPr id="19" name="TextBox 18"/>
          <p:cNvSpPr txBox="1"/>
          <p:nvPr/>
        </p:nvSpPr>
        <p:spPr>
          <a:xfrm>
            <a:off x="305996" y="4769508"/>
            <a:ext cx="4004407" cy="338554"/>
          </a:xfrm>
          <a:prstGeom prst="rect">
            <a:avLst/>
          </a:prstGeom>
          <a:noFill/>
        </p:spPr>
        <p:txBody>
          <a:bodyPr wrap="square" rtlCol="0">
            <a:spAutoFit/>
          </a:bodyPr>
          <a:lstStyle/>
          <a:p>
            <a:pPr marL="15875"/>
            <a:r>
              <a:rPr lang="en-US" altLang="zh-CN" sz="1600" b="1" dirty="0" smtClean="0">
                <a:solidFill>
                  <a:srgbClr val="FF0000"/>
                </a:solidFill>
                <a:latin typeface="Times New Roman" panose="02020603050405020304" pitchFamily="18" charset="0"/>
                <a:cs typeface="Times New Roman" panose="02020603050405020304" pitchFamily="18" charset="0"/>
              </a:rPr>
              <a:t>Consists of lines from 256 original frames</a:t>
            </a:r>
            <a:endParaRPr lang="zh-CN" altLang="en-US" sz="1600" b="1" baseline="0" dirty="0" smtClean="0">
              <a:solidFill>
                <a:srgbClr val="FF0000"/>
              </a:solidFill>
              <a:latin typeface="Times New Roman" panose="02020603050405020304" pitchFamily="18" charset="0"/>
              <a:cs typeface="Times New Roman" panose="02020603050405020304" pitchFamily="18" charset="0"/>
            </a:endParaRPr>
          </a:p>
        </p:txBody>
      </p:sp>
      <p:cxnSp>
        <p:nvCxnSpPr>
          <p:cNvPr id="14" name="直接箭头连接符 13"/>
          <p:cNvCxnSpPr/>
          <p:nvPr/>
        </p:nvCxnSpPr>
        <p:spPr>
          <a:xfrm flipV="1">
            <a:off x="1727096" y="4651551"/>
            <a:ext cx="349672" cy="2359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034136" y="2735457"/>
            <a:ext cx="0" cy="156220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29665" y="1273324"/>
            <a:ext cx="2228687" cy="307777"/>
          </a:xfrm>
          <a:prstGeom prst="rect">
            <a:avLst/>
          </a:prstGeom>
          <a:noFill/>
        </p:spPr>
        <p:txBody>
          <a:bodyPr wrap="none" rtlCol="0">
            <a:spAutoFit/>
          </a:bodyPr>
          <a:lstStyle/>
          <a:p>
            <a:pPr marL="15875"/>
            <a:r>
              <a:rPr lang="en-US" altLang="zh-CN" sz="1400" dirty="0" smtClean="0">
                <a:latin typeface="Times New Roman" panose="02020603050405020304" pitchFamily="18" charset="0"/>
                <a:cs typeface="Times New Roman" panose="02020603050405020304" pitchFamily="18" charset="0"/>
              </a:rPr>
              <a:t>Target Points: 1,2,3,4,5……</a:t>
            </a:r>
            <a:endParaRPr lang="zh-CN" altLang="en-US" sz="1400" baseline="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9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Problems and Solutions</a:t>
            </a:r>
            <a:endParaRPr lang="zh-CN" alt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6" y="2821204"/>
            <a:ext cx="7537370" cy="234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608" y="985292"/>
            <a:ext cx="6965368" cy="1323439"/>
          </a:xfrm>
          <a:prstGeom prst="rect">
            <a:avLst/>
          </a:prstGeom>
          <a:noFill/>
        </p:spPr>
        <p:txBody>
          <a:bodyPr wrap="none" rtlCol="0">
            <a:spAutoFit/>
          </a:bodyPr>
          <a:lstStyle/>
          <a:p>
            <a:pPr marL="473075" indent="-457200">
              <a:buAutoNum type="arabicPeriod"/>
            </a:pPr>
            <a:r>
              <a:rPr lang="en-US" altLang="zh-CN" sz="2000" baseline="0" dirty="0" smtClean="0">
                <a:latin typeface="Times New Roman" panose="02020603050405020304" pitchFamily="18" charset="0"/>
                <a:cs typeface="Times New Roman" panose="02020603050405020304" pitchFamily="18" charset="0"/>
              </a:rPr>
              <a:t>Moon’s orbiting speed</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     Desired observation speed</a:t>
            </a:r>
          </a:p>
          <a:p>
            <a:pPr marL="473075" indent="-457200">
              <a:buAutoNum type="arabicPeriod"/>
            </a:pPr>
            <a:r>
              <a:rPr lang="en-US" altLang="zh-CN" sz="2000" baseline="0" dirty="0" smtClean="0">
                <a:latin typeface="Times New Roman" panose="02020603050405020304" pitchFamily="18" charset="0"/>
                <a:cs typeface="Times New Roman" panose="02020603050405020304" pitchFamily="18" charset="0"/>
              </a:rPr>
              <a:t>Moon’s orbiting direction	</a:t>
            </a:r>
            <a:r>
              <a:rPr lang="en-US" altLang="zh-CN" sz="2000" dirty="0" smtClean="0">
                <a:latin typeface="Times New Roman" panose="02020603050405020304" pitchFamily="18" charset="0"/>
                <a:cs typeface="Times New Roman" panose="02020603050405020304" pitchFamily="18" charset="0"/>
              </a:rPr>
              <a:t>      </a:t>
            </a:r>
            <a:r>
              <a:rPr lang="en-US" altLang="zh-CN" sz="2000" baseline="0" dirty="0" smtClean="0">
                <a:latin typeface="Times New Roman" panose="02020603050405020304" pitchFamily="18" charset="0"/>
                <a:cs typeface="Times New Roman" panose="02020603050405020304" pitchFamily="18" charset="0"/>
              </a:rPr>
              <a:t>Interference</a:t>
            </a:r>
            <a:r>
              <a:rPr lang="en-US" altLang="zh-CN" sz="2000" dirty="0" smtClean="0">
                <a:latin typeface="Times New Roman" panose="02020603050405020304" pitchFamily="18" charset="0"/>
                <a:cs typeface="Times New Roman" panose="02020603050405020304" pitchFamily="18" charset="0"/>
              </a:rPr>
              <a:t> direction</a:t>
            </a:r>
          </a:p>
          <a:p>
            <a:pPr marL="473075" indent="-457200">
              <a:buAutoNum type="arabicPeriod"/>
            </a:pPr>
            <a:r>
              <a:rPr lang="en-US" altLang="zh-CN" sz="2000" dirty="0" smtClean="0">
                <a:latin typeface="Times New Roman" panose="02020603050405020304" pitchFamily="18" charset="0"/>
                <a:cs typeface="Times New Roman" panose="02020603050405020304" pitchFamily="18" charset="0"/>
              </a:rPr>
              <a:t>Image “shaking” caused by atmosphere turbulence</a:t>
            </a:r>
          </a:p>
          <a:p>
            <a:pPr marL="473075" indent="-457200">
              <a:buAutoNum type="arabicPeriod"/>
            </a:pPr>
            <a:r>
              <a:rPr lang="en-US" altLang="zh-CN" sz="2000" baseline="0" dirty="0" smtClean="0">
                <a:latin typeface="Times New Roman" panose="02020603050405020304" pitchFamily="18" charset="0"/>
                <a:cs typeface="Times New Roman" panose="02020603050405020304" pitchFamily="18" charset="0"/>
              </a:rPr>
              <a:t>Bad pixels</a:t>
            </a:r>
            <a:endParaRPr lang="zh-CN" altLang="en-US" sz="2000" baseline="0" dirty="0" smtClean="0">
              <a:latin typeface="Times New Roman" panose="02020603050405020304" pitchFamily="18" charset="0"/>
              <a:cs typeface="Times New Roman" panose="02020603050405020304" pitchFamily="18" charset="0"/>
            </a:endParaRPr>
          </a:p>
        </p:txBody>
      </p:sp>
      <p:sp>
        <p:nvSpPr>
          <p:cNvPr id="43" name="不等于号 42"/>
          <p:cNvSpPr/>
          <p:nvPr/>
        </p:nvSpPr>
        <p:spPr>
          <a:xfrm>
            <a:off x="3471664" y="989641"/>
            <a:ext cx="914400" cy="648072"/>
          </a:xfrm>
          <a:prstGeom prst="mathNotEqual">
            <a:avLst>
              <a:gd name="adj1" fmla="val 23520"/>
              <a:gd name="adj2" fmla="val 6600000"/>
              <a:gd name="adj3" fmla="val 938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TextBox 82"/>
          <p:cNvSpPr txBox="1"/>
          <p:nvPr/>
        </p:nvSpPr>
        <p:spPr>
          <a:xfrm>
            <a:off x="4079194" y="2322086"/>
            <a:ext cx="867545" cy="369332"/>
          </a:xfrm>
          <a:prstGeom prst="rect">
            <a:avLst/>
          </a:prstGeom>
          <a:noFill/>
        </p:spPr>
        <p:txBody>
          <a:bodyPr wrap="none" rtlCol="0">
            <a:spAutoFit/>
          </a:bodyPr>
          <a:lstStyle/>
          <a:p>
            <a:pPr marL="15875"/>
            <a:r>
              <a:rPr lang="en-US" altLang="zh-CN" b="1" dirty="0" smtClean="0">
                <a:solidFill>
                  <a:schemeClr val="tx2"/>
                </a:solidFill>
                <a:latin typeface="Times New Roman" panose="02020603050405020304" pitchFamily="18" charset="0"/>
                <a:cs typeface="Times New Roman" panose="02020603050405020304" pitchFamily="18" charset="0"/>
              </a:rPr>
              <a:t>Sensor</a:t>
            </a:r>
            <a:endParaRPr lang="zh-CN" altLang="en-US" b="1" baseline="0" dirty="0" smtClean="0">
              <a:solidFill>
                <a:schemeClr val="tx2"/>
              </a:solidFill>
              <a:latin typeface="Times New Roman" panose="02020603050405020304" pitchFamily="18" charset="0"/>
              <a:cs typeface="Times New Roman" panose="02020603050405020304" pitchFamily="18" charset="0"/>
            </a:endParaRPr>
          </a:p>
        </p:txBody>
      </p:sp>
      <p:sp>
        <p:nvSpPr>
          <p:cNvPr id="90" name="TextBox 89"/>
          <p:cNvSpPr txBox="1"/>
          <p:nvPr/>
        </p:nvSpPr>
        <p:spPr>
          <a:xfrm>
            <a:off x="2211099" y="2322086"/>
            <a:ext cx="1609158" cy="369332"/>
          </a:xfrm>
          <a:prstGeom prst="rect">
            <a:avLst/>
          </a:prstGeom>
          <a:noFill/>
        </p:spPr>
        <p:txBody>
          <a:bodyPr wrap="none" rtlCol="0">
            <a:spAutoFit/>
          </a:bodyPr>
          <a:lstStyle/>
          <a:p>
            <a:pPr marL="15875"/>
            <a:r>
              <a:rPr lang="en-US" altLang="zh-CN" b="1" dirty="0" smtClean="0">
                <a:solidFill>
                  <a:schemeClr val="tx2"/>
                </a:solidFill>
                <a:latin typeface="Times New Roman" panose="02020603050405020304" pitchFamily="18" charset="0"/>
                <a:cs typeface="Times New Roman" panose="02020603050405020304" pitchFamily="18" charset="0"/>
              </a:rPr>
              <a:t>Moon’s Image</a:t>
            </a:r>
            <a:endParaRPr lang="zh-CN" altLang="en-US" b="1" baseline="0" dirty="0" smtClean="0">
              <a:solidFill>
                <a:schemeClr val="tx2"/>
              </a:solidFill>
              <a:latin typeface="Times New Roman" panose="02020603050405020304" pitchFamily="18" charset="0"/>
              <a:cs typeface="Times New Roman" panose="02020603050405020304" pitchFamily="18" charset="0"/>
            </a:endParaRPr>
          </a:p>
        </p:txBody>
      </p:sp>
      <p:cxnSp>
        <p:nvCxnSpPr>
          <p:cNvPr id="85" name="直接箭头连接符 84"/>
          <p:cNvCxnSpPr>
            <a:stCxn id="83" idx="2"/>
          </p:cNvCxnSpPr>
          <p:nvPr/>
        </p:nvCxnSpPr>
        <p:spPr>
          <a:xfrm>
            <a:off x="4512967" y="2691418"/>
            <a:ext cx="89121" cy="1297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a:stCxn id="90" idx="2"/>
          </p:cNvCxnSpPr>
          <p:nvPr/>
        </p:nvCxnSpPr>
        <p:spPr>
          <a:xfrm flipH="1">
            <a:off x="2945904" y="2691418"/>
            <a:ext cx="69774" cy="238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2225824" y="1953334"/>
            <a:ext cx="5495928" cy="400110"/>
          </a:xfrm>
          <a:prstGeom prst="rect">
            <a:avLst/>
          </a:prstGeom>
          <a:noFill/>
        </p:spPr>
        <p:txBody>
          <a:bodyPr wrap="none" rtlCol="0">
            <a:spAutoFit/>
          </a:bodyPr>
          <a:lstStyle/>
          <a:p>
            <a:pPr marL="15875"/>
            <a:r>
              <a:rPr lang="en-US" altLang="zh-CN" sz="2000" b="1" baseline="0" dirty="0" smtClean="0">
                <a:solidFill>
                  <a:srgbClr val="FF0000"/>
                </a:solidFill>
                <a:latin typeface="Times New Roman" pitchFamily="18" charset="0"/>
                <a:cs typeface="Times New Roman" pitchFamily="18" charset="0"/>
              </a:rPr>
              <a:t>Correct the moon’s image</a:t>
            </a:r>
            <a:r>
              <a:rPr lang="en-US" altLang="zh-CN" sz="2000" b="1" dirty="0" smtClean="0">
                <a:solidFill>
                  <a:srgbClr val="FF0000"/>
                </a:solidFill>
                <a:latin typeface="Times New Roman" pitchFamily="18" charset="0"/>
                <a:cs typeface="Times New Roman" pitchFamily="18" charset="0"/>
              </a:rPr>
              <a:t> to the desired position</a:t>
            </a:r>
            <a:endParaRPr lang="zh-CN" altLang="en-US" sz="2000" b="1" baseline="0" dirty="0" smtClean="0">
              <a:solidFill>
                <a:srgbClr val="FF0000"/>
              </a:solidFill>
              <a:latin typeface="Times New Roman" pitchFamily="18" charset="0"/>
              <a:cs typeface="Times New Roman" pitchFamily="18" charset="0"/>
            </a:endParaRPr>
          </a:p>
        </p:txBody>
      </p:sp>
      <p:sp>
        <p:nvSpPr>
          <p:cNvPr id="96" name="TextBox 95"/>
          <p:cNvSpPr txBox="1"/>
          <p:nvPr/>
        </p:nvSpPr>
        <p:spPr>
          <a:xfrm>
            <a:off x="4879431" y="337220"/>
            <a:ext cx="1234825" cy="400110"/>
          </a:xfrm>
          <a:prstGeom prst="rect">
            <a:avLst/>
          </a:prstGeom>
          <a:noFill/>
        </p:spPr>
        <p:txBody>
          <a:bodyPr wrap="none" rtlCol="0">
            <a:spAutoFit/>
          </a:bodyPr>
          <a:lstStyle/>
          <a:p>
            <a:pPr marL="15875" algn="r"/>
            <a:r>
              <a:rPr lang="en-US" altLang="zh-CN" sz="2000" b="1" baseline="0" dirty="0" smtClean="0">
                <a:solidFill>
                  <a:srgbClr val="C00000"/>
                </a:solidFill>
                <a:latin typeface="Times New Roman" panose="02020603050405020304" pitchFamily="18" charset="0"/>
                <a:cs typeface="Times New Roman" panose="02020603050405020304" pitchFamily="18" charset="0"/>
              </a:rPr>
              <a:t>Problems</a:t>
            </a:r>
            <a:endParaRPr lang="zh-CN" altLang="en-US" sz="2000" b="1" baseline="0"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370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014C83"/>
      </a:dk2>
      <a:lt2>
        <a:srgbClr val="EEECE1"/>
      </a:lt2>
      <a:accent1>
        <a:srgbClr val="014C8D"/>
      </a:accent1>
      <a:accent2>
        <a:srgbClr val="012E57"/>
      </a:accent2>
      <a:accent3>
        <a:srgbClr val="24673E"/>
      </a:accent3>
      <a:accent4>
        <a:srgbClr val="3371A4"/>
      </a:accent4>
      <a:accent5>
        <a:srgbClr val="4BACC6"/>
      </a:accent5>
      <a:accent6>
        <a:srgbClr val="7FA6C7"/>
      </a:accent6>
      <a:hlink>
        <a:srgbClr val="0000FF"/>
      </a:hlink>
      <a:folHlink>
        <a:srgbClr val="CDDBE8"/>
      </a:folHlink>
    </a:clrScheme>
    <a:fontScheme name="穿越">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穿越">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266700" indent="-250825">
          <a:buFont typeface="Wingdings" panose="05000000000000000000" pitchFamily="2" charset="2"/>
          <a:buChar char="l"/>
          <a:defRPr sz="2000" baseline="0" dirty="0" smtClean="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6098</TotalTime>
  <Words>1207</Words>
  <Application>Microsoft Office PowerPoint</Application>
  <PresentationFormat>自定义</PresentationFormat>
  <Paragraphs>272</Paragraphs>
  <Slides>36</Slides>
  <Notes>0</Notes>
  <HiddenSlides>0</HiddenSlides>
  <MMClips>0</MMClips>
  <ScaleCrop>false</ScaleCrop>
  <HeadingPairs>
    <vt:vector size="4" baseType="variant">
      <vt:variant>
        <vt:lpstr>主题</vt:lpstr>
      </vt:variant>
      <vt:variant>
        <vt:i4>3</vt:i4>
      </vt:variant>
      <vt:variant>
        <vt:lpstr>幻灯片标题</vt:lpstr>
      </vt:variant>
      <vt:variant>
        <vt:i4>36</vt:i4>
      </vt:variant>
    </vt:vector>
  </HeadingPairs>
  <TitlesOfParts>
    <vt:vector size="39" baseType="lpstr">
      <vt:lpstr>Office 主题​​</vt:lpstr>
      <vt:lpstr>自定义设计方案</vt:lpstr>
      <vt:lpstr>Office 主题</vt:lpstr>
      <vt:lpstr>PowerPoint 演示文稿</vt:lpstr>
      <vt:lpstr>Equipment Introduction</vt:lpstr>
      <vt:lpstr>Equipment Introduction</vt:lpstr>
      <vt:lpstr>Equipment Introduction</vt:lpstr>
      <vt:lpstr>Data Achieved</vt:lpstr>
      <vt:lpstr>Data Achieved</vt:lpstr>
      <vt:lpstr>Data Achieved</vt:lpstr>
      <vt:lpstr>Data Achieved</vt:lpstr>
      <vt:lpstr>Problems and Solutions</vt:lpstr>
      <vt:lpstr>Problems and Solutions</vt:lpstr>
      <vt:lpstr>Translation Estimation </vt:lpstr>
      <vt:lpstr>Translation Estimation </vt:lpstr>
      <vt:lpstr>Translation Estimation </vt:lpstr>
      <vt:lpstr>Translation Estimation </vt:lpstr>
      <vt:lpstr>Interferogram Extraction</vt:lpstr>
      <vt:lpstr>Data Rectification</vt:lpstr>
      <vt:lpstr>Data Rectification</vt:lpstr>
      <vt:lpstr>Data Rectification</vt:lpstr>
      <vt:lpstr>Data Rectification (Compared to other methods)</vt:lpstr>
      <vt:lpstr>Spectrum Reconstruction</vt:lpstr>
      <vt:lpstr>Spectrum Reconstruction</vt:lpstr>
      <vt:lpstr>Spectrum Reconstruction</vt:lpstr>
      <vt:lpstr>Spectrum Reconstruction</vt:lpstr>
      <vt:lpstr>Spectrum Reconstruction</vt:lpstr>
      <vt:lpstr>Spectrum Reconstruction</vt:lpstr>
      <vt:lpstr>Lunar Radiance Estimation</vt:lpstr>
      <vt:lpstr>Lunar Radiance Estimation</vt:lpstr>
      <vt:lpstr>Future Work</vt:lpstr>
      <vt:lpstr>Future Work</vt:lpstr>
      <vt:lpstr>Future Work</vt:lpstr>
      <vt:lpstr>Future Work</vt:lpstr>
      <vt:lpstr>Future Work</vt:lpstr>
      <vt:lpstr>Future Work</vt:lpstr>
      <vt:lpstr>Future Work</vt:lpstr>
      <vt:lpstr>Future Work</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ppt.glzy8.com提供海量PPT模板免费下载！</dc:title>
  <dc:subject/>
  <dc:creator>gzhang</dc:creator>
  <cp:keywords/>
  <dc:description/>
  <cp:lastModifiedBy>NTKO</cp:lastModifiedBy>
  <cp:revision>605</cp:revision>
  <dcterms:created xsi:type="dcterms:W3CDTF">2011-06-03T14:53:06Z</dcterms:created>
  <dcterms:modified xsi:type="dcterms:W3CDTF">2017-11-13T01:39:33Z</dcterms:modified>
  <cp:category/>
</cp:coreProperties>
</file>