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mp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59" r:id="rId7"/>
    <p:sldId id="258" r:id="rId8"/>
    <p:sldId id="260" r:id="rId9"/>
    <p:sldId id="262" r:id="rId10"/>
    <p:sldId id="263" r:id="rId11"/>
    <p:sldId id="261" r:id="rId12"/>
    <p:sldId id="264" r:id="rId13"/>
    <p:sldId id="265" r:id="rId14"/>
    <p:sldId id="266" r:id="rId15"/>
    <p:sldId id="268" r:id="rId16"/>
    <p:sldId id="269" r:id="rId17"/>
    <p:sldId id="270" r:id="rId18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460F"/>
    <a:srgbClr val="0070C0"/>
    <a:srgbClr val="00705C"/>
    <a:srgbClr val="00549F"/>
    <a:srgbClr val="0098DB"/>
    <a:srgbClr val="FDC82F"/>
    <a:srgbClr val="00338D"/>
    <a:srgbClr val="D0103A"/>
    <a:srgbClr val="008542"/>
    <a:srgbClr val="E3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10" autoAdjust="0"/>
    <p:restoredTop sz="94660"/>
  </p:normalViewPr>
  <p:slideViewPr>
    <p:cSldViewPr snapToGrid="0">
      <p:cViewPr>
        <p:scale>
          <a:sx n="99" d="100"/>
          <a:sy n="99" d="100"/>
        </p:scale>
        <p:origin x="-133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13/11/17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3738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30.png"/><Relationship Id="rId27" Type="http://schemas.openxmlformats.org/officeDocument/2006/relationships/image" Target="../media/image31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2999" y="-1143002"/>
            <a:ext cx="6858002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 smtClean="0"/>
              <a:t>Click to edit Master subtitle style</a:t>
            </a:r>
            <a:endParaRPr lang="en-GB" noProof="0" dirty="0" smtClean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11" name="Picture 10" descr="a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be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a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h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z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e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k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s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i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r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g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hu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t.png" hidden="1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l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l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o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r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se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uk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2" y="650447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x-none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628770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 smtClean="0">
                <a:solidFill>
                  <a:schemeClr val="bg1"/>
                </a:solidFill>
              </a:rPr>
              <a:t>ESA UNCLASSIFIED - For Official Use</a:t>
            </a:r>
            <a:endParaRPr lang="en-GB" sz="800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37" Type="http://schemas.openxmlformats.org/officeDocument/2006/relationships/image" Target="../media/image27.png"/><Relationship Id="rId38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3" name="Picture 2" descr="PPT_Footer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287"/>
            <a:ext cx="9144000" cy="366713"/>
          </a:xfrm>
          <a:prstGeom prst="rect">
            <a:avLst/>
          </a:prstGeom>
        </p:spPr>
      </p:pic>
      <p:sp>
        <p:nvSpPr>
          <p:cNvPr id="4" name="Text Box 34"/>
          <p:cNvSpPr txBox="1">
            <a:spLocks noChangeAspect="1" noChangeArrowheads="1"/>
          </p:cNvSpPr>
          <p:nvPr/>
        </p:nvSpPr>
        <p:spPr bwMode="auto">
          <a:xfrm>
            <a:off x="5786682" y="6279900"/>
            <a:ext cx="32141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Lunar measurements | M. Bouvet, | 13/11/2017 | Slide  </a:t>
            </a:r>
            <a:fld id="{FB76734C-164D-E64A-AD78-4B4A25951D1B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166064" y="6279900"/>
            <a:ext cx="201593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–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4"/>
            <a:ext cx="1210456" cy="50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61566"/>
            <a:ext cx="7174846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mtClean="0"/>
              <a:t>Click to edit Master title style</a:t>
            </a:r>
            <a:endParaRPr lang="en-GB" dirty="0" smtClean="0"/>
          </a:p>
        </p:txBody>
      </p:sp>
      <p:sp>
        <p:nvSpPr>
          <p:cNvPr id="33" name="Rectangle 2"/>
          <p:cNvSpPr/>
          <p:nvPr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4" name="Picture 36" descr="PPT_Header01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8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514800" y="2075345"/>
            <a:ext cx="7972425" cy="1569660"/>
          </a:xfrm>
        </p:spPr>
        <p:txBody>
          <a:bodyPr/>
          <a:lstStyle/>
          <a:p>
            <a:pPr algn="ctr"/>
            <a:r>
              <a:rPr lang="en-GB" dirty="0" smtClean="0"/>
              <a:t>Lunar irradiance measurement and modelling for absolute radiometric calibration of EO sensors</a:t>
            </a:r>
            <a:endParaRPr lang="en-GB" dirty="0"/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376932" y="4733416"/>
            <a:ext cx="8436717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GB" sz="1600" i="1" u="sng" dirty="0" smtClean="0">
                <a:solidFill>
                  <a:schemeClr val="bg1"/>
                </a:solidFill>
              </a:rPr>
              <a:t>M. Bouvet (ESA)</a:t>
            </a:r>
            <a:r>
              <a:rPr lang="en-GB" sz="1600" i="1" dirty="0" smtClean="0">
                <a:solidFill>
                  <a:schemeClr val="bg1"/>
                </a:solidFill>
              </a:rPr>
              <a:t>, </a:t>
            </a:r>
            <a:r>
              <a:rPr lang="en-GB" sz="1600" i="1" dirty="0">
                <a:solidFill>
                  <a:schemeClr val="bg1"/>
                </a:solidFill>
              </a:rPr>
              <a:t>Emma </a:t>
            </a:r>
            <a:r>
              <a:rPr lang="en-GB" sz="1600" i="1" dirty="0" err="1">
                <a:solidFill>
                  <a:schemeClr val="bg1"/>
                </a:solidFill>
              </a:rPr>
              <a:t>Woolliams</a:t>
            </a:r>
            <a:r>
              <a:rPr lang="en-GB" sz="1600" i="1" dirty="0">
                <a:solidFill>
                  <a:schemeClr val="bg1"/>
                </a:solidFill>
              </a:rPr>
              <a:t> (NPL), </a:t>
            </a:r>
            <a:r>
              <a:rPr lang="en-GB" sz="1600" i="1" dirty="0" smtClean="0">
                <a:solidFill>
                  <a:schemeClr val="bg1"/>
                </a:solidFill>
              </a:rPr>
              <a:t>Claire </a:t>
            </a:r>
            <a:r>
              <a:rPr lang="en-GB" sz="1600" i="1" dirty="0">
                <a:solidFill>
                  <a:schemeClr val="bg1"/>
                </a:solidFill>
              </a:rPr>
              <a:t>Greenwell (NPL)</a:t>
            </a:r>
            <a:r>
              <a:rPr lang="en-US" sz="1600" i="1" dirty="0">
                <a:solidFill>
                  <a:schemeClr val="bg1"/>
                </a:solidFill>
              </a:rPr>
              <a:t>, </a:t>
            </a:r>
            <a:r>
              <a:rPr lang="en-GB" sz="1600" i="1" dirty="0">
                <a:solidFill>
                  <a:schemeClr val="bg1"/>
                </a:solidFill>
              </a:rPr>
              <a:t>Maria Garcia Miranda(NPL</a:t>
            </a:r>
            <a:r>
              <a:rPr lang="en-GB" sz="1600" i="1" dirty="0" smtClean="0">
                <a:solidFill>
                  <a:schemeClr val="bg1"/>
                </a:solidFill>
              </a:rPr>
              <a:t>), Carlos </a:t>
            </a:r>
            <a:r>
              <a:rPr lang="en-GB" sz="1600" i="1" dirty="0" err="1">
                <a:solidFill>
                  <a:schemeClr val="bg1"/>
                </a:solidFill>
              </a:rPr>
              <a:t>Toledano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i="1" dirty="0" smtClean="0">
                <a:solidFill>
                  <a:schemeClr val="bg1"/>
                </a:solidFill>
              </a:rPr>
              <a:t>(Univ. Valladolid)</a:t>
            </a:r>
            <a:r>
              <a:rPr lang="en-US" sz="1600" i="1" dirty="0" smtClean="0">
                <a:solidFill>
                  <a:schemeClr val="bg1"/>
                </a:solidFill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</a:rPr>
              <a:t>Alberto </a:t>
            </a:r>
            <a:r>
              <a:rPr lang="en-GB" sz="1600" i="1" dirty="0" err="1">
                <a:solidFill>
                  <a:schemeClr val="bg1"/>
                </a:solidFill>
              </a:rPr>
              <a:t>Berjón</a:t>
            </a:r>
            <a:r>
              <a:rPr lang="en-GB" sz="1600" i="1" dirty="0">
                <a:solidFill>
                  <a:schemeClr val="bg1"/>
                </a:solidFill>
              </a:rPr>
              <a:t> (Univ. Valladolid)</a:t>
            </a:r>
            <a:r>
              <a:rPr lang="en-US" sz="1600" i="1" dirty="0" smtClean="0">
                <a:solidFill>
                  <a:schemeClr val="bg1"/>
                </a:solidFill>
              </a:rPr>
              <a:t>, </a:t>
            </a:r>
            <a:r>
              <a:rPr lang="en-GB" sz="1600" i="1" dirty="0" err="1" smtClean="0">
                <a:solidFill>
                  <a:schemeClr val="bg1"/>
                </a:solidFill>
              </a:rPr>
              <a:t>África</a:t>
            </a:r>
            <a:r>
              <a:rPr lang="en-GB" sz="1600" i="1" dirty="0" smtClean="0">
                <a:solidFill>
                  <a:schemeClr val="bg1"/>
                </a:solidFill>
              </a:rPr>
              <a:t> </a:t>
            </a:r>
            <a:r>
              <a:rPr lang="en-GB" sz="1600" i="1" dirty="0" err="1" smtClean="0">
                <a:solidFill>
                  <a:schemeClr val="bg1"/>
                </a:solidFill>
              </a:rPr>
              <a:t>Baretto</a:t>
            </a:r>
            <a:r>
              <a:rPr lang="en-GB" sz="1600" i="1" dirty="0" smtClean="0">
                <a:solidFill>
                  <a:schemeClr val="bg1"/>
                </a:solidFill>
              </a:rPr>
              <a:t> </a:t>
            </a:r>
            <a:r>
              <a:rPr lang="en-GB" sz="1600" i="1" dirty="0">
                <a:solidFill>
                  <a:schemeClr val="bg1"/>
                </a:solidFill>
              </a:rPr>
              <a:t>(Univ. Valladolid)</a:t>
            </a:r>
            <a:r>
              <a:rPr lang="en-US" sz="1600" i="1" dirty="0" smtClean="0">
                <a:solidFill>
                  <a:schemeClr val="bg1"/>
                </a:solidFill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</a:rPr>
              <a:t>Stefan </a:t>
            </a:r>
            <a:r>
              <a:rPr lang="en-GB" sz="1600" i="1" dirty="0" err="1" smtClean="0">
                <a:solidFill>
                  <a:schemeClr val="bg1"/>
                </a:solidFill>
              </a:rPr>
              <a:t>Adriaensen</a:t>
            </a:r>
            <a:r>
              <a:rPr lang="en-GB" sz="1600" i="1" dirty="0" smtClean="0">
                <a:solidFill>
                  <a:schemeClr val="bg1"/>
                </a:solidFill>
              </a:rPr>
              <a:t> (</a:t>
            </a:r>
            <a:r>
              <a:rPr lang="en-GB" sz="1600" i="1" dirty="0">
                <a:solidFill>
                  <a:schemeClr val="bg1"/>
                </a:solidFill>
              </a:rPr>
              <a:t>VITO</a:t>
            </a:r>
            <a:r>
              <a:rPr lang="en-GB" sz="1600" i="1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6611"/>
          <a:stretch/>
        </p:blipFill>
        <p:spPr>
          <a:xfrm>
            <a:off x="2629590" y="-102278"/>
            <a:ext cx="1271297" cy="613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376" y="93756"/>
            <a:ext cx="526636" cy="528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20" y="173258"/>
            <a:ext cx="1647651" cy="465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-9201"/>
            <a:ext cx="7174800" cy="76944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3000: Building a database of quality </a:t>
            </a:r>
            <a:r>
              <a:rPr lang="en-US" dirty="0" err="1" smtClean="0">
                <a:solidFill>
                  <a:srgbClr val="FFFFFF"/>
                </a:solidFill>
              </a:rPr>
              <a:t>controled</a:t>
            </a:r>
            <a:r>
              <a:rPr lang="en-US" dirty="0" smtClean="0">
                <a:solidFill>
                  <a:srgbClr val="FFFFFF"/>
                </a:solidFill>
              </a:rPr>
              <a:t> measurements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236946" y="1500839"/>
            <a:ext cx="8748000" cy="4663478"/>
          </a:xfrm>
        </p:spPr>
        <p:txBody>
          <a:bodyPr anchor="ctr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Develop an automated processing scheme for the derivation of lunar spectral irradiance measurements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Archive the raw data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Process </a:t>
            </a:r>
            <a:r>
              <a:rPr lang="en-US" sz="2000" dirty="0"/>
              <a:t>the raw data into lunar spectral irradiance measurements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Build </a:t>
            </a:r>
            <a:r>
              <a:rPr lang="en-US" sz="2000" dirty="0"/>
              <a:t>a database of lunar spectral irradiance measurements</a:t>
            </a:r>
          </a:p>
          <a:p>
            <a:pPr marL="285750" indent="-285750">
              <a:buFont typeface="Wingdings" charset="2"/>
              <a:buChar char="ü"/>
            </a:pPr>
            <a:endParaRPr lang="en-GB" sz="1400" dirty="0" smtClean="0"/>
          </a:p>
          <a:p>
            <a:endParaRPr lang="en-GB" sz="1400" dirty="0" smtClean="0"/>
          </a:p>
          <a:p>
            <a:pPr marL="285750" indent="-285750">
              <a:buFont typeface="Arial"/>
              <a:buChar char="•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2846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-9201"/>
            <a:ext cx="7174800" cy="76944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3000: Building a database of quality controlled measurements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7-11-02 at 16.04.24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94" y="1205803"/>
            <a:ext cx="7235659" cy="5006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387" y="1235419"/>
            <a:ext cx="526636" cy="52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4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41" y="0"/>
            <a:ext cx="7174800" cy="76944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4000: Lunar spectral irradiance model development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1252914"/>
            <a:ext cx="8748000" cy="4949886"/>
          </a:xfrm>
        </p:spPr>
        <p:txBody>
          <a:bodyPr anchor="ctr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Define </a:t>
            </a:r>
            <a:r>
              <a:rPr lang="en-US" sz="2000" dirty="0"/>
              <a:t>a strategy to derive the model regression coefficients (ROLO based) from the lunar </a:t>
            </a:r>
            <a:r>
              <a:rPr lang="en-US" sz="2000" dirty="0" smtClean="0"/>
              <a:t>measurements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Derive regression coefficients from database of measurements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Measurements uncertainty propagation in to the model parameters / regression coefficients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1004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12" y="0"/>
            <a:ext cx="7174800" cy="1107996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5000/6000: Comparison of the lunar spectral irradiance model to space borne observation and other models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1252914"/>
            <a:ext cx="8748000" cy="4949886"/>
          </a:xfrm>
        </p:spPr>
        <p:txBody>
          <a:bodyPr anchor="ctr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/>
              <a:t>Lunar </a:t>
            </a:r>
            <a:r>
              <a:rPr lang="en-GB" sz="2000" dirty="0"/>
              <a:t>observations: </a:t>
            </a:r>
            <a:endParaRPr lang="en-GB" sz="2000" dirty="0" smtClean="0"/>
          </a:p>
          <a:p>
            <a:pPr marL="1150938" lvl="1" indent="-342900">
              <a:buFont typeface="Wingdings" charset="2"/>
              <a:buChar char="ü"/>
            </a:pPr>
            <a:r>
              <a:rPr lang="en-GB" sz="2000" dirty="0" err="1" smtClean="0"/>
              <a:t>Proba</a:t>
            </a:r>
            <a:r>
              <a:rPr lang="en-GB" sz="2000" dirty="0"/>
              <a:t>-</a:t>
            </a:r>
            <a:r>
              <a:rPr lang="en-GB" sz="2000" dirty="0" smtClean="0"/>
              <a:t>V (ESA mission operated by VITO)</a:t>
            </a:r>
          </a:p>
          <a:p>
            <a:pPr marL="1150938" lvl="1" indent="-342900">
              <a:buFont typeface="Wingdings" charset="2"/>
              <a:buChar char="ü"/>
            </a:pPr>
            <a:r>
              <a:rPr lang="en-GB" sz="2000" dirty="0" smtClean="0"/>
              <a:t>PLEIADES (through an agreement with CNES)</a:t>
            </a:r>
          </a:p>
          <a:p>
            <a:pPr marL="1150938" lvl="1" indent="-342900">
              <a:buFont typeface="Wingdings" charset="2"/>
              <a:buChar char="ü"/>
            </a:pPr>
            <a:r>
              <a:rPr lang="en-GB" sz="2000" dirty="0" smtClean="0"/>
              <a:t>GLOD: </a:t>
            </a:r>
            <a:r>
              <a:rPr lang="en-GB" sz="2000" dirty="0" smtClean="0"/>
              <a:t>access requested via EUMETSAT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Other lunar model(s): </a:t>
            </a:r>
          </a:p>
          <a:p>
            <a:pPr marL="1150938" lvl="1" indent="-342900">
              <a:buFont typeface="Wingdings" charset="2"/>
              <a:buChar char="ü"/>
            </a:pPr>
            <a:r>
              <a:rPr lang="en-GB" sz="2000" dirty="0"/>
              <a:t>GIRO: access requested via EUMETSAT</a:t>
            </a:r>
          </a:p>
          <a:p>
            <a:pPr marL="1150938" lvl="1" indent="-342900">
              <a:buFont typeface="Wingdings" charset="2"/>
              <a:buChar char="ü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8029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12" y="338554"/>
            <a:ext cx="7174800" cy="430887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1252914"/>
            <a:ext cx="8748000" cy="4949886"/>
          </a:xfrm>
        </p:spPr>
        <p:txBody>
          <a:bodyPr anchor="ctr">
            <a:normAutofit/>
          </a:bodyPr>
          <a:lstStyle/>
          <a:p>
            <a:pPr algn="ctr"/>
            <a:r>
              <a:rPr lang="en-GB" sz="2400" dirty="0" smtClean="0"/>
              <a:t>Thank you for you attention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9451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Objective of the study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1252914"/>
            <a:ext cx="8748000" cy="4949886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Define </a:t>
            </a:r>
            <a:r>
              <a:rPr lang="en-US" sz="2000" dirty="0"/>
              <a:t>a strategy for the measurement of the lunar spectral irradiance </a:t>
            </a:r>
            <a:r>
              <a:rPr lang="en-US" sz="2000" dirty="0" smtClean="0"/>
              <a:t>variation from </a:t>
            </a:r>
            <a:r>
              <a:rPr lang="en-US" sz="2000" dirty="0"/>
              <a:t>the </a:t>
            </a:r>
            <a:r>
              <a:rPr lang="en-US" sz="2000" dirty="0" smtClean="0"/>
              <a:t>ground 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Demonstrate the feasibility of such measurements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Compile </a:t>
            </a:r>
            <a:r>
              <a:rPr lang="en-US" sz="2000" dirty="0"/>
              <a:t>a database of such measurements and on that basis improve the </a:t>
            </a:r>
            <a:r>
              <a:rPr lang="en-US" sz="2000" dirty="0" err="1"/>
              <a:t>modelling</a:t>
            </a:r>
            <a:r>
              <a:rPr lang="en-US" sz="2000" dirty="0"/>
              <a:t> </a:t>
            </a:r>
            <a:r>
              <a:rPr lang="en-US" sz="2000" dirty="0" smtClean="0"/>
              <a:t>of </a:t>
            </a:r>
            <a:r>
              <a:rPr lang="en-US" sz="2000" dirty="0"/>
              <a:t>the lunar disk irradiance variations through its cycles (targeting sub-2 % absolute </a:t>
            </a:r>
            <a:r>
              <a:rPr lang="en-US" sz="2000" dirty="0" smtClean="0"/>
              <a:t>radiometric </a:t>
            </a:r>
            <a:r>
              <a:rPr lang="en-US" sz="2000" dirty="0"/>
              <a:t>accuracy</a:t>
            </a:r>
            <a:r>
              <a:rPr lang="en-US" sz="2000" dirty="0" smtClean="0"/>
              <a:t>)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Compare </a:t>
            </a:r>
            <a:r>
              <a:rPr lang="en-US" sz="2000" dirty="0"/>
              <a:t>the improved lunar disk irradiance model to various independent sources </a:t>
            </a:r>
            <a:r>
              <a:rPr lang="en-US" sz="2000" dirty="0" smtClean="0"/>
              <a:t>of </a:t>
            </a:r>
            <a:r>
              <a:rPr lang="en-US" sz="2000" dirty="0"/>
              <a:t>lunar observations from </a:t>
            </a:r>
            <a:r>
              <a:rPr lang="en-US" sz="2000" dirty="0" smtClean="0"/>
              <a:t>space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GB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Planning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1252914"/>
            <a:ext cx="8748000" cy="4949886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800" dirty="0" smtClean="0"/>
              <a:t>KO of activity in Sept. 2017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 smtClean="0"/>
              <a:t>KO+2 months: definition and procurement of lunar photometer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/>
              <a:t>KO</a:t>
            </a:r>
            <a:r>
              <a:rPr lang="en-GB" sz="1800" dirty="0" smtClean="0"/>
              <a:t>+6 </a:t>
            </a:r>
            <a:r>
              <a:rPr lang="en-GB" sz="1800" dirty="0"/>
              <a:t>months: </a:t>
            </a:r>
            <a:r>
              <a:rPr lang="en-GB" sz="1800" dirty="0" smtClean="0"/>
              <a:t>instrument characterisation (spectral, geometric and radiometric), calibration and derivation of measurement uncertainties.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 smtClean="0"/>
              <a:t>KO+6 months to end: </a:t>
            </a:r>
          </a:p>
          <a:p>
            <a:pPr marL="1093788" lvl="1" indent="-285750">
              <a:buFont typeface="Wingdings" charset="2"/>
              <a:buChar char="ü"/>
            </a:pPr>
            <a:r>
              <a:rPr lang="en-GB" sz="1800" dirty="0" smtClean="0"/>
              <a:t>Lunar data collection at Pico </a:t>
            </a:r>
            <a:r>
              <a:rPr lang="en-GB" sz="1800" dirty="0" err="1" smtClean="0"/>
              <a:t>Teide</a:t>
            </a:r>
            <a:r>
              <a:rPr lang="en-GB" sz="1800" dirty="0" smtClean="0"/>
              <a:t> / </a:t>
            </a:r>
            <a:r>
              <a:rPr lang="en-GB" sz="1800" dirty="0" err="1" smtClean="0"/>
              <a:t>Iza</a:t>
            </a:r>
            <a:r>
              <a:rPr lang="en-GB" sz="1800" dirty="0" err="1"/>
              <a:t>n</a:t>
            </a:r>
            <a:r>
              <a:rPr lang="en-GB" sz="1800" dirty="0" err="1" smtClean="0"/>
              <a:t>a</a:t>
            </a:r>
            <a:r>
              <a:rPr lang="en-GB" sz="1800" dirty="0" smtClean="0"/>
              <a:t> (Spain)</a:t>
            </a:r>
            <a:endParaRPr lang="en-GB" sz="1800" dirty="0"/>
          </a:p>
          <a:p>
            <a:pPr marL="1093788" lvl="1" indent="-285750">
              <a:buFont typeface="Wingdings" charset="2"/>
              <a:buChar char="ü"/>
            </a:pPr>
            <a:r>
              <a:rPr lang="en-GB" sz="1800" dirty="0" smtClean="0"/>
              <a:t>Development of a model of lunar irradiance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 smtClean="0"/>
              <a:t>KO+12 month to end: comparison of the model of lunar irradiance to:</a:t>
            </a:r>
          </a:p>
          <a:p>
            <a:pPr marL="1093788" lvl="1" indent="-285750">
              <a:buFont typeface="Wingdings" charset="2"/>
              <a:buChar char="ü"/>
            </a:pPr>
            <a:r>
              <a:rPr lang="en-GB" sz="1800" dirty="0" smtClean="0"/>
              <a:t>lunar observations: from </a:t>
            </a:r>
            <a:r>
              <a:rPr lang="en-GB" sz="1800" dirty="0" err="1" smtClean="0"/>
              <a:t>Proba</a:t>
            </a:r>
            <a:r>
              <a:rPr lang="en-GB" sz="1800" dirty="0" smtClean="0"/>
              <a:t>-V, PLEIADES and a subset of the GLOD</a:t>
            </a:r>
          </a:p>
          <a:p>
            <a:pPr marL="1093788" lvl="1" indent="-285750">
              <a:buFont typeface="Wingdings" charset="2"/>
              <a:buChar char="ü"/>
            </a:pPr>
            <a:r>
              <a:rPr lang="en-GB" sz="1800" dirty="0" smtClean="0"/>
              <a:t>Other lunar model(s): GIRO</a:t>
            </a:r>
          </a:p>
          <a:p>
            <a:endParaRPr lang="en-GB" sz="1800" dirty="0" smtClean="0"/>
          </a:p>
          <a:p>
            <a:r>
              <a:rPr lang="en-GB" sz="1800" u="sng" dirty="0" smtClean="0"/>
              <a:t>Duration:</a:t>
            </a:r>
            <a:r>
              <a:rPr lang="en-GB" sz="1800" dirty="0" smtClean="0"/>
              <a:t> 21 months</a:t>
            </a:r>
          </a:p>
          <a:p>
            <a:pPr marL="285750" indent="-285750">
              <a:buFont typeface="Arial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8879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Project team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4" y="1216973"/>
            <a:ext cx="7904233" cy="50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4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79" y="0"/>
            <a:ext cx="7612737" cy="76944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1000: Instrument specification, characterisation, calibration and uncertainty budget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9667" y="3290501"/>
            <a:ext cx="213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17858" y="1496404"/>
            <a:ext cx="7443448" cy="470639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Instrument selected is the Sun-Sky-Lunar photometer CE318 from CIMEL: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Spectral channels: 340, 380, 44, 500, 670 870, 936, 1020, 1640 nm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Double filter wheel for polarimetric measurements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Modification of firmware for polarimetric capabilities in direct lunar observation configuration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3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79" y="0"/>
            <a:ext cx="7612737" cy="76944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1000: Instrument specification, characterisation, calibration and uncertainty budget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9667" y="3290501"/>
            <a:ext cx="213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104609" y="1201774"/>
            <a:ext cx="8748000" cy="4949886"/>
          </a:xfrm>
        </p:spPr>
        <p:txBody>
          <a:bodyPr anchor="t">
            <a:no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Temperature </a:t>
            </a:r>
            <a:r>
              <a:rPr lang="en-US" sz="1800" dirty="0"/>
              <a:t>characterization (</a:t>
            </a:r>
            <a:r>
              <a:rPr lang="en-US" sz="1800" dirty="0" err="1"/>
              <a:t>UVa</a:t>
            </a:r>
            <a:r>
              <a:rPr lang="en-US" sz="1800" dirty="0"/>
              <a:t>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Irradiance </a:t>
            </a:r>
            <a:r>
              <a:rPr lang="en-US" sz="1800" dirty="0"/>
              <a:t>responsivity (NPL</a:t>
            </a:r>
            <a:r>
              <a:rPr lang="en-US" sz="1800" dirty="0" smtClean="0"/>
              <a:t>)</a:t>
            </a:r>
            <a:endParaRPr lang="en-US" sz="1800" dirty="0"/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Linearity </a:t>
            </a:r>
            <a:r>
              <a:rPr lang="en-US" sz="1800" dirty="0"/>
              <a:t>of the instrument (NPL)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Effective </a:t>
            </a:r>
            <a:r>
              <a:rPr lang="en-US" sz="1800" dirty="0"/>
              <a:t>Wavelength of the instrument (NPL)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err="1" smtClean="0"/>
              <a:t>Polarisation</a:t>
            </a:r>
            <a:r>
              <a:rPr lang="en-US" sz="1800" dirty="0" smtClean="0"/>
              <a:t> </a:t>
            </a:r>
            <a:r>
              <a:rPr lang="en-US" sz="1800" dirty="0"/>
              <a:t>(NPL)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Final </a:t>
            </a:r>
            <a:r>
              <a:rPr lang="en-US" sz="1800" dirty="0"/>
              <a:t>tests at </a:t>
            </a:r>
            <a:r>
              <a:rPr lang="en-US" sz="1800" dirty="0" err="1" smtClean="0"/>
              <a:t>Izana</a:t>
            </a:r>
            <a:r>
              <a:rPr lang="en-US" sz="1800" dirty="0" smtClean="0"/>
              <a:t> Observatory</a:t>
            </a:r>
            <a:endParaRPr lang="en-US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3681888"/>
            <a:ext cx="4560955" cy="2770436"/>
            <a:chOff x="0" y="1886012"/>
            <a:chExt cx="4560955" cy="2770436"/>
          </a:xfrm>
        </p:grpSpPr>
        <p:pic>
          <p:nvPicPr>
            <p:cNvPr id="9" name="Content Placeholder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0911"/>
              <a:ext cx="4560955" cy="25655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r="76611"/>
            <a:stretch/>
          </p:blipFill>
          <p:spPr>
            <a:xfrm>
              <a:off x="102240" y="1886012"/>
              <a:ext cx="1271297" cy="61367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479667" y="3553269"/>
            <a:ext cx="4664333" cy="2912386"/>
            <a:chOff x="4479667" y="1898497"/>
            <a:chExt cx="4664333" cy="2912386"/>
          </a:xfrm>
        </p:grpSpPr>
        <p:sp>
          <p:nvSpPr>
            <p:cNvPr id="13" name="Rectangle 12"/>
            <p:cNvSpPr/>
            <p:nvPr/>
          </p:nvSpPr>
          <p:spPr>
            <a:xfrm>
              <a:off x="4479667" y="3290501"/>
              <a:ext cx="1846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baseline="30000" dirty="0"/>
                <a:t> 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79667" y="3290501"/>
              <a:ext cx="2132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baseline="30000" dirty="0"/>
                <a:t> </a:t>
              </a:r>
              <a:endParaRPr lang="en-US" dirty="0"/>
            </a:p>
            <a:p>
              <a:endParaRPr lang="en-US" dirty="0"/>
            </a:p>
          </p:txBody>
        </p:sp>
        <p:pic>
          <p:nvPicPr>
            <p:cNvPr id="15" name="Picture 14" descr="Screen Shot 2017-11-02 at 16.23.35 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841" y="1898497"/>
              <a:ext cx="4568159" cy="29123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7364" y="4249926"/>
              <a:ext cx="526636" cy="528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15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2000: Deployment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9667" y="3290501"/>
            <a:ext cx="213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 descr="Screen Shot 2017-11-01 at 15.48.37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25603" r="8883"/>
          <a:stretch/>
        </p:blipFill>
        <p:spPr>
          <a:xfrm>
            <a:off x="0" y="1193253"/>
            <a:ext cx="5199349" cy="2949035"/>
          </a:xfrm>
          <a:prstGeom prst="rect">
            <a:avLst/>
          </a:prstGeom>
        </p:spPr>
      </p:pic>
      <p:pic>
        <p:nvPicPr>
          <p:cNvPr id="5" name="Picture 4" descr="Screen Shot 2017-11-01 at 16.15.4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32" y="1252914"/>
            <a:ext cx="1565645" cy="2738344"/>
          </a:xfrm>
          <a:prstGeom prst="rect">
            <a:avLst/>
          </a:prstGeom>
        </p:spPr>
      </p:pic>
      <p:pic>
        <p:nvPicPr>
          <p:cNvPr id="6" name="Picture 5" descr="Screen Shot 2017-11-01 at 16.16.19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61" y="4200622"/>
            <a:ext cx="5018439" cy="2122742"/>
          </a:xfrm>
          <a:prstGeom prst="rect">
            <a:avLst/>
          </a:prstGeom>
        </p:spPr>
      </p:pic>
      <p:pic>
        <p:nvPicPr>
          <p:cNvPr id="7" name="Picture 6" descr="Screen Shot 2017-11-02 at 15.59.17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583"/>
            <a:ext cx="9144000" cy="6102417"/>
          </a:xfrm>
          <a:prstGeom prst="rect">
            <a:avLst/>
          </a:prstGeom>
        </p:spPr>
      </p:pic>
      <p:pic>
        <p:nvPicPr>
          <p:cNvPr id="9" name="Picture 8" descr="Screen Shot 2017-11-02 at 16.00.05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65" y="0"/>
            <a:ext cx="3552135" cy="253420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618506" y="1398217"/>
            <a:ext cx="2629982" cy="9364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26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2000: Deployment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9667" y="3290501"/>
            <a:ext cx="213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 descr="Screen Shot 2017-11-01 at 15.48.37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25603" r="8883"/>
          <a:stretch/>
        </p:blipFill>
        <p:spPr>
          <a:xfrm>
            <a:off x="0" y="1193253"/>
            <a:ext cx="5199349" cy="2949035"/>
          </a:xfrm>
          <a:prstGeom prst="rect">
            <a:avLst/>
          </a:prstGeom>
        </p:spPr>
      </p:pic>
      <p:pic>
        <p:nvPicPr>
          <p:cNvPr id="5" name="Picture 4" descr="Screen Shot 2017-11-01 at 16.15.4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32" y="1252914"/>
            <a:ext cx="1565645" cy="2738344"/>
          </a:xfrm>
          <a:prstGeom prst="rect">
            <a:avLst/>
          </a:prstGeom>
        </p:spPr>
      </p:pic>
      <p:pic>
        <p:nvPicPr>
          <p:cNvPr id="6" name="Picture 5" descr="Screen Shot 2017-11-01 at 16.16.19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61" y="4200622"/>
            <a:ext cx="5018439" cy="2122742"/>
          </a:xfrm>
          <a:prstGeom prst="rect">
            <a:avLst/>
          </a:prstGeom>
        </p:spPr>
      </p:pic>
      <p:pic>
        <p:nvPicPr>
          <p:cNvPr id="9" name="Picture 8" descr="Screen Shot 2017-11-02 at 16.44.56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170"/>
            <a:ext cx="3340438" cy="23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4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2000: Deployment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1252914"/>
            <a:ext cx="8748000" cy="4949886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Additional instrument (already previously) deployed will include:</a:t>
            </a:r>
          </a:p>
          <a:p>
            <a:pPr marL="285750" indent="-285750">
              <a:buFont typeface="Wingdings" charset="2"/>
              <a:buChar char="ü"/>
            </a:pPr>
            <a:r>
              <a:rPr lang="en-GB" dirty="0"/>
              <a:t>Standard lunar </a:t>
            </a:r>
            <a:r>
              <a:rPr lang="en-GB" dirty="0" smtClean="0"/>
              <a:t>photometer </a:t>
            </a:r>
            <a:r>
              <a:rPr lang="en-GB" dirty="0"/>
              <a:t>CIMEL </a:t>
            </a:r>
            <a:r>
              <a:rPr lang="x-none" dirty="0"/>
              <a:t> (no polarimeteric capabilities)</a:t>
            </a: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GB" dirty="0" smtClean="0"/>
              <a:t>ASD spectrometer</a:t>
            </a:r>
          </a:p>
          <a:p>
            <a:pPr marL="285750" indent="-285750">
              <a:buFont typeface="Wingdings" charset="2"/>
              <a:buChar char="ü"/>
            </a:pPr>
            <a:r>
              <a:rPr lang="en-GB" dirty="0" smtClean="0"/>
              <a:t>Pandora</a:t>
            </a:r>
            <a:r>
              <a:rPr lang="en-GB" dirty="0"/>
              <a:t>-</a:t>
            </a:r>
            <a:r>
              <a:rPr lang="en-GB" dirty="0" smtClean="0"/>
              <a:t>2S </a:t>
            </a:r>
          </a:p>
          <a:p>
            <a:pPr marL="285750" indent="-285750">
              <a:buFont typeface="Wingdings" charset="2"/>
              <a:buChar char="ü"/>
            </a:pPr>
            <a:endParaRPr lang="en-GB" dirty="0" smtClean="0"/>
          </a:p>
          <a:p>
            <a:endParaRPr lang="en-GB" dirty="0" smtClean="0"/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  <p:pic>
        <p:nvPicPr>
          <p:cNvPr id="10" name="Picture 9" descr="Screen Shot 2017-11-02 at 15.54.28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0582"/>
            <a:ext cx="9144000" cy="28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25DD4EE8-CEC2-4097-877B-2881619AB218}" vid="{3EAF496E-73B5-4530-AD30-F997BCCE29B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DE67DC-0345-49EC-B880-0A483B7BB2AD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f2760952-b3bb-408f-ace6-eb1e07642b8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582352-888A-4727-9B6A-670345A54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E3F8D4-779E-482B-9027-84EA9EAEE0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Presentation.potx</Template>
  <TotalTime>1843</TotalTime>
  <Words>568</Words>
  <Application>Microsoft Macintosh PowerPoint</Application>
  <PresentationFormat>On-screen Show (4:3)</PresentationFormat>
  <Paragraphs>71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NEW ESA Presentation</vt:lpstr>
      <vt:lpstr>Lunar irradiance measurement and modelling for absolute radiometric calibration of EO sensors</vt:lpstr>
      <vt:lpstr>Objective of the study</vt:lpstr>
      <vt:lpstr>Planning</vt:lpstr>
      <vt:lpstr>Project team</vt:lpstr>
      <vt:lpstr>WP 1000: Instrument specification, characterisation, calibration and uncertainty budget</vt:lpstr>
      <vt:lpstr>WP 1000: Instrument specification, characterisation, calibration and uncertainty budget</vt:lpstr>
      <vt:lpstr>WP 2000: Deployment</vt:lpstr>
      <vt:lpstr>WP 2000: Deployment</vt:lpstr>
      <vt:lpstr>WP 2000: Deployment</vt:lpstr>
      <vt:lpstr>WP 3000: Building a database of quality controled measurements</vt:lpstr>
      <vt:lpstr>WP 3000: Building a database of quality controlled measurements</vt:lpstr>
      <vt:lpstr>WP 4000: Lunar spectral irradiance model development</vt:lpstr>
      <vt:lpstr>WP 5000/6000: Comparison of the lunar spectral irradiance model to space borne observation and other models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/>
  <cp:keywords/>
  <dc:description/>
  <cp:lastModifiedBy>Marc Bouvet</cp:lastModifiedBy>
  <cp:revision>475</cp:revision>
  <cp:lastPrinted>2008-08-26T16:26:23Z</cp:lastPrinted>
  <dcterms:created xsi:type="dcterms:W3CDTF">2009-03-03T09:28:14Z</dcterms:created>
  <dcterms:modified xsi:type="dcterms:W3CDTF">2017-11-13T01:02:12Z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Lunar irradiance measurement and modelling for absolute radiometric calibration</vt:lpwstr>
  </property>
  <property fmtid="{D5CDD505-2E9C-101B-9397-08002B2CF9AE}" pid="3" name="PSubtitle">
    <vt:lpwstr>Lunar measurements</vt:lpwstr>
  </property>
  <property fmtid="{D5CDD505-2E9C-101B-9397-08002B2CF9AE}" pid="4" name="PAuthor">
    <vt:lpwstr>M. Bouvet,</vt:lpwstr>
  </property>
  <property fmtid="{D5CDD505-2E9C-101B-9397-08002B2CF9AE}" pid="5" name="PPlace">
    <vt:lpwstr/>
  </property>
  <property fmtid="{D5CDD505-2E9C-101B-9397-08002B2CF9AE}" pid="6" name="PDate">
    <vt:lpwstr>13/11/2017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2017-10-31T23:00:00Z</vt:filetime>
  </property>
</Properties>
</file>