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699"/>
    <a:srgbClr val="31499F"/>
    <a:srgbClr val="2A3F8A"/>
    <a:srgbClr val="000099"/>
    <a:srgbClr val="F0F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  <a:alpha val="50000"/>
                </a:schemeClr>
              </a:gs>
              <a:gs pos="50000">
                <a:schemeClr val="bg1">
                  <a:lumMod val="100000"/>
                  <a:alpha val="75000"/>
                </a:schemeClr>
              </a:gs>
              <a:gs pos="100000">
                <a:schemeClr val="bg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237744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4560"/>
            <a:ext cx="7772400" cy="1463040"/>
          </a:xfrm>
          <a:effectLst/>
        </p:spPr>
        <p:txBody>
          <a:bodyPr>
            <a:noAutofit/>
          </a:bodyPr>
          <a:lstStyle>
            <a:lvl1pPr marL="640080" indent="-457200" algn="ctr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73152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7200" y="1005840"/>
            <a:ext cx="8229600" cy="530352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6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7200" y="365760"/>
            <a:ext cx="8229600" cy="594360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6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7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6309360"/>
            <a:ext cx="1145161" cy="299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Tx/>
        <a:buNone/>
        <a:defRPr sz="2800" b="1" i="0" kern="1200">
          <a:solidFill>
            <a:schemeClr val="tx1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0"/>
        </a:spcAft>
        <a:buClrTx/>
        <a:buSzPct val="10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300"/>
        </a:spcAft>
        <a:buClrTx/>
        <a:buSzPct val="100000"/>
        <a:buFont typeface="Trebuchet MS" pitchFamily="34" charset="0"/>
        <a:buChar char="―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300"/>
        </a:spcAft>
        <a:buClrTx/>
        <a:buSzPct val="100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182880" algn="l" defTabSz="914400" rtl="0" eaLnBrk="1" latinLnBrk="0" hangingPunct="1">
        <a:lnSpc>
          <a:spcPts val="1800"/>
        </a:lnSpc>
        <a:spcBef>
          <a:spcPct val="20000"/>
        </a:spcBef>
        <a:spcAft>
          <a:spcPts val="0"/>
        </a:spcAft>
        <a:buClrTx/>
        <a:buSzPct val="100000"/>
        <a:buFont typeface="Helvetica" pitchFamily="34" charset="0"/>
        <a:buChar char="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06240"/>
            <a:ext cx="5486400" cy="2194560"/>
          </a:xfrm>
        </p:spPr>
        <p:txBody>
          <a:bodyPr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Thomas C. Stone</a:t>
            </a:r>
          </a:p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U.S. Geological Survey, Flagstaff, AZ  USA</a:t>
            </a:r>
          </a:p>
          <a:p>
            <a:pPr algn="ctr">
              <a:lnSpc>
                <a:spcPts val="1600"/>
              </a:lnSpc>
            </a:pPr>
            <a:endParaRPr lang="en-US" sz="1800" dirty="0">
              <a:solidFill>
                <a:schemeClr val="tx1"/>
              </a:solidFill>
              <a:latin typeface="Helvetica" pitchFamily="34" charset="0"/>
            </a:endParaRPr>
          </a:p>
          <a:p>
            <a:pPr algn="ctr">
              <a:lnSpc>
                <a:spcPts val="1600"/>
              </a:lnSpc>
            </a:pPr>
            <a:endParaRPr lang="en-US" sz="1800" dirty="0" smtClean="0">
              <a:solidFill>
                <a:schemeClr val="tx1"/>
              </a:solidFill>
              <a:latin typeface="Helvetica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GSICS/IVOS 2</a:t>
            </a:r>
            <a:r>
              <a:rPr lang="en-US" sz="1800" baseline="30000" dirty="0" smtClean="0">
                <a:solidFill>
                  <a:schemeClr val="tx1"/>
                </a:solidFill>
              </a:rPr>
              <a:t>nd</a:t>
            </a:r>
            <a:r>
              <a:rPr lang="en-US" sz="1800" dirty="0" smtClean="0">
                <a:solidFill>
                  <a:schemeClr val="tx1"/>
                </a:solidFill>
              </a:rPr>
              <a:t> Lunar Calibration Workshop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Xi’an, China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13-16 November 2017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68880"/>
            <a:ext cx="8229600" cy="1645920"/>
          </a:xfrm>
        </p:spPr>
        <p:txBody>
          <a:bodyPr/>
          <a:lstStyle/>
          <a:p>
            <a:pPr algn="ctr"/>
            <a:r>
              <a:rPr lang="en-US" dirty="0" smtClean="0"/>
              <a:t>Current Status of ROLO                             and Future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ROLO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 marL="45720" lvl="0" indent="0">
              <a:lnSpc>
                <a:spcPts val="2400"/>
              </a:lnSpc>
              <a:spcAft>
                <a:spcPts val="1200"/>
              </a:spcAft>
              <a:buSzPct val="130000"/>
              <a:buNone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dedicated ground-based telescope facility — the Robotic Lunar Observatory (ROLO):</a:t>
            </a:r>
          </a:p>
          <a:p>
            <a:pPr marL="45720" lvl="0" indent="0">
              <a:lnSpc>
                <a:spcPts val="2400"/>
              </a:lnSpc>
              <a:spcAft>
                <a:spcPts val="300"/>
              </a:spcAft>
              <a:buSzPct val="130000"/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 indent="0">
              <a:lnSpc>
                <a:spcPts val="2400"/>
              </a:lnSpc>
              <a:spcAft>
                <a:spcPts val="300"/>
              </a:spcAft>
              <a:buSzPct val="130000"/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 indent="0">
              <a:lnSpc>
                <a:spcPts val="2400"/>
              </a:lnSpc>
              <a:spcAft>
                <a:spcPts val="300"/>
              </a:spcAft>
              <a:buSzPct val="130000"/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 indent="0">
              <a:lnSpc>
                <a:spcPts val="2400"/>
              </a:lnSpc>
              <a:buSzPct val="130000"/>
              <a:buNone/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 indent="0">
              <a:lnSpc>
                <a:spcPts val="2400"/>
              </a:lnSpc>
              <a:buSzPct val="130000"/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 indent="0">
              <a:lnSpc>
                <a:spcPts val="2400"/>
              </a:lnSpc>
              <a:buSzPct val="130000"/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Lunar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disk reflectance model</a:t>
            </a:r>
          </a:p>
          <a:p>
            <a:pPr marL="45720" lvl="0" indent="0">
              <a:buSzPct val="130000"/>
              <a:buNone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 empirically derived formulation</a:t>
            </a:r>
          </a:p>
          <a:p>
            <a:pPr marL="45720" lvl="0" indent="0">
              <a:buSzPct val="130000"/>
              <a:buNone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 a function of only the geometric variables of phase and the lunar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librations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45720" indent="0">
              <a:lnSpc>
                <a:spcPts val="2400"/>
              </a:lnSpc>
              <a:spcAft>
                <a:spcPts val="1200"/>
              </a:spcAft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" r="-251"/>
          <a:stretch/>
        </p:blipFill>
        <p:spPr>
          <a:xfrm>
            <a:off x="2011680" y="4663440"/>
            <a:ext cx="5394960" cy="1911096"/>
          </a:xfrm>
          <a:prstGeom prst="rect">
            <a:avLst/>
          </a:prstGeom>
        </p:spPr>
      </p:pic>
      <p:pic>
        <p:nvPicPr>
          <p:cNvPr id="11" name="Picture 10" descr="tele_002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0" y="1554480"/>
            <a:ext cx="3363538" cy="228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120640" y="3840480"/>
            <a:ext cx="3486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ROLO telescopes zenith-pointed at dusk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1554480"/>
            <a:ext cx="4572000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•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located at Flagstaff, AZ   2143 m altitude</a:t>
            </a:r>
          </a:p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•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operated more than 8 years, acquired &gt;110 000 images in 32 multispectral bands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‒  23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VNIR bands, 350−950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nm</a:t>
            </a:r>
          </a:p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‒  9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SWIR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bands,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950−2450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nm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•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phase angle range from eclipse to 90°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1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ROLO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ts val="2400"/>
              </a:lnSpc>
            </a:pPr>
            <a:r>
              <a:rPr lang="en-US" dirty="0" smtClean="0"/>
              <a:t>Telescope facility is dormant; no additional images being acquired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ROLO model is actively used by spacecraft instrument teams, typically for relative calibrations: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monitor changes in sensor response with time</a:t>
            </a:r>
          </a:p>
          <a:p>
            <a:pPr lvl="2">
              <a:lnSpc>
                <a:spcPts val="2200"/>
              </a:lnSpc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SeaWiFS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achieved 0.13% stability for water-leaving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radiances</a:t>
            </a:r>
          </a:p>
          <a:p>
            <a:pPr lvl="1">
              <a:lnSpc>
                <a:spcPts val="2200"/>
              </a:lnSpc>
              <a:spcAft>
                <a:spcPts val="1200"/>
              </a:spcAft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sensor inter-calibration, using the Moon as a common reference</a:t>
            </a:r>
          </a:p>
          <a:p>
            <a:pPr>
              <a:lnSpc>
                <a:spcPts val="2200"/>
              </a:lnSpc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Currently the Moon is </a:t>
            </a:r>
            <a:r>
              <a:rPr lang="en-US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not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typically used for absolute calibration</a:t>
            </a:r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absolute scale uncertainty for the ROLO model is ~5-10%</a:t>
            </a:r>
          </a:p>
          <a:p>
            <a:pPr lvl="2">
              <a:lnSpc>
                <a:spcPts val="2200"/>
              </a:lnSpc>
              <a:spcAft>
                <a:spcPts val="0"/>
              </a:spcAft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estimate based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on comparisons of Moon measurements made by many different instruments</a:t>
            </a:r>
          </a:p>
          <a:p>
            <a:pPr lvl="2">
              <a:lnSpc>
                <a:spcPts val="2200"/>
              </a:lnSpc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this level of accuracy is insufficient for a primary on-orbit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cal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reference</a:t>
            </a:r>
          </a:p>
          <a:p>
            <a:pPr lvl="1">
              <a:lnSpc>
                <a:spcPts val="2200"/>
              </a:lnSpc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this is a limitation of the current lunar model, not the Moon</a:t>
            </a:r>
          </a:p>
          <a:p>
            <a:pPr lvl="1">
              <a:lnSpc>
                <a:spcPts val="2200"/>
              </a:lnSpc>
              <a:spcAft>
                <a:spcPts val="1200"/>
              </a:spcAft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Moon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potentially can provide an absolute calibration reference with uncertainty ≤1%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indent="0">
              <a:lnSpc>
                <a:spcPts val="24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0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of the ROLO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05840"/>
            <a:ext cx="8229600" cy="5303520"/>
          </a:xfrm>
        </p:spPr>
        <p:txBody>
          <a:bodyPr/>
          <a:lstStyle/>
          <a:p>
            <a:pPr marL="45720" indent="0">
              <a:lnSpc>
                <a:spcPts val="2400"/>
              </a:lnSpc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steps</a:t>
            </a:r>
            <a:r>
              <a:rPr lang="en-US" dirty="0" smtClean="0"/>
              <a:t>: revise the ROLO data reduction system and reprocess</a:t>
            </a:r>
            <a:r>
              <a:rPr lang="en-US" dirty="0" smtClean="0"/>
              <a:t> the ROLO dataset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The basis data for lunar modeling are ground-based Moon images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 smtClean="0"/>
              <a:t> requires image processing to irradiance, similar to space-based imagers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 smtClean="0"/>
              <a:t> requires correcting for atmospheric transmission of the observations</a:t>
            </a:r>
          </a:p>
          <a:p>
            <a:pPr lvl="2">
              <a:lnSpc>
                <a:spcPts val="2400"/>
              </a:lnSpc>
              <a:spcAft>
                <a:spcPts val="1200"/>
              </a:spcAft>
            </a:pPr>
            <a:r>
              <a:rPr lang="en-US" dirty="0" smtClean="0"/>
              <a:t> using extinction measurements from star observations</a:t>
            </a:r>
          </a:p>
          <a:p>
            <a:pPr marL="45720" indent="0">
              <a:lnSpc>
                <a:spcPts val="2400"/>
              </a:lnSpc>
              <a:buNone/>
            </a:pPr>
            <a:r>
              <a:rPr lang="en-US" u="sng" dirty="0" smtClean="0"/>
              <a:t>Refinements to the ROLO system currently completed</a:t>
            </a:r>
            <a:r>
              <a:rPr lang="en-US" dirty="0" smtClean="0"/>
              <a:t>: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algorithm for stellar irradiance measurements (from ROLO images)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en-US" dirty="0" smtClean="0"/>
              <a:t>stellar extinction analysis: multi-variate Langley fits</a:t>
            </a:r>
          </a:p>
          <a:p>
            <a:pPr marL="45720" indent="0">
              <a:lnSpc>
                <a:spcPts val="2400"/>
              </a:lnSpc>
              <a:buNone/>
            </a:pPr>
            <a:r>
              <a:rPr lang="en-US" u="sng" dirty="0" smtClean="0"/>
              <a:t>Refinements still needed</a:t>
            </a:r>
            <a:r>
              <a:rPr lang="en-US" dirty="0" smtClean="0"/>
              <a:t>: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algorithm for Moon irradiance measurements from images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 smtClean="0"/>
              <a:t> includes sensor characterization analysis, especially the SWIR camera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applying updated stellar irradiance measurements for absolute scale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including Vega, potentially other absolute reference stars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6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ROLO Dataset Phase and </a:t>
            </a:r>
            <a:r>
              <a:rPr lang="en-US" dirty="0" err="1" smtClean="0"/>
              <a:t>Libration</a:t>
            </a:r>
            <a:r>
              <a:rPr lang="en-US" dirty="0" smtClean="0"/>
              <a:t> Coverage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05840"/>
            <a:ext cx="7315200" cy="1748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2743200"/>
            <a:ext cx="5486400" cy="39172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926080"/>
            <a:ext cx="2651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hese plots show a subset of the ROLO archive, ~2300 Moon observations in the 555 nm band.</a:t>
            </a:r>
          </a:p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he phase and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libration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 parameter space 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Condensed"/>
                <a:cs typeface="Helvetica" panose="020B0604020202020204" pitchFamily="34" charset="0"/>
              </a:rPr>
              <a:t>substantially covered.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7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of the ROLO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lnSpc>
                <a:spcPts val="2400"/>
              </a:lnSpc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  <a:r>
              <a:rPr lang="en-US" dirty="0" smtClean="0"/>
              <a:t>: develop a new empirical formulation for the lunar model </a:t>
            </a:r>
            <a:r>
              <a:rPr lang="en-US" dirty="0"/>
              <a:t>and </a:t>
            </a:r>
            <a:r>
              <a:rPr lang="en-US" dirty="0" smtClean="0"/>
              <a:t>fit the reprocessed </a:t>
            </a:r>
            <a:r>
              <a:rPr lang="en-US" dirty="0"/>
              <a:t>ROLO dataset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Utilize knowledge gained from current and past lunar calibration accomplishments,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SNPP VIIRS time series shows a </a:t>
            </a:r>
            <a:r>
              <a:rPr lang="en-US" dirty="0" err="1" smtClean="0"/>
              <a:t>libration</a:t>
            </a:r>
            <a:r>
              <a:rPr lang="en-US" dirty="0" smtClean="0"/>
              <a:t> dependency effect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instruments with large phase angle coverage (GEOs, PLEIADES) show phase dependency effects</a:t>
            </a:r>
          </a:p>
          <a:p>
            <a:pPr lvl="2">
              <a:lnSpc>
                <a:spcPts val="2200"/>
              </a:lnSpc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lunar irradiance measurements from spacecraft must first be validated !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en-US" dirty="0" smtClean="0"/>
              <a:t>Develop constraints for fitting the ROLO dataset based on reliable new lunar measurements</a:t>
            </a:r>
          </a:p>
          <a:p>
            <a:pPr lvl="1">
              <a:lnSpc>
                <a:spcPts val="2400"/>
              </a:lnSpc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Monday session, GLOD, …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Update the ROLO absolute calibration based on improved knowledge of lunar and stellar irradiances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5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ts val="2400"/>
              </a:lnSpc>
            </a:pPr>
            <a:r>
              <a:rPr lang="en-US" dirty="0" smtClean="0"/>
              <a:t>Reprocessing the ROLO dataset and reformulating the ROLO model are necessary, but improving absolute accuracy is essential</a:t>
            </a:r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a lunar reference with ≤1%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en-US" dirty="0" smtClean="0"/>
              <a:t>) accuracy is technically achievable</a:t>
            </a:r>
          </a:p>
          <a:p>
            <a:pPr lvl="1">
              <a:lnSpc>
                <a:spcPts val="2200"/>
              </a:lnSpc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ROLO absolute accuracy may be limited by </a:t>
            </a:r>
            <a:r>
              <a:rPr lang="en-US" dirty="0" err="1" smtClean="0"/>
              <a:t>airmass</a:t>
            </a:r>
            <a:r>
              <a:rPr lang="en-US" dirty="0" smtClean="0"/>
              <a:t> coverage of the star observations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New high-accuracy measurements to characterize the Moon are needed to advance an </a:t>
            </a:r>
            <a:r>
              <a:rPr lang="en-US" u="sng" dirty="0" smtClean="0"/>
              <a:t>absolute</a:t>
            </a:r>
            <a:r>
              <a:rPr lang="en-US" dirty="0" smtClean="0"/>
              <a:t> lunar calibration reference</a:t>
            </a:r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tentative requirements for collecting </a:t>
            </a:r>
            <a:r>
              <a:rPr lang="en-US" dirty="0"/>
              <a:t>a new lunar measurement </a:t>
            </a:r>
            <a:r>
              <a:rPr lang="en-US" dirty="0" smtClean="0"/>
              <a:t>database outlined </a:t>
            </a:r>
            <a:r>
              <a:rPr lang="en-US" dirty="0"/>
              <a:t>in </a:t>
            </a:r>
            <a:r>
              <a:rPr lang="en-US" dirty="0" smtClean="0"/>
              <a:t>CGMS </a:t>
            </a:r>
            <a:r>
              <a:rPr lang="en-US" dirty="0"/>
              <a:t>Working Paper: CGMS-44 </a:t>
            </a:r>
            <a:r>
              <a:rPr lang="en-US" dirty="0" smtClean="0"/>
              <a:t>GSICS-WP-02  (2016)</a:t>
            </a:r>
          </a:p>
          <a:p>
            <a:pPr lvl="2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includes above-atmosphere measurement component</a:t>
            </a:r>
          </a:p>
          <a:p>
            <a:pPr lvl="2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to achieve </a:t>
            </a:r>
            <a:r>
              <a:rPr lang="en-US" dirty="0"/>
              <a:t>the full potential for accuracy, must consider polarization aspects</a:t>
            </a:r>
          </a:p>
          <a:p>
            <a:pPr lvl="1">
              <a:lnSpc>
                <a:spcPts val="24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5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105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639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Georgia</vt:lpstr>
      <vt:lpstr>Helvetica</vt:lpstr>
      <vt:lpstr>Helvetica Condensed</vt:lpstr>
      <vt:lpstr>Times New Roman</vt:lpstr>
      <vt:lpstr>Trebuchet MS</vt:lpstr>
      <vt:lpstr>Wingdings</vt:lpstr>
      <vt:lpstr>Slipstream</vt:lpstr>
      <vt:lpstr>Current Status of ROLO                             and Future Development</vt:lpstr>
      <vt:lpstr>Introduction to ROLO</vt:lpstr>
      <vt:lpstr>ROLO Current Status</vt:lpstr>
      <vt:lpstr>Refinement of the ROLO Model</vt:lpstr>
      <vt:lpstr>ROLO Dataset Phase and Libration Coverage</vt:lpstr>
      <vt:lpstr>Refinement of the ROLO Model</vt:lpstr>
      <vt:lpstr>Summary and Way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C.</dc:creator>
  <cp:lastModifiedBy>Stone, Thomas C.</cp:lastModifiedBy>
  <cp:revision>68</cp:revision>
  <dcterms:created xsi:type="dcterms:W3CDTF">2013-06-19T18:48:51Z</dcterms:created>
  <dcterms:modified xsi:type="dcterms:W3CDTF">2017-11-08T22:30:26Z</dcterms:modified>
</cp:coreProperties>
</file>