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302" r:id="rId2"/>
    <p:sldId id="450" r:id="rId3"/>
    <p:sldId id="451" r:id="rId4"/>
    <p:sldId id="452" r:id="rId5"/>
    <p:sldId id="461" r:id="rId6"/>
    <p:sldId id="454" r:id="rId7"/>
    <p:sldId id="457" r:id="rId8"/>
    <p:sldId id="459" r:id="rId9"/>
    <p:sldId id="341" r:id="rId10"/>
    <p:sldId id="304" r:id="rId11"/>
    <p:sldId id="446" r:id="rId12"/>
    <p:sldId id="447" r:id="rId13"/>
    <p:sldId id="448" r:id="rId14"/>
    <p:sldId id="458" r:id="rId15"/>
    <p:sldId id="455" r:id="rId16"/>
    <p:sldId id="467" r:id="rId17"/>
    <p:sldId id="468" r:id="rId18"/>
    <p:sldId id="462" r:id="rId19"/>
    <p:sldId id="460" r:id="rId20"/>
    <p:sldId id="436" r:id="rId21"/>
    <p:sldId id="463" r:id="rId22"/>
    <p:sldId id="321" r:id="rId23"/>
    <p:sldId id="423" r:id="rId24"/>
    <p:sldId id="424" r:id="rId25"/>
    <p:sldId id="425" r:id="rId26"/>
    <p:sldId id="464" r:id="rId27"/>
    <p:sldId id="471" r:id="rId28"/>
    <p:sldId id="469" r:id="rId29"/>
    <p:sldId id="473" r:id="rId30"/>
    <p:sldId id="430" r:id="rId31"/>
    <p:sldId id="466" r:id="rId32"/>
    <p:sldId id="476" r:id="rId33"/>
    <p:sldId id="475" r:id="rId34"/>
    <p:sldId id="474"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6520" autoAdjust="0"/>
  </p:normalViewPr>
  <p:slideViewPr>
    <p:cSldViewPr snapToGrid="0">
      <p:cViewPr varScale="1">
        <p:scale>
          <a:sx n="67" d="100"/>
          <a:sy n="67" d="100"/>
        </p:scale>
        <p:origin x="981" y="33"/>
      </p:cViewPr>
      <p:guideLst/>
    </p:cSldViewPr>
  </p:slideViewPr>
  <p:notesTextViewPr>
    <p:cViewPr>
      <p:scale>
        <a:sx n="3" d="2"/>
        <a:sy n="3" d="2"/>
      </p:scale>
      <p:origin x="0" y="0"/>
    </p:cViewPr>
  </p:notesTextViewPr>
  <p:sorterViewPr>
    <p:cViewPr>
      <p:scale>
        <a:sx n="100" d="100"/>
        <a:sy n="100" d="100"/>
      </p:scale>
      <p:origin x="0" y="-92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3D86D-ED5D-4BFC-8DED-B4A52FBE2A90}" type="datetimeFigureOut">
              <a:rPr lang="zh-CN" altLang="en-US" smtClean="0"/>
              <a:t>2017-11-15</a:t>
            </a:fld>
            <a:endParaRPr lang="zh-CN" altLang="en-US" dirty="0"/>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F2AB7-8BE7-4B25-BF96-9AEDFC560A1F}" type="slidenum">
              <a:rPr lang="zh-CN" altLang="en-US" smtClean="0"/>
              <a:t>‹#›</a:t>
            </a:fld>
            <a:endParaRPr lang="zh-CN" altLang="en-US" dirty="0"/>
          </a:p>
        </p:txBody>
      </p:sp>
    </p:spTree>
    <p:extLst>
      <p:ext uri="{BB962C8B-B14F-4D97-AF65-F5344CB8AC3E}">
        <p14:creationId xmlns:p14="http://schemas.microsoft.com/office/powerpoint/2010/main" val="54067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a:xfrm>
            <a:off x="1371600" y="1143000"/>
            <a:ext cx="4114800" cy="3086100"/>
          </a:xfrm>
        </p:spPr>
      </p:sp>
      <p:sp>
        <p:nvSpPr>
          <p:cNvPr id="116739" name="备注占位符 2"/>
          <p:cNvSpPr>
            <a:spLocks noGrp="1"/>
          </p:cNvSpPr>
          <p:nvPr>
            <p:ph type="body" idx="1"/>
          </p:nvPr>
        </p:nvSpPr>
        <p:spPr>
          <a:noFill/>
        </p:spPr>
        <p:txBody>
          <a:bodyPr/>
          <a:lstStyle/>
          <a:p>
            <a:endParaRPr lang="zh-CN" altLang="en-US" dirty="0"/>
          </a:p>
        </p:txBody>
      </p:sp>
      <p:sp>
        <p:nvSpPr>
          <p:cNvPr id="1167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fld id="{2BA3351C-BA68-49C5-913A-DAF51B52DF16}" type="slidenum">
              <a:rPr lang="zh-CN" altLang="en-US" sz="1200"/>
              <a:pPr algn="r" eaLnBrk="1" hangingPunct="1"/>
              <a:t>1</a:t>
            </a:fld>
            <a:endParaRPr lang="zh-CN" altLang="en-US" sz="1200" dirty="0"/>
          </a:p>
        </p:txBody>
      </p:sp>
    </p:spTree>
    <p:extLst>
      <p:ext uri="{BB962C8B-B14F-4D97-AF65-F5344CB8AC3E}">
        <p14:creationId xmlns:p14="http://schemas.microsoft.com/office/powerpoint/2010/main" val="1968008665"/>
      </p:ext>
    </p:extLst>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br>
              <a:rPr lang="zh-CN" altLang="en-US" sz="1200" b="0" i="0" kern="1200" dirty="0">
                <a:solidFill>
                  <a:schemeClr val="tx1"/>
                </a:solidFill>
                <a:effectLst/>
                <a:latin typeface="+mn-lt"/>
                <a:ea typeface="+mn-ea"/>
                <a:cs typeface="+mn-cs"/>
              </a:rPr>
            </a:br>
            <a:endParaRPr lang="zh-CN" altLang="en-US" sz="1200" b="0" i="0" kern="1200" dirty="0">
              <a:solidFill>
                <a:schemeClr val="tx1"/>
              </a:solidFill>
              <a:effectLst/>
              <a:latin typeface="+mn-lt"/>
              <a:ea typeface="+mn-ea"/>
              <a:cs typeface="+mn-cs"/>
            </a:endParaRPr>
          </a:p>
          <a:p>
            <a:br>
              <a:rPr lang="zh-CN" altLang="en-US" sz="1200" b="0" i="0" kern="1200" dirty="0">
                <a:solidFill>
                  <a:schemeClr val="tx1"/>
                </a:solidFill>
                <a:effectLst/>
                <a:latin typeface="+mn-lt"/>
                <a:ea typeface="+mn-ea"/>
                <a:cs typeface="+mn-cs"/>
              </a:rPr>
            </a:br>
            <a:endParaRPr lang="zh-CN" altLang="en-US" sz="1200" b="0" i="0" kern="1200" dirty="0">
              <a:solidFill>
                <a:schemeClr val="tx1"/>
              </a:solidFill>
              <a:effectLst/>
              <a:latin typeface="+mn-lt"/>
              <a:ea typeface="+mn-ea"/>
              <a:cs typeface="+mn-cs"/>
            </a:endParaRPr>
          </a:p>
          <a:p>
            <a:br>
              <a:rPr lang="zh-CN" altLang="en-US" dirty="0"/>
            </a:br>
            <a:endParaRPr lang="zh-CN" altLang="en-US" dirty="0"/>
          </a:p>
        </p:txBody>
      </p:sp>
      <p:sp>
        <p:nvSpPr>
          <p:cNvPr id="4" name="灯片编号占位符 3"/>
          <p:cNvSpPr>
            <a:spLocks noGrp="1"/>
          </p:cNvSpPr>
          <p:nvPr>
            <p:ph type="sldNum" sz="quarter" idx="10"/>
          </p:nvPr>
        </p:nvSpPr>
        <p:spPr/>
        <p:txBody>
          <a:bodyPr/>
          <a:lstStyle/>
          <a:p>
            <a:fld id="{5D6F2AB7-8BE7-4B25-BF96-9AEDFC560A1F}" type="slidenum">
              <a:rPr lang="zh-CN" altLang="en-US" smtClean="0"/>
              <a:t>5</a:t>
            </a:fld>
            <a:endParaRPr lang="zh-CN" altLang="en-US" dirty="0"/>
          </a:p>
        </p:txBody>
      </p:sp>
    </p:spTree>
    <p:extLst>
      <p:ext uri="{BB962C8B-B14F-4D97-AF65-F5344CB8AC3E}">
        <p14:creationId xmlns:p14="http://schemas.microsoft.com/office/powerpoint/2010/main" val="904468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E8E85C5-D696-4086-A82C-F921B9C96E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D9696D7-F641-487C-97E9-31B0DB5F9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zh-CN"/>
          </a:p>
        </p:txBody>
      </p:sp>
      <p:sp>
        <p:nvSpPr>
          <p:cNvPr id="19460" name="Slide Number Placeholder 3">
            <a:extLst>
              <a:ext uri="{FF2B5EF4-FFF2-40B4-BE49-F238E27FC236}">
                <a16:creationId xmlns:a16="http://schemas.microsoft.com/office/drawing/2014/main" id="{0C195A8F-DBBD-4C2F-A4E4-A11BDC654B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0A0DFB-76BB-43AC-8B36-8168D305E868}" type="slidenum">
              <a:rPr lang="en-US" altLang="zh-CN" smtClean="0"/>
              <a:pPr eaLnBrk="1" hangingPunct="1"/>
              <a:t>8</a:t>
            </a:fld>
            <a:endParaRPr lang="en-US" altLang="zh-CN"/>
          </a:p>
        </p:txBody>
      </p:sp>
    </p:spTree>
    <p:extLst>
      <p:ext uri="{BB962C8B-B14F-4D97-AF65-F5344CB8AC3E}">
        <p14:creationId xmlns:p14="http://schemas.microsoft.com/office/powerpoint/2010/main" val="208581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717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D9A64E35-03EE-4B83-8EC6-2222ACC96353}" type="slidenum">
              <a:rPr lang="zh-CN" altLang="en-US" sz="1200">
                <a:latin typeface="Calibri" panose="020F0502020204030204" pitchFamily="34" charset="0"/>
              </a:rPr>
              <a:pPr algn="r" eaLnBrk="1" hangingPunct="1"/>
              <a:t>9</a:t>
            </a:fld>
            <a:endParaRPr lang="zh-CN" altLang="en-US" sz="1200">
              <a:latin typeface="Calibri" panose="020F0502020204030204" pitchFamily="34" charset="0"/>
            </a:endParaRPr>
          </a:p>
        </p:txBody>
      </p:sp>
    </p:spTree>
    <p:extLst>
      <p:ext uri="{BB962C8B-B14F-4D97-AF65-F5344CB8AC3E}">
        <p14:creationId xmlns:p14="http://schemas.microsoft.com/office/powerpoint/2010/main" val="1417368133"/>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Tree>
    <p:extLst>
      <p:ext uri="{BB962C8B-B14F-4D97-AF65-F5344CB8AC3E}">
        <p14:creationId xmlns:p14="http://schemas.microsoft.com/office/powerpoint/2010/main" val="11144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F2AB7-8BE7-4B25-BF96-9AEDFC560A1F}" type="slidenum">
              <a:rPr lang="zh-CN" altLang="en-US" smtClean="0"/>
              <a:t>17</a:t>
            </a:fld>
            <a:endParaRPr lang="zh-CN" altLang="en-US" dirty="0"/>
          </a:p>
        </p:txBody>
      </p:sp>
    </p:spTree>
    <p:extLst>
      <p:ext uri="{BB962C8B-B14F-4D97-AF65-F5344CB8AC3E}">
        <p14:creationId xmlns:p14="http://schemas.microsoft.com/office/powerpoint/2010/main" val="2847879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717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D9A64E35-03EE-4B83-8EC6-2222ACC96353}" type="slidenum">
              <a:rPr lang="zh-CN" altLang="en-US" sz="1200">
                <a:latin typeface="Calibri" panose="020F0502020204030204" pitchFamily="34" charset="0"/>
              </a:rPr>
              <a:pPr algn="r" eaLnBrk="1" hangingPunct="1"/>
              <a:t>18</a:t>
            </a:fld>
            <a:endParaRPr lang="zh-CN" altLang="en-US" sz="1200">
              <a:latin typeface="Calibri" panose="020F0502020204030204" pitchFamily="34" charset="0"/>
            </a:endParaRPr>
          </a:p>
        </p:txBody>
      </p:sp>
    </p:spTree>
    <p:extLst>
      <p:ext uri="{BB962C8B-B14F-4D97-AF65-F5344CB8AC3E}">
        <p14:creationId xmlns:p14="http://schemas.microsoft.com/office/powerpoint/2010/main" val="119595797"/>
      </p:ext>
    </p:extLst>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717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D9A64E35-03EE-4B83-8EC6-2222ACC96353}" type="slidenum">
              <a:rPr lang="zh-CN" altLang="en-US" sz="1200">
                <a:latin typeface="Calibri" panose="020F0502020204030204" pitchFamily="34" charset="0"/>
              </a:rPr>
              <a:pPr algn="r" eaLnBrk="1" hangingPunct="1"/>
              <a:t>19</a:t>
            </a:fld>
            <a:endParaRPr lang="zh-CN" altLang="en-US" sz="1200">
              <a:latin typeface="Calibri" panose="020F0502020204030204" pitchFamily="34" charset="0"/>
            </a:endParaRPr>
          </a:p>
        </p:txBody>
      </p:sp>
    </p:spTree>
    <p:extLst>
      <p:ext uri="{BB962C8B-B14F-4D97-AF65-F5344CB8AC3E}">
        <p14:creationId xmlns:p14="http://schemas.microsoft.com/office/powerpoint/2010/main" val="2853457174"/>
      </p:ext>
    </p:extLst>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E8E85C5-D696-4086-A82C-F921B9C96E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D9696D7-F641-487C-97E9-31B0DB5F9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zh-CN"/>
          </a:p>
        </p:txBody>
      </p:sp>
      <p:sp>
        <p:nvSpPr>
          <p:cNvPr id="19460" name="Slide Number Placeholder 3">
            <a:extLst>
              <a:ext uri="{FF2B5EF4-FFF2-40B4-BE49-F238E27FC236}">
                <a16:creationId xmlns:a16="http://schemas.microsoft.com/office/drawing/2014/main" id="{0C195A8F-DBBD-4C2F-A4E4-A11BDC654B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0A0DFB-76BB-43AC-8B36-8168D305E868}" type="slidenum">
              <a:rPr lang="en-US" altLang="zh-CN" smtClean="0"/>
              <a:pPr eaLnBrk="1" hangingPunct="1"/>
              <a:t>31</a:t>
            </a:fld>
            <a:endParaRPr lang="en-US" altLang="zh-CN"/>
          </a:p>
        </p:txBody>
      </p:sp>
    </p:spTree>
    <p:extLst>
      <p:ext uri="{BB962C8B-B14F-4D97-AF65-F5344CB8AC3E}">
        <p14:creationId xmlns:p14="http://schemas.microsoft.com/office/powerpoint/2010/main" val="362219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914865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85923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975177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内容占位符 2"/>
          <p:cNvSpPr>
            <a:spLocks noGrp="1"/>
          </p:cNvSpPr>
          <p:nvPr>
            <p:ph sz="quarter" idx="1"/>
          </p:nvPr>
        </p:nvSpPr>
        <p:spPr>
          <a:xfrm>
            <a:off x="457200" y="1371600"/>
            <a:ext cx="4038600" cy="23002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371600"/>
            <a:ext cx="4038600" cy="23002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half" idx="3"/>
          </p:nvPr>
        </p:nvSpPr>
        <p:spPr>
          <a:xfrm>
            <a:off x="457200" y="3824288"/>
            <a:ext cx="8229600" cy="23018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a:xfrm>
            <a:off x="457200" y="6248400"/>
            <a:ext cx="2133600" cy="476250"/>
          </a:xfrm>
        </p:spPr>
        <p:txBody>
          <a:bodyPr/>
          <a:lstStyle>
            <a:lvl1pPr>
              <a:defRPr/>
            </a:lvl1pPr>
          </a:lstStyle>
          <a:p>
            <a:endParaRPr lang="zh-CN" altLang="zh-CN"/>
          </a:p>
        </p:txBody>
      </p:sp>
      <p:sp>
        <p:nvSpPr>
          <p:cNvPr id="7" name="页脚占位符 6"/>
          <p:cNvSpPr>
            <a:spLocks noGrp="1"/>
          </p:cNvSpPr>
          <p:nvPr>
            <p:ph type="ftr" sz="quarter" idx="11"/>
          </p:nvPr>
        </p:nvSpPr>
        <p:spPr>
          <a:xfrm>
            <a:off x="2133600" y="6400800"/>
            <a:ext cx="4953000" cy="320675"/>
          </a:xfrm>
        </p:spPr>
        <p:txBody>
          <a:bodyPr/>
          <a:lstStyle>
            <a:lvl1pPr>
              <a:defRPr/>
            </a:lvl1pPr>
          </a:lstStyle>
          <a:p>
            <a:endParaRPr lang="zh-CN" altLang="zh-CN"/>
          </a:p>
        </p:txBody>
      </p:sp>
      <p:sp>
        <p:nvSpPr>
          <p:cNvPr id="8" name="灯片编号占位符 7"/>
          <p:cNvSpPr>
            <a:spLocks noGrp="1"/>
          </p:cNvSpPr>
          <p:nvPr>
            <p:ph type="sldNum" sz="quarter" idx="12"/>
          </p:nvPr>
        </p:nvSpPr>
        <p:spPr>
          <a:xfrm>
            <a:off x="6553200" y="6245225"/>
            <a:ext cx="2133600" cy="476250"/>
          </a:xfrm>
        </p:spPr>
        <p:txBody>
          <a:bodyPr/>
          <a:lstStyle>
            <a:lvl1pPr>
              <a:defRPr/>
            </a:lvl1pPr>
          </a:lstStyle>
          <a:p>
            <a:fld id="{E138BB4C-1121-4427-8501-F1EF7F9CC163}" type="slidenum">
              <a:rPr lang="en-US" altLang="zh-CN"/>
              <a:pPr/>
              <a:t>‹#›</a:t>
            </a:fld>
            <a:endParaRPr lang="en-US" altLang="zh-CN" dirty="0"/>
          </a:p>
        </p:txBody>
      </p:sp>
    </p:spTree>
    <p:extLst>
      <p:ext uri="{BB962C8B-B14F-4D97-AF65-F5344CB8AC3E}">
        <p14:creationId xmlns:p14="http://schemas.microsoft.com/office/powerpoint/2010/main" val="118670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356113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67724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2665175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58389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9881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330493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2004348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6649FEA-8EE0-4957-B336-A33653693FF0}" type="datetimeFigureOut">
              <a:rPr lang="zh-CN" altLang="en-US" smtClean="0"/>
              <a:t>2017-11-15</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181331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49FEA-8EE0-4957-B336-A33653693FF0}" type="datetimeFigureOut">
              <a:rPr lang="zh-CN" altLang="en-US" smtClean="0"/>
              <a:t>2017-11-15</a:t>
            </a:fld>
            <a:endParaRPr lang="zh-CN"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CDE6F-9739-45AE-B130-77285239DA67}" type="slidenum">
              <a:rPr lang="zh-CN" altLang="en-US" smtClean="0"/>
              <a:t>‹#›</a:t>
            </a:fld>
            <a:endParaRPr lang="zh-CN" altLang="en-US" dirty="0"/>
          </a:p>
        </p:txBody>
      </p:sp>
    </p:spTree>
    <p:extLst>
      <p:ext uri="{BB962C8B-B14F-4D97-AF65-F5344CB8AC3E}">
        <p14:creationId xmlns:p14="http://schemas.microsoft.com/office/powerpoint/2010/main" val="462185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notesSlide" Target="../notesSlides/notesSlide8.xml"/><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package" Target="../embeddings/Microsoft_Word_Document1.docx"/><Relationship Id="rId5" Type="http://schemas.openxmlformats.org/officeDocument/2006/relationships/image" Target="../media/image38.emf"/><Relationship Id="rId10" Type="http://schemas.openxmlformats.org/officeDocument/2006/relationships/image" Target="../media/image41.png"/><Relationship Id="rId4" Type="http://schemas.openxmlformats.org/officeDocument/2006/relationships/package" Target="../embeddings/Microsoft_Word_Document.docx"/><Relationship Id="rId9" Type="http://schemas.openxmlformats.org/officeDocument/2006/relationships/image" Target="../media/image4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37.png"/><Relationship Id="rId2" Type="http://schemas.openxmlformats.org/officeDocument/2006/relationships/image" Target="../media/image45.emf"/><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66.jpe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2"/>
          <p:cNvSpPr txBox="1">
            <a:spLocks noChangeArrowheads="1"/>
          </p:cNvSpPr>
          <p:nvPr/>
        </p:nvSpPr>
        <p:spPr bwMode="auto">
          <a:xfrm>
            <a:off x="-1" y="394840"/>
            <a:ext cx="771952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defRPr/>
            </a:pPr>
            <a:r>
              <a:rPr lang="en-US" altLang="zh-CN" sz="3600" b="1" dirty="0">
                <a:solidFill>
                  <a:srgbClr val="0000CC"/>
                </a:solidFill>
                <a:latin typeface="Times New Roman" panose="02020603050405020304" pitchFamily="18" charset="0"/>
                <a:ea typeface="微软雅黑" pitchFamily="34" charset="-122"/>
                <a:cs typeface="Times New Roman" panose="02020603050405020304" pitchFamily="18" charset="0"/>
              </a:rPr>
              <a:t>A New Lunar Radiometric Model and Its Irradiance Based on China’s Lunar Orbiter and in situ Data</a:t>
            </a:r>
          </a:p>
        </p:txBody>
      </p:sp>
      <p:sp>
        <p:nvSpPr>
          <p:cNvPr id="2051" name="TextBox 13"/>
          <p:cNvSpPr txBox="1">
            <a:spLocks noChangeArrowheads="1"/>
          </p:cNvSpPr>
          <p:nvPr/>
        </p:nvSpPr>
        <p:spPr bwMode="auto">
          <a:xfrm>
            <a:off x="535596" y="2837728"/>
            <a:ext cx="76018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Clr>
                <a:schemeClr val="accent1"/>
              </a:buClr>
            </a:pPr>
            <a:r>
              <a:rPr lang="en-US" altLang="zh-CN" sz="3200" b="1" dirty="0" err="1">
                <a:solidFill>
                  <a:srgbClr val="0000CC"/>
                </a:solidFill>
                <a:latin typeface="Times New Roman" panose="02020603050405020304" pitchFamily="18" charset="0"/>
                <a:ea typeface="黑体" panose="02010609060101010101" pitchFamily="49" charset="-122"/>
                <a:cs typeface="Times New Roman" panose="02020603050405020304" pitchFamily="18" charset="0"/>
              </a:rPr>
              <a:t>YunZhao</a:t>
            </a:r>
            <a:r>
              <a:rPr lang="en-US" altLang="zh-CN" sz="32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 Wu</a:t>
            </a:r>
          </a:p>
          <a:p>
            <a:pPr algn="ctr" eaLnBrk="1" hangingPunct="1">
              <a:buClr>
                <a:schemeClr val="accent1"/>
              </a:buClr>
            </a:pPr>
            <a:r>
              <a:rPr lang="en-US" altLang="zh-CN" sz="32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wu@pmo.ac.cn</a:t>
            </a:r>
          </a:p>
        </p:txBody>
      </p:sp>
      <p:sp>
        <p:nvSpPr>
          <p:cNvPr id="2052" name="灯片编号占位符 14"/>
          <p:cNvSpPr txBox="1">
            <a:spLocks noGrp="1" noChangeArrowheads="1"/>
          </p:cNvSpPr>
          <p:nvPr/>
        </p:nvSpPr>
        <p:spPr bwMode="auto">
          <a:xfrm>
            <a:off x="7010400" y="650081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fld id="{55AF0948-C388-4DF2-B726-E581D75AF084}" type="slidenum">
              <a:rPr lang="zh-CN" altLang="en-US">
                <a:solidFill>
                  <a:schemeClr val="bg1"/>
                </a:solidFill>
              </a:rPr>
              <a:pPr algn="r" eaLnBrk="1" hangingPunct="1"/>
              <a:t>1</a:t>
            </a:fld>
            <a:endParaRPr lang="zh-CN" altLang="en-US" dirty="0">
              <a:solidFill>
                <a:schemeClr val="bg1"/>
              </a:solidFill>
            </a:endParaRPr>
          </a:p>
        </p:txBody>
      </p:sp>
      <p:sp>
        <p:nvSpPr>
          <p:cNvPr id="8" name="矩形 7"/>
          <p:cNvSpPr/>
          <p:nvPr/>
        </p:nvSpPr>
        <p:spPr>
          <a:xfrm>
            <a:off x="782973" y="4245695"/>
            <a:ext cx="7294227" cy="1200329"/>
          </a:xfrm>
          <a:prstGeom prst="rect">
            <a:avLst/>
          </a:prstGeom>
        </p:spPr>
        <p:txBody>
          <a:bodyPr wrap="square">
            <a:spAutoFit/>
          </a:bodyPr>
          <a:lstStyle/>
          <a:p>
            <a:pPr lvl="0" algn="ctr">
              <a:spcAft>
                <a:spcPts val="0"/>
              </a:spcAft>
            </a:pPr>
            <a:r>
              <a:rPr lang="en-US" altLang="zh-CN" sz="24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Key Laboratory of Planetary Sciences, Purple Mountain Observatory, Chinese Academy of Sciences, Nanjing 210008</a:t>
            </a:r>
            <a:r>
              <a:rPr lang="en-US" altLang="zh-CN" sz="2400" b="1" baseline="30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 </a:t>
            </a:r>
          </a:p>
        </p:txBody>
      </p:sp>
      <p:pic>
        <p:nvPicPr>
          <p:cNvPr id="9" name="图片 8">
            <a:extLst>
              <a:ext uri="{FF2B5EF4-FFF2-40B4-BE49-F238E27FC236}">
                <a16:creationId xmlns:a16="http://schemas.microsoft.com/office/drawing/2014/main" id="{F2191447-A406-42A2-A43A-D0BD60C2C06D}"/>
              </a:ext>
            </a:extLst>
          </p:cNvPr>
          <p:cNvPicPr>
            <a:picLocks noChangeAspect="1"/>
          </p:cNvPicPr>
          <p:nvPr/>
        </p:nvPicPr>
        <p:blipFill>
          <a:blip r:embed="rId3"/>
          <a:stretch>
            <a:fillRect/>
          </a:stretch>
        </p:blipFill>
        <p:spPr>
          <a:xfrm>
            <a:off x="7582678" y="54990"/>
            <a:ext cx="1440000" cy="1469601"/>
          </a:xfrm>
          <a:prstGeom prst="rect">
            <a:avLst/>
          </a:prstGeom>
        </p:spPr>
      </p:pic>
    </p:spTree>
    <p:extLst>
      <p:ext uri="{BB962C8B-B14F-4D97-AF65-F5344CB8AC3E}">
        <p14:creationId xmlns:p14="http://schemas.microsoft.com/office/powerpoint/2010/main" val="3717159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p:cNvSpPr>
            <a:spLocks noGrp="1"/>
          </p:cNvSpPr>
          <p:nvPr>
            <p:ph type="sldNum" sz="quarter" idx="12"/>
          </p:nvPr>
        </p:nvSpPr>
        <p:spPr/>
        <p:txBody>
          <a:bodyPr/>
          <a:lstStyle>
            <a:lvl1pPr eaLnBrk="0" hangingPunct="0">
              <a:defRPr kumimoji="1" sz="20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0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0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0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9pPr>
          </a:lstStyle>
          <a:p>
            <a:pPr eaLnBrk="1" hangingPunct="1"/>
            <a:fld id="{D1BDAA04-431D-4F11-BCA5-94ED01F0053B}" type="slidenum">
              <a:rPr kumimoji="0" lang="zh-CN" altLang="en-US" sz="1400">
                <a:latin typeface="Arial" panose="020B0604020202020204" pitchFamily="34" charset="0"/>
              </a:rPr>
              <a:pPr eaLnBrk="1" hangingPunct="1"/>
              <a:t>10</a:t>
            </a:fld>
            <a:endParaRPr kumimoji="0" lang="en-US" altLang="zh-CN" sz="1400">
              <a:latin typeface="Arial" panose="020B0604020202020204" pitchFamily="34" charset="0"/>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25" y="0"/>
            <a:ext cx="5383213" cy="65389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a:hlinkClick r:id="" action="ppaction://noaction" highlightClick="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0"/>
            <a:ext cx="3403600" cy="3671888"/>
          </a:xfrm>
          <a:prstGeom prst="rect">
            <a:avLst/>
          </a:prstGeom>
          <a:solidFill>
            <a:srgbClr val="B2B2B2"/>
          </a:solidFill>
          <a:ln w="9525">
            <a:solidFill>
              <a:srgbClr val="3366FF"/>
            </a:solidFill>
            <a:miter lim="800000"/>
            <a:headEnd/>
            <a:tailEnd/>
          </a:ln>
        </p:spPr>
      </p:pic>
      <p:graphicFrame>
        <p:nvGraphicFramePr>
          <p:cNvPr id="11" name="Group 332"/>
          <p:cNvGraphicFramePr>
            <a:graphicFrameLocks noGrp="1"/>
          </p:cNvGraphicFramePr>
          <p:nvPr>
            <p:ph idx="1"/>
          </p:nvPr>
        </p:nvGraphicFramePr>
        <p:xfrm>
          <a:off x="115888" y="3689350"/>
          <a:ext cx="3403600" cy="3065465"/>
        </p:xfrm>
        <a:graphic>
          <a:graphicData uri="http://schemas.openxmlformats.org/drawingml/2006/table">
            <a:tbl>
              <a:tblPr/>
              <a:tblGrid>
                <a:gridCol w="1044256">
                  <a:extLst>
                    <a:ext uri="{9D8B030D-6E8A-4147-A177-3AD203B41FA5}">
                      <a16:colId xmlns:a16="http://schemas.microsoft.com/office/drawing/2014/main" val="20000"/>
                    </a:ext>
                  </a:extLst>
                </a:gridCol>
                <a:gridCol w="802026">
                  <a:extLst>
                    <a:ext uri="{9D8B030D-6E8A-4147-A177-3AD203B41FA5}">
                      <a16:colId xmlns:a16="http://schemas.microsoft.com/office/drawing/2014/main" val="20001"/>
                    </a:ext>
                  </a:extLst>
                </a:gridCol>
                <a:gridCol w="729115">
                  <a:extLst>
                    <a:ext uri="{9D8B030D-6E8A-4147-A177-3AD203B41FA5}">
                      <a16:colId xmlns:a16="http://schemas.microsoft.com/office/drawing/2014/main" val="20002"/>
                    </a:ext>
                  </a:extLst>
                </a:gridCol>
                <a:gridCol w="828203">
                  <a:extLst>
                    <a:ext uri="{9D8B030D-6E8A-4147-A177-3AD203B41FA5}">
                      <a16:colId xmlns:a16="http://schemas.microsoft.com/office/drawing/2014/main" val="20003"/>
                    </a:ext>
                  </a:extLst>
                </a:gridCol>
              </a:tblGrid>
              <a:tr h="82292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focal length</a:t>
                      </a:r>
                      <a:r>
                        <a:rPr kumimoji="0" lang="zh-CN" altLang="en-US"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a:t>
                      </a: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mm</a:t>
                      </a:r>
                      <a:r>
                        <a:rPr kumimoji="0" lang="zh-CN" altLang="en-US"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a:t>
                      </a: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F/#</a:t>
                      </a: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FOV</a:t>
                      </a: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r h="35440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Fore lens</a:t>
                      </a: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104.6</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F/7.34</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7.34</a:t>
                      </a: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sym typeface="Symbol" pitchFamily="18" charset="2"/>
                        </a:rPr>
                        <a:t></a:t>
                      </a: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1"/>
                  </a:ext>
                </a:extLst>
              </a:tr>
              <a:tr h="579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Fourier lens</a:t>
                      </a: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80</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F/7.34</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9.56</a:t>
                      </a: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sym typeface="Symbol" pitchFamily="18" charset="2"/>
                        </a:rPr>
                        <a:t></a:t>
                      </a: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2"/>
                  </a:ext>
                </a:extLst>
              </a:tr>
              <a:tr h="729958">
                <a:tc>
                  <a:txBody>
                    <a:bodyPr/>
                    <a:lstStyle/>
                    <a:p>
                      <a:pPr marL="85725" marR="0" lvl="0" indent="-85725"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Cylinder lens</a:t>
                      </a: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26</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F/2.4</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9.56</a:t>
                      </a: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sym typeface="Symbol" pitchFamily="18" charset="2"/>
                        </a:rPr>
                        <a:t></a:t>
                      </a: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3"/>
                  </a:ext>
                </a:extLst>
              </a:tr>
              <a:tr h="579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Total system</a:t>
                      </a:r>
                      <a:endParaRPr kumimoji="0" lang="zh-CN" altLang="en-US" sz="1600" b="0" i="0" u="none" strike="noStrike" cap="none" normalizeH="0" baseline="0" dirty="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34</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2"/>
                          </a:solidFill>
                          <a:effectLst/>
                          <a:latin typeface="Times New Roman" pitchFamily="18" charset="0"/>
                          <a:ea typeface="宋体" pitchFamily="2" charset="-122"/>
                          <a:cs typeface="Times New Roman" pitchFamily="18" charset="0"/>
                        </a:rPr>
                        <a:t>F/2.4</a:t>
                      </a:r>
                      <a:endParaRPr kumimoji="0" lang="en-US" altLang="zh-CN" sz="1600" b="0" i="0" u="none" strike="noStrike" cap="none" normalizeH="0" baseline="0">
                        <a:ln>
                          <a:noFill/>
                        </a:ln>
                        <a:solidFill>
                          <a:schemeClr val="tx2"/>
                        </a:solidFill>
                        <a:effectLst/>
                        <a:latin typeface="Arial" charset="0"/>
                        <a:ea typeface="宋体" pitchFamily="2" charset="-122"/>
                      </a:endParaRP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rPr>
                        <a:t>7.34</a:t>
                      </a:r>
                      <a:r>
                        <a:rPr kumimoji="0" lang="en-US" altLang="zh-CN" sz="1600" b="0" i="0" u="none" strike="noStrike" cap="none" normalizeH="0" baseline="0" dirty="0">
                          <a:ln>
                            <a:noFill/>
                          </a:ln>
                          <a:solidFill>
                            <a:schemeClr val="tx2"/>
                          </a:solidFill>
                          <a:effectLst/>
                          <a:latin typeface="Times New Roman" pitchFamily="18" charset="0"/>
                          <a:ea typeface="宋体" pitchFamily="2" charset="-122"/>
                          <a:cs typeface="Times New Roman" pitchFamily="18" charset="0"/>
                          <a:sym typeface="Symbol" pitchFamily="18" charset="2"/>
                        </a:rPr>
                        <a:t></a:t>
                      </a:r>
                    </a:p>
                  </a:txBody>
                  <a:tcPr marL="91462" marR="91462"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98174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p:cNvSpPr>
            <a:spLocks noGrp="1"/>
          </p:cNvSpPr>
          <p:nvPr>
            <p:ph type="sldNum" sz="quarter" idx="12"/>
          </p:nvPr>
        </p:nvSpPr>
        <p:spPr/>
        <p:txBody>
          <a:bodyPr/>
          <a:lstStyle/>
          <a:p>
            <a:pPr>
              <a:defRPr/>
            </a:pPr>
            <a:fld id="{603D6754-DA3B-4E5D-BCF3-D3E1DA8E4C4E}" type="slidenum">
              <a:rPr lang="en-US" altLang="zh-CN"/>
              <a:pPr>
                <a:defRPr/>
              </a:pPr>
              <a:t>11</a:t>
            </a:fld>
            <a:endParaRPr lang="en-US" altLang="zh-CN"/>
          </a:p>
        </p:txBody>
      </p:sp>
      <p:pic>
        <p:nvPicPr>
          <p:cNvPr id="6147" name="Picture 4" descr="NPO192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050925"/>
            <a:ext cx="32400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6"/>
          <p:cNvSpPr>
            <a:spLocks noChangeArrowheads="1"/>
          </p:cNvSpPr>
          <p:nvPr/>
        </p:nvSpPr>
        <p:spPr bwMode="auto">
          <a:xfrm>
            <a:off x="0" y="2657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graphicFrame>
        <p:nvGraphicFramePr>
          <p:cNvPr id="6149" name="Object 5"/>
          <p:cNvGraphicFramePr>
            <a:graphicFrameLocks noChangeAspect="1"/>
          </p:cNvGraphicFramePr>
          <p:nvPr/>
        </p:nvGraphicFramePr>
        <p:xfrm>
          <a:off x="4257675" y="1042988"/>
          <a:ext cx="4464050" cy="1898650"/>
        </p:xfrm>
        <a:graphic>
          <a:graphicData uri="http://schemas.openxmlformats.org/presentationml/2006/ole">
            <mc:AlternateContent xmlns:mc="http://schemas.openxmlformats.org/markup-compatibility/2006">
              <mc:Choice xmlns:v="urn:schemas-microsoft-com:vml" Requires="v">
                <p:oleObj spid="_x0000_s15468" name="Visio" r:id="rId4" imgW="3919469" imgH="1672426" progId="Visio.Drawing.6">
                  <p:embed/>
                </p:oleObj>
              </mc:Choice>
              <mc:Fallback>
                <p:oleObj name="Visio" r:id="rId4" imgW="3919469" imgH="1672426" progId="Visio.Drawing.6">
                  <p:embed/>
                  <p:pic>
                    <p:nvPicPr>
                      <p:cNvPr id="614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1042988"/>
                        <a:ext cx="44640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0" name="Rectangle 7"/>
          <p:cNvSpPr>
            <a:spLocks noChangeArrowheads="1"/>
          </p:cNvSpPr>
          <p:nvPr/>
        </p:nvSpPr>
        <p:spPr bwMode="auto">
          <a:xfrm>
            <a:off x="1522413" y="3314700"/>
            <a:ext cx="9683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zh-CN"/>
              <a:t>Grating</a:t>
            </a:r>
            <a:endParaRPr lang="zh-CN" altLang="en-US"/>
          </a:p>
        </p:txBody>
      </p:sp>
      <p:sp>
        <p:nvSpPr>
          <p:cNvPr id="6151" name="Rectangle 8"/>
          <p:cNvSpPr>
            <a:spLocks noChangeArrowheads="1"/>
          </p:cNvSpPr>
          <p:nvPr/>
        </p:nvSpPr>
        <p:spPr bwMode="auto">
          <a:xfrm>
            <a:off x="6462713" y="3024188"/>
            <a:ext cx="7810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zh-CN"/>
              <a:t>Prism</a:t>
            </a:r>
            <a:endParaRPr lang="zh-CN" altLang="en-US"/>
          </a:p>
        </p:txBody>
      </p:sp>
      <p:pic>
        <p:nvPicPr>
          <p:cNvPr id="66568" name="Picture 8"/>
          <p:cNvPicPr>
            <a:picLocks noChangeAspect="1" noChangeArrowheads="1"/>
          </p:cNvPicPr>
          <p:nvPr/>
        </p:nvPicPr>
        <p:blipFill>
          <a:blip r:embed="rId6"/>
          <a:srcRect/>
          <a:stretch>
            <a:fillRect/>
          </a:stretch>
        </p:blipFill>
        <p:spPr bwMode="auto">
          <a:xfrm>
            <a:off x="2185988" y="3827463"/>
            <a:ext cx="3052762" cy="26368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3" name="Rectangle 7"/>
          <p:cNvSpPr>
            <a:spLocks noChangeArrowheads="1"/>
          </p:cNvSpPr>
          <p:nvPr/>
        </p:nvSpPr>
        <p:spPr bwMode="auto">
          <a:xfrm>
            <a:off x="384175" y="4703763"/>
            <a:ext cx="14208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zh-CN"/>
              <a:t>Interference</a:t>
            </a:r>
            <a:endParaRPr lang="zh-CN" altLang="en-US"/>
          </a:p>
        </p:txBody>
      </p:sp>
      <p:pic>
        <p:nvPicPr>
          <p:cNvPr id="6154" name="Picture 4">
            <a:hlinkClick r:id="" action="ppaction://noaction" highlightClick="1"/>
          </p:cNvPr>
          <p:cNvPicPr>
            <a:picLocks noChangeAspect="1" noChangeArrowheads="1"/>
          </p:cNvPicPr>
          <p:nvPr/>
        </p:nvPicPr>
        <p:blipFill>
          <a:blip r:embed="rId7">
            <a:extLst>
              <a:ext uri="{28A0092B-C50C-407E-A947-70E740481C1C}">
                <a14:useLocalDpi xmlns:a14="http://schemas.microsoft.com/office/drawing/2010/main" val="0"/>
              </a:ext>
            </a:extLst>
          </a:blip>
          <a:srcRect l="13760" t="8553" r="10197" b="11334"/>
          <a:stretch>
            <a:fillRect/>
          </a:stretch>
        </p:blipFill>
        <p:spPr bwMode="auto">
          <a:xfrm>
            <a:off x="5381625" y="3521075"/>
            <a:ext cx="2679700" cy="287178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55" name="Rectangle 7"/>
          <p:cNvSpPr>
            <a:spLocks noChangeArrowheads="1"/>
          </p:cNvSpPr>
          <p:nvPr/>
        </p:nvSpPr>
        <p:spPr bwMode="auto">
          <a:xfrm>
            <a:off x="7224713" y="5992813"/>
            <a:ext cx="1905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zh-CN"/>
              <a:t>d=0.5467mm</a:t>
            </a:r>
            <a:endParaRPr lang="zh-CN" altLang="en-US"/>
          </a:p>
        </p:txBody>
      </p:sp>
    </p:spTree>
    <p:extLst>
      <p:ext uri="{BB962C8B-B14F-4D97-AF65-F5344CB8AC3E}">
        <p14:creationId xmlns:p14="http://schemas.microsoft.com/office/powerpoint/2010/main" val="59103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36205" y="6091785"/>
            <a:ext cx="2757489" cy="553998"/>
          </a:xfrm>
          <a:prstGeom prst="rect">
            <a:avLst/>
          </a:prstGeom>
        </p:spPr>
        <p:txBody>
          <a:bodyPr wrap="square">
            <a:spAutoFit/>
          </a:bodyPr>
          <a:lstStyle/>
          <a:p>
            <a:pPr>
              <a:lnSpc>
                <a:spcPct val="150000"/>
              </a:lnSpc>
            </a:pPr>
            <a:r>
              <a:rPr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Flow chart for IIM</a:t>
            </a:r>
            <a:endPar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a:extLst>
              <a:ext uri="{FF2B5EF4-FFF2-40B4-BE49-F238E27FC236}">
                <a16:creationId xmlns:a16="http://schemas.microsoft.com/office/drawing/2014/main" id="{32A7ABDD-CCB6-4816-9041-B3BF8D841285}"/>
              </a:ext>
            </a:extLst>
          </p:cNvPr>
          <p:cNvPicPr>
            <a:picLocks noChangeAspect="1"/>
          </p:cNvPicPr>
          <p:nvPr/>
        </p:nvPicPr>
        <p:blipFill>
          <a:blip r:embed="rId2"/>
          <a:stretch>
            <a:fillRect/>
          </a:stretch>
        </p:blipFill>
        <p:spPr>
          <a:xfrm>
            <a:off x="2014524" y="121427"/>
            <a:ext cx="5414976" cy="5970358"/>
          </a:xfrm>
          <a:prstGeom prst="rect">
            <a:avLst/>
          </a:prstGeom>
        </p:spPr>
      </p:pic>
    </p:spTree>
    <p:extLst>
      <p:ext uri="{BB962C8B-B14F-4D97-AF65-F5344CB8AC3E}">
        <p14:creationId xmlns:p14="http://schemas.microsoft.com/office/powerpoint/2010/main" val="3718598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282422-60E3-428D-95D4-D4958B51C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367" y="1313091"/>
            <a:ext cx="3467100" cy="2409825"/>
          </a:xfrm>
          <a:prstGeom prst="rect">
            <a:avLst/>
          </a:prstGeom>
        </p:spPr>
      </p:pic>
      <p:pic>
        <p:nvPicPr>
          <p:cNvPr id="5" name="图片 4">
            <a:extLst>
              <a:ext uri="{FF2B5EF4-FFF2-40B4-BE49-F238E27FC236}">
                <a16:creationId xmlns:a16="http://schemas.microsoft.com/office/drawing/2014/main" id="{16A5D2B5-9241-4B89-8B5A-A441C7691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324" y="1313090"/>
            <a:ext cx="3533775" cy="2409825"/>
          </a:xfrm>
          <a:prstGeom prst="rect">
            <a:avLst/>
          </a:prstGeom>
        </p:spPr>
      </p:pic>
      <p:cxnSp>
        <p:nvCxnSpPr>
          <p:cNvPr id="7" name="直接连接符 5">
            <a:extLst>
              <a:ext uri="{FF2B5EF4-FFF2-40B4-BE49-F238E27FC236}">
                <a16:creationId xmlns:a16="http://schemas.microsoft.com/office/drawing/2014/main" id="{7FBF04AE-5449-4E50-9836-BC5AD763D26F}"/>
              </a:ext>
            </a:extLst>
          </p:cNvPr>
          <p:cNvCxnSpPr>
            <a:cxnSpLocks noChangeShapeType="1"/>
          </p:cNvCxnSpPr>
          <p:nvPr/>
        </p:nvCxnSpPr>
        <p:spPr bwMode="auto">
          <a:xfrm>
            <a:off x="0" y="671513"/>
            <a:ext cx="9756775" cy="158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sp>
        <p:nvSpPr>
          <p:cNvPr id="8" name="Rectangle 3">
            <a:extLst>
              <a:ext uri="{FF2B5EF4-FFF2-40B4-BE49-F238E27FC236}">
                <a16:creationId xmlns:a16="http://schemas.microsoft.com/office/drawing/2014/main" id="{C3776B52-0C5F-4999-926F-E5633AF931A0}"/>
              </a:ext>
            </a:extLst>
          </p:cNvPr>
          <p:cNvSpPr txBox="1">
            <a:spLocks noRot="1" noChangeArrowheads="1"/>
          </p:cNvSpPr>
          <p:nvPr/>
        </p:nvSpPr>
        <p:spPr bwMode="auto">
          <a:xfrm>
            <a:off x="-14377" y="671513"/>
            <a:ext cx="7640597" cy="47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nSpc>
                <a:spcPct val="150000"/>
              </a:lnSpc>
              <a:buClr>
                <a:schemeClr val="hlink"/>
              </a:buClr>
              <a:defRPr/>
            </a:pPr>
            <a:r>
              <a:rPr lang="en-US" altLang="zh-CN" sz="2000" b="1" dirty="0">
                <a:solidFill>
                  <a:srgbClr val="FF0000"/>
                </a:solidFill>
                <a:latin typeface="微软雅黑" pitchFamily="34" charset="-122"/>
                <a:ea typeface="微软雅黑" pitchFamily="34" charset="-122"/>
              </a:rPr>
              <a:t>1. </a:t>
            </a:r>
            <a:r>
              <a:rPr lang="zh-CN" altLang="en-US" sz="2000" b="1" dirty="0">
                <a:solidFill>
                  <a:srgbClr val="FF0000"/>
                </a:solidFill>
                <a:latin typeface="微软雅黑" pitchFamily="34" charset="-122"/>
                <a:ea typeface="微软雅黑" pitchFamily="34" charset="-122"/>
              </a:rPr>
              <a:t>相位校正、切趾</a:t>
            </a:r>
            <a:r>
              <a:rPr lang="en-US" altLang="zh-CN" sz="2000" b="1" dirty="0">
                <a:solidFill>
                  <a:srgbClr val="FF0000"/>
                </a:solidFill>
                <a:latin typeface="微软雅黑" pitchFamily="34" charset="-122"/>
                <a:ea typeface="微软雅黑" pitchFamily="34" charset="-122"/>
              </a:rPr>
              <a:t>(Phase correction and </a:t>
            </a:r>
            <a:r>
              <a:rPr lang="en-US" altLang="zh-CN" sz="2000" b="1" dirty="0" err="1">
                <a:solidFill>
                  <a:srgbClr val="FF0000"/>
                </a:solidFill>
                <a:latin typeface="微软雅黑" pitchFamily="34" charset="-122"/>
                <a:ea typeface="微软雅黑" pitchFamily="34" charset="-122"/>
              </a:rPr>
              <a:t>apodization</a:t>
            </a:r>
            <a:r>
              <a:rPr lang="en-US" altLang="zh-CN" sz="2000" b="1" dirty="0">
                <a:solidFill>
                  <a:srgbClr val="FF0000"/>
                </a:solidFill>
                <a:latin typeface="微软雅黑" pitchFamily="34" charset="-122"/>
                <a:ea typeface="微软雅黑" pitchFamily="34" charset="-122"/>
              </a:rPr>
              <a:t>)</a:t>
            </a:r>
          </a:p>
        </p:txBody>
      </p:sp>
      <p:sp>
        <p:nvSpPr>
          <p:cNvPr id="9" name="标题 1">
            <a:extLst>
              <a:ext uri="{FF2B5EF4-FFF2-40B4-BE49-F238E27FC236}">
                <a16:creationId xmlns:a16="http://schemas.microsoft.com/office/drawing/2014/main" id="{1B5CF121-1D43-4247-8AE2-54C8D6C68D96}"/>
              </a:ext>
            </a:extLst>
          </p:cNvPr>
          <p:cNvSpPr>
            <a:spLocks noGrp="1"/>
          </p:cNvSpPr>
          <p:nvPr>
            <p:ph type="title"/>
          </p:nvPr>
        </p:nvSpPr>
        <p:spPr>
          <a:xfrm>
            <a:off x="1602265" y="3065931"/>
            <a:ext cx="2279270" cy="318702"/>
          </a:xfrm>
        </p:spPr>
        <p:txBody>
          <a:bodyPr>
            <a:normAutofit fontScale="90000"/>
          </a:bodyPr>
          <a:lstStyle/>
          <a:p>
            <a:r>
              <a:rPr lang="en-US" altLang="zh-CN" sz="1800" dirty="0">
                <a:solidFill>
                  <a:srgbClr val="FFFF00"/>
                </a:solidFill>
              </a:rPr>
              <a:t>Before Phase correction </a:t>
            </a:r>
            <a:endParaRPr lang="zh-CN" altLang="zh-CN" sz="1800" dirty="0">
              <a:solidFill>
                <a:srgbClr val="FFFF00"/>
              </a:solidFill>
            </a:endParaRPr>
          </a:p>
        </p:txBody>
      </p:sp>
      <p:pic>
        <p:nvPicPr>
          <p:cNvPr id="11" name="Picture 2">
            <a:extLst>
              <a:ext uri="{FF2B5EF4-FFF2-40B4-BE49-F238E27FC236}">
                <a16:creationId xmlns:a16="http://schemas.microsoft.com/office/drawing/2014/main" id="{421654FB-81D7-4B7A-8BB2-FFB4601CD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36" y="3990133"/>
            <a:ext cx="4225924" cy="239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AF96437E-A8E2-4D22-94BD-ADE701D14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6043" y="3990133"/>
            <a:ext cx="4272988" cy="243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标题 1">
            <a:extLst>
              <a:ext uri="{FF2B5EF4-FFF2-40B4-BE49-F238E27FC236}">
                <a16:creationId xmlns:a16="http://schemas.microsoft.com/office/drawing/2014/main" id="{1F347429-E1C4-4CAA-984D-4292B52616FB}"/>
              </a:ext>
            </a:extLst>
          </p:cNvPr>
          <p:cNvSpPr txBox="1">
            <a:spLocks/>
          </p:cNvSpPr>
          <p:nvPr/>
        </p:nvSpPr>
        <p:spPr>
          <a:xfrm>
            <a:off x="1073532" y="5781140"/>
            <a:ext cx="1464396" cy="31870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dirty="0" err="1">
                <a:solidFill>
                  <a:srgbClr val="FFFF00"/>
                </a:solidFill>
              </a:rPr>
              <a:t>apodization</a:t>
            </a:r>
            <a:endParaRPr lang="zh-CN" altLang="zh-CN" sz="1800" dirty="0">
              <a:solidFill>
                <a:srgbClr val="FFFF00"/>
              </a:solidFill>
            </a:endParaRPr>
          </a:p>
        </p:txBody>
      </p:sp>
      <p:sp>
        <p:nvSpPr>
          <p:cNvPr id="14" name="标题 1">
            <a:extLst>
              <a:ext uri="{FF2B5EF4-FFF2-40B4-BE49-F238E27FC236}">
                <a16:creationId xmlns:a16="http://schemas.microsoft.com/office/drawing/2014/main" id="{097B7276-D662-420E-8A43-FDAE09A744E0}"/>
              </a:ext>
            </a:extLst>
          </p:cNvPr>
          <p:cNvSpPr txBox="1">
            <a:spLocks/>
          </p:cNvSpPr>
          <p:nvPr/>
        </p:nvSpPr>
        <p:spPr>
          <a:xfrm>
            <a:off x="5524235" y="5781140"/>
            <a:ext cx="1464396" cy="31870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dirty="0" err="1">
                <a:solidFill>
                  <a:srgbClr val="FFFF00"/>
                </a:solidFill>
              </a:rPr>
              <a:t>apodization</a:t>
            </a:r>
            <a:endParaRPr lang="zh-CN" altLang="zh-CN" sz="1800" dirty="0">
              <a:solidFill>
                <a:srgbClr val="FFFF00"/>
              </a:solidFill>
            </a:endParaRPr>
          </a:p>
        </p:txBody>
      </p:sp>
      <p:sp>
        <p:nvSpPr>
          <p:cNvPr id="15" name="TextBox 37">
            <a:extLst>
              <a:ext uri="{FF2B5EF4-FFF2-40B4-BE49-F238E27FC236}">
                <a16:creationId xmlns:a16="http://schemas.microsoft.com/office/drawing/2014/main" id="{828DF7E3-33B9-4F23-B963-80949BF4E84A}"/>
              </a:ext>
            </a:extLst>
          </p:cNvPr>
          <p:cNvSpPr txBox="1">
            <a:spLocks noChangeArrowheads="1"/>
          </p:cNvSpPr>
          <p:nvPr/>
        </p:nvSpPr>
        <p:spPr bwMode="auto">
          <a:xfrm>
            <a:off x="19679" y="25400"/>
            <a:ext cx="62258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b="1" dirty="0">
                <a:solidFill>
                  <a:srgbClr val="0000CC"/>
                </a:solidFill>
                <a:latin typeface="Times New Roman" pitchFamily="18" charset="0"/>
                <a:ea typeface="隶书" pitchFamily="49" charset="-122"/>
              </a:rPr>
              <a:t>Image processing</a:t>
            </a:r>
            <a:endParaRPr lang="zh-CN" altLang="en-US" sz="3600" b="1" dirty="0">
              <a:solidFill>
                <a:srgbClr val="0000CC"/>
              </a:solidFill>
              <a:latin typeface="隶书" pitchFamily="49" charset="-122"/>
              <a:ea typeface="隶书" pitchFamily="49" charset="-122"/>
            </a:endParaRPr>
          </a:p>
        </p:txBody>
      </p:sp>
      <p:sp>
        <p:nvSpPr>
          <p:cNvPr id="16" name="标题 1">
            <a:extLst>
              <a:ext uri="{FF2B5EF4-FFF2-40B4-BE49-F238E27FC236}">
                <a16:creationId xmlns:a16="http://schemas.microsoft.com/office/drawing/2014/main" id="{B037FFA5-4C4B-4AE6-9E9A-A232E5CC9C20}"/>
              </a:ext>
            </a:extLst>
          </p:cNvPr>
          <p:cNvSpPr txBox="1">
            <a:spLocks/>
          </p:cNvSpPr>
          <p:nvPr/>
        </p:nvSpPr>
        <p:spPr>
          <a:xfrm>
            <a:off x="5236576" y="3065931"/>
            <a:ext cx="2279270" cy="31870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dirty="0">
                <a:solidFill>
                  <a:srgbClr val="FFFF00"/>
                </a:solidFill>
              </a:rPr>
              <a:t>After Phase correction </a:t>
            </a:r>
            <a:endParaRPr lang="zh-CN" altLang="zh-CN" sz="1800" dirty="0">
              <a:solidFill>
                <a:srgbClr val="FFFF00"/>
              </a:solidFill>
            </a:endParaRPr>
          </a:p>
        </p:txBody>
      </p:sp>
    </p:spTree>
    <p:extLst>
      <p:ext uri="{BB962C8B-B14F-4D97-AF65-F5344CB8AC3E}">
        <p14:creationId xmlns:p14="http://schemas.microsoft.com/office/powerpoint/2010/main" val="314479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76955" y="1123991"/>
            <a:ext cx="8966700" cy="4590000"/>
          </a:xfrm>
        </p:spPr>
      </p:pic>
    </p:spTree>
    <p:extLst>
      <p:ext uri="{BB962C8B-B14F-4D97-AF65-F5344CB8AC3E}">
        <p14:creationId xmlns:p14="http://schemas.microsoft.com/office/powerpoint/2010/main" val="386348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a:extLst>
              <a:ext uri="{FF2B5EF4-FFF2-40B4-BE49-F238E27FC236}">
                <a16:creationId xmlns:a16="http://schemas.microsoft.com/office/drawing/2014/main" id="{7FBF04AE-5449-4E50-9836-BC5AD763D26F}"/>
              </a:ext>
            </a:extLst>
          </p:cNvPr>
          <p:cNvCxnSpPr>
            <a:cxnSpLocks noChangeShapeType="1"/>
          </p:cNvCxnSpPr>
          <p:nvPr/>
        </p:nvCxnSpPr>
        <p:spPr bwMode="auto">
          <a:xfrm>
            <a:off x="0" y="671513"/>
            <a:ext cx="9756775" cy="158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sp>
        <p:nvSpPr>
          <p:cNvPr id="17" name="TextBox 37">
            <a:extLst>
              <a:ext uri="{FF2B5EF4-FFF2-40B4-BE49-F238E27FC236}">
                <a16:creationId xmlns:a16="http://schemas.microsoft.com/office/drawing/2014/main" id="{D26A5B89-D755-4522-8013-EB3948FB39FD}"/>
              </a:ext>
            </a:extLst>
          </p:cNvPr>
          <p:cNvSpPr txBox="1">
            <a:spLocks noChangeArrowheads="1"/>
          </p:cNvSpPr>
          <p:nvPr/>
        </p:nvSpPr>
        <p:spPr bwMode="auto">
          <a:xfrm>
            <a:off x="42565" y="1090132"/>
            <a:ext cx="30528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b="1"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Chang’E-3 Visible-Near Infrared Spectrometer (VNIS)</a:t>
            </a:r>
            <a:endParaRPr lang="zh-CN" altLang="en-US" sz="2400" b="1"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55A8350A-DE26-4A16-92E8-7CDA349D2456}"/>
              </a:ext>
            </a:extLst>
          </p:cNvPr>
          <p:cNvPicPr>
            <a:picLocks noChangeAspect="1"/>
          </p:cNvPicPr>
          <p:nvPr/>
        </p:nvPicPr>
        <p:blipFill>
          <a:blip r:embed="rId2"/>
          <a:stretch>
            <a:fillRect/>
          </a:stretch>
        </p:blipFill>
        <p:spPr>
          <a:xfrm>
            <a:off x="170855" y="2922958"/>
            <a:ext cx="3953275" cy="3818226"/>
          </a:xfrm>
          <a:prstGeom prst="rect">
            <a:avLst/>
          </a:prstGeom>
        </p:spPr>
      </p:pic>
      <p:pic>
        <p:nvPicPr>
          <p:cNvPr id="10" name="图片 9">
            <a:extLst>
              <a:ext uri="{FF2B5EF4-FFF2-40B4-BE49-F238E27FC236}">
                <a16:creationId xmlns:a16="http://schemas.microsoft.com/office/drawing/2014/main" id="{863C2E84-1862-4D1D-88FD-70E28B0CB38B}"/>
              </a:ext>
            </a:extLst>
          </p:cNvPr>
          <p:cNvPicPr>
            <a:picLocks noChangeAspect="1"/>
          </p:cNvPicPr>
          <p:nvPr/>
        </p:nvPicPr>
        <p:blipFill rotWithShape="1">
          <a:blip r:embed="rId3"/>
          <a:srcRect t="7063"/>
          <a:stretch/>
        </p:blipFill>
        <p:spPr>
          <a:xfrm>
            <a:off x="3510984" y="737767"/>
            <a:ext cx="5538801" cy="2683304"/>
          </a:xfrm>
          <a:prstGeom prst="rect">
            <a:avLst/>
          </a:prstGeom>
        </p:spPr>
      </p:pic>
      <p:pic>
        <p:nvPicPr>
          <p:cNvPr id="18" name="图片 17">
            <a:extLst>
              <a:ext uri="{FF2B5EF4-FFF2-40B4-BE49-F238E27FC236}">
                <a16:creationId xmlns:a16="http://schemas.microsoft.com/office/drawing/2014/main" id="{2C4CB560-46A9-4093-BD69-F5A76EF4E7FE}"/>
              </a:ext>
            </a:extLst>
          </p:cNvPr>
          <p:cNvPicPr>
            <a:picLocks noChangeAspect="1"/>
          </p:cNvPicPr>
          <p:nvPr/>
        </p:nvPicPr>
        <p:blipFill>
          <a:blip r:embed="rId4"/>
          <a:stretch>
            <a:fillRect/>
          </a:stretch>
        </p:blipFill>
        <p:spPr>
          <a:xfrm>
            <a:off x="5883274" y="3539440"/>
            <a:ext cx="3166511" cy="3129595"/>
          </a:xfrm>
          <a:prstGeom prst="rect">
            <a:avLst/>
          </a:prstGeom>
        </p:spPr>
      </p:pic>
      <p:sp>
        <p:nvSpPr>
          <p:cNvPr id="8" name="Title 1">
            <a:extLst>
              <a:ext uri="{FF2B5EF4-FFF2-40B4-BE49-F238E27FC236}">
                <a16:creationId xmlns:a16="http://schemas.microsoft.com/office/drawing/2014/main" id="{05073FF6-890A-44DC-A7F8-D246DD179E3E}"/>
              </a:ext>
            </a:extLst>
          </p:cNvPr>
          <p:cNvSpPr txBox="1">
            <a:spLocks/>
          </p:cNvSpPr>
          <p:nvPr/>
        </p:nvSpPr>
        <p:spPr>
          <a:xfrm>
            <a:off x="3309646" y="99526"/>
            <a:ext cx="2661946" cy="73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Data</a:t>
            </a:r>
          </a:p>
        </p:txBody>
      </p:sp>
      <p:pic>
        <p:nvPicPr>
          <p:cNvPr id="9" name="图片 8">
            <a:extLst>
              <a:ext uri="{FF2B5EF4-FFF2-40B4-BE49-F238E27FC236}">
                <a16:creationId xmlns:a16="http://schemas.microsoft.com/office/drawing/2014/main" id="{4BEFD28D-11E6-48EC-B835-567AD3A9E06E}"/>
              </a:ext>
            </a:extLst>
          </p:cNvPr>
          <p:cNvPicPr>
            <a:picLocks noChangeAspect="1"/>
          </p:cNvPicPr>
          <p:nvPr/>
        </p:nvPicPr>
        <p:blipFill>
          <a:blip r:embed="rId5"/>
          <a:stretch>
            <a:fillRect/>
          </a:stretch>
        </p:blipFill>
        <p:spPr>
          <a:xfrm>
            <a:off x="3510984" y="3429000"/>
            <a:ext cx="2344399" cy="1853831"/>
          </a:xfrm>
          <a:prstGeom prst="rect">
            <a:avLst/>
          </a:prstGeom>
        </p:spPr>
      </p:pic>
    </p:spTree>
    <p:extLst>
      <p:ext uri="{BB962C8B-B14F-4D97-AF65-F5344CB8AC3E}">
        <p14:creationId xmlns:p14="http://schemas.microsoft.com/office/powerpoint/2010/main" val="4290948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458F3C79-5722-499E-965B-3F0F6BD4761E}"/>
              </a:ext>
            </a:extLst>
          </p:cNvPr>
          <p:cNvGraphicFramePr>
            <a:graphicFrameLocks noGrp="1"/>
          </p:cNvGraphicFramePr>
          <p:nvPr>
            <p:extLst>
              <p:ext uri="{D42A27DB-BD31-4B8C-83A1-F6EECF244321}">
                <p14:modId xmlns:p14="http://schemas.microsoft.com/office/powerpoint/2010/main" val="1353004421"/>
              </p:ext>
            </p:extLst>
          </p:nvPr>
        </p:nvGraphicFramePr>
        <p:xfrm>
          <a:off x="231914" y="116393"/>
          <a:ext cx="8680172" cy="3413760"/>
        </p:xfrm>
        <a:graphic>
          <a:graphicData uri="http://schemas.openxmlformats.org/drawingml/2006/table">
            <a:tbl>
              <a:tblPr firstRow="1" firstCol="1" bandRow="1">
                <a:tableStyleId>{5C22544A-7EE6-4342-B048-85BDC9FD1C3A}</a:tableStyleId>
              </a:tblPr>
              <a:tblGrid>
                <a:gridCol w="761067">
                  <a:extLst>
                    <a:ext uri="{9D8B030D-6E8A-4147-A177-3AD203B41FA5}">
                      <a16:colId xmlns:a16="http://schemas.microsoft.com/office/drawing/2014/main" val="4083701684"/>
                    </a:ext>
                  </a:extLst>
                </a:gridCol>
                <a:gridCol w="1528763">
                  <a:extLst>
                    <a:ext uri="{9D8B030D-6E8A-4147-A177-3AD203B41FA5}">
                      <a16:colId xmlns:a16="http://schemas.microsoft.com/office/drawing/2014/main" val="841510476"/>
                    </a:ext>
                  </a:extLst>
                </a:gridCol>
                <a:gridCol w="1359512">
                  <a:extLst>
                    <a:ext uri="{9D8B030D-6E8A-4147-A177-3AD203B41FA5}">
                      <a16:colId xmlns:a16="http://schemas.microsoft.com/office/drawing/2014/main" val="3627667250"/>
                    </a:ext>
                  </a:extLst>
                </a:gridCol>
                <a:gridCol w="940811">
                  <a:extLst>
                    <a:ext uri="{9D8B030D-6E8A-4147-A177-3AD203B41FA5}">
                      <a16:colId xmlns:a16="http://schemas.microsoft.com/office/drawing/2014/main" val="721446709"/>
                    </a:ext>
                  </a:extLst>
                </a:gridCol>
                <a:gridCol w="940811">
                  <a:extLst>
                    <a:ext uri="{9D8B030D-6E8A-4147-A177-3AD203B41FA5}">
                      <a16:colId xmlns:a16="http://schemas.microsoft.com/office/drawing/2014/main" val="2828135547"/>
                    </a:ext>
                  </a:extLst>
                </a:gridCol>
                <a:gridCol w="940811">
                  <a:extLst>
                    <a:ext uri="{9D8B030D-6E8A-4147-A177-3AD203B41FA5}">
                      <a16:colId xmlns:a16="http://schemas.microsoft.com/office/drawing/2014/main" val="734895526"/>
                    </a:ext>
                  </a:extLst>
                </a:gridCol>
                <a:gridCol w="940811">
                  <a:extLst>
                    <a:ext uri="{9D8B030D-6E8A-4147-A177-3AD203B41FA5}">
                      <a16:colId xmlns:a16="http://schemas.microsoft.com/office/drawing/2014/main" val="1660846348"/>
                    </a:ext>
                  </a:extLst>
                </a:gridCol>
                <a:gridCol w="633793">
                  <a:extLst>
                    <a:ext uri="{9D8B030D-6E8A-4147-A177-3AD203B41FA5}">
                      <a16:colId xmlns:a16="http://schemas.microsoft.com/office/drawing/2014/main" val="671897465"/>
                    </a:ext>
                  </a:extLst>
                </a:gridCol>
                <a:gridCol w="633793">
                  <a:extLst>
                    <a:ext uri="{9D8B030D-6E8A-4147-A177-3AD203B41FA5}">
                      <a16:colId xmlns:a16="http://schemas.microsoft.com/office/drawing/2014/main" val="3906226981"/>
                    </a:ext>
                  </a:extLst>
                </a:gridCol>
              </a:tblGrid>
              <a:tr h="306131">
                <a:tc gridSpan="8">
                  <a:txBody>
                    <a:bodyPr/>
                    <a:lstStyle/>
                    <a:p>
                      <a:pPr algn="l">
                        <a:lnSpc>
                          <a:spcPct val="150000"/>
                        </a:lnSpc>
                        <a:spcAft>
                          <a:spcPts val="0"/>
                        </a:spcAft>
                      </a:pPr>
                      <a:r>
                        <a:rPr lang="en-US" sz="1400" kern="100" dirty="0">
                          <a:effectLst/>
                        </a:rPr>
                        <a:t>Table 2 Data acquisition conditions of the four sites analyzed by VNIS. Angles are in degrees.</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just">
                        <a:spcAft>
                          <a:spcPts val="0"/>
                        </a:spcAft>
                      </a:pPr>
                      <a:r>
                        <a:rPr lang="zh-CN" sz="1400" kern="100">
                          <a:effectLst/>
                        </a:rPr>
                        <a:t> </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893343504"/>
                  </a:ext>
                </a:extLst>
              </a:tr>
              <a:tr h="874085">
                <a:tc>
                  <a:txBody>
                    <a:bodyPr/>
                    <a:lstStyle/>
                    <a:p>
                      <a:pPr algn="ctr">
                        <a:lnSpc>
                          <a:spcPct val="150000"/>
                        </a:lnSpc>
                        <a:spcAft>
                          <a:spcPts val="0"/>
                        </a:spcAft>
                      </a:pPr>
                      <a:r>
                        <a:rPr lang="en-US" sz="1400" kern="0">
                          <a:effectLst/>
                        </a:rPr>
                        <a:t>Site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dirty="0">
                          <a:effectLst/>
                        </a:rPr>
                        <a:t>Time</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Local Time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Sun zenith angle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Sun azimuth angle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view zenith angle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view azimuth angle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gridSpan="2">
                  <a:txBody>
                    <a:bodyPr/>
                    <a:lstStyle/>
                    <a:p>
                      <a:pPr algn="ctr">
                        <a:lnSpc>
                          <a:spcPct val="150000"/>
                        </a:lnSpc>
                        <a:spcAft>
                          <a:spcPts val="0"/>
                        </a:spcAft>
                      </a:pPr>
                      <a:r>
                        <a:rPr lang="en-US" sz="1400" kern="0">
                          <a:effectLst/>
                        </a:rPr>
                        <a:t>Sun- Moon distance (AU)</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hMerge="1">
                  <a:txBody>
                    <a:bodyPr/>
                    <a:lstStyle/>
                    <a:p>
                      <a:endParaRPr lang="zh-CN" altLang="en-US"/>
                    </a:p>
                  </a:txBody>
                  <a:tcPr/>
                </a:tc>
                <a:extLst>
                  <a:ext uri="{0D108BD9-81ED-4DB2-BD59-A6C34878D82A}">
                    <a16:rowId xmlns:a16="http://schemas.microsoft.com/office/drawing/2014/main" val="3151085934"/>
                  </a:ext>
                </a:extLst>
              </a:tr>
              <a:tr h="421446">
                <a:tc>
                  <a:txBody>
                    <a:bodyPr/>
                    <a:lstStyle/>
                    <a:p>
                      <a:pPr algn="ctr">
                        <a:lnSpc>
                          <a:spcPct val="150000"/>
                        </a:lnSpc>
                        <a:spcAft>
                          <a:spcPts val="0"/>
                        </a:spcAft>
                      </a:pPr>
                      <a:r>
                        <a:rPr lang="en-US" sz="1400" kern="0" dirty="0">
                          <a:effectLst/>
                        </a:rPr>
                        <a:t>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dirty="0">
                          <a:effectLst/>
                        </a:rPr>
                        <a:t>20131223T02:10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dirty="0">
                          <a:effectLst/>
                        </a:rPr>
                        <a:t>15:09</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dirty="0">
                          <a:effectLst/>
                        </a:rPr>
                        <a:t>60.02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238.48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48.27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55.01</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gridSpan="2">
                  <a:txBody>
                    <a:bodyPr/>
                    <a:lstStyle/>
                    <a:p>
                      <a:pPr algn="ctr">
                        <a:lnSpc>
                          <a:spcPct val="250000"/>
                        </a:lnSpc>
                        <a:spcAft>
                          <a:spcPts val="0"/>
                        </a:spcAft>
                      </a:pPr>
                      <a:r>
                        <a:rPr lang="en-US" sz="1400" kern="100">
                          <a:effectLst/>
                        </a:rPr>
                        <a:t>0.985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hMerge="1">
                  <a:txBody>
                    <a:bodyPr/>
                    <a:lstStyle/>
                    <a:p>
                      <a:endParaRPr lang="zh-CN" altLang="en-US"/>
                    </a:p>
                  </a:txBody>
                  <a:tcPr/>
                </a:tc>
                <a:extLst>
                  <a:ext uri="{0D108BD9-81ED-4DB2-BD59-A6C34878D82A}">
                    <a16:rowId xmlns:a16="http://schemas.microsoft.com/office/drawing/2014/main" val="119863660"/>
                  </a:ext>
                </a:extLst>
              </a:tr>
              <a:tr h="508984">
                <a:tc>
                  <a:txBody>
                    <a:bodyPr/>
                    <a:lstStyle/>
                    <a:p>
                      <a:pPr algn="ctr">
                        <a:lnSpc>
                          <a:spcPct val="150000"/>
                        </a:lnSpc>
                        <a:spcAft>
                          <a:spcPts val="0"/>
                        </a:spcAft>
                      </a:pPr>
                      <a:r>
                        <a:rPr lang="en-US" sz="1400" kern="0">
                          <a:effectLst/>
                        </a:rPr>
                        <a:t>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dirty="0">
                          <a:effectLst/>
                        </a:rPr>
                        <a:t>20131224T01:35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15:57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67.48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248.44</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47.42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355.47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gridSpan="2">
                  <a:txBody>
                    <a:bodyPr/>
                    <a:lstStyle/>
                    <a:p>
                      <a:pPr algn="ctr">
                        <a:lnSpc>
                          <a:spcPct val="250000"/>
                        </a:lnSpc>
                        <a:spcAft>
                          <a:spcPts val="0"/>
                        </a:spcAft>
                      </a:pPr>
                      <a:r>
                        <a:rPr lang="en-US" sz="1400" kern="100">
                          <a:effectLst/>
                        </a:rPr>
                        <a:t>0.984</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hMerge="1">
                  <a:txBody>
                    <a:bodyPr/>
                    <a:lstStyle/>
                    <a:p>
                      <a:endParaRPr lang="zh-CN" altLang="en-US"/>
                    </a:p>
                  </a:txBody>
                  <a:tcPr/>
                </a:tc>
                <a:extLst>
                  <a:ext uri="{0D108BD9-81ED-4DB2-BD59-A6C34878D82A}">
                    <a16:rowId xmlns:a16="http://schemas.microsoft.com/office/drawing/2014/main" val="2742357310"/>
                  </a:ext>
                </a:extLst>
              </a:tr>
              <a:tr h="509053">
                <a:tc>
                  <a:txBody>
                    <a:bodyPr/>
                    <a:lstStyle/>
                    <a:p>
                      <a:pPr algn="ctr">
                        <a:lnSpc>
                          <a:spcPct val="150000"/>
                        </a:lnSpc>
                        <a:spcAft>
                          <a:spcPts val="0"/>
                        </a:spcAft>
                      </a:pPr>
                      <a:r>
                        <a:rPr lang="en-US" sz="1400" kern="0">
                          <a:effectLst/>
                        </a:rPr>
                        <a:t>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dirty="0">
                          <a:effectLst/>
                        </a:rPr>
                        <a:t>20140112T15:30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7:48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dirty="0">
                          <a:effectLst/>
                        </a:rPr>
                        <a:t>69.57</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108.72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47.03</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6.00</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gridSpan="2">
                  <a:txBody>
                    <a:bodyPr/>
                    <a:lstStyle/>
                    <a:p>
                      <a:pPr algn="ctr">
                        <a:lnSpc>
                          <a:spcPct val="250000"/>
                        </a:lnSpc>
                        <a:spcAft>
                          <a:spcPts val="0"/>
                        </a:spcAft>
                      </a:pPr>
                      <a:r>
                        <a:rPr lang="en-US" sz="1400" kern="100">
                          <a:effectLst/>
                        </a:rPr>
                        <a:t>0.985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hMerge="1">
                  <a:txBody>
                    <a:bodyPr/>
                    <a:lstStyle/>
                    <a:p>
                      <a:endParaRPr lang="zh-CN" altLang="en-US"/>
                    </a:p>
                  </a:txBody>
                  <a:tcPr/>
                </a:tc>
                <a:extLst>
                  <a:ext uri="{0D108BD9-81ED-4DB2-BD59-A6C34878D82A}">
                    <a16:rowId xmlns:a16="http://schemas.microsoft.com/office/drawing/2014/main" val="1679985441"/>
                  </a:ext>
                </a:extLst>
              </a:tr>
              <a:tr h="421446">
                <a:tc>
                  <a:txBody>
                    <a:bodyPr/>
                    <a:lstStyle/>
                    <a:p>
                      <a:pPr algn="ctr">
                        <a:lnSpc>
                          <a:spcPct val="150000"/>
                        </a:lnSpc>
                        <a:spcAft>
                          <a:spcPts val="0"/>
                        </a:spcAft>
                      </a:pPr>
                      <a:r>
                        <a:rPr lang="en-US" sz="1400" kern="0">
                          <a:effectLst/>
                        </a:rPr>
                        <a:t>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dirty="0">
                          <a:effectLst/>
                        </a:rPr>
                        <a:t>20140114T16:31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150000"/>
                        </a:lnSpc>
                        <a:spcAft>
                          <a:spcPts val="0"/>
                        </a:spcAft>
                      </a:pPr>
                      <a:r>
                        <a:rPr lang="en-US" sz="1400" kern="0">
                          <a:effectLst/>
                        </a:rPr>
                        <a:t>9:29</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53.95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dirty="0">
                          <a:effectLst/>
                        </a:rPr>
                        <a:t>131.20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44.39</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a:txBody>
                    <a:bodyPr/>
                    <a:lstStyle/>
                    <a:p>
                      <a:pPr algn="ctr">
                        <a:lnSpc>
                          <a:spcPct val="250000"/>
                        </a:lnSpc>
                        <a:spcAft>
                          <a:spcPts val="0"/>
                        </a:spcAft>
                      </a:pPr>
                      <a:r>
                        <a:rPr lang="en-US" sz="1400" kern="100">
                          <a:effectLst/>
                        </a:rPr>
                        <a:t>287.12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gridSpan="2">
                  <a:txBody>
                    <a:bodyPr/>
                    <a:lstStyle/>
                    <a:p>
                      <a:pPr algn="ctr">
                        <a:lnSpc>
                          <a:spcPct val="250000"/>
                        </a:lnSpc>
                        <a:spcAft>
                          <a:spcPts val="0"/>
                        </a:spcAft>
                      </a:pPr>
                      <a:r>
                        <a:rPr lang="en-US" sz="1400" kern="100" dirty="0">
                          <a:effectLst/>
                        </a:rPr>
                        <a:t>0.986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0148" marR="30148" marT="0" marB="0" anchor="ctr"/>
                </a:tc>
                <a:tc hMerge="1">
                  <a:txBody>
                    <a:bodyPr/>
                    <a:lstStyle/>
                    <a:p>
                      <a:endParaRPr lang="zh-CN" altLang="en-US"/>
                    </a:p>
                  </a:txBody>
                  <a:tcPr/>
                </a:tc>
                <a:extLst>
                  <a:ext uri="{0D108BD9-81ED-4DB2-BD59-A6C34878D82A}">
                    <a16:rowId xmlns:a16="http://schemas.microsoft.com/office/drawing/2014/main" val="1143654072"/>
                  </a:ext>
                </a:extLst>
              </a:tr>
            </a:tbl>
          </a:graphicData>
        </a:graphic>
      </p:graphicFrame>
      <p:pic>
        <p:nvPicPr>
          <p:cNvPr id="6" name="图片 5">
            <a:extLst>
              <a:ext uri="{FF2B5EF4-FFF2-40B4-BE49-F238E27FC236}">
                <a16:creationId xmlns:a16="http://schemas.microsoft.com/office/drawing/2014/main" id="{79B4EC76-1D9A-417A-B66D-B67BE39BF55E}"/>
              </a:ext>
            </a:extLst>
          </p:cNvPr>
          <p:cNvPicPr>
            <a:picLocks noChangeAspect="1"/>
          </p:cNvPicPr>
          <p:nvPr/>
        </p:nvPicPr>
        <p:blipFill rotWithShape="1">
          <a:blip r:embed="rId2"/>
          <a:srcRect r="3172" b="9432"/>
          <a:stretch/>
        </p:blipFill>
        <p:spPr>
          <a:xfrm>
            <a:off x="231914" y="3516229"/>
            <a:ext cx="3497124" cy="2769316"/>
          </a:xfrm>
          <a:prstGeom prst="rect">
            <a:avLst/>
          </a:prstGeom>
        </p:spPr>
      </p:pic>
      <p:pic>
        <p:nvPicPr>
          <p:cNvPr id="7" name="图片 6">
            <a:extLst>
              <a:ext uri="{FF2B5EF4-FFF2-40B4-BE49-F238E27FC236}">
                <a16:creationId xmlns:a16="http://schemas.microsoft.com/office/drawing/2014/main" id="{46E1A9C6-358C-4E9D-8AA2-918EB08EE4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502" t="4043" r="14441" b="5034"/>
          <a:stretch/>
        </p:blipFill>
        <p:spPr>
          <a:xfrm>
            <a:off x="4460072" y="3530153"/>
            <a:ext cx="4452014" cy="3086100"/>
          </a:xfrm>
          <a:prstGeom prst="rect">
            <a:avLst/>
          </a:prstGeom>
        </p:spPr>
      </p:pic>
      <p:sp>
        <p:nvSpPr>
          <p:cNvPr id="8" name="TextBox 37">
            <a:extLst>
              <a:ext uri="{FF2B5EF4-FFF2-40B4-BE49-F238E27FC236}">
                <a16:creationId xmlns:a16="http://schemas.microsoft.com/office/drawing/2014/main" id="{1F641AFC-A806-4692-800F-B793CF34EA71}"/>
              </a:ext>
            </a:extLst>
          </p:cNvPr>
          <p:cNvSpPr txBox="1">
            <a:spLocks noChangeArrowheads="1"/>
          </p:cNvSpPr>
          <p:nvPr/>
        </p:nvSpPr>
        <p:spPr bwMode="auto">
          <a:xfrm>
            <a:off x="869940" y="6285545"/>
            <a:ext cx="30528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BRF of white panel</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3762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F15CD0D-4365-40DA-9576-D1EE46CCD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508" y="266348"/>
            <a:ext cx="2350797" cy="245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图片 1">
            <a:extLst>
              <a:ext uri="{FF2B5EF4-FFF2-40B4-BE49-F238E27FC236}">
                <a16:creationId xmlns:a16="http://schemas.microsoft.com/office/drawing/2014/main" id="{FB277D3D-BDC6-4835-9E00-96080101C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209" y="3756781"/>
            <a:ext cx="242728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7">
            <a:extLst>
              <a:ext uri="{FF2B5EF4-FFF2-40B4-BE49-F238E27FC236}">
                <a16:creationId xmlns:a16="http://schemas.microsoft.com/office/drawing/2014/main" id="{ECF4D993-4E1A-45B0-AC6E-DDD1592729E9}"/>
              </a:ext>
            </a:extLst>
          </p:cNvPr>
          <p:cNvSpPr txBox="1">
            <a:spLocks noChangeArrowheads="1"/>
          </p:cNvSpPr>
          <p:nvPr/>
        </p:nvSpPr>
        <p:spPr bwMode="auto">
          <a:xfrm>
            <a:off x="3186113" y="3039490"/>
            <a:ext cx="30850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rPr>
              <a:t>Azimuth angle of 4 measurements by CE-3</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pic>
        <p:nvPicPr>
          <p:cNvPr id="2" name="图片 1">
            <a:extLst>
              <a:ext uri="{FF2B5EF4-FFF2-40B4-BE49-F238E27FC236}">
                <a16:creationId xmlns:a16="http://schemas.microsoft.com/office/drawing/2014/main" id="{14FAE7DE-881F-4333-9EF2-80A6F34EF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209" y="204177"/>
            <a:ext cx="2370137"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图片 1">
            <a:extLst>
              <a:ext uri="{FF2B5EF4-FFF2-40B4-BE49-F238E27FC236}">
                <a16:creationId xmlns:a16="http://schemas.microsoft.com/office/drawing/2014/main" id="{68092642-80FA-4565-B30F-ADE22255B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638" y="3756781"/>
            <a:ext cx="22685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7">
            <a:extLst>
              <a:ext uri="{FF2B5EF4-FFF2-40B4-BE49-F238E27FC236}">
                <a16:creationId xmlns:a16="http://schemas.microsoft.com/office/drawing/2014/main" id="{94268F54-AD63-46B7-93F1-4642BF1578D2}"/>
              </a:ext>
            </a:extLst>
          </p:cNvPr>
          <p:cNvSpPr txBox="1">
            <a:spLocks noChangeArrowheads="1"/>
          </p:cNvSpPr>
          <p:nvPr/>
        </p:nvSpPr>
        <p:spPr bwMode="auto">
          <a:xfrm>
            <a:off x="880363" y="424049"/>
            <a:ext cx="1924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Site 5</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1" name="TextBox 37">
            <a:extLst>
              <a:ext uri="{FF2B5EF4-FFF2-40B4-BE49-F238E27FC236}">
                <a16:creationId xmlns:a16="http://schemas.microsoft.com/office/drawing/2014/main" id="{63AA1FDA-DFF3-4A0D-8DBF-1680EFB20472}"/>
              </a:ext>
            </a:extLst>
          </p:cNvPr>
          <p:cNvSpPr txBox="1">
            <a:spLocks noChangeArrowheads="1"/>
          </p:cNvSpPr>
          <p:nvPr/>
        </p:nvSpPr>
        <p:spPr bwMode="auto">
          <a:xfrm>
            <a:off x="6912069" y="336736"/>
            <a:ext cx="1924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Site 6</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2" name="TextBox 37">
            <a:extLst>
              <a:ext uri="{FF2B5EF4-FFF2-40B4-BE49-F238E27FC236}">
                <a16:creationId xmlns:a16="http://schemas.microsoft.com/office/drawing/2014/main" id="{1E6C1BF6-3D94-442C-8F95-5F7272E17EB4}"/>
              </a:ext>
            </a:extLst>
          </p:cNvPr>
          <p:cNvSpPr txBox="1">
            <a:spLocks noChangeArrowheads="1"/>
          </p:cNvSpPr>
          <p:nvPr/>
        </p:nvSpPr>
        <p:spPr bwMode="auto">
          <a:xfrm>
            <a:off x="1136448" y="3812567"/>
            <a:ext cx="1924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Site 7</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3" name="TextBox 37">
            <a:extLst>
              <a:ext uri="{FF2B5EF4-FFF2-40B4-BE49-F238E27FC236}">
                <a16:creationId xmlns:a16="http://schemas.microsoft.com/office/drawing/2014/main" id="{C2B3184A-BDDA-4188-97CE-1171A005051D}"/>
              </a:ext>
            </a:extLst>
          </p:cNvPr>
          <p:cNvSpPr txBox="1">
            <a:spLocks noChangeArrowheads="1"/>
          </p:cNvSpPr>
          <p:nvPr/>
        </p:nvSpPr>
        <p:spPr bwMode="auto">
          <a:xfrm>
            <a:off x="7045261" y="3771496"/>
            <a:ext cx="1924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Site 8</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56602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灯片编号占位符 14"/>
          <p:cNvSpPr txBox="1">
            <a:spLocks noGrp="1" noChangeArrowheads="1"/>
          </p:cNvSpPr>
          <p:nvPr/>
        </p:nvSpPr>
        <p:spPr bwMode="auto">
          <a:xfrm>
            <a:off x="7010400" y="65008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fld id="{EC0BC9EC-A517-4FA9-968A-9D89EDA91A77}" type="slidenum">
              <a:rPr lang="zh-CN" altLang="en-US" sz="1800">
                <a:latin typeface="Calibri" panose="020F0502020204030204" pitchFamily="34" charset="0"/>
              </a:rPr>
              <a:pPr algn="r" eaLnBrk="1" hangingPunct="1">
                <a:spcBef>
                  <a:spcPct val="0"/>
                </a:spcBef>
                <a:buFontTx/>
                <a:buNone/>
              </a:pPr>
              <a:t>18</a:t>
            </a:fld>
            <a:endParaRPr lang="zh-CN" altLang="en-US" sz="1800">
              <a:latin typeface="Calibri" panose="020F0502020204030204" pitchFamily="34" charset="0"/>
            </a:endParaRPr>
          </a:p>
        </p:txBody>
      </p:sp>
      <p:cxnSp>
        <p:nvCxnSpPr>
          <p:cNvPr id="6150" name="直接连接符 5"/>
          <p:cNvCxnSpPr>
            <a:cxnSpLocks noChangeShapeType="1"/>
          </p:cNvCxnSpPr>
          <p:nvPr/>
        </p:nvCxnSpPr>
        <p:spPr bwMode="auto">
          <a:xfrm>
            <a:off x="0" y="671513"/>
            <a:ext cx="9764713" cy="3333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sp>
        <p:nvSpPr>
          <p:cNvPr id="6152" name="TextBox 37"/>
          <p:cNvSpPr txBox="1">
            <a:spLocks noChangeArrowheads="1"/>
          </p:cNvSpPr>
          <p:nvPr/>
        </p:nvSpPr>
        <p:spPr bwMode="auto">
          <a:xfrm>
            <a:off x="0" y="806054"/>
            <a:ext cx="5057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Chang’E-1 IIM model (Wu et al., 2013)</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1" name="Title 1">
            <a:extLst>
              <a:ext uri="{FF2B5EF4-FFF2-40B4-BE49-F238E27FC236}">
                <a16:creationId xmlns:a16="http://schemas.microsoft.com/office/drawing/2014/main" id="{92AEB874-FE06-45BF-828C-602885E41865}"/>
              </a:ext>
            </a:extLst>
          </p:cNvPr>
          <p:cNvSpPr txBox="1">
            <a:spLocks/>
          </p:cNvSpPr>
          <p:nvPr/>
        </p:nvSpPr>
        <p:spPr>
          <a:xfrm>
            <a:off x="3309646" y="99526"/>
            <a:ext cx="2661946" cy="73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Results</a:t>
            </a:r>
          </a:p>
        </p:txBody>
      </p:sp>
      <p:pic>
        <p:nvPicPr>
          <p:cNvPr id="13" name="Picture 246">
            <a:extLst>
              <a:ext uri="{FF2B5EF4-FFF2-40B4-BE49-F238E27FC236}">
                <a16:creationId xmlns:a16="http://schemas.microsoft.com/office/drawing/2014/main" id="{8E65F212-BF6D-4D26-8E82-DDC0BF58F1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319" y="771395"/>
            <a:ext cx="3431681" cy="163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6">
            <a:extLst>
              <a:ext uri="{FF2B5EF4-FFF2-40B4-BE49-F238E27FC236}">
                <a16:creationId xmlns:a16="http://schemas.microsoft.com/office/drawing/2014/main" id="{5B005290-CB9F-4E72-8119-E3F8CF5F6D4E}"/>
              </a:ext>
            </a:extLst>
          </p:cNvPr>
          <p:cNvSpPr>
            <a:spLocks noChangeArrowheads="1"/>
          </p:cNvSpPr>
          <p:nvPr/>
        </p:nvSpPr>
        <p:spPr bwMode="auto">
          <a:xfrm>
            <a:off x="-15104" y="1261434"/>
            <a:ext cx="28674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66700" indent="-266700">
              <a:lnSpc>
                <a:spcPct val="150000"/>
              </a:lnSpc>
              <a:spcBef>
                <a:spcPct val="20000"/>
              </a:spcBef>
              <a:buFont typeface="+mj-lt"/>
              <a:buAutoNum type="arabicPeriod"/>
              <a:defRPr/>
            </a:pPr>
            <a:r>
              <a:rPr lang="en-US" altLang="zh-CN" sz="2400" dirty="0">
                <a:solidFill>
                  <a:srgbClr val="0000CC"/>
                </a:solidFill>
                <a:latin typeface="Times New Roman" panose="02020603050405020304" pitchFamily="18" charset="0"/>
                <a:ea typeface="黑体" pitchFamily="49" charset="-122"/>
                <a:cs typeface="Times New Roman" panose="02020603050405020304" pitchFamily="18" charset="0"/>
              </a:rPr>
              <a:t>Flat field correction</a:t>
            </a:r>
            <a:endParaRPr lang="zh-CN" altLang="en-US" sz="2400" dirty="0">
              <a:solidFill>
                <a:srgbClr val="0000CC"/>
              </a:solidFill>
              <a:latin typeface="Times New Roman" panose="02020603050405020304" pitchFamily="18" charset="0"/>
              <a:ea typeface="黑体" pitchFamily="49" charset="-122"/>
              <a:cs typeface="Times New Roman" panose="02020603050405020304" pitchFamily="18" charset="0"/>
            </a:endParaRPr>
          </a:p>
        </p:txBody>
      </p:sp>
      <p:sp>
        <p:nvSpPr>
          <p:cNvPr id="12" name="矩形 11">
            <a:extLst>
              <a:ext uri="{FF2B5EF4-FFF2-40B4-BE49-F238E27FC236}">
                <a16:creationId xmlns:a16="http://schemas.microsoft.com/office/drawing/2014/main" id="{2A329C97-AF0F-4888-98CE-4E2203F0ED22}"/>
              </a:ext>
            </a:extLst>
          </p:cNvPr>
          <p:cNvSpPr/>
          <p:nvPr/>
        </p:nvSpPr>
        <p:spPr>
          <a:xfrm>
            <a:off x="43252" y="1966881"/>
            <a:ext cx="5928340" cy="923330"/>
          </a:xfrm>
          <a:prstGeom prst="rect">
            <a:avLst/>
          </a:prstGeom>
        </p:spPr>
        <p:txBody>
          <a:bodyPr wrap="square">
            <a:spAutoFit/>
          </a:bodyPr>
          <a:lstStyle/>
          <a:p>
            <a:r>
              <a:rPr lang="en-US" altLang="zh-CN" dirty="0">
                <a:latin typeface="lucida Grande"/>
              </a:rPr>
              <a:t>A new method for the correction of flat field (inhomogeneity of spatial response) was developed.</a:t>
            </a:r>
          </a:p>
          <a:p>
            <a:r>
              <a:rPr lang="en-US" altLang="zh-CN" dirty="0">
                <a:latin typeface="lucida Grande"/>
              </a:rPr>
              <a:t> </a:t>
            </a:r>
          </a:p>
        </p:txBody>
      </p:sp>
      <p:sp>
        <p:nvSpPr>
          <p:cNvPr id="2" name="矩形 1">
            <a:extLst>
              <a:ext uri="{FF2B5EF4-FFF2-40B4-BE49-F238E27FC236}">
                <a16:creationId xmlns:a16="http://schemas.microsoft.com/office/drawing/2014/main" id="{7B62ECB4-864B-4A21-AB11-C84D1CCD0871}"/>
              </a:ext>
            </a:extLst>
          </p:cNvPr>
          <p:cNvSpPr/>
          <p:nvPr/>
        </p:nvSpPr>
        <p:spPr>
          <a:xfrm>
            <a:off x="0" y="2693453"/>
            <a:ext cx="8615362" cy="646331"/>
          </a:xfrm>
          <a:prstGeom prst="rect">
            <a:avLst/>
          </a:prstGeom>
        </p:spPr>
        <p:txBody>
          <a:bodyPr wrap="square">
            <a:spAutoFit/>
          </a:bodyPr>
          <a:lstStyle/>
          <a:p>
            <a:r>
              <a:rPr lang="zh-CN" altLang="en-US" dirty="0"/>
              <a:t> the orbits </a:t>
            </a:r>
            <a:r>
              <a:rPr lang="en-US" altLang="zh-CN" dirty="0"/>
              <a:t>which </a:t>
            </a:r>
            <a:r>
              <a:rPr lang="zh-CN" altLang="en-US" dirty="0"/>
              <a:t>are systematically distributed with respect to zero beta angle </a:t>
            </a:r>
            <a:r>
              <a:rPr lang="en-US" altLang="zh-CN" dirty="0"/>
              <a:t>are </a:t>
            </a:r>
            <a:r>
              <a:rPr lang="zh-CN" altLang="en-US" dirty="0"/>
              <a:t>used for deriving the correction factor , the photometric effects can be counteracted. </a:t>
            </a:r>
          </a:p>
        </p:txBody>
      </p:sp>
      <p:pic>
        <p:nvPicPr>
          <p:cNvPr id="15" name="Picture 4">
            <a:extLst>
              <a:ext uri="{FF2B5EF4-FFF2-40B4-BE49-F238E27FC236}">
                <a16:creationId xmlns:a16="http://schemas.microsoft.com/office/drawing/2014/main" id="{CA677177-1765-4E9D-ABE4-8A413EE836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63" y="3339784"/>
            <a:ext cx="974725" cy="345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a:extLst>
              <a:ext uri="{FF2B5EF4-FFF2-40B4-BE49-F238E27FC236}">
                <a16:creationId xmlns:a16="http://schemas.microsoft.com/office/drawing/2014/main" id="{B04F841D-7AF5-4BFE-AB76-737586C323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2310" y="3339784"/>
            <a:ext cx="974725" cy="345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a:extLst>
              <a:ext uri="{FF2B5EF4-FFF2-40B4-BE49-F238E27FC236}">
                <a16:creationId xmlns:a16="http://schemas.microsoft.com/office/drawing/2014/main" id="{C0943802-557C-4A06-961D-D31EAFCD43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7775" y="3354070"/>
            <a:ext cx="974725" cy="331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a:extLst>
              <a:ext uri="{FF2B5EF4-FFF2-40B4-BE49-F238E27FC236}">
                <a16:creationId xmlns:a16="http://schemas.microsoft.com/office/drawing/2014/main" id="{C7D481EC-05F8-455B-996F-EFD49BB8D7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3354070"/>
            <a:ext cx="974725" cy="331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id="{B00F3A2C-98A1-4641-AEF1-5D0D3948D5D7}"/>
              </a:ext>
            </a:extLst>
          </p:cNvPr>
          <p:cNvSpPr/>
          <p:nvPr/>
        </p:nvSpPr>
        <p:spPr>
          <a:xfrm>
            <a:off x="-34338" y="3940806"/>
            <a:ext cx="1721946" cy="677108"/>
          </a:xfrm>
          <a:prstGeom prst="rect">
            <a:avLst/>
          </a:prstGeom>
        </p:spPr>
        <p:txBody>
          <a:bodyPr wrap="none">
            <a:spAutoFit/>
          </a:bodyPr>
          <a:lstStyle/>
          <a:p>
            <a:pPr algn="ctr"/>
            <a:r>
              <a:rPr lang="en-US" altLang="zh-CN" sz="2000" b="1" dirty="0">
                <a:solidFill>
                  <a:srgbClr val="0000FF"/>
                </a:solidFill>
                <a:latin typeface="lucida Grande"/>
              </a:rPr>
              <a:t>before</a:t>
            </a:r>
          </a:p>
          <a:p>
            <a:r>
              <a:rPr lang="en-US" altLang="zh-CN" dirty="0">
                <a:solidFill>
                  <a:srgbClr val="FF0000"/>
                </a:solidFill>
                <a:latin typeface="lucida Grande"/>
              </a:rPr>
              <a:t>inhomogeneity</a:t>
            </a:r>
            <a:endParaRPr lang="zh-CN" altLang="en-US" dirty="0">
              <a:solidFill>
                <a:srgbClr val="FF0000"/>
              </a:solidFill>
            </a:endParaRPr>
          </a:p>
        </p:txBody>
      </p:sp>
      <p:sp>
        <p:nvSpPr>
          <p:cNvPr id="23" name="矩形 22">
            <a:extLst>
              <a:ext uri="{FF2B5EF4-FFF2-40B4-BE49-F238E27FC236}">
                <a16:creationId xmlns:a16="http://schemas.microsoft.com/office/drawing/2014/main" id="{930B3CCE-E3AA-4A1F-BBF4-C97CB71A96A4}"/>
              </a:ext>
            </a:extLst>
          </p:cNvPr>
          <p:cNvSpPr/>
          <p:nvPr/>
        </p:nvSpPr>
        <p:spPr>
          <a:xfrm>
            <a:off x="43252" y="5098639"/>
            <a:ext cx="1592103" cy="677108"/>
          </a:xfrm>
          <a:prstGeom prst="rect">
            <a:avLst/>
          </a:prstGeom>
        </p:spPr>
        <p:txBody>
          <a:bodyPr wrap="none">
            <a:spAutoFit/>
          </a:bodyPr>
          <a:lstStyle/>
          <a:p>
            <a:pPr algn="ctr"/>
            <a:r>
              <a:rPr lang="en-US" altLang="zh-CN" sz="2000" b="1" dirty="0">
                <a:solidFill>
                  <a:srgbClr val="0000FF"/>
                </a:solidFill>
                <a:latin typeface="lucida Grande"/>
              </a:rPr>
              <a:t>after</a:t>
            </a:r>
          </a:p>
          <a:p>
            <a:r>
              <a:rPr lang="en-US" altLang="zh-CN" dirty="0">
                <a:solidFill>
                  <a:srgbClr val="FF0000"/>
                </a:solidFill>
                <a:latin typeface="lucida Grande"/>
              </a:rPr>
              <a:t>homogeneity</a:t>
            </a:r>
            <a:endParaRPr lang="zh-CN" altLang="en-US" dirty="0">
              <a:solidFill>
                <a:srgbClr val="FF0000"/>
              </a:solidFill>
            </a:endParaRPr>
          </a:p>
        </p:txBody>
      </p:sp>
    </p:spTree>
    <p:extLst>
      <p:ext uri="{BB962C8B-B14F-4D97-AF65-F5344CB8AC3E}">
        <p14:creationId xmlns:p14="http://schemas.microsoft.com/office/powerpoint/2010/main" val="21282638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灯片编号占位符 14"/>
          <p:cNvSpPr txBox="1">
            <a:spLocks noGrp="1" noChangeArrowheads="1"/>
          </p:cNvSpPr>
          <p:nvPr/>
        </p:nvSpPr>
        <p:spPr bwMode="auto">
          <a:xfrm>
            <a:off x="7010400" y="65008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fld id="{EC0BC9EC-A517-4FA9-968A-9D89EDA91A77}" type="slidenum">
              <a:rPr lang="zh-CN" altLang="en-US" sz="1800">
                <a:latin typeface="Calibri" panose="020F0502020204030204" pitchFamily="34" charset="0"/>
              </a:rPr>
              <a:pPr algn="r" eaLnBrk="1" hangingPunct="1">
                <a:spcBef>
                  <a:spcPct val="0"/>
                </a:spcBef>
                <a:buFontTx/>
                <a:buNone/>
              </a:pPr>
              <a:t>19</a:t>
            </a:fld>
            <a:endParaRPr lang="zh-CN" altLang="en-US" sz="1800">
              <a:latin typeface="Calibri" panose="020F0502020204030204" pitchFamily="34" charset="0"/>
            </a:endParaRPr>
          </a:p>
        </p:txBody>
      </p:sp>
      <p:cxnSp>
        <p:nvCxnSpPr>
          <p:cNvPr id="6150" name="直接连接符 5"/>
          <p:cNvCxnSpPr>
            <a:cxnSpLocks noChangeShapeType="1"/>
          </p:cNvCxnSpPr>
          <p:nvPr/>
        </p:nvCxnSpPr>
        <p:spPr bwMode="auto">
          <a:xfrm>
            <a:off x="0" y="671513"/>
            <a:ext cx="9764713" cy="3333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sp>
        <p:nvSpPr>
          <p:cNvPr id="6152" name="TextBox 37"/>
          <p:cNvSpPr txBox="1">
            <a:spLocks noChangeArrowheads="1"/>
          </p:cNvSpPr>
          <p:nvPr/>
        </p:nvSpPr>
        <p:spPr bwMode="auto">
          <a:xfrm>
            <a:off x="0" y="806054"/>
            <a:ext cx="5057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Chang’E-1 IIM model (Wu et al., 2013)</a:t>
            </a:r>
            <a:endParaRPr lang="zh-CN" altLang="en-US" sz="2400"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1" name="Title 1">
            <a:extLst>
              <a:ext uri="{FF2B5EF4-FFF2-40B4-BE49-F238E27FC236}">
                <a16:creationId xmlns:a16="http://schemas.microsoft.com/office/drawing/2014/main" id="{92AEB874-FE06-45BF-828C-602885E41865}"/>
              </a:ext>
            </a:extLst>
          </p:cNvPr>
          <p:cNvSpPr txBox="1">
            <a:spLocks/>
          </p:cNvSpPr>
          <p:nvPr/>
        </p:nvSpPr>
        <p:spPr>
          <a:xfrm>
            <a:off x="3309646" y="99526"/>
            <a:ext cx="2661946" cy="73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Results</a:t>
            </a:r>
          </a:p>
        </p:txBody>
      </p:sp>
      <p:sp>
        <p:nvSpPr>
          <p:cNvPr id="16" name="Rectangle 6">
            <a:extLst>
              <a:ext uri="{FF2B5EF4-FFF2-40B4-BE49-F238E27FC236}">
                <a16:creationId xmlns:a16="http://schemas.microsoft.com/office/drawing/2014/main" id="{9C41915F-DED4-470D-B4A4-D720B2813072}"/>
              </a:ext>
            </a:extLst>
          </p:cNvPr>
          <p:cNvSpPr>
            <a:spLocks noChangeArrowheads="1"/>
          </p:cNvSpPr>
          <p:nvPr/>
        </p:nvSpPr>
        <p:spPr bwMode="auto">
          <a:xfrm>
            <a:off x="0" y="1368923"/>
            <a:ext cx="32817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150000"/>
              </a:lnSpc>
              <a:spcBef>
                <a:spcPct val="20000"/>
              </a:spcBef>
              <a:buFont typeface="+mj-lt"/>
              <a:buAutoNum type="arabicPeriod" startAt="2"/>
              <a:defRPr/>
            </a:pPr>
            <a:r>
              <a:rPr lang="en-US" altLang="zh-CN" sz="2400" dirty="0">
                <a:solidFill>
                  <a:srgbClr val="0000CC"/>
                </a:solidFill>
                <a:latin typeface="Times New Roman" panose="02020603050405020304" pitchFamily="18" charset="0"/>
                <a:ea typeface="黑体" pitchFamily="49" charset="-122"/>
                <a:cs typeface="Times New Roman" panose="02020603050405020304" pitchFamily="18" charset="0"/>
              </a:rPr>
              <a:t>Photometric model</a:t>
            </a:r>
            <a:endParaRPr lang="zh-CN" altLang="en-US" sz="2400" dirty="0">
              <a:solidFill>
                <a:srgbClr val="0000CC"/>
              </a:solidFill>
              <a:latin typeface="Times New Roman" panose="02020603050405020304" pitchFamily="18" charset="0"/>
              <a:ea typeface="黑体" pitchFamily="49" charset="-122"/>
              <a:cs typeface="Times New Roman" panose="02020603050405020304" pitchFamily="18" charset="0"/>
            </a:endParaRPr>
          </a:p>
        </p:txBody>
      </p:sp>
      <p:graphicFrame>
        <p:nvGraphicFramePr>
          <p:cNvPr id="17" name="对象 14">
            <a:extLst>
              <a:ext uri="{FF2B5EF4-FFF2-40B4-BE49-F238E27FC236}">
                <a16:creationId xmlns:a16="http://schemas.microsoft.com/office/drawing/2014/main" id="{A256BC9D-0AB6-444D-896F-51CF7564DAE8}"/>
              </a:ext>
            </a:extLst>
          </p:cNvPr>
          <p:cNvGraphicFramePr>
            <a:graphicFrameLocks noChangeAspect="1"/>
          </p:cNvGraphicFramePr>
          <p:nvPr>
            <p:extLst>
              <p:ext uri="{D42A27DB-BD31-4B8C-83A1-F6EECF244321}">
                <p14:modId xmlns:p14="http://schemas.microsoft.com/office/powerpoint/2010/main" val="62443754"/>
              </p:ext>
            </p:extLst>
          </p:nvPr>
        </p:nvGraphicFramePr>
        <p:xfrm>
          <a:off x="28575" y="3615283"/>
          <a:ext cx="2231752" cy="765757"/>
        </p:xfrm>
        <a:graphic>
          <a:graphicData uri="http://schemas.openxmlformats.org/presentationml/2006/ole">
            <mc:AlternateContent xmlns:mc="http://schemas.openxmlformats.org/markup-compatibility/2006">
              <mc:Choice xmlns:v="urn:schemas-microsoft-com:vml" Requires="v">
                <p:oleObj spid="_x0000_s16554" name="文档" r:id="rId4" imgW="1727171" imgH="594293" progId="Word.Document.12">
                  <p:embed/>
                </p:oleObj>
              </mc:Choice>
              <mc:Fallback>
                <p:oleObj name="文档" r:id="rId4" imgW="1727171" imgH="594293" progId="Word.Document.12">
                  <p:embed/>
                  <p:pic>
                    <p:nvPicPr>
                      <p:cNvPr id="26637" name="对象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3615283"/>
                        <a:ext cx="2231752" cy="765757"/>
                      </a:xfrm>
                      <a:prstGeom prst="rect">
                        <a:avLst/>
                      </a:prstGeom>
                      <a:noFill/>
                      <a:extLst/>
                    </p:spPr>
                  </p:pic>
                </p:oleObj>
              </mc:Fallback>
            </mc:AlternateContent>
          </a:graphicData>
        </a:graphic>
      </p:graphicFrame>
      <p:graphicFrame>
        <p:nvGraphicFramePr>
          <p:cNvPr id="18" name="对象 16">
            <a:extLst>
              <a:ext uri="{FF2B5EF4-FFF2-40B4-BE49-F238E27FC236}">
                <a16:creationId xmlns:a16="http://schemas.microsoft.com/office/drawing/2014/main" id="{DC529205-6CE3-467D-805A-5CA9C5ADAA4C}"/>
              </a:ext>
            </a:extLst>
          </p:cNvPr>
          <p:cNvGraphicFramePr>
            <a:graphicFrameLocks noChangeAspect="1"/>
          </p:cNvGraphicFramePr>
          <p:nvPr>
            <p:extLst>
              <p:ext uri="{D42A27DB-BD31-4B8C-83A1-F6EECF244321}">
                <p14:modId xmlns:p14="http://schemas.microsoft.com/office/powerpoint/2010/main" val="2964060514"/>
              </p:ext>
            </p:extLst>
          </p:nvPr>
        </p:nvGraphicFramePr>
        <p:xfrm>
          <a:off x="-223300" y="4391450"/>
          <a:ext cx="2270081" cy="480542"/>
        </p:xfrm>
        <a:graphic>
          <a:graphicData uri="http://schemas.openxmlformats.org/presentationml/2006/ole">
            <mc:AlternateContent xmlns:mc="http://schemas.openxmlformats.org/markup-compatibility/2006">
              <mc:Choice xmlns:v="urn:schemas-microsoft-com:vml" Requires="v">
                <p:oleObj spid="_x0000_s16555" name="文档" r:id="rId6" imgW="1872461" imgH="396675" progId="Word.Document.12">
                  <p:embed/>
                </p:oleObj>
              </mc:Choice>
              <mc:Fallback>
                <p:oleObj name="文档" r:id="rId6" imgW="1872461" imgH="396675" progId="Word.Document.12">
                  <p:embed/>
                  <p:pic>
                    <p:nvPicPr>
                      <p:cNvPr id="26639" name="对象 16"/>
                      <p:cNvPicPr>
                        <a:picLocks noChangeAspect="1" noChangeArrowheads="1"/>
                      </p:cNvPicPr>
                      <p:nvPr/>
                    </p:nvPicPr>
                    <p:blipFill>
                      <a:blip r:embed="rId7"/>
                      <a:srcRect/>
                      <a:stretch>
                        <a:fillRect/>
                      </a:stretch>
                    </p:blipFill>
                    <p:spPr bwMode="auto">
                      <a:xfrm>
                        <a:off x="-223300" y="4391450"/>
                        <a:ext cx="2270081" cy="480542"/>
                      </a:xfrm>
                      <a:prstGeom prst="rect">
                        <a:avLst/>
                      </a:prstGeom>
                      <a:noFill/>
                      <a:extLst/>
                    </p:spPr>
                  </p:pic>
                </p:oleObj>
              </mc:Fallback>
            </mc:AlternateContent>
          </a:graphicData>
        </a:graphic>
      </p:graphicFrame>
      <p:graphicFrame>
        <p:nvGraphicFramePr>
          <p:cNvPr id="19" name="对象 18">
            <a:extLst>
              <a:ext uri="{FF2B5EF4-FFF2-40B4-BE49-F238E27FC236}">
                <a16:creationId xmlns:a16="http://schemas.microsoft.com/office/drawing/2014/main" id="{3E4AFDE8-38A0-486D-938F-31D1A0FD3439}"/>
              </a:ext>
            </a:extLst>
          </p:cNvPr>
          <p:cNvGraphicFramePr>
            <a:graphicFrameLocks noChangeAspect="1"/>
          </p:cNvGraphicFramePr>
          <p:nvPr>
            <p:extLst>
              <p:ext uri="{D42A27DB-BD31-4B8C-83A1-F6EECF244321}">
                <p14:modId xmlns:p14="http://schemas.microsoft.com/office/powerpoint/2010/main" val="822554829"/>
              </p:ext>
            </p:extLst>
          </p:nvPr>
        </p:nvGraphicFramePr>
        <p:xfrm>
          <a:off x="-305549" y="5137948"/>
          <a:ext cx="4578950" cy="290115"/>
        </p:xfrm>
        <a:graphic>
          <a:graphicData uri="http://schemas.openxmlformats.org/presentationml/2006/ole">
            <mc:AlternateContent xmlns:mc="http://schemas.openxmlformats.org/markup-compatibility/2006">
              <mc:Choice xmlns:v="urn:schemas-microsoft-com:vml" Requires="v">
                <p:oleObj spid="_x0000_s16556" name="文档" r:id="rId8" imgW="3508525" imgH="199417" progId="Word.Document.12">
                  <p:embed/>
                </p:oleObj>
              </mc:Choice>
              <mc:Fallback>
                <p:oleObj name="文档" r:id="rId8" imgW="3508525" imgH="199417" progId="Word.Document.12">
                  <p:embed/>
                  <p:pic>
                    <p:nvPicPr>
                      <p:cNvPr id="26641" name="对象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549" y="5137948"/>
                        <a:ext cx="4578950" cy="290115"/>
                      </a:xfrm>
                      <a:prstGeom prst="rect">
                        <a:avLst/>
                      </a:prstGeom>
                      <a:noFill/>
                      <a:extLst/>
                    </p:spPr>
                  </p:pic>
                </p:oleObj>
              </mc:Fallback>
            </mc:AlternateContent>
          </a:graphicData>
        </a:graphic>
      </p:graphicFrame>
      <p:pic>
        <p:nvPicPr>
          <p:cNvPr id="3" name="图片 2">
            <a:extLst>
              <a:ext uri="{FF2B5EF4-FFF2-40B4-BE49-F238E27FC236}">
                <a16:creationId xmlns:a16="http://schemas.microsoft.com/office/drawing/2014/main" id="{9B42FD2F-7012-4019-86AF-5B044C813507}"/>
              </a:ext>
            </a:extLst>
          </p:cNvPr>
          <p:cNvPicPr>
            <a:picLocks noChangeAspect="1"/>
          </p:cNvPicPr>
          <p:nvPr/>
        </p:nvPicPr>
        <p:blipFill>
          <a:blip r:embed="rId10"/>
          <a:stretch>
            <a:fillRect/>
          </a:stretch>
        </p:blipFill>
        <p:spPr>
          <a:xfrm>
            <a:off x="3940473" y="1470511"/>
            <a:ext cx="5065443" cy="3409968"/>
          </a:xfrm>
          <a:prstGeom prst="rect">
            <a:avLst/>
          </a:prstGeom>
        </p:spPr>
      </p:pic>
      <p:sp>
        <p:nvSpPr>
          <p:cNvPr id="5" name="矩形 4">
            <a:extLst>
              <a:ext uri="{FF2B5EF4-FFF2-40B4-BE49-F238E27FC236}">
                <a16:creationId xmlns:a16="http://schemas.microsoft.com/office/drawing/2014/main" id="{F7966141-71FF-4F6D-9031-E75548D3B802}"/>
              </a:ext>
            </a:extLst>
          </p:cNvPr>
          <p:cNvSpPr/>
          <p:nvPr/>
        </p:nvSpPr>
        <p:spPr>
          <a:xfrm>
            <a:off x="4114800" y="4913674"/>
            <a:ext cx="4829175" cy="369332"/>
          </a:xfrm>
          <a:prstGeom prst="rect">
            <a:avLst/>
          </a:prstGeom>
        </p:spPr>
        <p:txBody>
          <a:bodyPr wrap="square">
            <a:spAutoFit/>
          </a:bodyPr>
          <a:lstStyle/>
          <a:p>
            <a:r>
              <a:rPr lang="zh-CN" altLang="en-US" dirty="0"/>
              <a:t>The phase functions of the four classes </a:t>
            </a:r>
            <a:r>
              <a:rPr lang="en-US" altLang="zh-CN" dirty="0"/>
              <a:t>@</a:t>
            </a:r>
            <a:r>
              <a:rPr lang="zh-CN" altLang="en-US" dirty="0"/>
              <a:t>757 nm.</a:t>
            </a:r>
          </a:p>
        </p:txBody>
      </p:sp>
      <p:sp>
        <p:nvSpPr>
          <p:cNvPr id="20" name="矩形 19">
            <a:extLst>
              <a:ext uri="{FF2B5EF4-FFF2-40B4-BE49-F238E27FC236}">
                <a16:creationId xmlns:a16="http://schemas.microsoft.com/office/drawing/2014/main" id="{15F7CF55-60C3-42A6-88E5-76E6CEF242BA}"/>
              </a:ext>
            </a:extLst>
          </p:cNvPr>
          <p:cNvSpPr/>
          <p:nvPr/>
        </p:nvSpPr>
        <p:spPr>
          <a:xfrm>
            <a:off x="68619" y="2132867"/>
            <a:ext cx="3746144" cy="1477328"/>
          </a:xfrm>
          <a:prstGeom prst="rect">
            <a:avLst/>
          </a:prstGeom>
        </p:spPr>
        <p:txBody>
          <a:bodyPr wrap="square">
            <a:spAutoFit/>
          </a:bodyPr>
          <a:lstStyle/>
          <a:p>
            <a:r>
              <a:rPr lang="en-US" altLang="zh-CN" dirty="0">
                <a:solidFill>
                  <a:srgbClr val="FF0000"/>
                </a:solidFill>
              </a:rPr>
              <a:t>The Moon was classified into 4 classes (</a:t>
            </a:r>
            <a:r>
              <a:rPr lang="en-US" altLang="zh-CN" b="1" u="sng" dirty="0">
                <a:solidFill>
                  <a:srgbClr val="0000FF"/>
                </a:solidFill>
              </a:rPr>
              <a:t>Note lunar scattering varies with its albedo so it needs multiple models</a:t>
            </a:r>
            <a:r>
              <a:rPr lang="en-US" altLang="zh-CN" dirty="0">
                <a:solidFill>
                  <a:srgbClr val="FF0000"/>
                </a:solidFill>
              </a:rPr>
              <a:t>), which are the most classes among the current models</a:t>
            </a:r>
            <a:endParaRPr lang="zh-CN" altLang="en-US" dirty="0">
              <a:solidFill>
                <a:srgbClr val="FF0000"/>
              </a:solidFill>
            </a:endParaRPr>
          </a:p>
        </p:txBody>
      </p:sp>
    </p:spTree>
    <p:extLst>
      <p:ext uri="{BB962C8B-B14F-4D97-AF65-F5344CB8AC3E}">
        <p14:creationId xmlns:p14="http://schemas.microsoft.com/office/powerpoint/2010/main" val="33717361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5B22DC9-12EC-4D74-BDC0-DD4F87F53598}"/>
              </a:ext>
            </a:extLst>
          </p:cNvPr>
          <p:cNvSpPr/>
          <p:nvPr/>
        </p:nvSpPr>
        <p:spPr>
          <a:xfrm>
            <a:off x="224853" y="1547424"/>
            <a:ext cx="8694294" cy="4708981"/>
          </a:xfrm>
          <a:prstGeom prst="rect">
            <a:avLst/>
          </a:prstGeom>
        </p:spPr>
        <p:txBody>
          <a:bodyPr wrap="square">
            <a:spAutoFit/>
          </a:bodyPr>
          <a:lstStyle/>
          <a:p>
            <a:pPr marL="514350" indent="-514350">
              <a:buFont typeface="+mj-lt"/>
              <a:buAutoNum type="arabicPeriod"/>
            </a:pPr>
            <a:r>
              <a:rPr lang="en-US" altLang="zh-CN" sz="2000" dirty="0">
                <a:solidFill>
                  <a:srgbClr val="000000"/>
                </a:solidFill>
                <a:latin typeface="AdvTT5843c571"/>
              </a:rPr>
              <a:t>The </a:t>
            </a:r>
            <a:r>
              <a:rPr lang="en-US" altLang="zh-CN" sz="2000" dirty="0" err="1">
                <a:solidFill>
                  <a:srgbClr val="000000"/>
                </a:solidFill>
                <a:latin typeface="AdvTT5843c571"/>
              </a:rPr>
              <a:t>Sytinskaya</a:t>
            </a:r>
            <a:r>
              <a:rPr lang="en-US" altLang="zh-CN" sz="2000" dirty="0">
                <a:solidFill>
                  <a:srgbClr val="000000"/>
                </a:solidFill>
                <a:latin typeface="AdvTT5843c571"/>
              </a:rPr>
              <a:t>–</a:t>
            </a:r>
            <a:r>
              <a:rPr lang="en-US" altLang="zh-CN" sz="2000" dirty="0" err="1">
                <a:solidFill>
                  <a:srgbClr val="000000"/>
                </a:solidFill>
                <a:latin typeface="AdvTT5843c571"/>
              </a:rPr>
              <a:t>Sharonov</a:t>
            </a:r>
            <a:r>
              <a:rPr lang="en-US" altLang="zh-CN" sz="2000" dirty="0">
                <a:solidFill>
                  <a:srgbClr val="000000"/>
                </a:solidFill>
                <a:latin typeface="AdvTT5843c571"/>
              </a:rPr>
              <a:t> photometric system uses visual photometry data and calibration with a white screen illuminated by the Sun (</a:t>
            </a:r>
            <a:r>
              <a:rPr lang="en-US" altLang="zh-CN" sz="2000" dirty="0" err="1">
                <a:solidFill>
                  <a:srgbClr val="000000"/>
                </a:solidFill>
                <a:latin typeface="AdvTT5843c571"/>
              </a:rPr>
              <a:t>Sharonov</a:t>
            </a:r>
            <a:r>
              <a:rPr lang="en-US" altLang="zh-CN" sz="2000" dirty="0">
                <a:solidFill>
                  <a:srgbClr val="000000"/>
                </a:solidFill>
                <a:latin typeface="AdvTT5843c571"/>
              </a:rPr>
              <a:t>, 1939; </a:t>
            </a:r>
            <a:r>
              <a:rPr lang="en-US" altLang="zh-CN" sz="2000" dirty="0" err="1">
                <a:solidFill>
                  <a:srgbClr val="000000"/>
                </a:solidFill>
                <a:latin typeface="AdvTT5843c571"/>
              </a:rPr>
              <a:t>Sytinskaya</a:t>
            </a:r>
            <a:r>
              <a:rPr lang="en-US" altLang="zh-CN" sz="2000" dirty="0">
                <a:solidFill>
                  <a:srgbClr val="000000"/>
                </a:solidFill>
                <a:latin typeface="AdvTT5843c571"/>
              </a:rPr>
              <a:t> and </a:t>
            </a:r>
            <a:r>
              <a:rPr lang="en-US" altLang="zh-CN" sz="2000" dirty="0" err="1">
                <a:solidFill>
                  <a:srgbClr val="000000"/>
                </a:solidFill>
                <a:latin typeface="AdvTT5843c571"/>
              </a:rPr>
              <a:t>Sharonov</a:t>
            </a:r>
            <a:r>
              <a:rPr lang="en-US" altLang="zh-CN" sz="2000" dirty="0">
                <a:solidFill>
                  <a:srgbClr val="000000"/>
                </a:solidFill>
                <a:latin typeface="AdvTT5843c571"/>
              </a:rPr>
              <a:t>, 1952; </a:t>
            </a:r>
            <a:r>
              <a:rPr lang="en-US" altLang="zh-CN" sz="2000" dirty="0" err="1">
                <a:solidFill>
                  <a:srgbClr val="000000"/>
                </a:solidFill>
                <a:latin typeface="AdvTT5843c571"/>
              </a:rPr>
              <a:t>Sytinskaya</a:t>
            </a:r>
            <a:r>
              <a:rPr lang="en-US" altLang="zh-CN" sz="2000" dirty="0">
                <a:solidFill>
                  <a:srgbClr val="000000"/>
                </a:solidFill>
                <a:latin typeface="AdvTT5843c571"/>
              </a:rPr>
              <a:t>, 1964). Note that the </a:t>
            </a:r>
            <a:r>
              <a:rPr lang="en-US" altLang="zh-CN" sz="2000" dirty="0" err="1">
                <a:solidFill>
                  <a:srgbClr val="000000"/>
                </a:solidFill>
                <a:latin typeface="AdvTT5843c571"/>
              </a:rPr>
              <a:t>Shorthill</a:t>
            </a:r>
            <a:r>
              <a:rPr lang="en-US" altLang="zh-CN" sz="2000" dirty="0">
                <a:solidFill>
                  <a:srgbClr val="000000"/>
                </a:solidFill>
                <a:latin typeface="AdvTT5843c571"/>
              </a:rPr>
              <a:t> et al. (1969) and </a:t>
            </a:r>
            <a:r>
              <a:rPr lang="en-US" altLang="zh-CN" sz="2000" dirty="0" err="1">
                <a:solidFill>
                  <a:srgbClr val="000000"/>
                </a:solidFill>
                <a:latin typeface="AdvTT5843c571"/>
              </a:rPr>
              <a:t>Akimov</a:t>
            </a:r>
            <a:r>
              <a:rPr lang="en-US" altLang="zh-CN" sz="2000" dirty="0">
                <a:solidFill>
                  <a:srgbClr val="000000"/>
                </a:solidFill>
                <a:latin typeface="AdvTT5843c571"/>
              </a:rPr>
              <a:t> et al. (1986) catalogs both are based on the </a:t>
            </a:r>
            <a:r>
              <a:rPr lang="en-US" altLang="zh-CN" sz="2000" dirty="0" err="1">
                <a:solidFill>
                  <a:srgbClr val="000000"/>
                </a:solidFill>
                <a:latin typeface="AdvTT5843c571"/>
              </a:rPr>
              <a:t>Sytinskaya</a:t>
            </a:r>
            <a:r>
              <a:rPr lang="en-US" altLang="zh-CN" sz="2000" dirty="0">
                <a:solidFill>
                  <a:srgbClr val="000000"/>
                </a:solidFill>
                <a:latin typeface="AdvTT5843c571"/>
              </a:rPr>
              <a:t>–</a:t>
            </a:r>
            <a:r>
              <a:rPr lang="en-US" altLang="zh-CN" sz="2000" dirty="0" err="1">
                <a:solidFill>
                  <a:srgbClr val="000000"/>
                </a:solidFill>
                <a:latin typeface="AdvTT5843c571"/>
              </a:rPr>
              <a:t>Sharonov</a:t>
            </a:r>
            <a:r>
              <a:rPr lang="en-US" altLang="zh-CN" sz="2000" dirty="0">
                <a:solidFill>
                  <a:srgbClr val="000000"/>
                </a:solidFill>
                <a:latin typeface="AdvTT5843c571"/>
              </a:rPr>
              <a:t> absolute system.</a:t>
            </a:r>
          </a:p>
          <a:p>
            <a:pPr marL="514350" indent="-514350">
              <a:buFont typeface="+mj-lt"/>
              <a:buAutoNum type="arabicPeriod"/>
            </a:pPr>
            <a:r>
              <a:rPr lang="en-US" altLang="zh-CN" sz="2000" dirty="0">
                <a:solidFill>
                  <a:srgbClr val="000000"/>
                </a:solidFill>
                <a:latin typeface="AdvTT5843c571"/>
              </a:rPr>
              <a:t>The </a:t>
            </a:r>
            <a:r>
              <a:rPr lang="en-US" altLang="zh-CN" sz="2000" dirty="0" err="1">
                <a:solidFill>
                  <a:srgbClr val="000000"/>
                </a:solidFill>
                <a:latin typeface="AdvTT5843c571"/>
              </a:rPr>
              <a:t>Wildey</a:t>
            </a:r>
            <a:r>
              <a:rPr lang="en-US" altLang="zh-CN" sz="2000" dirty="0">
                <a:solidFill>
                  <a:srgbClr val="000000"/>
                </a:solidFill>
                <a:latin typeface="AdvTT5843c571"/>
              </a:rPr>
              <a:t>–</a:t>
            </a:r>
            <a:r>
              <a:rPr lang="en-US" altLang="zh-CN" sz="2000" dirty="0" err="1">
                <a:solidFill>
                  <a:srgbClr val="000000"/>
                </a:solidFill>
                <a:latin typeface="AdvTT5843c571"/>
              </a:rPr>
              <a:t>Pohn</a:t>
            </a:r>
            <a:r>
              <a:rPr lang="en-US" altLang="zh-CN" sz="2000" dirty="0">
                <a:solidFill>
                  <a:srgbClr val="000000"/>
                </a:solidFill>
                <a:latin typeface="AdvTT5843c571"/>
              </a:rPr>
              <a:t> photometric system uses photoelectric photometry and calibration by stars (</a:t>
            </a:r>
            <a:r>
              <a:rPr lang="en-US" altLang="zh-CN" sz="2000" dirty="0" err="1">
                <a:solidFill>
                  <a:srgbClr val="000000"/>
                </a:solidFill>
                <a:latin typeface="AdvTT5843c571"/>
              </a:rPr>
              <a:t>Wildey</a:t>
            </a:r>
            <a:r>
              <a:rPr lang="en-US" altLang="zh-CN" sz="2000" dirty="0">
                <a:solidFill>
                  <a:srgbClr val="000000"/>
                </a:solidFill>
                <a:latin typeface="AdvTT5843c571"/>
              </a:rPr>
              <a:t> and </a:t>
            </a:r>
            <a:r>
              <a:rPr lang="en-US" altLang="zh-CN" sz="2000" dirty="0" err="1">
                <a:solidFill>
                  <a:srgbClr val="000000"/>
                </a:solidFill>
                <a:latin typeface="AdvTT5843c571"/>
              </a:rPr>
              <a:t>Pohn</a:t>
            </a:r>
            <a:r>
              <a:rPr lang="en-US" altLang="zh-CN" sz="2000" dirty="0">
                <a:solidFill>
                  <a:srgbClr val="000000"/>
                </a:solidFill>
                <a:latin typeface="AdvTT5843c571"/>
              </a:rPr>
              <a:t>, 1964). Studies of </a:t>
            </a:r>
            <a:r>
              <a:rPr lang="en-US" altLang="zh-CN" sz="2000" dirty="0" err="1">
                <a:solidFill>
                  <a:srgbClr val="000000"/>
                </a:solidFill>
                <a:latin typeface="AdvTT5843c571"/>
              </a:rPr>
              <a:t>Akimov</a:t>
            </a:r>
            <a:r>
              <a:rPr lang="en-US" altLang="zh-CN" sz="2000" dirty="0">
                <a:solidFill>
                  <a:srgbClr val="000000"/>
                </a:solidFill>
                <a:latin typeface="AdvTT5843c571"/>
              </a:rPr>
              <a:t> and </a:t>
            </a:r>
            <a:r>
              <a:rPr lang="en-US" altLang="zh-CN" sz="2000" dirty="0" err="1">
                <a:solidFill>
                  <a:srgbClr val="000000"/>
                </a:solidFill>
                <a:latin typeface="AdvTT5843c571"/>
              </a:rPr>
              <a:t>Olifer</a:t>
            </a:r>
            <a:r>
              <a:rPr lang="en-US" altLang="zh-CN" sz="2000" dirty="0">
                <a:solidFill>
                  <a:srgbClr val="000000"/>
                </a:solidFill>
                <a:latin typeface="AdvTT5843c571"/>
              </a:rPr>
              <a:t> (1986) have shown good agreement between these and the </a:t>
            </a:r>
            <a:r>
              <a:rPr lang="en-US" altLang="zh-CN" sz="2000" dirty="0" err="1">
                <a:solidFill>
                  <a:srgbClr val="000000"/>
                </a:solidFill>
                <a:latin typeface="AdvTT5843c571"/>
              </a:rPr>
              <a:t>Sytinskaya</a:t>
            </a:r>
            <a:r>
              <a:rPr lang="en-US" altLang="zh-CN" sz="2000" dirty="0">
                <a:solidFill>
                  <a:srgbClr val="000000"/>
                </a:solidFill>
                <a:latin typeface="AdvTT5843c571"/>
              </a:rPr>
              <a:t>–</a:t>
            </a:r>
            <a:r>
              <a:rPr lang="en-US" altLang="zh-CN" sz="2000" dirty="0" err="1">
                <a:solidFill>
                  <a:srgbClr val="000000"/>
                </a:solidFill>
                <a:latin typeface="AdvTT5843c571"/>
              </a:rPr>
              <a:t>Sharonov</a:t>
            </a:r>
            <a:r>
              <a:rPr lang="en-US" altLang="zh-CN" sz="2000" dirty="0">
                <a:solidFill>
                  <a:srgbClr val="000000"/>
                </a:solidFill>
                <a:latin typeface="AdvTT5843c571"/>
              </a:rPr>
              <a:t> data for average albedo, but there is some discordance for mare-highland contrast (within 10%).</a:t>
            </a:r>
          </a:p>
          <a:p>
            <a:pPr marL="514350" indent="-514350">
              <a:buFont typeface="+mj-lt"/>
              <a:buAutoNum type="arabicPeriod"/>
            </a:pPr>
            <a:r>
              <a:rPr lang="en-US" altLang="zh-CN" sz="2000" dirty="0"/>
              <a:t>Two systems of </a:t>
            </a:r>
            <a:r>
              <a:rPr lang="en-US" altLang="zh-CN" sz="2000" dirty="0" err="1"/>
              <a:t>Gehrels</a:t>
            </a:r>
            <a:r>
              <a:rPr lang="en-US" altLang="zh-CN" sz="2000" dirty="0"/>
              <a:t> et al. (1964) use photoelectric photometry data and calibration by stars. One system (1956/57) agrees with those of </a:t>
            </a:r>
            <a:r>
              <a:rPr lang="en-US" altLang="zh-CN" sz="2000" dirty="0" err="1"/>
              <a:t>Sytinskaya</a:t>
            </a:r>
            <a:r>
              <a:rPr lang="en-US" altLang="zh-CN" sz="2000" dirty="0"/>
              <a:t>–</a:t>
            </a:r>
            <a:r>
              <a:rPr lang="en-US" altLang="zh-CN" sz="2000" dirty="0" err="1"/>
              <a:t>Sharonov</a:t>
            </a:r>
            <a:r>
              <a:rPr lang="en-US" altLang="zh-CN" sz="2000" dirty="0"/>
              <a:t> and </a:t>
            </a:r>
            <a:r>
              <a:rPr lang="en-US" altLang="zh-CN" sz="2000" dirty="0" err="1"/>
              <a:t>Wildey</a:t>
            </a:r>
            <a:r>
              <a:rPr lang="en-US" altLang="zh-CN" sz="2000" dirty="0"/>
              <a:t>–</a:t>
            </a:r>
            <a:r>
              <a:rPr lang="en-US" altLang="zh-CN" sz="2000" dirty="0" err="1"/>
              <a:t>Pohn</a:t>
            </a:r>
            <a:r>
              <a:rPr lang="en-US" altLang="zh-CN" sz="2000" dirty="0"/>
              <a:t>, but albedo in another dataset (1963/64) is 20% lower.</a:t>
            </a:r>
            <a:br>
              <a:rPr lang="en-US" altLang="zh-CN" sz="2000" dirty="0"/>
            </a:br>
            <a:endParaRPr lang="zh-CN" altLang="en-US" sz="2000" dirty="0"/>
          </a:p>
        </p:txBody>
      </p:sp>
      <p:sp>
        <p:nvSpPr>
          <p:cNvPr id="4" name="Text Box 6">
            <a:extLst>
              <a:ext uri="{FF2B5EF4-FFF2-40B4-BE49-F238E27FC236}">
                <a16:creationId xmlns:a16="http://schemas.microsoft.com/office/drawing/2014/main" id="{B0C14540-DB13-4227-B664-E2AA809A13C9}"/>
              </a:ext>
            </a:extLst>
          </p:cNvPr>
          <p:cNvSpPr txBox="1">
            <a:spLocks noChangeArrowheads="1"/>
          </p:cNvSpPr>
          <p:nvPr/>
        </p:nvSpPr>
        <p:spPr bwMode="auto">
          <a:xfrm>
            <a:off x="367005" y="263254"/>
            <a:ext cx="84099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History of observing the Moon’s</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absolute</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cs typeface="Times New Roman" panose="02020603050405020304" pitchFamily="18" charset="0"/>
              </a:rPr>
              <a:t>photometry</a:t>
            </a:r>
            <a:endPar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endParaRPr>
          </a:p>
          <a:p>
            <a:pPr eaLnBrk="0" hangingPunct="0"/>
            <a:endPar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2" name="矩形 1">
            <a:extLst>
              <a:ext uri="{FF2B5EF4-FFF2-40B4-BE49-F238E27FC236}">
                <a16:creationId xmlns:a16="http://schemas.microsoft.com/office/drawing/2014/main" id="{CA107B16-295E-4004-9B60-6EDAD34AF3BD}"/>
              </a:ext>
            </a:extLst>
          </p:cNvPr>
          <p:cNvSpPr/>
          <p:nvPr/>
        </p:nvSpPr>
        <p:spPr>
          <a:xfrm>
            <a:off x="2422406" y="848029"/>
            <a:ext cx="4814523" cy="369332"/>
          </a:xfrm>
          <a:prstGeom prst="rect">
            <a:avLst/>
          </a:prstGeom>
        </p:spPr>
        <p:txBody>
          <a:bodyPr wrap="none">
            <a:spAutoFit/>
          </a:bodyPr>
          <a:lstStyle/>
          <a:p>
            <a:r>
              <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rPr>
              <a:t>Velikodsky </a:t>
            </a:r>
            <a:r>
              <a:rPr lang="en-US" altLang="zh-CN" b="1" dirty="0">
                <a:solidFill>
                  <a:srgbClr val="0000CC"/>
                </a:solidFill>
                <a:latin typeface="Times New Roman" panose="02020603050405020304" pitchFamily="18" charset="0"/>
                <a:ea typeface="宋体" pitchFamily="2" charset="-122"/>
                <a:cs typeface="Times New Roman" panose="02020603050405020304" pitchFamily="18" charset="0"/>
              </a:rPr>
              <a:t>et al., 2011; Kieffer and Stone, 2005</a:t>
            </a:r>
            <a:endPar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54575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5" name="图片 10">
            <a:extLst>
              <a:ext uri="{FF2B5EF4-FFF2-40B4-BE49-F238E27FC236}">
                <a16:creationId xmlns:a16="http://schemas.microsoft.com/office/drawing/2014/main" id="{72AB7A45-5616-4037-B133-B7B88D3764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3669" y="277380"/>
            <a:ext cx="388461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Rectangle 6">
            <a:extLst>
              <a:ext uri="{FF2B5EF4-FFF2-40B4-BE49-F238E27FC236}">
                <a16:creationId xmlns:a16="http://schemas.microsoft.com/office/drawing/2014/main" id="{EB2B14BD-1B01-4FDD-AAB6-B36DAFC96B6E}"/>
              </a:ext>
            </a:extLst>
          </p:cNvPr>
          <p:cNvSpPr>
            <a:spLocks noChangeArrowheads="1"/>
          </p:cNvSpPr>
          <p:nvPr/>
        </p:nvSpPr>
        <p:spPr bwMode="auto">
          <a:xfrm>
            <a:off x="960438" y="26907"/>
            <a:ext cx="3956050" cy="113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buFontTx/>
              <a:buNone/>
            </a:pPr>
            <a:r>
              <a:rPr lang="en-US" altLang="zh-CN" sz="24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Parameter values of IIM model</a:t>
            </a:r>
            <a:endParaRPr lang="zh-CN" altLang="en-US" sz="24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4" name="图片 2">
            <a:extLst>
              <a:ext uri="{FF2B5EF4-FFF2-40B4-BE49-F238E27FC236}">
                <a16:creationId xmlns:a16="http://schemas.microsoft.com/office/drawing/2014/main" id="{1D415008-A1EA-4A04-99A7-9CAB161D9F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32" y="743743"/>
            <a:ext cx="514032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
            <a:extLst>
              <a:ext uri="{FF2B5EF4-FFF2-40B4-BE49-F238E27FC236}">
                <a16:creationId xmlns:a16="http://schemas.microsoft.com/office/drawing/2014/main" id="{D997BC24-5E74-44A0-B65E-C5EAD34E56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07" y="3826668"/>
            <a:ext cx="508635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a:extLst>
              <a:ext uri="{FF2B5EF4-FFF2-40B4-BE49-F238E27FC236}">
                <a16:creationId xmlns:a16="http://schemas.microsoft.com/office/drawing/2014/main" id="{529C121A-EA13-4F00-9FB1-5E5B4424090F}"/>
              </a:ext>
            </a:extLst>
          </p:cNvPr>
          <p:cNvSpPr>
            <a:spLocks noChangeArrowheads="1"/>
          </p:cNvSpPr>
          <p:nvPr/>
        </p:nvSpPr>
        <p:spPr bwMode="auto">
          <a:xfrm>
            <a:off x="5430044" y="3273095"/>
            <a:ext cx="39560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zh-CN" sz="16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Comparison of the phase function for the lunar </a:t>
            </a:r>
            <a:r>
              <a:rPr lang="en-US" altLang="zh-CN" sz="1600" b="1" dirty="0" err="1">
                <a:solidFill>
                  <a:srgbClr val="0000CC"/>
                </a:solidFill>
                <a:latin typeface="Times New Roman" panose="02020603050405020304" pitchFamily="18" charset="0"/>
                <a:ea typeface="黑体" panose="02010609060101010101" pitchFamily="49" charset="-122"/>
                <a:cs typeface="Times New Roman" panose="02020603050405020304" pitchFamily="18" charset="0"/>
              </a:rPr>
              <a:t>maria</a:t>
            </a:r>
            <a:r>
              <a:rPr lang="en-US" altLang="zh-CN" sz="16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 at 750 nm</a:t>
            </a:r>
            <a:endParaRPr lang="zh-CN" altLang="en-US" sz="16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a:extLst>
              <a:ext uri="{FF2B5EF4-FFF2-40B4-BE49-F238E27FC236}">
                <a16:creationId xmlns:a16="http://schemas.microsoft.com/office/drawing/2014/main" id="{34E2912F-6C2F-4DE2-A6E8-15E62E80B4A6}"/>
              </a:ext>
            </a:extLst>
          </p:cNvPr>
          <p:cNvSpPr/>
          <p:nvPr/>
        </p:nvSpPr>
        <p:spPr>
          <a:xfrm>
            <a:off x="5430045" y="4234736"/>
            <a:ext cx="3713955" cy="1754326"/>
          </a:xfrm>
          <a:prstGeom prst="rect">
            <a:avLst/>
          </a:prstGeom>
        </p:spPr>
        <p:txBody>
          <a:bodyPr wrap="square">
            <a:spAutoFit/>
          </a:bodyPr>
          <a:lstStyle/>
          <a:p>
            <a:r>
              <a:rPr lang="zh-CN" altLang="en-US" dirty="0"/>
              <a:t>our phase function exhibits the darkest brightness and a clear opposition surge, which indicates the improvements of our work in terms of data selection and classification methods</a:t>
            </a:r>
          </a:p>
        </p:txBody>
      </p:sp>
      <p:sp>
        <p:nvSpPr>
          <p:cNvPr id="8" name="Rectangle 6">
            <a:extLst>
              <a:ext uri="{FF2B5EF4-FFF2-40B4-BE49-F238E27FC236}">
                <a16:creationId xmlns:a16="http://schemas.microsoft.com/office/drawing/2014/main" id="{626B34E6-DA11-4674-B272-C7CFCAF85D12}"/>
              </a:ext>
            </a:extLst>
          </p:cNvPr>
          <p:cNvSpPr>
            <a:spLocks noChangeArrowheads="1"/>
          </p:cNvSpPr>
          <p:nvPr/>
        </p:nvSpPr>
        <p:spPr bwMode="auto">
          <a:xfrm>
            <a:off x="5980112" y="5991661"/>
            <a:ext cx="25138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zh-CN" sz="16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Wu et al. 2013 Icarus</a:t>
            </a:r>
            <a:endParaRPr lang="zh-CN" altLang="en-US" sz="16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4240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815" t="1730" r="3583" b="3654"/>
          <a:stretch>
            <a:fillRect/>
          </a:stretch>
        </p:blipFill>
        <p:spPr bwMode="auto">
          <a:xfrm>
            <a:off x="2832100" y="3860800"/>
            <a:ext cx="30988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5900" y="673100"/>
            <a:ext cx="3240088"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灯片编号占位符 14"/>
          <p:cNvSpPr txBox="1">
            <a:spLocks noGrp="1" noChangeArrowheads="1"/>
          </p:cNvSpPr>
          <p:nvPr/>
        </p:nvSpPr>
        <p:spPr bwMode="auto">
          <a:xfrm>
            <a:off x="7010400" y="65008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fld id="{7F7C7135-9605-45B9-8C22-878E64F37A4C}" type="slidenum">
              <a:rPr lang="zh-CN" altLang="en-US">
                <a:solidFill>
                  <a:schemeClr val="bg1"/>
                </a:solidFill>
              </a:rPr>
              <a:pPr algn="r" eaLnBrk="1" hangingPunct="1"/>
              <a:t>21</a:t>
            </a:fld>
            <a:endParaRPr lang="zh-CN" altLang="en-US">
              <a:solidFill>
                <a:schemeClr val="bg1"/>
              </a:solidFill>
            </a:endParaRPr>
          </a:p>
        </p:txBody>
      </p:sp>
      <p:cxnSp>
        <p:nvCxnSpPr>
          <p:cNvPr id="27653" name="直接连接符 5"/>
          <p:cNvCxnSpPr>
            <a:cxnSpLocks noChangeShapeType="1"/>
          </p:cNvCxnSpPr>
          <p:nvPr/>
        </p:nvCxnSpPr>
        <p:spPr bwMode="auto">
          <a:xfrm>
            <a:off x="0" y="671513"/>
            <a:ext cx="9756775" cy="158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pic>
        <p:nvPicPr>
          <p:cNvPr id="2765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75" y="1219200"/>
            <a:ext cx="9747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3338" y="1204913"/>
            <a:ext cx="9747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1988840"/>
            <a:ext cx="9747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8"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7013" y="1988840"/>
            <a:ext cx="9747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6"/>
          <p:cNvSpPr>
            <a:spLocks noChangeArrowheads="1"/>
          </p:cNvSpPr>
          <p:nvPr/>
        </p:nvSpPr>
        <p:spPr bwMode="auto">
          <a:xfrm>
            <a:off x="3362647" y="4346749"/>
            <a:ext cx="849313"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defRPr/>
            </a:pPr>
            <a:r>
              <a:rPr lang="zh-CN" altLang="en-US" sz="1400" b="1" dirty="0">
                <a:solidFill>
                  <a:srgbClr val="0000CC"/>
                </a:solidFill>
                <a:latin typeface="黑体" pitchFamily="49" charset="-122"/>
                <a:ea typeface="黑体" pitchFamily="49" charset="-122"/>
              </a:rPr>
              <a:t>高地</a:t>
            </a:r>
          </a:p>
        </p:txBody>
      </p:sp>
      <p:sp>
        <p:nvSpPr>
          <p:cNvPr id="14" name="Rectangle 6"/>
          <p:cNvSpPr>
            <a:spLocks noChangeArrowheads="1"/>
          </p:cNvSpPr>
          <p:nvPr/>
        </p:nvSpPr>
        <p:spPr bwMode="auto">
          <a:xfrm>
            <a:off x="3348038" y="5516563"/>
            <a:ext cx="850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defRPr/>
            </a:pPr>
            <a:r>
              <a:rPr lang="zh-CN" altLang="en-US" sz="1400" b="1" dirty="0">
                <a:solidFill>
                  <a:srgbClr val="0000CC"/>
                </a:solidFill>
                <a:latin typeface="黑体" pitchFamily="49" charset="-122"/>
                <a:ea typeface="黑体" pitchFamily="49" charset="-122"/>
              </a:rPr>
              <a:t>月海</a:t>
            </a:r>
          </a:p>
        </p:txBody>
      </p:sp>
      <p:sp>
        <p:nvSpPr>
          <p:cNvPr id="27661" name="TextBox 37"/>
          <p:cNvSpPr txBox="1">
            <a:spLocks noChangeArrowheads="1"/>
          </p:cNvSpPr>
          <p:nvPr/>
        </p:nvSpPr>
        <p:spPr bwMode="auto">
          <a:xfrm>
            <a:off x="-36513" y="25400"/>
            <a:ext cx="9072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600" b="1" dirty="0">
                <a:solidFill>
                  <a:srgbClr val="0000CC"/>
                </a:solidFill>
                <a:latin typeface="Times New Roman" panose="02020603050405020304" pitchFamily="18" charset="0"/>
                <a:ea typeface="隶书" pitchFamily="49" charset="-122"/>
                <a:cs typeface="Times New Roman" panose="02020603050405020304" pitchFamily="18" charset="0"/>
              </a:rPr>
              <a:t>Very small relative error</a:t>
            </a:r>
            <a:endParaRPr lang="zh-CN" altLang="en-US" sz="3600" b="1" dirty="0">
              <a:solidFill>
                <a:srgbClr val="0000CC"/>
              </a:solidFill>
              <a:latin typeface="Times New Roman" panose="02020603050405020304" pitchFamily="18" charset="0"/>
              <a:ea typeface="隶书" pitchFamily="49" charset="-122"/>
              <a:cs typeface="Times New Roman" panose="02020603050405020304" pitchFamily="18" charset="0"/>
            </a:endParaRPr>
          </a:p>
        </p:txBody>
      </p:sp>
      <p:sp>
        <p:nvSpPr>
          <p:cNvPr id="15" name="Rectangle 6"/>
          <p:cNvSpPr>
            <a:spLocks noChangeArrowheads="1"/>
          </p:cNvSpPr>
          <p:nvPr/>
        </p:nvSpPr>
        <p:spPr bwMode="auto">
          <a:xfrm>
            <a:off x="3522663" y="837405"/>
            <a:ext cx="10850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defRPr/>
            </a:pPr>
            <a:r>
              <a:rPr lang="en-US" altLang="zh-CN" sz="1400" b="1" dirty="0">
                <a:solidFill>
                  <a:srgbClr val="0000CC"/>
                </a:solidFill>
                <a:latin typeface="黑体" pitchFamily="49" charset="-122"/>
                <a:ea typeface="黑体" pitchFamily="49" charset="-122"/>
              </a:rPr>
              <a:t>Highlands</a:t>
            </a:r>
            <a:endParaRPr lang="zh-CN" altLang="en-US" sz="1400" b="1" dirty="0">
              <a:solidFill>
                <a:srgbClr val="0000CC"/>
              </a:solidFill>
              <a:latin typeface="黑体" pitchFamily="49" charset="-122"/>
              <a:ea typeface="黑体" pitchFamily="49" charset="-122"/>
            </a:endParaRPr>
          </a:p>
        </p:txBody>
      </p:sp>
      <p:sp>
        <p:nvSpPr>
          <p:cNvPr id="16" name="Rectangle 6"/>
          <p:cNvSpPr>
            <a:spLocks noChangeArrowheads="1"/>
          </p:cNvSpPr>
          <p:nvPr/>
        </p:nvSpPr>
        <p:spPr bwMode="auto">
          <a:xfrm>
            <a:off x="3433763" y="2347913"/>
            <a:ext cx="850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defRPr/>
            </a:pPr>
            <a:r>
              <a:rPr lang="en-US" altLang="zh-CN" sz="1400" b="1" dirty="0">
                <a:solidFill>
                  <a:srgbClr val="0000CC"/>
                </a:solidFill>
                <a:latin typeface="黑体" pitchFamily="49" charset="-122"/>
                <a:ea typeface="黑体" pitchFamily="49" charset="-122"/>
              </a:rPr>
              <a:t>Mare</a:t>
            </a:r>
            <a:endParaRPr lang="zh-CN" altLang="en-US" sz="1400" b="1" dirty="0">
              <a:solidFill>
                <a:srgbClr val="0000CC"/>
              </a:solidFill>
              <a:latin typeface="黑体" pitchFamily="49" charset="-122"/>
              <a:ea typeface="黑体" pitchFamily="49"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226623668"/>
              </p:ext>
            </p:extLst>
          </p:nvPr>
        </p:nvGraphicFramePr>
        <p:xfrm>
          <a:off x="6005488" y="764704"/>
          <a:ext cx="3030561" cy="1421254"/>
        </p:xfrm>
        <a:graphic>
          <a:graphicData uri="http://schemas.openxmlformats.org/drawingml/2006/table">
            <a:tbl>
              <a:tblPr>
                <a:tableStyleId>{073A0DAA-6AF3-43AB-8588-CEC1D06C72B9}</a:tableStyleId>
              </a:tblPr>
              <a:tblGrid>
                <a:gridCol w="717764">
                  <a:extLst>
                    <a:ext uri="{9D8B030D-6E8A-4147-A177-3AD203B41FA5}">
                      <a16:colId xmlns:a16="http://schemas.microsoft.com/office/drawing/2014/main" val="20000"/>
                    </a:ext>
                  </a:extLst>
                </a:gridCol>
                <a:gridCol w="1036771">
                  <a:extLst>
                    <a:ext uri="{9D8B030D-6E8A-4147-A177-3AD203B41FA5}">
                      <a16:colId xmlns:a16="http://schemas.microsoft.com/office/drawing/2014/main" val="20001"/>
                    </a:ext>
                  </a:extLst>
                </a:gridCol>
                <a:gridCol w="1276026">
                  <a:extLst>
                    <a:ext uri="{9D8B030D-6E8A-4147-A177-3AD203B41FA5}">
                      <a16:colId xmlns:a16="http://schemas.microsoft.com/office/drawing/2014/main" val="20002"/>
                    </a:ext>
                  </a:extLst>
                </a:gridCol>
              </a:tblGrid>
              <a:tr h="423052">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b="0" u="none" strike="noStrike" dirty="0">
                          <a:effectLst/>
                          <a:latin typeface="Times New Roman" panose="02020603050405020304" pitchFamily="18" charset="0"/>
                          <a:ea typeface="黑体" pitchFamily="49" charset="-122"/>
                          <a:cs typeface="Times New Roman" panose="02020603050405020304" pitchFamily="18" charset="0"/>
                        </a:rPr>
                        <a:t>Relative error(%)</a:t>
                      </a:r>
                      <a:endParaRPr lang="zh-CN" altLang="en-US"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endParaRPr>
                    </a:p>
                  </a:txBody>
                  <a:tcPr marL="7622" marR="7622" marT="7614" marB="0" anchor="ctr"/>
                </a:tc>
                <a:tc hMerge="1">
                  <a:txBody>
                    <a:bodyPr/>
                    <a:lstStyle/>
                    <a:p>
                      <a:pPr algn="l" fontAlgn="ctr"/>
                      <a:endParaRPr lang="zh-CN" altLang="en-US" sz="1100" b="0" i="0" u="none" strike="noStrike" dirty="0">
                        <a:solidFill>
                          <a:srgbClr val="000000"/>
                        </a:solidFill>
                        <a:effectLst/>
                        <a:latin typeface="宋体"/>
                      </a:endParaRPr>
                    </a:p>
                  </a:txBody>
                  <a:tcPr marL="7620" marR="7620" marT="7620" marB="0" anchor="ctr"/>
                </a:tc>
                <a:tc hMerge="1">
                  <a:txBody>
                    <a:bodyPr/>
                    <a:lstStyle/>
                    <a:p>
                      <a:pPr algn="l" fontAlgn="ctr"/>
                      <a:endParaRPr lang="zh-CN" altLang="en-US" sz="1100" b="0" i="0" u="none" strike="noStrike" dirty="0">
                        <a:solidFill>
                          <a:srgbClr val="000000"/>
                        </a:solidFill>
                        <a:effectLst/>
                        <a:latin typeface="宋体"/>
                      </a:endParaRPr>
                    </a:p>
                  </a:txBody>
                  <a:tcPr marL="7620" marR="7620" marT="7620" marB="0" anchor="ctr"/>
                </a:tc>
                <a:extLst>
                  <a:ext uri="{0D108BD9-81ED-4DB2-BD59-A6C34878D82A}">
                    <a16:rowId xmlns:a16="http://schemas.microsoft.com/office/drawing/2014/main" val="10000"/>
                  </a:ext>
                </a:extLst>
              </a:tr>
              <a:tr h="243025">
                <a:tc>
                  <a:txBody>
                    <a:bodyPr/>
                    <a:lstStyle/>
                    <a:p>
                      <a:pPr algn="ctr" fontAlgn="ctr"/>
                      <a:endParaRPr lang="zh-CN" altLang="en-US"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endParaRPr>
                    </a:p>
                  </a:txBody>
                  <a:tcPr marL="7622" marR="7622" marT="7614" marB="0" anchor="ctr"/>
                </a:tc>
                <a:tc>
                  <a:txBody>
                    <a:bodyPr/>
                    <a:lstStyle/>
                    <a:p>
                      <a:pPr algn="ctr" fontAlgn="ctr"/>
                      <a:r>
                        <a:rPr lang="en-US" altLang="zh-CN"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rPr>
                        <a:t>original</a:t>
                      </a:r>
                      <a:endParaRPr lang="zh-CN" altLang="en-US"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endParaRPr>
                    </a:p>
                  </a:txBody>
                  <a:tcPr marL="7622" marR="7622" marT="7614"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600" b="0" i="0" u="none" strike="noStrike" dirty="0">
                          <a:solidFill>
                            <a:srgbClr val="FF0000"/>
                          </a:solidFill>
                          <a:effectLst/>
                          <a:latin typeface="Times New Roman" panose="02020603050405020304" pitchFamily="18" charset="0"/>
                          <a:ea typeface="黑体" pitchFamily="49" charset="-122"/>
                          <a:cs typeface="Times New Roman" panose="02020603050405020304" pitchFamily="18" charset="0"/>
                        </a:rPr>
                        <a:t>final</a:t>
                      </a:r>
                      <a:endParaRPr lang="zh-CN" altLang="en-US" sz="1600" b="0" i="0" u="none" strike="noStrike" dirty="0">
                        <a:solidFill>
                          <a:srgbClr val="FF0000"/>
                        </a:solidFill>
                        <a:effectLst/>
                        <a:latin typeface="Times New Roman" panose="02020603050405020304" pitchFamily="18" charset="0"/>
                        <a:ea typeface="黑体" pitchFamily="49" charset="-122"/>
                        <a:cs typeface="Times New Roman" panose="02020603050405020304" pitchFamily="18" charset="0"/>
                      </a:endParaRPr>
                    </a:p>
                  </a:txBody>
                  <a:tcPr marL="7622" marR="7622" marT="7614" marB="0" anchor="ctr"/>
                </a:tc>
                <a:extLst>
                  <a:ext uri="{0D108BD9-81ED-4DB2-BD59-A6C34878D82A}">
                    <a16:rowId xmlns:a16="http://schemas.microsoft.com/office/drawing/2014/main" val="10001"/>
                  </a:ext>
                </a:extLst>
              </a:tr>
              <a:tr h="243025">
                <a:tc>
                  <a:txBody>
                    <a:bodyPr/>
                    <a:lstStyle/>
                    <a:p>
                      <a:pPr algn="ctr" fontAlgn="ctr"/>
                      <a:r>
                        <a:rPr lang="en-US" altLang="zh-CN"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rPr>
                        <a:t>Mare</a:t>
                      </a:r>
                      <a:endParaRPr lang="zh-CN" altLang="en-US"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endParaRPr>
                    </a:p>
                  </a:txBody>
                  <a:tcPr marL="7622" marR="7622" marT="7614" marB="0" anchor="ctr"/>
                </a:tc>
                <a:tc>
                  <a:txBody>
                    <a:bodyPr/>
                    <a:lstStyle/>
                    <a:p>
                      <a:pPr algn="ctr" fontAlgn="ctr"/>
                      <a:r>
                        <a:rPr lang="en-US" altLang="zh-CN" sz="1600" b="0" u="none" strike="noStrike" dirty="0">
                          <a:effectLst/>
                          <a:latin typeface="Times New Roman" pitchFamily="18" charset="0"/>
                          <a:ea typeface="黑体" pitchFamily="49" charset="-122"/>
                          <a:cs typeface="Times New Roman" pitchFamily="18" charset="0"/>
                        </a:rPr>
                        <a:t>6.15</a:t>
                      </a:r>
                      <a:endParaRPr lang="en-US" altLang="zh-CN" sz="1600" b="0" i="0" u="none" strike="noStrike" dirty="0">
                        <a:solidFill>
                          <a:srgbClr val="000000"/>
                        </a:solidFill>
                        <a:effectLst/>
                        <a:latin typeface="Times New Roman" pitchFamily="18" charset="0"/>
                        <a:ea typeface="黑体" pitchFamily="49" charset="-122"/>
                        <a:cs typeface="Times New Roman" pitchFamily="18" charset="0"/>
                      </a:endParaRPr>
                    </a:p>
                  </a:txBody>
                  <a:tcPr marL="7622" marR="7622" marT="7614" marB="0" anchor="ctr"/>
                </a:tc>
                <a:tc>
                  <a:txBody>
                    <a:bodyPr/>
                    <a:lstStyle/>
                    <a:p>
                      <a:pPr algn="ctr" fontAlgn="ctr"/>
                      <a:r>
                        <a:rPr lang="en-US" altLang="zh-CN" sz="1600" b="0" u="none" strike="noStrike" dirty="0">
                          <a:solidFill>
                            <a:srgbClr val="FF0000"/>
                          </a:solidFill>
                          <a:effectLst/>
                          <a:latin typeface="Times New Roman" pitchFamily="18" charset="0"/>
                          <a:ea typeface="黑体" pitchFamily="49" charset="-122"/>
                          <a:cs typeface="Times New Roman" pitchFamily="18" charset="0"/>
                        </a:rPr>
                        <a:t>0.73</a:t>
                      </a:r>
                      <a:endParaRPr lang="en-US" altLang="zh-CN" sz="1600" b="0" i="0" u="none" strike="noStrike" dirty="0">
                        <a:solidFill>
                          <a:srgbClr val="FF0000"/>
                        </a:solidFill>
                        <a:effectLst/>
                        <a:latin typeface="Times New Roman" pitchFamily="18" charset="0"/>
                        <a:ea typeface="黑体" pitchFamily="49" charset="-122"/>
                        <a:cs typeface="Times New Roman" pitchFamily="18" charset="0"/>
                      </a:endParaRPr>
                    </a:p>
                  </a:txBody>
                  <a:tcPr marL="7622" marR="7622" marT="7614" marB="0" anchor="ctr"/>
                </a:tc>
                <a:extLst>
                  <a:ext uri="{0D108BD9-81ED-4DB2-BD59-A6C34878D82A}">
                    <a16:rowId xmlns:a16="http://schemas.microsoft.com/office/drawing/2014/main" val="10002"/>
                  </a:ext>
                </a:extLst>
              </a:tr>
              <a:tr h="243025">
                <a:tc>
                  <a:txBody>
                    <a:bodyPr/>
                    <a:lstStyle/>
                    <a:p>
                      <a:pPr algn="ctr" fontAlgn="ctr"/>
                      <a:r>
                        <a:rPr lang="en-US" altLang="zh-CN"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rPr>
                        <a:t>Highlands</a:t>
                      </a:r>
                      <a:endParaRPr lang="zh-CN" altLang="en-US" sz="1600" b="0" i="0" u="none" strike="noStrike" dirty="0">
                        <a:solidFill>
                          <a:srgbClr val="000000"/>
                        </a:solidFill>
                        <a:effectLst/>
                        <a:latin typeface="Times New Roman" panose="02020603050405020304" pitchFamily="18" charset="0"/>
                        <a:ea typeface="黑体" pitchFamily="49" charset="-122"/>
                        <a:cs typeface="Times New Roman" panose="02020603050405020304" pitchFamily="18" charset="0"/>
                      </a:endParaRPr>
                    </a:p>
                  </a:txBody>
                  <a:tcPr marL="7622" marR="7622" marT="7614" marB="0" anchor="ctr"/>
                </a:tc>
                <a:tc>
                  <a:txBody>
                    <a:bodyPr/>
                    <a:lstStyle/>
                    <a:p>
                      <a:pPr algn="ctr" fontAlgn="ctr"/>
                      <a:r>
                        <a:rPr lang="en-US" altLang="zh-CN" sz="1600" b="0" u="none" strike="noStrike" dirty="0">
                          <a:effectLst/>
                          <a:latin typeface="Times New Roman" pitchFamily="18" charset="0"/>
                          <a:ea typeface="黑体" pitchFamily="49" charset="-122"/>
                          <a:cs typeface="Times New Roman" pitchFamily="18" charset="0"/>
                        </a:rPr>
                        <a:t>4.91</a:t>
                      </a:r>
                      <a:endParaRPr lang="en-US" altLang="zh-CN" sz="1600" b="0" i="0" u="none" strike="noStrike" dirty="0">
                        <a:solidFill>
                          <a:srgbClr val="000000"/>
                        </a:solidFill>
                        <a:effectLst/>
                        <a:latin typeface="Times New Roman" pitchFamily="18" charset="0"/>
                        <a:ea typeface="黑体" pitchFamily="49" charset="-122"/>
                        <a:cs typeface="Times New Roman" pitchFamily="18" charset="0"/>
                      </a:endParaRPr>
                    </a:p>
                  </a:txBody>
                  <a:tcPr marL="7622" marR="7622" marT="7614" marB="0" anchor="ctr"/>
                </a:tc>
                <a:tc>
                  <a:txBody>
                    <a:bodyPr/>
                    <a:lstStyle/>
                    <a:p>
                      <a:pPr algn="ctr" fontAlgn="ctr"/>
                      <a:r>
                        <a:rPr lang="en-US" altLang="zh-CN" sz="1600" b="0" u="none" strike="noStrike" dirty="0">
                          <a:solidFill>
                            <a:srgbClr val="FF0000"/>
                          </a:solidFill>
                          <a:effectLst/>
                          <a:latin typeface="Times New Roman" pitchFamily="18" charset="0"/>
                          <a:ea typeface="黑体" pitchFamily="49" charset="-122"/>
                          <a:cs typeface="Times New Roman" pitchFamily="18" charset="0"/>
                        </a:rPr>
                        <a:t>0.21</a:t>
                      </a:r>
                      <a:endParaRPr lang="en-US" altLang="zh-CN" sz="1600" b="0" i="0" u="none" strike="noStrike" dirty="0">
                        <a:solidFill>
                          <a:srgbClr val="FF0000"/>
                        </a:solidFill>
                        <a:effectLst/>
                        <a:latin typeface="Times New Roman" pitchFamily="18" charset="0"/>
                        <a:ea typeface="黑体" pitchFamily="49" charset="-122"/>
                        <a:cs typeface="Times New Roman" pitchFamily="18" charset="0"/>
                      </a:endParaRPr>
                    </a:p>
                  </a:txBody>
                  <a:tcPr marL="7622" marR="7622" marT="7614" marB="0" anchor="ctr"/>
                </a:tc>
                <a:extLst>
                  <a:ext uri="{0D108BD9-81ED-4DB2-BD59-A6C34878D82A}">
                    <a16:rowId xmlns:a16="http://schemas.microsoft.com/office/drawing/2014/main" val="10003"/>
                  </a:ext>
                </a:extLst>
              </a:tr>
            </a:tbl>
          </a:graphicData>
        </a:graphic>
      </p:graphicFrame>
      <p:sp>
        <p:nvSpPr>
          <p:cNvPr id="19" name="TextBox 19"/>
          <p:cNvSpPr txBox="1">
            <a:spLocks noChangeArrowheads="1"/>
          </p:cNvSpPr>
          <p:nvPr/>
        </p:nvSpPr>
        <p:spPr bwMode="auto">
          <a:xfrm>
            <a:off x="935882" y="5393797"/>
            <a:ext cx="899814"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719138"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indent="0">
              <a:spcAft>
                <a:spcPts val="1200"/>
              </a:spcAft>
              <a:defRPr/>
            </a:pPr>
            <a:r>
              <a:rPr lang="en-US" altLang="zh-CN" sz="1600" b="1" dirty="0">
                <a:solidFill>
                  <a:srgbClr val="0000CC"/>
                </a:solidFill>
                <a:latin typeface="黑体" pitchFamily="49" charset="-122"/>
                <a:ea typeface="黑体" pitchFamily="49" charset="-122"/>
                <a:cs typeface="Times New Roman" pitchFamily="18" charset="0"/>
              </a:rPr>
              <a:t>Mare</a:t>
            </a:r>
            <a:endParaRPr lang="zh-CN" altLang="en-US" sz="1600" b="1" dirty="0">
              <a:solidFill>
                <a:srgbClr val="0000CC"/>
              </a:solidFill>
              <a:latin typeface="黑体" pitchFamily="49" charset="-122"/>
              <a:ea typeface="黑体" pitchFamily="49" charset="-122"/>
              <a:cs typeface="Times New Roman" pitchFamily="18" charset="0"/>
            </a:endParaRPr>
          </a:p>
        </p:txBody>
      </p:sp>
      <p:sp>
        <p:nvSpPr>
          <p:cNvPr id="20" name="TextBox 19"/>
          <p:cNvSpPr txBox="1">
            <a:spLocks noChangeArrowheads="1"/>
          </p:cNvSpPr>
          <p:nvPr/>
        </p:nvSpPr>
        <p:spPr bwMode="auto">
          <a:xfrm>
            <a:off x="7258050" y="6179840"/>
            <a:ext cx="12023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719138"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indent="0">
              <a:spcAft>
                <a:spcPts val="1200"/>
              </a:spcAft>
              <a:defRPr/>
            </a:pPr>
            <a:r>
              <a:rPr lang="en-US" altLang="zh-CN" sz="1600" b="1" dirty="0">
                <a:solidFill>
                  <a:srgbClr val="0000CC"/>
                </a:solidFill>
                <a:latin typeface="黑体" pitchFamily="49" charset="-122"/>
                <a:ea typeface="黑体" pitchFamily="49" charset="-122"/>
                <a:cs typeface="Times New Roman" pitchFamily="18" charset="0"/>
              </a:rPr>
              <a:t>Highlands</a:t>
            </a:r>
            <a:endParaRPr lang="zh-CN" altLang="en-US" sz="1600" b="1" dirty="0">
              <a:solidFill>
                <a:srgbClr val="0000CC"/>
              </a:solidFill>
              <a:latin typeface="黑体" pitchFamily="49" charset="-122"/>
              <a:ea typeface="黑体" pitchFamily="49" charset="-122"/>
              <a:cs typeface="Times New Roman" pitchFamily="18" charset="0"/>
            </a:endParaRPr>
          </a:p>
        </p:txBody>
      </p:sp>
    </p:spTree>
    <p:extLst>
      <p:ext uri="{BB962C8B-B14F-4D97-AF65-F5344CB8AC3E}">
        <p14:creationId xmlns:p14="http://schemas.microsoft.com/office/powerpoint/2010/main" val="3588320845"/>
      </p:ext>
    </p:extLst>
  </p:cSld>
  <p:clrMapOvr>
    <a:masterClrMapping/>
  </p:clrMapOvr>
  <mc:AlternateContent xmlns:mc="http://schemas.openxmlformats.org/markup-compatibility/2006" xmlns:p14="http://schemas.microsoft.com/office/powerpoint/2010/main">
    <mc:Choice Requires="p14">
      <p:transition p14:dur="0" advTm="22819"/>
    </mc:Choice>
    <mc:Fallback xmlns="">
      <p:transition advTm="2281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FB8141F-4F8A-49B9-84B1-E51F76FC7C01}" type="slidenum">
              <a:rPr lang="zh-CN" altLang="en-US" smtClean="0"/>
              <a:pPr>
                <a:defRPr/>
              </a:pPr>
              <a:t>22</a:t>
            </a:fld>
            <a:endParaRPr lang="en-US" altLang="zh-CN" dirty="0"/>
          </a:p>
        </p:txBody>
      </p:sp>
      <p:pic>
        <p:nvPicPr>
          <p:cNvPr id="36868"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404664"/>
            <a:ext cx="91440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021263" y="3681065"/>
            <a:ext cx="2476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719138"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indent="0">
              <a:spcAft>
                <a:spcPts val="1200"/>
              </a:spcAft>
              <a:defRPr/>
            </a:pPr>
            <a:r>
              <a:rPr lang="en-US" altLang="zh-CN" sz="1400" b="1" dirty="0">
                <a:solidFill>
                  <a:srgbClr val="FF0000"/>
                </a:solidFill>
                <a:latin typeface="Times New Roman" pitchFamily="18" charset="0"/>
                <a:ea typeface="+mn-ea"/>
                <a:cs typeface="Times New Roman" pitchFamily="18" charset="0"/>
              </a:rPr>
              <a:t>R: 900 nm; G: 757; B: 500 nm </a:t>
            </a:r>
            <a:endParaRPr lang="zh-CN" altLang="en-US" sz="1400" b="1" dirty="0">
              <a:solidFill>
                <a:srgbClr val="FF0000"/>
              </a:solidFill>
              <a:latin typeface="Times New Roman" pitchFamily="18" charset="0"/>
              <a:ea typeface="+mn-ea"/>
              <a:cs typeface="Times New Roman" pitchFamily="18" charset="0"/>
            </a:endParaRPr>
          </a:p>
        </p:txBody>
      </p:sp>
      <p:graphicFrame>
        <p:nvGraphicFramePr>
          <p:cNvPr id="7" name="表格 6"/>
          <p:cNvGraphicFramePr>
            <a:graphicFrameLocks noGrp="1"/>
          </p:cNvGraphicFramePr>
          <p:nvPr>
            <p:extLst/>
          </p:nvPr>
        </p:nvGraphicFramePr>
        <p:xfrm>
          <a:off x="516050" y="5121858"/>
          <a:ext cx="8135936" cy="1417542"/>
        </p:xfrm>
        <a:graphic>
          <a:graphicData uri="http://schemas.openxmlformats.org/drawingml/2006/table">
            <a:tbl>
              <a:tblPr firstRow="1" bandRow="1">
                <a:tableStyleId>{5C22544A-7EE6-4342-B048-85BDC9FD1C3A}</a:tableStyleId>
              </a:tblPr>
              <a:tblGrid>
                <a:gridCol w="1998926">
                  <a:extLst>
                    <a:ext uri="{9D8B030D-6E8A-4147-A177-3AD203B41FA5}">
                      <a16:colId xmlns:a16="http://schemas.microsoft.com/office/drawing/2014/main" val="20000"/>
                    </a:ext>
                  </a:extLst>
                </a:gridCol>
                <a:gridCol w="2969034">
                  <a:extLst>
                    <a:ext uri="{9D8B030D-6E8A-4147-A177-3AD203B41FA5}">
                      <a16:colId xmlns:a16="http://schemas.microsoft.com/office/drawing/2014/main" val="20001"/>
                    </a:ext>
                  </a:extLst>
                </a:gridCol>
                <a:gridCol w="1511988">
                  <a:extLst>
                    <a:ext uri="{9D8B030D-6E8A-4147-A177-3AD203B41FA5}">
                      <a16:colId xmlns:a16="http://schemas.microsoft.com/office/drawing/2014/main" val="20002"/>
                    </a:ext>
                  </a:extLst>
                </a:gridCol>
                <a:gridCol w="1655988">
                  <a:extLst>
                    <a:ext uri="{9D8B030D-6E8A-4147-A177-3AD203B41FA5}">
                      <a16:colId xmlns:a16="http://schemas.microsoft.com/office/drawing/2014/main" val="20003"/>
                    </a:ext>
                  </a:extLst>
                </a:gridCol>
              </a:tblGrid>
              <a:tr h="304848">
                <a:tc>
                  <a:txBody>
                    <a:bodyPr/>
                    <a:lstStyle/>
                    <a:p>
                      <a:pPr algn="ctr"/>
                      <a:endParaRPr lang="zh-CN" altLang="en-US" sz="1400" dirty="0"/>
                    </a:p>
                  </a:txBody>
                  <a:tcPr marL="91429" marR="91429" marT="45727" marB="45727"/>
                </a:tc>
                <a:tc>
                  <a:txBody>
                    <a:bodyPr/>
                    <a:lstStyle/>
                    <a:p>
                      <a:pPr algn="ctr"/>
                      <a:r>
                        <a:rPr lang="en-US" altLang="zh-CN" sz="1400" dirty="0">
                          <a:solidFill>
                            <a:srgbClr val="1208D6"/>
                          </a:solidFill>
                        </a:rPr>
                        <a:t>Absolute Reflectance</a:t>
                      </a:r>
                      <a:r>
                        <a:rPr lang="zh-CN" altLang="en-US" sz="1400" dirty="0">
                          <a:solidFill>
                            <a:srgbClr val="1208D6"/>
                          </a:solidFill>
                        </a:rPr>
                        <a:t>（</a:t>
                      </a:r>
                      <a:r>
                        <a:rPr lang="en-US" altLang="zh-CN" sz="1400" dirty="0">
                          <a:solidFill>
                            <a:srgbClr val="1208D6"/>
                          </a:solidFill>
                        </a:rPr>
                        <a:t>@776 nm</a:t>
                      </a:r>
                      <a:r>
                        <a:rPr lang="zh-CN" altLang="en-US" sz="1400" dirty="0">
                          <a:solidFill>
                            <a:srgbClr val="1208D6"/>
                          </a:solidFill>
                        </a:rPr>
                        <a:t>）</a:t>
                      </a:r>
                    </a:p>
                  </a:txBody>
                  <a:tcPr marL="91429" marR="91429" marT="45727" marB="45727"/>
                </a:tc>
                <a:tc>
                  <a:txBody>
                    <a:bodyPr/>
                    <a:lstStyle/>
                    <a:p>
                      <a:pPr algn="ctr"/>
                      <a:r>
                        <a:rPr lang="en-US" altLang="zh-CN" sz="1400" dirty="0" err="1">
                          <a:solidFill>
                            <a:srgbClr val="1208D6"/>
                          </a:solidFill>
                        </a:rPr>
                        <a:t>Lat</a:t>
                      </a:r>
                      <a:endParaRPr lang="zh-CN" altLang="en-US" sz="1400" dirty="0">
                        <a:solidFill>
                          <a:srgbClr val="1208D6"/>
                        </a:solidFill>
                      </a:endParaRPr>
                    </a:p>
                  </a:txBody>
                  <a:tcPr marL="91429" marR="91429" marT="45727" marB="45727"/>
                </a:tc>
                <a:tc>
                  <a:txBody>
                    <a:bodyPr/>
                    <a:lstStyle/>
                    <a:p>
                      <a:pPr algn="ctr"/>
                      <a:r>
                        <a:rPr lang="en-US" altLang="zh-CN" sz="1400" dirty="0">
                          <a:solidFill>
                            <a:srgbClr val="1208D6"/>
                          </a:solidFill>
                        </a:rPr>
                        <a:t>Lon</a:t>
                      </a:r>
                      <a:endParaRPr lang="zh-CN" altLang="en-US" sz="1400" dirty="0">
                        <a:solidFill>
                          <a:srgbClr val="1208D6"/>
                        </a:solidFill>
                      </a:endParaRPr>
                    </a:p>
                  </a:txBody>
                  <a:tcPr marL="91429" marR="91429" marT="45727" marB="45727"/>
                </a:tc>
                <a:extLst>
                  <a:ext uri="{0D108BD9-81ED-4DB2-BD59-A6C34878D82A}">
                    <a16:rowId xmlns:a16="http://schemas.microsoft.com/office/drawing/2014/main" val="10000"/>
                  </a:ext>
                </a:extLst>
              </a:tr>
              <a:tr h="370898">
                <a:tc>
                  <a:txBody>
                    <a:bodyPr/>
                    <a:lstStyle/>
                    <a:p>
                      <a:r>
                        <a:rPr lang="en-US" altLang="zh-CN" sz="1400" dirty="0"/>
                        <a:t>Brightest</a:t>
                      </a:r>
                      <a:endParaRPr lang="zh-CN" altLang="en-US" sz="1400" dirty="0"/>
                    </a:p>
                  </a:txBody>
                  <a:tcPr marL="91429" marR="91429" marT="45727" marB="45727"/>
                </a:tc>
                <a:tc>
                  <a:txBody>
                    <a:bodyPr/>
                    <a:lstStyle/>
                    <a:p>
                      <a:pPr algn="ctr"/>
                      <a:r>
                        <a:rPr lang="en-US" altLang="zh-CN" sz="1400" dirty="0"/>
                        <a:t>0.180</a:t>
                      </a:r>
                      <a:endParaRPr lang="zh-CN" altLang="en-US" sz="1400" dirty="0"/>
                    </a:p>
                  </a:txBody>
                  <a:tcPr marL="91429" marR="91429" marT="45727" marB="45727"/>
                </a:tc>
                <a:tc>
                  <a:txBody>
                    <a:bodyPr/>
                    <a:lstStyle/>
                    <a:p>
                      <a:pPr algn="ctr"/>
                      <a:r>
                        <a:rPr lang="en-US" altLang="zh-CN" sz="1400" dirty="0"/>
                        <a:t>24.02N</a:t>
                      </a:r>
                      <a:endParaRPr lang="zh-CN" altLang="en-US" sz="1400" dirty="0"/>
                    </a:p>
                  </a:txBody>
                  <a:tcPr marL="91429" marR="91429" marT="45727" marB="45727"/>
                </a:tc>
                <a:tc>
                  <a:txBody>
                    <a:bodyPr/>
                    <a:lstStyle/>
                    <a:p>
                      <a:pPr algn="ctr"/>
                      <a:r>
                        <a:rPr lang="en-US" altLang="zh-CN" sz="1400" dirty="0"/>
                        <a:t>47.90W</a:t>
                      </a:r>
                      <a:endParaRPr lang="zh-CN" altLang="en-US" sz="1400" dirty="0"/>
                    </a:p>
                  </a:txBody>
                  <a:tcPr marL="91429" marR="91429" marT="45727" marB="45727"/>
                </a:tc>
                <a:extLst>
                  <a:ext uri="{0D108BD9-81ED-4DB2-BD59-A6C34878D82A}">
                    <a16:rowId xmlns:a16="http://schemas.microsoft.com/office/drawing/2014/main" val="10001"/>
                  </a:ext>
                </a:extLst>
              </a:tr>
              <a:tr h="370898">
                <a:tc>
                  <a:txBody>
                    <a:bodyPr/>
                    <a:lstStyle/>
                    <a:p>
                      <a:r>
                        <a:rPr lang="en-US" altLang="zh-CN" sz="1400" dirty="0"/>
                        <a:t>Darkest</a:t>
                      </a:r>
                      <a:endParaRPr lang="zh-CN" altLang="en-US" sz="1400" dirty="0"/>
                    </a:p>
                  </a:txBody>
                  <a:tcPr marL="91429" marR="91429" marT="45727" marB="45727"/>
                </a:tc>
                <a:tc>
                  <a:txBody>
                    <a:bodyPr/>
                    <a:lstStyle/>
                    <a:p>
                      <a:pPr algn="ctr"/>
                      <a:r>
                        <a:rPr lang="en-US" altLang="zh-CN" sz="1400" dirty="0"/>
                        <a:t>0.036</a:t>
                      </a:r>
                      <a:endParaRPr lang="zh-CN" altLang="en-US" sz="1400" dirty="0"/>
                    </a:p>
                  </a:txBody>
                  <a:tcPr marL="91429" marR="91429" marT="45727" marB="45727"/>
                </a:tc>
                <a:tc>
                  <a:txBody>
                    <a:bodyPr/>
                    <a:lstStyle/>
                    <a:p>
                      <a:pPr algn="ctr"/>
                      <a:r>
                        <a:rPr lang="en-US" altLang="zh-CN" sz="1400" dirty="0"/>
                        <a:t>9.02N</a:t>
                      </a:r>
                      <a:endParaRPr lang="zh-CN" altLang="en-US" sz="1400" dirty="0"/>
                    </a:p>
                  </a:txBody>
                  <a:tcPr marL="91429" marR="91429" marT="45727" marB="45727"/>
                </a:tc>
                <a:tc>
                  <a:txBody>
                    <a:bodyPr/>
                    <a:lstStyle/>
                    <a:p>
                      <a:pPr algn="ctr"/>
                      <a:r>
                        <a:rPr lang="en-US" altLang="zh-CN" sz="1400" dirty="0"/>
                        <a:t>35.74E</a:t>
                      </a:r>
                      <a:endParaRPr lang="zh-CN" altLang="en-US" sz="1400" dirty="0"/>
                    </a:p>
                  </a:txBody>
                  <a:tcPr marL="91429" marR="91429" marT="45727" marB="45727"/>
                </a:tc>
                <a:extLst>
                  <a:ext uri="{0D108BD9-81ED-4DB2-BD59-A6C34878D82A}">
                    <a16:rowId xmlns:a16="http://schemas.microsoft.com/office/drawing/2014/main" val="10002"/>
                  </a:ext>
                </a:extLst>
              </a:tr>
              <a:tr h="370898">
                <a:tc>
                  <a:txBody>
                    <a:bodyPr/>
                    <a:lstStyle/>
                    <a:p>
                      <a:r>
                        <a:rPr lang="en-US" altLang="zh-CN" sz="1400" dirty="0"/>
                        <a:t>Average</a:t>
                      </a:r>
                      <a:endParaRPr lang="zh-CN" altLang="en-US" sz="1400" dirty="0"/>
                    </a:p>
                  </a:txBody>
                  <a:tcPr marL="91429" marR="91429" marT="45727" marB="45727"/>
                </a:tc>
                <a:tc>
                  <a:txBody>
                    <a:bodyPr/>
                    <a:lstStyle/>
                    <a:p>
                      <a:pPr algn="ctr"/>
                      <a:r>
                        <a:rPr lang="en-US" altLang="zh-CN" sz="1400" dirty="0"/>
                        <a:t>0.103</a:t>
                      </a:r>
                      <a:endParaRPr lang="zh-CN" altLang="en-US" sz="1400" dirty="0"/>
                    </a:p>
                  </a:txBody>
                  <a:tcPr marL="91429" marR="91429" marT="45727" marB="45727"/>
                </a:tc>
                <a:tc>
                  <a:txBody>
                    <a:bodyPr/>
                    <a:lstStyle/>
                    <a:p>
                      <a:pPr algn="ctr"/>
                      <a:endParaRPr lang="zh-CN" altLang="en-US" sz="1400" dirty="0"/>
                    </a:p>
                  </a:txBody>
                  <a:tcPr marL="91429" marR="91429" marT="45727" marB="45727"/>
                </a:tc>
                <a:tc>
                  <a:txBody>
                    <a:bodyPr/>
                    <a:lstStyle/>
                    <a:p>
                      <a:pPr algn="ctr"/>
                      <a:endParaRPr lang="zh-CN" altLang="en-US" sz="1400" dirty="0"/>
                    </a:p>
                  </a:txBody>
                  <a:tcPr marL="91429" marR="91429" marT="45727" marB="45727"/>
                </a:tc>
                <a:extLst>
                  <a:ext uri="{0D108BD9-81ED-4DB2-BD59-A6C34878D82A}">
                    <a16:rowId xmlns:a16="http://schemas.microsoft.com/office/drawing/2014/main" val="10003"/>
                  </a:ext>
                </a:extLst>
              </a:tr>
            </a:tbl>
          </a:graphicData>
        </a:graphic>
      </p:graphicFrame>
      <p:sp>
        <p:nvSpPr>
          <p:cNvPr id="8" name="Rectangle 6"/>
          <p:cNvSpPr>
            <a:spLocks noChangeArrowheads="1"/>
          </p:cNvSpPr>
          <p:nvPr/>
        </p:nvSpPr>
        <p:spPr bwMode="auto">
          <a:xfrm>
            <a:off x="24036" y="-57001"/>
            <a:ext cx="91199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defRPr/>
            </a:pPr>
            <a:r>
              <a:rPr lang="en-US" altLang="zh-CN" sz="2400" b="1" dirty="0">
                <a:solidFill>
                  <a:srgbClr val="FF0000"/>
                </a:solidFill>
                <a:latin typeface="黑体" pitchFamily="49" charset="-122"/>
                <a:ea typeface="黑体" pitchFamily="49" charset="-122"/>
              </a:rPr>
              <a:t>IIM color Moon</a:t>
            </a:r>
            <a:endParaRPr lang="zh-CN" altLang="en-US" sz="2400" b="1" dirty="0">
              <a:solidFill>
                <a:srgbClr val="0000CC"/>
              </a:solidFill>
              <a:latin typeface="黑体" pitchFamily="49" charset="-122"/>
              <a:ea typeface="黑体" pitchFamily="49" charset="-122"/>
            </a:endParaRPr>
          </a:p>
        </p:txBody>
      </p:sp>
      <p:sp>
        <p:nvSpPr>
          <p:cNvPr id="3" name="矩形 2"/>
          <p:cNvSpPr/>
          <p:nvPr/>
        </p:nvSpPr>
        <p:spPr>
          <a:xfrm>
            <a:off x="5277289" y="3982115"/>
            <a:ext cx="1964448" cy="276999"/>
          </a:xfrm>
          <a:prstGeom prst="rect">
            <a:avLst/>
          </a:prstGeom>
        </p:spPr>
        <p:txBody>
          <a:bodyPr wrap="none">
            <a:spAutoFit/>
          </a:bodyPr>
          <a:lstStyle/>
          <a:p>
            <a:pPr algn="ctr">
              <a:spcBef>
                <a:spcPct val="20000"/>
              </a:spcBef>
              <a:defRPr/>
            </a:pPr>
            <a:r>
              <a:rPr lang="zh-CN" altLang="en-US" sz="1200" b="1" dirty="0">
                <a:solidFill>
                  <a:srgbClr val="FF0000"/>
                </a:solidFill>
                <a:latin typeface="宋体" pitchFamily="2" charset="-122"/>
              </a:rPr>
              <a:t>（</a:t>
            </a:r>
            <a:r>
              <a:rPr lang="en-US" altLang="zh-CN" sz="1200" b="1" dirty="0">
                <a:solidFill>
                  <a:srgbClr val="FF0000"/>
                </a:solidFill>
                <a:latin typeface="Times New Roman" pitchFamily="18" charset="0"/>
                <a:cs typeface="Times New Roman" pitchFamily="18" charset="0"/>
              </a:rPr>
              <a:t>Wu et al., 2013, Icarus</a:t>
            </a:r>
            <a:r>
              <a:rPr lang="zh-CN" altLang="en-US" sz="1200" b="1" dirty="0">
                <a:solidFill>
                  <a:srgbClr val="FF0000"/>
                </a:solidFill>
                <a:latin typeface="宋体" pitchFamily="2" charset="-122"/>
              </a:rPr>
              <a:t>）</a:t>
            </a:r>
          </a:p>
        </p:txBody>
      </p:sp>
      <p:sp>
        <p:nvSpPr>
          <p:cNvPr id="9" name="Rectangle 6"/>
          <p:cNvSpPr>
            <a:spLocks noChangeArrowheads="1"/>
          </p:cNvSpPr>
          <p:nvPr/>
        </p:nvSpPr>
        <p:spPr bwMode="auto">
          <a:xfrm>
            <a:off x="-36512" y="4685074"/>
            <a:ext cx="93515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defRPr/>
            </a:pPr>
            <a:r>
              <a:rPr lang="en-US" altLang="zh-CN" sz="2000" b="1" dirty="0">
                <a:solidFill>
                  <a:srgbClr val="FF0000"/>
                </a:solidFill>
                <a:latin typeface="Times New Roman" panose="02020603050405020304" pitchFamily="18" charset="0"/>
                <a:ea typeface="黑体" pitchFamily="49" charset="-122"/>
                <a:cs typeface="Times New Roman" panose="02020603050405020304" pitchFamily="18" charset="0"/>
              </a:rPr>
              <a:t>The absolute reflectance of the Moon</a:t>
            </a:r>
            <a:endParaRPr lang="zh-CN" altLang="en-US" sz="2000" b="1" dirty="0">
              <a:solidFill>
                <a:srgbClr val="FF0000"/>
              </a:solidFill>
              <a:latin typeface="Times New Roman" panose="02020603050405020304" pitchFamily="18" charset="0"/>
              <a:ea typeface="黑体" pitchFamily="49" charset="-122"/>
              <a:cs typeface="Times New Roman" panose="02020603050405020304" pitchFamily="18" charset="0"/>
            </a:endParaRPr>
          </a:p>
        </p:txBody>
      </p:sp>
    </p:spTree>
    <p:extLst>
      <p:ext uri="{BB962C8B-B14F-4D97-AF65-F5344CB8AC3E}">
        <p14:creationId xmlns:p14="http://schemas.microsoft.com/office/powerpoint/2010/main" val="3618384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8374" y="620688"/>
            <a:ext cx="8888400" cy="4435462"/>
          </a:xfrm>
          <a:prstGeom prst="rect">
            <a:avLst/>
          </a:prstGeom>
        </p:spPr>
      </p:pic>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3" r="1178"/>
          <a:stretch/>
        </p:blipFill>
        <p:spPr bwMode="auto">
          <a:xfrm>
            <a:off x="107504" y="624968"/>
            <a:ext cx="8889270" cy="443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7"/>
          <p:cNvSpPr txBox="1">
            <a:spLocks noChangeArrowheads="1"/>
          </p:cNvSpPr>
          <p:nvPr/>
        </p:nvSpPr>
        <p:spPr bwMode="auto">
          <a:xfrm>
            <a:off x="2588581" y="5212199"/>
            <a:ext cx="507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b="1" dirty="0">
                <a:solidFill>
                  <a:srgbClr val="FF0000"/>
                </a:solidFill>
                <a:latin typeface="SimHei" panose="02010609060101010101" pitchFamily="49" charset="-122"/>
                <a:ea typeface="SimHei" panose="02010609060101010101" pitchFamily="49" charset="-122"/>
              </a:rPr>
              <a:t>Reflectance</a:t>
            </a:r>
            <a:r>
              <a:rPr lang="zh-CN" altLang="en-US" sz="2400" b="1" dirty="0">
                <a:solidFill>
                  <a:srgbClr val="FF0000"/>
                </a:solidFill>
                <a:latin typeface="SimHei" panose="02010609060101010101" pitchFamily="49" charset="-122"/>
                <a:ea typeface="SimHei" panose="02010609060101010101" pitchFamily="49" charset="-122"/>
              </a:rPr>
              <a:t>（</a:t>
            </a:r>
            <a:r>
              <a:rPr lang="en-US" altLang="zh-CN" sz="2400" b="1" dirty="0">
                <a:solidFill>
                  <a:srgbClr val="FF0000"/>
                </a:solidFill>
                <a:latin typeface="SimHei" panose="02010609060101010101" pitchFamily="49" charset="-122"/>
                <a:ea typeface="SimHei" panose="02010609060101010101" pitchFamily="49" charset="-122"/>
              </a:rPr>
              <a:t>30</a:t>
            </a:r>
            <a:r>
              <a:rPr lang="en-US" altLang="zh-CN" sz="2400" b="1" baseline="30000" dirty="0">
                <a:solidFill>
                  <a:srgbClr val="FF0000"/>
                </a:solidFill>
                <a:latin typeface="SimHei" panose="02010609060101010101" pitchFamily="49" charset="-122"/>
                <a:ea typeface="SimHei" panose="02010609060101010101" pitchFamily="49" charset="-122"/>
              </a:rPr>
              <a:t>o</a:t>
            </a:r>
            <a:r>
              <a:rPr lang="en-US" altLang="zh-CN" sz="2400" b="1" dirty="0">
                <a:solidFill>
                  <a:srgbClr val="FF0000"/>
                </a:solidFill>
                <a:latin typeface="SimHei" panose="02010609060101010101" pitchFamily="49" charset="-122"/>
                <a:ea typeface="SimHei" panose="02010609060101010101" pitchFamily="49" charset="-122"/>
              </a:rPr>
              <a:t>,0</a:t>
            </a:r>
            <a:r>
              <a:rPr lang="en-US" altLang="zh-CN" sz="2400" b="1" baseline="30000" dirty="0">
                <a:solidFill>
                  <a:srgbClr val="FF0000"/>
                </a:solidFill>
                <a:latin typeface="SimHei" panose="02010609060101010101" pitchFamily="49" charset="-122"/>
                <a:ea typeface="SimHei" panose="02010609060101010101" pitchFamily="49" charset="-122"/>
              </a:rPr>
              <a:t>o</a:t>
            </a:r>
            <a:r>
              <a:rPr lang="en-US" altLang="zh-CN" sz="2400" b="1" dirty="0">
                <a:solidFill>
                  <a:srgbClr val="FF0000"/>
                </a:solidFill>
                <a:latin typeface="SimHei" panose="02010609060101010101" pitchFamily="49" charset="-122"/>
                <a:ea typeface="SimHei" panose="02010609060101010101" pitchFamily="49" charset="-122"/>
              </a:rPr>
              <a:t>,30</a:t>
            </a:r>
            <a:r>
              <a:rPr lang="en-US" altLang="zh-CN" sz="2400" b="1" baseline="30000" dirty="0">
                <a:solidFill>
                  <a:srgbClr val="FF0000"/>
                </a:solidFill>
                <a:latin typeface="SimHei" panose="02010609060101010101" pitchFamily="49" charset="-122"/>
                <a:ea typeface="SimHei" panose="02010609060101010101" pitchFamily="49" charset="-122"/>
              </a:rPr>
              <a:t>o</a:t>
            </a:r>
            <a:r>
              <a:rPr lang="zh-CN" altLang="en-US" sz="2400" b="1" dirty="0">
                <a:solidFill>
                  <a:srgbClr val="FF0000"/>
                </a:solidFill>
                <a:latin typeface="SimHei" panose="02010609060101010101" pitchFamily="49" charset="-122"/>
                <a:ea typeface="SimHei" panose="02010609060101010101" pitchFamily="49" charset="-122"/>
              </a:rPr>
              <a:t>）</a:t>
            </a:r>
          </a:p>
          <a:p>
            <a:pPr eaLnBrk="1" hangingPunct="1">
              <a:spcBef>
                <a:spcPct val="0"/>
              </a:spcBef>
              <a:buFontTx/>
              <a:buNone/>
            </a:pPr>
            <a:endParaRPr lang="zh-CN" altLang="en-US" sz="2400" b="1" dirty="0">
              <a:solidFill>
                <a:srgbClr val="FF0000"/>
              </a:solidFill>
              <a:latin typeface="SimHei" panose="02010609060101010101" pitchFamily="49" charset="-122"/>
              <a:ea typeface="SimHei" panose="02010609060101010101" pitchFamily="49" charset="-122"/>
            </a:endParaRPr>
          </a:p>
        </p:txBody>
      </p:sp>
      <p:sp>
        <p:nvSpPr>
          <p:cNvPr id="5" name="TextBox 37">
            <a:extLst>
              <a:ext uri="{FF2B5EF4-FFF2-40B4-BE49-F238E27FC236}">
                <a16:creationId xmlns:a16="http://schemas.microsoft.com/office/drawing/2014/main" id="{E39ABD1A-AEDD-49E6-A6E0-115781EF9DF4}"/>
              </a:ext>
            </a:extLst>
          </p:cNvPr>
          <p:cNvSpPr txBox="1">
            <a:spLocks noChangeArrowheads="1"/>
          </p:cNvSpPr>
          <p:nvPr/>
        </p:nvSpPr>
        <p:spPr bwMode="auto">
          <a:xfrm>
            <a:off x="2064544" y="5817533"/>
            <a:ext cx="59031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Seamless mosaic means low relative error</a:t>
            </a:r>
            <a:endParaRPr lang="zh-CN" altLang="en-US"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endParaRPr>
          </a:p>
          <a:p>
            <a:pPr eaLnBrk="1" hangingPunct="1">
              <a:spcBef>
                <a:spcPct val="0"/>
              </a:spcBef>
              <a:buFontTx/>
              <a:buNone/>
            </a:pPr>
            <a:endParaRPr lang="zh-CN" altLang="en-US" sz="2400" b="1" dirty="0">
              <a:solidFill>
                <a:srgbClr val="FF0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79324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2415" y="736778"/>
            <a:ext cx="8902800" cy="4573627"/>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2471" y="737792"/>
            <a:ext cx="8902744" cy="4491408"/>
          </a:xfrm>
          <a:prstGeom prst="rect">
            <a:avLst/>
          </a:prstGeom>
        </p:spPr>
      </p:pic>
      <p:sp>
        <p:nvSpPr>
          <p:cNvPr id="6" name="TextBox 37">
            <a:extLst>
              <a:ext uri="{FF2B5EF4-FFF2-40B4-BE49-F238E27FC236}">
                <a16:creationId xmlns:a16="http://schemas.microsoft.com/office/drawing/2014/main" id="{F3AB159D-35CA-437E-9C7F-8BFFD11CD0A7}"/>
              </a:ext>
            </a:extLst>
          </p:cNvPr>
          <p:cNvSpPr txBox="1">
            <a:spLocks noChangeArrowheads="1"/>
          </p:cNvSpPr>
          <p:nvPr/>
        </p:nvSpPr>
        <p:spPr bwMode="auto">
          <a:xfrm>
            <a:off x="2731456" y="5362218"/>
            <a:ext cx="507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b="1" dirty="0">
                <a:solidFill>
                  <a:srgbClr val="FF0000"/>
                </a:solidFill>
                <a:latin typeface="SimHei" panose="02010609060101010101" pitchFamily="49" charset="-122"/>
                <a:ea typeface="SimHei" panose="02010609060101010101" pitchFamily="49" charset="-122"/>
              </a:rPr>
              <a:t>Reflectance</a:t>
            </a:r>
            <a:r>
              <a:rPr lang="zh-CN" altLang="en-US" sz="2400" b="1" dirty="0">
                <a:solidFill>
                  <a:srgbClr val="FF0000"/>
                </a:solidFill>
                <a:latin typeface="SimHei" panose="02010609060101010101" pitchFamily="49" charset="-122"/>
                <a:ea typeface="SimHei" panose="02010609060101010101" pitchFamily="49" charset="-122"/>
              </a:rPr>
              <a:t>（</a:t>
            </a:r>
            <a:r>
              <a:rPr lang="en-US" altLang="zh-CN" sz="2400" b="1" dirty="0">
                <a:solidFill>
                  <a:srgbClr val="FF0000"/>
                </a:solidFill>
                <a:latin typeface="SimHei" panose="02010609060101010101" pitchFamily="49" charset="-122"/>
                <a:ea typeface="SimHei" panose="02010609060101010101" pitchFamily="49" charset="-122"/>
              </a:rPr>
              <a:t>30</a:t>
            </a:r>
            <a:r>
              <a:rPr lang="en-US" altLang="zh-CN" sz="2400" b="1" baseline="30000" dirty="0">
                <a:solidFill>
                  <a:srgbClr val="FF0000"/>
                </a:solidFill>
                <a:latin typeface="SimHei" panose="02010609060101010101" pitchFamily="49" charset="-122"/>
                <a:ea typeface="SimHei" panose="02010609060101010101" pitchFamily="49" charset="-122"/>
              </a:rPr>
              <a:t>o</a:t>
            </a:r>
            <a:r>
              <a:rPr lang="en-US" altLang="zh-CN" sz="2400" b="1" dirty="0">
                <a:solidFill>
                  <a:srgbClr val="FF0000"/>
                </a:solidFill>
                <a:latin typeface="SimHei" panose="02010609060101010101" pitchFamily="49" charset="-122"/>
                <a:ea typeface="SimHei" panose="02010609060101010101" pitchFamily="49" charset="-122"/>
              </a:rPr>
              <a:t>,0</a:t>
            </a:r>
            <a:r>
              <a:rPr lang="en-US" altLang="zh-CN" sz="2400" b="1" baseline="30000" dirty="0">
                <a:solidFill>
                  <a:srgbClr val="FF0000"/>
                </a:solidFill>
                <a:latin typeface="SimHei" panose="02010609060101010101" pitchFamily="49" charset="-122"/>
                <a:ea typeface="SimHei" panose="02010609060101010101" pitchFamily="49" charset="-122"/>
              </a:rPr>
              <a:t>o</a:t>
            </a:r>
            <a:r>
              <a:rPr lang="en-US" altLang="zh-CN" sz="2400" b="1" dirty="0">
                <a:solidFill>
                  <a:srgbClr val="FF0000"/>
                </a:solidFill>
                <a:latin typeface="SimHei" panose="02010609060101010101" pitchFamily="49" charset="-122"/>
                <a:ea typeface="SimHei" panose="02010609060101010101" pitchFamily="49" charset="-122"/>
              </a:rPr>
              <a:t>,30</a:t>
            </a:r>
            <a:r>
              <a:rPr lang="en-US" altLang="zh-CN" sz="2400" b="1" baseline="30000" dirty="0">
                <a:solidFill>
                  <a:srgbClr val="FF0000"/>
                </a:solidFill>
                <a:latin typeface="SimHei" panose="02010609060101010101" pitchFamily="49" charset="-122"/>
                <a:ea typeface="SimHei" panose="02010609060101010101" pitchFamily="49" charset="-122"/>
              </a:rPr>
              <a:t>o</a:t>
            </a:r>
            <a:r>
              <a:rPr lang="zh-CN" altLang="en-US" sz="2400" b="1" dirty="0">
                <a:solidFill>
                  <a:srgbClr val="FF0000"/>
                </a:solidFill>
                <a:latin typeface="SimHei" panose="02010609060101010101" pitchFamily="49" charset="-122"/>
                <a:ea typeface="SimHei" panose="02010609060101010101" pitchFamily="49" charset="-122"/>
              </a:rPr>
              <a:t>）</a:t>
            </a:r>
          </a:p>
          <a:p>
            <a:pPr eaLnBrk="1" hangingPunct="1">
              <a:spcBef>
                <a:spcPct val="0"/>
              </a:spcBef>
              <a:buFontTx/>
              <a:buNone/>
            </a:pPr>
            <a:endParaRPr lang="zh-CN" altLang="en-US" sz="2400" b="1" dirty="0">
              <a:solidFill>
                <a:srgbClr val="FF0000"/>
              </a:solidFill>
              <a:latin typeface="SimHei" panose="02010609060101010101" pitchFamily="49" charset="-122"/>
              <a:ea typeface="SimHei" panose="02010609060101010101" pitchFamily="49" charset="-122"/>
            </a:endParaRPr>
          </a:p>
        </p:txBody>
      </p:sp>
      <p:sp>
        <p:nvSpPr>
          <p:cNvPr id="5" name="TextBox 37">
            <a:extLst>
              <a:ext uri="{FF2B5EF4-FFF2-40B4-BE49-F238E27FC236}">
                <a16:creationId xmlns:a16="http://schemas.microsoft.com/office/drawing/2014/main" id="{B262CFAC-BBC4-4403-A64B-A9D3661DE5FE}"/>
              </a:ext>
            </a:extLst>
          </p:cNvPr>
          <p:cNvSpPr txBox="1">
            <a:spLocks noChangeArrowheads="1"/>
          </p:cNvSpPr>
          <p:nvPr/>
        </p:nvSpPr>
        <p:spPr bwMode="auto">
          <a:xfrm>
            <a:off x="2064544" y="5817533"/>
            <a:ext cx="59031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Seamless mosaic means low relative error</a:t>
            </a:r>
            <a:endParaRPr lang="zh-CN" altLang="en-US"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endParaRPr>
          </a:p>
          <a:p>
            <a:pPr eaLnBrk="1" hangingPunct="1">
              <a:spcBef>
                <a:spcPct val="0"/>
              </a:spcBef>
              <a:buFontTx/>
              <a:buNone/>
            </a:pPr>
            <a:endParaRPr lang="zh-CN" altLang="en-US" sz="2400" b="1" dirty="0">
              <a:solidFill>
                <a:srgbClr val="FF0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90684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92615"/>
            <a:ext cx="9036496" cy="557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矩形 4"/>
          <p:cNvSpPr>
            <a:spLocks noChangeArrowheads="1"/>
          </p:cNvSpPr>
          <p:nvPr/>
        </p:nvSpPr>
        <p:spPr bwMode="auto">
          <a:xfrm>
            <a:off x="4286111" y="2617738"/>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zh-CN" altLang="en-US" b="1" dirty="0">
                <a:solidFill>
                  <a:srgbClr val="0000CC"/>
                </a:solidFill>
                <a:latin typeface="宋体" charset="-122"/>
              </a:rPr>
              <a:t>嫦娥三号</a:t>
            </a:r>
          </a:p>
        </p:txBody>
      </p:sp>
      <p:sp>
        <p:nvSpPr>
          <p:cNvPr id="34820" name="矩形 5"/>
          <p:cNvSpPr>
            <a:spLocks noChangeArrowheads="1"/>
          </p:cNvSpPr>
          <p:nvPr/>
        </p:nvSpPr>
        <p:spPr bwMode="auto">
          <a:xfrm>
            <a:off x="2775025" y="2671763"/>
            <a:ext cx="649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zh-CN" altLang="en-US" b="1" dirty="0">
                <a:solidFill>
                  <a:srgbClr val="0000CC"/>
                </a:solidFill>
                <a:latin typeface="宋体" charset="-122"/>
              </a:rPr>
              <a:t>虹湾</a:t>
            </a:r>
          </a:p>
        </p:txBody>
      </p:sp>
      <p:pic>
        <p:nvPicPr>
          <p:cNvPr id="5" name="Picture 8" descr="x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877" y="2861222"/>
            <a:ext cx="132160" cy="13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x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767" y="3671312"/>
            <a:ext cx="132160" cy="13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p:cNvSpPr>
            <a:spLocks noChangeArrowheads="1"/>
          </p:cNvSpPr>
          <p:nvPr/>
        </p:nvSpPr>
        <p:spPr bwMode="auto">
          <a:xfrm>
            <a:off x="1797510" y="3753036"/>
            <a:ext cx="146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zh-CN" altLang="en-US" b="1" dirty="0">
                <a:solidFill>
                  <a:srgbClr val="0000CC"/>
                </a:solidFill>
                <a:latin typeface="宋体" charset="-122"/>
              </a:rPr>
              <a:t>苏联</a:t>
            </a:r>
            <a:r>
              <a:rPr lang="en-US" altLang="zh-CN" b="1" dirty="0">
                <a:solidFill>
                  <a:srgbClr val="0000CC"/>
                </a:solidFill>
                <a:latin typeface="宋体" charset="-122"/>
              </a:rPr>
              <a:t>Luna 17</a:t>
            </a:r>
            <a:endParaRPr lang="zh-CN" altLang="en-US" b="1" dirty="0">
              <a:solidFill>
                <a:srgbClr val="0000CC"/>
              </a:solidFill>
              <a:latin typeface="宋体" charset="-122"/>
            </a:endParaRPr>
          </a:p>
        </p:txBody>
      </p:sp>
      <p:sp>
        <p:nvSpPr>
          <p:cNvPr id="9" name="矩形 5"/>
          <p:cNvSpPr>
            <a:spLocks noChangeArrowheads="1"/>
          </p:cNvSpPr>
          <p:nvPr/>
        </p:nvSpPr>
        <p:spPr bwMode="auto">
          <a:xfrm>
            <a:off x="5832660" y="1646802"/>
            <a:ext cx="881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zh-CN" altLang="en-US" b="1" dirty="0">
                <a:solidFill>
                  <a:srgbClr val="0000CC"/>
                </a:solidFill>
                <a:latin typeface="宋体" charset="-122"/>
              </a:rPr>
              <a:t>柏拉图</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3693" y="3807043"/>
            <a:ext cx="2288093" cy="1529287"/>
          </a:xfrm>
          <a:prstGeom prst="rect">
            <a:avLst/>
          </a:prstGeom>
        </p:spPr>
      </p:pic>
      <p:cxnSp>
        <p:nvCxnSpPr>
          <p:cNvPr id="8" name="直接箭头连接符 7"/>
          <p:cNvCxnSpPr/>
          <p:nvPr/>
        </p:nvCxnSpPr>
        <p:spPr>
          <a:xfrm>
            <a:off x="3071952" y="3042668"/>
            <a:ext cx="705222" cy="140415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5" idx="2"/>
          </p:cNvCxnSpPr>
          <p:nvPr/>
        </p:nvCxnSpPr>
        <p:spPr>
          <a:xfrm>
            <a:off x="4829956" y="2996952"/>
            <a:ext cx="390116" cy="151216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5"/>
          <p:cNvSpPr>
            <a:spLocks noChangeArrowheads="1"/>
          </p:cNvSpPr>
          <p:nvPr/>
        </p:nvSpPr>
        <p:spPr bwMode="auto">
          <a:xfrm>
            <a:off x="4146667" y="4701424"/>
            <a:ext cx="10734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20000"/>
              </a:spcBef>
            </a:pPr>
            <a:r>
              <a:rPr lang="zh-CN" altLang="en-US" b="1" dirty="0">
                <a:solidFill>
                  <a:srgbClr val="FFFF00"/>
                </a:solidFill>
                <a:latin typeface="宋体" charset="-122"/>
              </a:rPr>
              <a:t>美国</a:t>
            </a:r>
            <a:r>
              <a:rPr lang="en-US" altLang="zh-CN" b="1" dirty="0">
                <a:solidFill>
                  <a:srgbClr val="FFFF00"/>
                </a:solidFill>
                <a:latin typeface="宋体" charset="-122"/>
              </a:rPr>
              <a:t>M3</a:t>
            </a:r>
            <a:r>
              <a:rPr lang="zh-CN" altLang="en-US" b="1" dirty="0">
                <a:solidFill>
                  <a:srgbClr val="FFFF00"/>
                </a:solidFill>
                <a:latin typeface="宋体" charset="-122"/>
              </a:rPr>
              <a:t>图像</a:t>
            </a:r>
          </a:p>
        </p:txBody>
      </p:sp>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32660" y="592615"/>
            <a:ext cx="3311340" cy="2266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37">
            <a:extLst>
              <a:ext uri="{FF2B5EF4-FFF2-40B4-BE49-F238E27FC236}">
                <a16:creationId xmlns:a16="http://schemas.microsoft.com/office/drawing/2014/main" id="{6A5D4071-B305-4E61-8A86-D425BAA99C07}"/>
              </a:ext>
            </a:extLst>
          </p:cNvPr>
          <p:cNvSpPr txBox="1">
            <a:spLocks noChangeArrowheads="1"/>
          </p:cNvSpPr>
          <p:nvPr/>
        </p:nvSpPr>
        <p:spPr bwMode="auto">
          <a:xfrm>
            <a:off x="2862187" y="6146420"/>
            <a:ext cx="507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b="1" dirty="0">
                <a:solidFill>
                  <a:srgbClr val="FF0000"/>
                </a:solidFill>
                <a:latin typeface="SimHei" panose="02010609060101010101" pitchFamily="49" charset="-122"/>
                <a:ea typeface="SimHei" panose="02010609060101010101" pitchFamily="49" charset="-122"/>
              </a:rPr>
              <a:t>Reflectance</a:t>
            </a:r>
            <a:r>
              <a:rPr lang="zh-CN" altLang="en-US" sz="2400" b="1" dirty="0">
                <a:solidFill>
                  <a:srgbClr val="FF0000"/>
                </a:solidFill>
                <a:latin typeface="SimHei" panose="02010609060101010101" pitchFamily="49" charset="-122"/>
                <a:ea typeface="SimHei" panose="02010609060101010101" pitchFamily="49" charset="-122"/>
              </a:rPr>
              <a:t>（</a:t>
            </a:r>
            <a:r>
              <a:rPr lang="en-US" altLang="zh-CN" sz="2400" b="1" dirty="0">
                <a:solidFill>
                  <a:srgbClr val="FF0000"/>
                </a:solidFill>
                <a:latin typeface="SimHei" panose="02010609060101010101" pitchFamily="49" charset="-122"/>
                <a:ea typeface="SimHei" panose="02010609060101010101" pitchFamily="49" charset="-122"/>
              </a:rPr>
              <a:t>30</a:t>
            </a:r>
            <a:r>
              <a:rPr lang="en-US" altLang="zh-CN" sz="2400" b="1" baseline="30000" dirty="0">
                <a:solidFill>
                  <a:srgbClr val="FF0000"/>
                </a:solidFill>
                <a:latin typeface="SimHei" panose="02010609060101010101" pitchFamily="49" charset="-122"/>
                <a:ea typeface="SimHei" panose="02010609060101010101" pitchFamily="49" charset="-122"/>
              </a:rPr>
              <a:t>o</a:t>
            </a:r>
            <a:r>
              <a:rPr lang="en-US" altLang="zh-CN" sz="2400" b="1" dirty="0">
                <a:solidFill>
                  <a:srgbClr val="FF0000"/>
                </a:solidFill>
                <a:latin typeface="SimHei" panose="02010609060101010101" pitchFamily="49" charset="-122"/>
                <a:ea typeface="SimHei" panose="02010609060101010101" pitchFamily="49" charset="-122"/>
              </a:rPr>
              <a:t>,0</a:t>
            </a:r>
            <a:r>
              <a:rPr lang="en-US" altLang="zh-CN" sz="2400" b="1" baseline="30000" dirty="0">
                <a:solidFill>
                  <a:srgbClr val="FF0000"/>
                </a:solidFill>
                <a:latin typeface="SimHei" panose="02010609060101010101" pitchFamily="49" charset="-122"/>
                <a:ea typeface="SimHei" panose="02010609060101010101" pitchFamily="49" charset="-122"/>
              </a:rPr>
              <a:t>o</a:t>
            </a:r>
            <a:r>
              <a:rPr lang="en-US" altLang="zh-CN" sz="2400" b="1" dirty="0">
                <a:solidFill>
                  <a:srgbClr val="FF0000"/>
                </a:solidFill>
                <a:latin typeface="SimHei" panose="02010609060101010101" pitchFamily="49" charset="-122"/>
                <a:ea typeface="SimHei" panose="02010609060101010101" pitchFamily="49" charset="-122"/>
              </a:rPr>
              <a:t>,30</a:t>
            </a:r>
            <a:r>
              <a:rPr lang="en-US" altLang="zh-CN" sz="2400" b="1" baseline="30000" dirty="0">
                <a:solidFill>
                  <a:srgbClr val="FF0000"/>
                </a:solidFill>
                <a:latin typeface="SimHei" panose="02010609060101010101" pitchFamily="49" charset="-122"/>
                <a:ea typeface="SimHei" panose="02010609060101010101" pitchFamily="49" charset="-122"/>
              </a:rPr>
              <a:t>o</a:t>
            </a:r>
            <a:r>
              <a:rPr lang="zh-CN" altLang="en-US" sz="2400" b="1" dirty="0">
                <a:solidFill>
                  <a:srgbClr val="FF0000"/>
                </a:solidFill>
                <a:latin typeface="SimHei" panose="02010609060101010101" pitchFamily="49" charset="-122"/>
                <a:ea typeface="SimHei" panose="02010609060101010101" pitchFamily="49" charset="-122"/>
              </a:rPr>
              <a:t>）</a:t>
            </a:r>
          </a:p>
        </p:txBody>
      </p:sp>
    </p:spTree>
    <p:extLst>
      <p:ext uri="{BB962C8B-B14F-4D97-AF65-F5344CB8AC3E}">
        <p14:creationId xmlns:p14="http://schemas.microsoft.com/office/powerpoint/2010/main" val="1447217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6A4BB5-AA91-494E-8622-3DFA18BDA7EB}"/>
              </a:ext>
            </a:extLst>
          </p:cNvPr>
          <p:cNvPicPr>
            <a:picLocks noChangeAspect="1"/>
          </p:cNvPicPr>
          <p:nvPr/>
        </p:nvPicPr>
        <p:blipFill>
          <a:blip r:embed="rId2"/>
          <a:stretch>
            <a:fillRect/>
          </a:stretch>
        </p:blipFill>
        <p:spPr>
          <a:xfrm>
            <a:off x="247602" y="754492"/>
            <a:ext cx="3352848" cy="3009146"/>
          </a:xfrm>
          <a:prstGeom prst="rect">
            <a:avLst/>
          </a:prstGeom>
        </p:spPr>
      </p:pic>
      <p:sp>
        <p:nvSpPr>
          <p:cNvPr id="4" name="灯片编号占位符 3"/>
          <p:cNvSpPr>
            <a:spLocks noGrp="1"/>
          </p:cNvSpPr>
          <p:nvPr>
            <p:ph type="sldNum" sz="quarter" idx="12"/>
          </p:nvPr>
        </p:nvSpPr>
        <p:spPr/>
        <p:txBody>
          <a:bodyPr/>
          <a:lstStyle>
            <a:lvl1pPr eaLnBrk="0" hangingPunct="0">
              <a:defRPr kumimoji="1" sz="20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0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0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0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9pPr>
          </a:lstStyle>
          <a:p>
            <a:pPr eaLnBrk="1" hangingPunct="1"/>
            <a:fld id="{6EA6D484-CC98-4D7B-9512-D49EC8B38E99}" type="slidenum">
              <a:rPr kumimoji="0" lang="zh-CN" altLang="en-US" sz="1400">
                <a:latin typeface="Arial" panose="020B0604020202020204" pitchFamily="34" charset="0"/>
              </a:rPr>
              <a:pPr eaLnBrk="1" hangingPunct="1"/>
              <a:t>26</a:t>
            </a:fld>
            <a:endParaRPr kumimoji="0" lang="en-US" altLang="zh-CN" sz="1400">
              <a:latin typeface="Arial" panose="020B0604020202020204" pitchFamily="34" charset="0"/>
            </a:endParaRPr>
          </a:p>
        </p:txBody>
      </p:sp>
      <p:cxnSp>
        <p:nvCxnSpPr>
          <p:cNvPr id="11" name="直接连接符 5"/>
          <p:cNvCxnSpPr>
            <a:cxnSpLocks noChangeShapeType="1"/>
          </p:cNvCxnSpPr>
          <p:nvPr/>
        </p:nvCxnSpPr>
        <p:spPr bwMode="auto">
          <a:xfrm>
            <a:off x="-11502" y="625505"/>
            <a:ext cx="9756775" cy="158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sp>
        <p:nvSpPr>
          <p:cNvPr id="13" name="TextBox 37"/>
          <p:cNvSpPr txBox="1">
            <a:spLocks noChangeArrowheads="1"/>
          </p:cNvSpPr>
          <p:nvPr/>
        </p:nvSpPr>
        <p:spPr bwMode="auto">
          <a:xfrm>
            <a:off x="0" y="33338"/>
            <a:ext cx="9072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dirty="0">
                <a:solidFill>
                  <a:srgbClr val="0000CC"/>
                </a:solidFill>
                <a:latin typeface="Times New Roman" panose="02020603050405020304" pitchFamily="18" charset="0"/>
                <a:ea typeface="隶书" panose="02010509060101010101" pitchFamily="49" charset="-122"/>
              </a:rPr>
              <a:t>Comparison-1: Reflectance</a:t>
            </a:r>
            <a:endParaRPr lang="zh-CN" altLang="en-US" sz="2800" b="1" dirty="0">
              <a:solidFill>
                <a:srgbClr val="0000CC"/>
              </a:solidFill>
              <a:latin typeface="SimHei" panose="02010609060101010101" pitchFamily="49" charset="-122"/>
              <a:ea typeface="SimHei" panose="02010609060101010101" pitchFamily="49" charset="-122"/>
            </a:endParaRPr>
          </a:p>
        </p:txBody>
      </p:sp>
      <p:pic>
        <p:nvPicPr>
          <p:cNvPr id="5" name="图片 4">
            <a:extLst>
              <a:ext uri="{FF2B5EF4-FFF2-40B4-BE49-F238E27FC236}">
                <a16:creationId xmlns:a16="http://schemas.microsoft.com/office/drawing/2014/main" id="{CFF4ED26-B8D3-476A-A2B0-921A1AB2E67F}"/>
              </a:ext>
            </a:extLst>
          </p:cNvPr>
          <p:cNvPicPr>
            <a:picLocks noChangeAspect="1"/>
          </p:cNvPicPr>
          <p:nvPr/>
        </p:nvPicPr>
        <p:blipFill>
          <a:blip r:embed="rId3"/>
          <a:stretch>
            <a:fillRect/>
          </a:stretch>
        </p:blipFill>
        <p:spPr>
          <a:xfrm>
            <a:off x="1296591" y="3922790"/>
            <a:ext cx="6236494" cy="2798686"/>
          </a:xfrm>
          <a:prstGeom prst="rect">
            <a:avLst/>
          </a:prstGeom>
        </p:spPr>
      </p:pic>
      <p:pic>
        <p:nvPicPr>
          <p:cNvPr id="19458" name="Picture 2">
            <a:extLst>
              <a:ext uri="{FF2B5EF4-FFF2-40B4-BE49-F238E27FC236}">
                <a16:creationId xmlns:a16="http://schemas.microsoft.com/office/drawing/2014/main" id="{B07294C5-FA00-488C-89B1-248501603723}"/>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l="1721" t="1472" r="1572" b="2118"/>
          <a:stretch>
            <a:fillRect/>
          </a:stretch>
        </p:blipFill>
        <p:spPr bwMode="auto">
          <a:xfrm>
            <a:off x="4414838" y="675176"/>
            <a:ext cx="3714750" cy="317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矩形 9">
            <a:extLst>
              <a:ext uri="{FF2B5EF4-FFF2-40B4-BE49-F238E27FC236}">
                <a16:creationId xmlns:a16="http://schemas.microsoft.com/office/drawing/2014/main" id="{30F89FA5-F818-4DB9-93F2-3C74B9F0B9A4}"/>
              </a:ext>
            </a:extLst>
          </p:cNvPr>
          <p:cNvSpPr/>
          <p:nvPr/>
        </p:nvSpPr>
        <p:spPr>
          <a:xfrm>
            <a:off x="846502" y="995224"/>
            <a:ext cx="1618092" cy="33855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Apollo 16</a:t>
            </a:r>
            <a:endParaRPr lang="zh-CN" altLang="en-US" sz="1600"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92A8FAF7-7653-46FF-85A4-348EBF8D2002}"/>
              </a:ext>
            </a:extLst>
          </p:cNvPr>
          <p:cNvSpPr/>
          <p:nvPr/>
        </p:nvSpPr>
        <p:spPr>
          <a:xfrm>
            <a:off x="5020834" y="754492"/>
            <a:ext cx="1618092" cy="33855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CE-3</a:t>
            </a:r>
            <a:endParaRPr lang="zh-CN" altLang="en-US" sz="1600"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48E538AF-7193-4B4F-BB16-C2E81F60B899}"/>
              </a:ext>
            </a:extLst>
          </p:cNvPr>
          <p:cNvSpPr/>
          <p:nvPr/>
        </p:nvSpPr>
        <p:spPr>
          <a:xfrm>
            <a:off x="3083092" y="6029884"/>
            <a:ext cx="1618092" cy="33855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CE-3</a:t>
            </a:r>
            <a:endParaRPr lang="zh-CN" altLang="en-US" sz="1600"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92A8FAF7-7653-46FF-85A4-348EBF8D2002}"/>
              </a:ext>
            </a:extLst>
          </p:cNvPr>
          <p:cNvSpPr/>
          <p:nvPr/>
        </p:nvSpPr>
        <p:spPr>
          <a:xfrm>
            <a:off x="5914993" y="6008243"/>
            <a:ext cx="1618092"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Times New Roman" panose="02020603050405020304" pitchFamily="18" charset="0"/>
                <a:cs typeface="Times New Roman" panose="02020603050405020304" pitchFamily="18" charset="0"/>
              </a:rPr>
              <a:t>CE-3</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8176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eaLnBrk="0" hangingPunct="0">
              <a:defRPr kumimoji="1" sz="20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0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0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0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9pPr>
          </a:lstStyle>
          <a:p>
            <a:pPr eaLnBrk="1" hangingPunct="1"/>
            <a:fld id="{6EA6D484-CC98-4D7B-9512-D49EC8B38E99}" type="slidenum">
              <a:rPr kumimoji="0" lang="zh-CN" altLang="en-US" sz="1400">
                <a:latin typeface="Arial" panose="020B0604020202020204" pitchFamily="34" charset="0"/>
              </a:rPr>
              <a:pPr eaLnBrk="1" hangingPunct="1"/>
              <a:t>27</a:t>
            </a:fld>
            <a:endParaRPr kumimoji="0" lang="en-US" altLang="zh-CN" sz="1400">
              <a:latin typeface="Arial" panose="020B0604020202020204" pitchFamily="34" charset="0"/>
            </a:endParaRPr>
          </a:p>
        </p:txBody>
      </p:sp>
      <p:cxnSp>
        <p:nvCxnSpPr>
          <p:cNvPr id="11" name="直接连接符 5"/>
          <p:cNvCxnSpPr>
            <a:cxnSpLocks noChangeShapeType="1"/>
          </p:cNvCxnSpPr>
          <p:nvPr/>
        </p:nvCxnSpPr>
        <p:spPr bwMode="auto">
          <a:xfrm>
            <a:off x="-11502" y="625505"/>
            <a:ext cx="9756775" cy="158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sp>
        <p:nvSpPr>
          <p:cNvPr id="13" name="TextBox 37"/>
          <p:cNvSpPr txBox="1">
            <a:spLocks noChangeArrowheads="1"/>
          </p:cNvSpPr>
          <p:nvPr/>
        </p:nvSpPr>
        <p:spPr bwMode="auto">
          <a:xfrm>
            <a:off x="0" y="33338"/>
            <a:ext cx="9072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dirty="0">
                <a:solidFill>
                  <a:srgbClr val="0000CC"/>
                </a:solidFill>
                <a:latin typeface="Times New Roman" panose="02020603050405020304" pitchFamily="18" charset="0"/>
                <a:ea typeface="隶书" panose="02010509060101010101" pitchFamily="49" charset="-122"/>
              </a:rPr>
              <a:t>Comparison-1: Reflectance</a:t>
            </a:r>
            <a:endParaRPr lang="zh-CN" altLang="en-US" sz="2800" b="1" dirty="0">
              <a:solidFill>
                <a:srgbClr val="0000CC"/>
              </a:solidFill>
              <a:latin typeface="SimHei" panose="02010609060101010101" pitchFamily="49" charset="-122"/>
              <a:ea typeface="SimHei" panose="02010609060101010101" pitchFamily="49" charset="-122"/>
            </a:endParaRPr>
          </a:p>
        </p:txBody>
      </p:sp>
      <p:pic>
        <p:nvPicPr>
          <p:cNvPr id="18436" name="Picture 4">
            <a:extLst>
              <a:ext uri="{FF2B5EF4-FFF2-40B4-BE49-F238E27FC236}">
                <a16:creationId xmlns:a16="http://schemas.microsoft.com/office/drawing/2014/main" id="{CEAA94E3-96CE-4EFD-991D-60DEA4C5B3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802" r="1262"/>
          <a:stretch>
            <a:fillRect/>
          </a:stretch>
        </p:blipFill>
        <p:spPr bwMode="auto">
          <a:xfrm>
            <a:off x="464548" y="764876"/>
            <a:ext cx="3285921" cy="278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437" name="Picture 5">
            <a:extLst>
              <a:ext uri="{FF2B5EF4-FFF2-40B4-BE49-F238E27FC236}">
                <a16:creationId xmlns:a16="http://schemas.microsoft.com/office/drawing/2014/main" id="{5E474482-977F-4F49-8295-A7E115CFF5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970" r="1625" b="1103"/>
          <a:stretch>
            <a:fillRect/>
          </a:stretch>
        </p:blipFill>
        <p:spPr bwMode="auto">
          <a:xfrm>
            <a:off x="4826386" y="651890"/>
            <a:ext cx="3263127" cy="277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438" name="图片 1">
            <a:extLst>
              <a:ext uri="{FF2B5EF4-FFF2-40B4-BE49-F238E27FC236}">
                <a16:creationId xmlns:a16="http://schemas.microsoft.com/office/drawing/2014/main" id="{2AD39C9B-1206-4618-AB61-5E7A4226C800}"/>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548" y="3686114"/>
            <a:ext cx="3393707" cy="29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矩形 13">
            <a:extLst>
              <a:ext uri="{FF2B5EF4-FFF2-40B4-BE49-F238E27FC236}">
                <a16:creationId xmlns:a16="http://schemas.microsoft.com/office/drawing/2014/main" id="{92A8FAF7-7653-46FF-85A4-348EBF8D2002}"/>
              </a:ext>
            </a:extLst>
          </p:cNvPr>
          <p:cNvSpPr/>
          <p:nvPr/>
        </p:nvSpPr>
        <p:spPr>
          <a:xfrm>
            <a:off x="1126910" y="3831223"/>
            <a:ext cx="1618092"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Times New Roman" panose="02020603050405020304" pitchFamily="18" charset="0"/>
                <a:cs typeface="Times New Roman" panose="02020603050405020304" pitchFamily="18" charset="0"/>
              </a:rPr>
              <a:t>MS-2</a:t>
            </a:r>
            <a:endParaRPr lang="zh-CN" altLang="en-US" sz="1600"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ECDACCA6-DCE2-4F47-B0E0-4168F97764D3}"/>
              </a:ext>
            </a:extLst>
          </p:cNvPr>
          <p:cNvSpPr/>
          <p:nvPr/>
        </p:nvSpPr>
        <p:spPr>
          <a:xfrm>
            <a:off x="1054487" y="900688"/>
            <a:ext cx="1618092"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Times New Roman" panose="02020603050405020304" pitchFamily="18" charset="0"/>
                <a:cs typeface="Times New Roman" panose="02020603050405020304" pitchFamily="18" charset="0"/>
              </a:rPr>
              <a:t>Brightest</a:t>
            </a:r>
            <a:endParaRPr lang="zh-CN" altLang="en-US" sz="1600"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92A8FAF7-7653-46FF-85A4-348EBF8D2002}"/>
              </a:ext>
            </a:extLst>
          </p:cNvPr>
          <p:cNvSpPr/>
          <p:nvPr/>
        </p:nvSpPr>
        <p:spPr>
          <a:xfrm>
            <a:off x="7061360" y="900688"/>
            <a:ext cx="1618092"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Times New Roman" panose="02020603050405020304" pitchFamily="18" charset="0"/>
                <a:cs typeface="Times New Roman" panose="02020603050405020304" pitchFamily="18" charset="0"/>
              </a:rPr>
              <a:t>Darkest</a:t>
            </a:r>
            <a:endParaRPr lang="zh-CN" altLang="en-US" sz="1600"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8AA6AE8A-112D-4A67-81BC-361E838353A7}"/>
              </a:ext>
            </a:extLst>
          </p:cNvPr>
          <p:cNvSpPr/>
          <p:nvPr/>
        </p:nvSpPr>
        <p:spPr>
          <a:xfrm>
            <a:off x="4336256" y="3910588"/>
            <a:ext cx="4236244"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Note that the LROC-WAC is old data</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Current LRO-WAC has reduced reflectance and slope by times 0.91 factor.</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0467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eaLnBrk="0" hangingPunct="0">
              <a:defRPr kumimoji="1" sz="20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0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0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0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宋体" panose="02010600030101010101" pitchFamily="2" charset="-122"/>
              </a:defRPr>
            </a:lvl9pPr>
          </a:lstStyle>
          <a:p>
            <a:pPr eaLnBrk="1" hangingPunct="1"/>
            <a:fld id="{6EA6D484-CC98-4D7B-9512-D49EC8B38E99}" type="slidenum">
              <a:rPr kumimoji="0" lang="zh-CN" altLang="en-US" sz="1400">
                <a:latin typeface="Arial" panose="020B0604020202020204" pitchFamily="34" charset="0"/>
              </a:rPr>
              <a:pPr eaLnBrk="1" hangingPunct="1"/>
              <a:t>28</a:t>
            </a:fld>
            <a:endParaRPr kumimoji="0" lang="en-US" altLang="zh-CN" sz="1400">
              <a:latin typeface="Arial" panose="020B0604020202020204" pitchFamily="34" charset="0"/>
            </a:endParaRPr>
          </a:p>
        </p:txBody>
      </p:sp>
      <p:cxnSp>
        <p:nvCxnSpPr>
          <p:cNvPr id="11" name="直接连接符 5"/>
          <p:cNvCxnSpPr>
            <a:cxnSpLocks noChangeShapeType="1"/>
          </p:cNvCxnSpPr>
          <p:nvPr/>
        </p:nvCxnSpPr>
        <p:spPr bwMode="auto">
          <a:xfrm>
            <a:off x="-11502" y="625505"/>
            <a:ext cx="9756775" cy="158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sp>
        <p:nvSpPr>
          <p:cNvPr id="13" name="TextBox 37"/>
          <p:cNvSpPr txBox="1">
            <a:spLocks noChangeArrowheads="1"/>
          </p:cNvSpPr>
          <p:nvPr/>
        </p:nvSpPr>
        <p:spPr bwMode="auto">
          <a:xfrm>
            <a:off x="0" y="33338"/>
            <a:ext cx="9072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dirty="0">
                <a:solidFill>
                  <a:srgbClr val="0000CC"/>
                </a:solidFill>
                <a:latin typeface="Times New Roman" panose="02020603050405020304" pitchFamily="18" charset="0"/>
                <a:ea typeface="隶书" panose="02010509060101010101" pitchFamily="49" charset="-122"/>
              </a:rPr>
              <a:t>Comparison-2: Radiance</a:t>
            </a:r>
            <a:endParaRPr lang="zh-CN" altLang="en-US" sz="2800" b="1" dirty="0">
              <a:solidFill>
                <a:srgbClr val="0000CC"/>
              </a:solidFill>
              <a:latin typeface="SimHei" panose="02010609060101010101" pitchFamily="49" charset="-122"/>
              <a:ea typeface="SimHei" panose="02010609060101010101" pitchFamily="49" charset="-122"/>
            </a:endParaRPr>
          </a:p>
        </p:txBody>
      </p:sp>
      <p:pic>
        <p:nvPicPr>
          <p:cNvPr id="5" name="图片 4">
            <a:extLst>
              <a:ext uri="{FF2B5EF4-FFF2-40B4-BE49-F238E27FC236}">
                <a16:creationId xmlns:a16="http://schemas.microsoft.com/office/drawing/2014/main" id="{855B70C6-61DC-40B0-87AD-70F0E336C1DF}"/>
              </a:ext>
            </a:extLst>
          </p:cNvPr>
          <p:cNvPicPr>
            <a:picLocks noChangeAspect="1"/>
          </p:cNvPicPr>
          <p:nvPr/>
        </p:nvPicPr>
        <p:blipFill>
          <a:blip r:embed="rId2"/>
          <a:stretch>
            <a:fillRect/>
          </a:stretch>
        </p:blipFill>
        <p:spPr>
          <a:xfrm>
            <a:off x="142809" y="748011"/>
            <a:ext cx="8929753" cy="4029104"/>
          </a:xfrm>
          <a:prstGeom prst="rect">
            <a:avLst/>
          </a:prstGeom>
        </p:spPr>
      </p:pic>
      <p:sp>
        <p:nvSpPr>
          <p:cNvPr id="6" name="矩形 5">
            <a:extLst>
              <a:ext uri="{FF2B5EF4-FFF2-40B4-BE49-F238E27FC236}">
                <a16:creationId xmlns:a16="http://schemas.microsoft.com/office/drawing/2014/main" id="{D050E29E-3425-46C2-93A3-726346142AF1}"/>
              </a:ext>
            </a:extLst>
          </p:cNvPr>
          <p:cNvSpPr/>
          <p:nvPr/>
        </p:nvSpPr>
        <p:spPr>
          <a:xfrm>
            <a:off x="753633" y="4917143"/>
            <a:ext cx="7708106" cy="830997"/>
          </a:xfrm>
          <a:prstGeom prst="rect">
            <a:avLst/>
          </a:prstGeom>
        </p:spPr>
        <p:txBody>
          <a:bodyPr wrap="square">
            <a:spAutoFit/>
          </a:bodyPr>
          <a:lstStyle/>
          <a:p>
            <a:r>
              <a:rPr lang="zh-CN" altLang="en-US" sz="2400" dirty="0">
                <a:latin typeface="Times New Roman" panose="02020603050405020304" pitchFamily="18" charset="0"/>
                <a:cs typeface="Times New Roman" panose="02020603050405020304" pitchFamily="18" charset="0"/>
              </a:rPr>
              <a:t>Radiance values (a) and the values normalized to unity at 750 nm (b) comparison among different instruments. </a:t>
            </a:r>
          </a:p>
        </p:txBody>
      </p:sp>
      <p:sp>
        <p:nvSpPr>
          <p:cNvPr id="10" name="矩形 9">
            <a:extLst>
              <a:ext uri="{FF2B5EF4-FFF2-40B4-BE49-F238E27FC236}">
                <a16:creationId xmlns:a16="http://schemas.microsoft.com/office/drawing/2014/main" id="{C422E6D7-785F-4ADD-9036-B2B87B939531}"/>
              </a:ext>
            </a:extLst>
          </p:cNvPr>
          <p:cNvSpPr/>
          <p:nvPr/>
        </p:nvSpPr>
        <p:spPr>
          <a:xfrm>
            <a:off x="8263516" y="3259723"/>
            <a:ext cx="1618092" cy="33855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CE-3</a:t>
            </a:r>
            <a:endParaRPr lang="zh-CN" altLang="en-US" sz="1600"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92A8FAF7-7653-46FF-85A4-348EBF8D2002}"/>
              </a:ext>
            </a:extLst>
          </p:cNvPr>
          <p:cNvSpPr/>
          <p:nvPr/>
        </p:nvSpPr>
        <p:spPr>
          <a:xfrm>
            <a:off x="1484098" y="940583"/>
            <a:ext cx="1618092"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Times New Roman" panose="02020603050405020304" pitchFamily="18" charset="0"/>
                <a:cs typeface="Times New Roman" panose="02020603050405020304" pitchFamily="18" charset="0"/>
              </a:rPr>
              <a:t>CE-3</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739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BD33B8D0-7CFC-40F1-B628-955C5399B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20" y="699796"/>
            <a:ext cx="263842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FC87E7DA-4F6E-45EC-A363-FD500429C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25" y="699795"/>
            <a:ext cx="263842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6145" name="图片 1">
            <a:extLst>
              <a:ext uri="{FF2B5EF4-FFF2-40B4-BE49-F238E27FC236}">
                <a16:creationId xmlns:a16="http://schemas.microsoft.com/office/drawing/2014/main" id="{D3B57923-51D9-4055-89C9-D08B1822D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471" y="731481"/>
            <a:ext cx="2638425" cy="2638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CA1415DF-565C-472D-8282-C7F33871CAB7}"/>
              </a:ext>
            </a:extLst>
          </p:cNvPr>
          <p:cNvSpPr txBox="1">
            <a:spLocks noChangeArrowheads="1"/>
          </p:cNvSpPr>
          <p:nvPr/>
        </p:nvSpPr>
        <p:spPr bwMode="auto">
          <a:xfrm>
            <a:off x="312608" y="6506871"/>
            <a:ext cx="368300" cy="3619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(c)</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5" name="Text Box 6">
            <a:extLst>
              <a:ext uri="{FF2B5EF4-FFF2-40B4-BE49-F238E27FC236}">
                <a16:creationId xmlns:a16="http://schemas.microsoft.com/office/drawing/2014/main" id="{A2CF47A6-705A-405A-B969-4F6858399E46}"/>
              </a:ext>
            </a:extLst>
          </p:cNvPr>
          <p:cNvSpPr txBox="1">
            <a:spLocks noChangeArrowheads="1"/>
          </p:cNvSpPr>
          <p:nvPr/>
        </p:nvSpPr>
        <p:spPr bwMode="auto">
          <a:xfrm>
            <a:off x="2536695" y="782346"/>
            <a:ext cx="368300" cy="3619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6" name="Text Box 5">
            <a:extLst>
              <a:ext uri="{FF2B5EF4-FFF2-40B4-BE49-F238E27FC236}">
                <a16:creationId xmlns:a16="http://schemas.microsoft.com/office/drawing/2014/main" id="{722506BE-CA74-4D06-81F4-08EBE5910EEC}"/>
              </a:ext>
            </a:extLst>
          </p:cNvPr>
          <p:cNvSpPr txBox="1">
            <a:spLocks noChangeArrowheads="1"/>
          </p:cNvSpPr>
          <p:nvPr/>
        </p:nvSpPr>
        <p:spPr bwMode="auto">
          <a:xfrm>
            <a:off x="5157658" y="807746"/>
            <a:ext cx="368300" cy="3619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(b)</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66AD8EE3-E2AE-4CA2-AFEE-E67CB368F5F4}"/>
              </a:ext>
            </a:extLst>
          </p:cNvPr>
          <p:cNvSpPr>
            <a:spLocks noChangeArrowheads="1"/>
          </p:cNvSpPr>
          <p:nvPr/>
        </p:nvSpPr>
        <p:spPr bwMode="auto">
          <a:xfrm>
            <a:off x="311020" y="6997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11">
            <a:extLst>
              <a:ext uri="{FF2B5EF4-FFF2-40B4-BE49-F238E27FC236}">
                <a16:creationId xmlns:a16="http://schemas.microsoft.com/office/drawing/2014/main" id="{19E9990B-66BA-4FE6-AF50-B61DA5C73BA4}"/>
              </a:ext>
            </a:extLst>
          </p:cNvPr>
          <p:cNvSpPr>
            <a:spLocks noChangeArrowheads="1"/>
          </p:cNvSpPr>
          <p:nvPr/>
        </p:nvSpPr>
        <p:spPr bwMode="auto">
          <a:xfrm>
            <a:off x="311020" y="597664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13">
            <a:extLst>
              <a:ext uri="{FF2B5EF4-FFF2-40B4-BE49-F238E27FC236}">
                <a16:creationId xmlns:a16="http://schemas.microsoft.com/office/drawing/2014/main" id="{A4C6E974-509F-4601-9E67-E779FED0E346}"/>
              </a:ext>
            </a:extLst>
          </p:cNvPr>
          <p:cNvSpPr>
            <a:spLocks noChangeArrowheads="1"/>
          </p:cNvSpPr>
          <p:nvPr/>
        </p:nvSpPr>
        <p:spPr bwMode="auto">
          <a:xfrm>
            <a:off x="311020" y="64338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4">
            <a:extLst>
              <a:ext uri="{FF2B5EF4-FFF2-40B4-BE49-F238E27FC236}">
                <a16:creationId xmlns:a16="http://schemas.microsoft.com/office/drawing/2014/main" id="{873B2893-A581-41B2-820C-011FE1DE7302}"/>
              </a:ext>
            </a:extLst>
          </p:cNvPr>
          <p:cNvSpPr>
            <a:spLocks noChangeArrowheads="1"/>
          </p:cNvSpPr>
          <p:nvPr/>
        </p:nvSpPr>
        <p:spPr bwMode="auto">
          <a:xfrm>
            <a:off x="311020" y="90722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TextBox 37">
            <a:extLst>
              <a:ext uri="{FF2B5EF4-FFF2-40B4-BE49-F238E27FC236}">
                <a16:creationId xmlns:a16="http://schemas.microsoft.com/office/drawing/2014/main" id="{77568148-3FAC-4A28-8B89-F0D86EE6FD4E}"/>
              </a:ext>
            </a:extLst>
          </p:cNvPr>
          <p:cNvSpPr txBox="1">
            <a:spLocks noChangeArrowheads="1"/>
          </p:cNvSpPr>
          <p:nvPr/>
        </p:nvSpPr>
        <p:spPr bwMode="auto">
          <a:xfrm>
            <a:off x="496758" y="141374"/>
            <a:ext cx="7923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b="1" dirty="0">
                <a:solidFill>
                  <a:srgbClr val="0000CC"/>
                </a:solidFill>
                <a:latin typeface="Times New Roman" pitchFamily="18" charset="0"/>
                <a:ea typeface="隶书" pitchFamily="49" charset="-122"/>
              </a:rPr>
              <a:t>CE-3 landing site was suggested as new calibration site</a:t>
            </a:r>
            <a:endParaRPr lang="zh-CN" altLang="en-US" sz="2400" b="1" dirty="0">
              <a:solidFill>
                <a:srgbClr val="0000CC"/>
              </a:solidFill>
              <a:latin typeface="隶书" pitchFamily="49" charset="-122"/>
              <a:ea typeface="隶书" pitchFamily="49" charset="-122"/>
            </a:endParaRPr>
          </a:p>
        </p:txBody>
      </p:sp>
      <p:sp>
        <p:nvSpPr>
          <p:cNvPr id="16" name="Rectangle 3">
            <a:extLst>
              <a:ext uri="{FF2B5EF4-FFF2-40B4-BE49-F238E27FC236}">
                <a16:creationId xmlns:a16="http://schemas.microsoft.com/office/drawing/2014/main" id="{C3ED401E-D241-4542-B423-2D1BC39C2550}"/>
              </a:ext>
            </a:extLst>
          </p:cNvPr>
          <p:cNvSpPr txBox="1">
            <a:spLocks noRot="1" noChangeArrowheads="1"/>
          </p:cNvSpPr>
          <p:nvPr/>
        </p:nvSpPr>
        <p:spPr bwMode="auto">
          <a:xfrm>
            <a:off x="192897" y="3514061"/>
            <a:ext cx="5668153" cy="175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9pPr>
          </a:lstStyle>
          <a:p>
            <a:pPr marL="342900" indent="-342900">
              <a:lnSpc>
                <a:spcPct val="150000"/>
              </a:lnSpc>
              <a:buFont typeface="Arial" panose="020B0604020202020204" pitchFamily="34" charset="0"/>
              <a:buChar char="•"/>
              <a:defRPr/>
            </a:pPr>
            <a:r>
              <a:rPr kumimoji="0" lang="en-US" altLang="zh-CN" kern="0" dirty="0">
                <a:solidFill>
                  <a:srgbClr val="0000FF"/>
                </a:solidFill>
              </a:rPr>
              <a:t>Previous sites (MS-2; Apollo 16; see </a:t>
            </a:r>
            <a:r>
              <a:rPr kumimoji="0" lang="en-US" altLang="zh-CN" kern="0" dirty="0" err="1">
                <a:solidFill>
                  <a:srgbClr val="0000FF"/>
                </a:solidFill>
              </a:rPr>
              <a:t>Pieters</a:t>
            </a:r>
            <a:r>
              <a:rPr kumimoji="0" lang="en-US" altLang="zh-CN" kern="0" dirty="0">
                <a:solidFill>
                  <a:srgbClr val="0000FF"/>
                </a:solidFill>
              </a:rPr>
              <a:t> 2008) are all old (&gt;3.2 Ga) so very rough.</a:t>
            </a:r>
          </a:p>
          <a:p>
            <a:pPr marL="342900" indent="-342900">
              <a:lnSpc>
                <a:spcPct val="150000"/>
              </a:lnSpc>
              <a:buFont typeface="Arial" panose="020B0604020202020204" pitchFamily="34" charset="0"/>
              <a:buChar char="•"/>
              <a:defRPr/>
            </a:pPr>
            <a:r>
              <a:rPr kumimoji="0" lang="en-US" altLang="zh-CN" kern="0" dirty="0">
                <a:solidFill>
                  <a:srgbClr val="0000FF"/>
                </a:solidFill>
              </a:rPr>
              <a:t>CE-3 is much younger hence roughness is smaller.</a:t>
            </a:r>
          </a:p>
          <a:p>
            <a:pPr marL="342900" indent="-342900">
              <a:lnSpc>
                <a:spcPct val="150000"/>
              </a:lnSpc>
              <a:buFont typeface="Arial" panose="020B0604020202020204" pitchFamily="34" charset="0"/>
              <a:buChar char="•"/>
              <a:defRPr/>
            </a:pPr>
            <a:r>
              <a:rPr kumimoji="0" lang="en-US" altLang="zh-CN" kern="0" dirty="0">
                <a:solidFill>
                  <a:srgbClr val="0000FF"/>
                </a:solidFill>
              </a:rPr>
              <a:t>CE-3 site is very large because it represents late stage of lunar volcanism.</a:t>
            </a:r>
          </a:p>
          <a:p>
            <a:pPr marL="342900" indent="-342900">
              <a:lnSpc>
                <a:spcPct val="150000"/>
              </a:lnSpc>
              <a:buFont typeface="Arial" panose="020B0604020202020204" pitchFamily="34" charset="0"/>
              <a:buChar char="•"/>
              <a:defRPr/>
            </a:pPr>
            <a:r>
              <a:rPr kumimoji="0" lang="en-US" altLang="zh-CN" kern="0" dirty="0">
                <a:solidFill>
                  <a:srgbClr val="0000FF"/>
                </a:solidFill>
              </a:rPr>
              <a:t>There are in situ reflectance and composition (APXS).</a:t>
            </a:r>
          </a:p>
          <a:p>
            <a:pPr marL="342900" indent="-342900">
              <a:lnSpc>
                <a:spcPct val="90000"/>
              </a:lnSpc>
              <a:buFont typeface="Arial" panose="020B0604020202020204" pitchFamily="34" charset="0"/>
              <a:buChar char="•"/>
              <a:defRPr/>
            </a:pPr>
            <a:endParaRPr kumimoji="0" lang="en-US" altLang="zh-CN" kern="0" dirty="0">
              <a:solidFill>
                <a:srgbClr val="0000FF"/>
              </a:solidFill>
            </a:endParaRPr>
          </a:p>
          <a:p>
            <a:pPr>
              <a:lnSpc>
                <a:spcPct val="90000"/>
              </a:lnSpc>
              <a:defRPr/>
            </a:pPr>
            <a:endParaRPr kumimoji="0" lang="en-US" altLang="zh-CN" kern="0" dirty="0">
              <a:solidFill>
                <a:srgbClr val="0000FF"/>
              </a:solidFill>
            </a:endParaRPr>
          </a:p>
          <a:p>
            <a:pPr>
              <a:lnSpc>
                <a:spcPct val="90000"/>
              </a:lnSpc>
              <a:defRPr/>
            </a:pPr>
            <a:endParaRPr kumimoji="0" lang="en-US" altLang="en-US" kern="0" dirty="0">
              <a:solidFill>
                <a:srgbClr val="0000FF"/>
              </a:solidFill>
            </a:endParaRPr>
          </a:p>
          <a:p>
            <a:pPr>
              <a:lnSpc>
                <a:spcPct val="90000"/>
              </a:lnSpc>
              <a:defRPr/>
            </a:pPr>
            <a:endParaRPr kumimoji="0" lang="zh-CN" altLang="en-US" kern="0" dirty="0">
              <a:solidFill>
                <a:srgbClr val="0000FF"/>
              </a:solidFill>
            </a:endParaRPr>
          </a:p>
          <a:p>
            <a:pPr>
              <a:lnSpc>
                <a:spcPct val="90000"/>
              </a:lnSpc>
              <a:defRPr/>
            </a:pPr>
            <a:endParaRPr kumimoji="0" lang="zh-CN" altLang="en-US" kern="0" dirty="0">
              <a:solidFill>
                <a:srgbClr val="0000FF"/>
              </a:solidFill>
            </a:endParaRPr>
          </a:p>
        </p:txBody>
      </p:sp>
      <p:pic>
        <p:nvPicPr>
          <p:cNvPr id="17" name="图片 5">
            <a:extLst>
              <a:ext uri="{FF2B5EF4-FFF2-40B4-BE49-F238E27FC236}">
                <a16:creationId xmlns:a16="http://schemas.microsoft.com/office/drawing/2014/main" id="{B3B60E3D-8220-4661-84FE-F2B2C3CE39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7658" y="3601826"/>
            <a:ext cx="3133445" cy="289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x1">
            <a:extLst>
              <a:ext uri="{FF2B5EF4-FFF2-40B4-BE49-F238E27FC236}">
                <a16:creationId xmlns:a16="http://schemas.microsoft.com/office/drawing/2014/main" id="{0F2F37F9-6D76-442D-855E-3865B7169AF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01681" y="4110038"/>
            <a:ext cx="176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5B22DC9-12EC-4D74-BDC0-DD4F87F53598}"/>
              </a:ext>
            </a:extLst>
          </p:cNvPr>
          <p:cNvSpPr/>
          <p:nvPr/>
        </p:nvSpPr>
        <p:spPr>
          <a:xfrm>
            <a:off x="217358" y="1084078"/>
            <a:ext cx="8694294" cy="4401205"/>
          </a:xfrm>
          <a:prstGeom prst="rect">
            <a:avLst/>
          </a:prstGeom>
        </p:spPr>
        <p:txBody>
          <a:bodyPr wrap="square">
            <a:spAutoFit/>
          </a:bodyPr>
          <a:lstStyle/>
          <a:p>
            <a:pPr marL="514350" indent="-514350">
              <a:buFont typeface="+mj-lt"/>
              <a:buAutoNum type="arabicPeriod" startAt="4"/>
            </a:pPr>
            <a:r>
              <a:rPr lang="en-US" altLang="zh-CN" sz="2000" dirty="0">
                <a:solidFill>
                  <a:srgbClr val="000000"/>
                </a:solidFill>
                <a:latin typeface="AdvTT5843c571"/>
              </a:rPr>
              <a:t>Irradiance observations of the unresolved Moon covering a wide range of phase angles were made in the </a:t>
            </a:r>
            <a:r>
              <a:rPr lang="en-US" altLang="zh-CN" sz="2000" dirty="0">
                <a:solidFill>
                  <a:srgbClr val="000000"/>
                </a:solidFill>
                <a:latin typeface="AdvTTf90d833a.I"/>
              </a:rPr>
              <a:t>UBV </a:t>
            </a:r>
            <a:r>
              <a:rPr lang="en-US" altLang="zh-CN" sz="2000" dirty="0">
                <a:solidFill>
                  <a:srgbClr val="000000"/>
                </a:solidFill>
                <a:latin typeface="AdvTT5843c571"/>
              </a:rPr>
              <a:t>and nine narrower bands covering 359–1064 nm by Lane &amp; Irvine (1973), who report 33 observations over 29 nights covering all but two lunations from 1964 July to 1965 November. That paper is a landmark in absolute photometry of the Moon calibration by stars.  </a:t>
            </a:r>
            <a:r>
              <a:rPr lang="en-US" altLang="zh-CN" sz="2000" dirty="0"/>
              <a:t> They found that the Moon becomes redder with increasing phase angle:</a:t>
            </a:r>
            <a:r>
              <a:rPr lang="zh-CN" altLang="en-US" sz="2000" dirty="0"/>
              <a:t> </a:t>
            </a:r>
            <a:r>
              <a:rPr lang="en-US" altLang="zh-CN" sz="2000" dirty="0"/>
              <a:t>phase reddening. Their work does not cover the opposition effect or </a:t>
            </a:r>
            <a:r>
              <a:rPr lang="en-US" altLang="zh-CN" sz="2000" dirty="0" err="1"/>
              <a:t>libration</a:t>
            </a:r>
            <a:endParaRPr lang="en-US" altLang="zh-CN" sz="2000" dirty="0"/>
          </a:p>
          <a:p>
            <a:pPr marL="514350" indent="-514350">
              <a:buFont typeface="+mj-lt"/>
              <a:buAutoNum type="arabicPeriod" startAt="4"/>
            </a:pPr>
            <a:r>
              <a:rPr lang="en-US" altLang="zh-CN" sz="2000" dirty="0" err="1"/>
              <a:t>Dobber</a:t>
            </a:r>
            <a:r>
              <a:rPr lang="en-US" altLang="zh-CN" sz="2000" dirty="0"/>
              <a:t> et al. (1998) have obtained lunar geometrical albedo at phase angle 79.7°in spectral range (240–800 nm) from ESAERS2 satellite data. They used calibration with a screen illuminated by the Sun.</a:t>
            </a:r>
          </a:p>
          <a:p>
            <a:pPr marL="514350" indent="-514350">
              <a:buFont typeface="+mj-lt"/>
              <a:buAutoNum type="arabicPeriod" startAt="4"/>
            </a:pPr>
            <a:r>
              <a:rPr lang="en-US" altLang="zh-CN" sz="2000" dirty="0"/>
              <a:t>Clementine spacecraft UVVIS data have been calibrated using laboratory measurements of Apollo-16 samples (</a:t>
            </a:r>
            <a:r>
              <a:rPr lang="en-US" altLang="zh-CN" sz="2000" dirty="0" err="1"/>
              <a:t>Pieters</a:t>
            </a:r>
            <a:r>
              <a:rPr lang="en-US" altLang="zh-CN" sz="2000" dirty="0"/>
              <a:t>, 1999; McEwen et al., 1998), and found albedo approximately two times greater than that of the </a:t>
            </a:r>
            <a:r>
              <a:rPr lang="en-US" altLang="zh-CN" sz="2000" dirty="0" err="1"/>
              <a:t>Sytinskaya</a:t>
            </a:r>
            <a:r>
              <a:rPr lang="en-US" altLang="zh-CN" sz="2000" dirty="0"/>
              <a:t>–</a:t>
            </a:r>
            <a:r>
              <a:rPr lang="en-US" altLang="zh-CN" sz="2000" dirty="0" err="1"/>
              <a:t>Sharonov</a:t>
            </a:r>
            <a:r>
              <a:rPr lang="en-US" altLang="zh-CN" sz="2000" dirty="0"/>
              <a:t> system (Hillier et al., 1999; </a:t>
            </a:r>
            <a:r>
              <a:rPr lang="en-US" altLang="zh-CN" sz="2000" dirty="0" err="1"/>
              <a:t>Shkuratov</a:t>
            </a:r>
            <a:r>
              <a:rPr lang="en-US" altLang="zh-CN" sz="2000" dirty="0"/>
              <a:t> et al., 2001).</a:t>
            </a:r>
          </a:p>
        </p:txBody>
      </p:sp>
      <p:sp>
        <p:nvSpPr>
          <p:cNvPr id="5" name="Text Box 6">
            <a:extLst>
              <a:ext uri="{FF2B5EF4-FFF2-40B4-BE49-F238E27FC236}">
                <a16:creationId xmlns:a16="http://schemas.microsoft.com/office/drawing/2014/main" id="{B1DB72C7-EA4F-45B5-8C50-51274BD07DDF}"/>
              </a:ext>
            </a:extLst>
          </p:cNvPr>
          <p:cNvSpPr txBox="1">
            <a:spLocks noChangeArrowheads="1"/>
          </p:cNvSpPr>
          <p:nvPr/>
        </p:nvSpPr>
        <p:spPr bwMode="auto">
          <a:xfrm>
            <a:off x="308829" y="74961"/>
            <a:ext cx="84099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History of observing the Moon’s</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absolute</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cs typeface="Times New Roman" panose="02020603050405020304" pitchFamily="18" charset="0"/>
              </a:rPr>
              <a:t>photometry</a:t>
            </a:r>
            <a:endPar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7" name="矩形 6">
            <a:extLst>
              <a:ext uri="{FF2B5EF4-FFF2-40B4-BE49-F238E27FC236}">
                <a16:creationId xmlns:a16="http://schemas.microsoft.com/office/drawing/2014/main" id="{F8C315F0-68D7-4D84-BCE9-7C28CD323BCF}"/>
              </a:ext>
            </a:extLst>
          </p:cNvPr>
          <p:cNvSpPr/>
          <p:nvPr/>
        </p:nvSpPr>
        <p:spPr>
          <a:xfrm>
            <a:off x="2260676" y="656463"/>
            <a:ext cx="4814523" cy="369332"/>
          </a:xfrm>
          <a:prstGeom prst="rect">
            <a:avLst/>
          </a:prstGeom>
        </p:spPr>
        <p:txBody>
          <a:bodyPr wrap="none">
            <a:spAutoFit/>
          </a:bodyPr>
          <a:lstStyle/>
          <a:p>
            <a:r>
              <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rPr>
              <a:t>Velikodsky </a:t>
            </a:r>
            <a:r>
              <a:rPr lang="en-US" altLang="zh-CN" b="1" dirty="0">
                <a:solidFill>
                  <a:srgbClr val="0000CC"/>
                </a:solidFill>
                <a:latin typeface="Times New Roman" panose="02020603050405020304" pitchFamily="18" charset="0"/>
                <a:ea typeface="宋体" pitchFamily="2" charset="-122"/>
                <a:cs typeface="Times New Roman" panose="02020603050405020304" pitchFamily="18" charset="0"/>
              </a:rPr>
              <a:t>et al., 2011; Kieffer and Stone, 2005</a:t>
            </a:r>
            <a:endPar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209509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A0D3BC83-4BBB-4FBA-B055-20B33FBFC20F}"/>
              </a:ext>
            </a:extLst>
          </p:cNvPr>
          <p:cNvGrpSpPr/>
          <p:nvPr/>
        </p:nvGrpSpPr>
        <p:grpSpPr>
          <a:xfrm>
            <a:off x="3084543" y="123882"/>
            <a:ext cx="2842727" cy="2740107"/>
            <a:chOff x="33783" y="0"/>
            <a:chExt cx="2842727" cy="2740107"/>
          </a:xfrm>
        </p:grpSpPr>
        <p:grpSp>
          <p:nvGrpSpPr>
            <p:cNvPr id="2" name="组合 1">
              <a:extLst>
                <a:ext uri="{FF2B5EF4-FFF2-40B4-BE49-F238E27FC236}">
                  <a16:creationId xmlns:a16="http://schemas.microsoft.com/office/drawing/2014/main" id="{D99EA16E-779F-47A8-AA8C-8ADCC29A986C}"/>
                </a:ext>
              </a:extLst>
            </p:cNvPr>
            <p:cNvGrpSpPr/>
            <p:nvPr/>
          </p:nvGrpSpPr>
          <p:grpSpPr>
            <a:xfrm>
              <a:off x="33783" y="0"/>
              <a:ext cx="2842727" cy="2740107"/>
              <a:chOff x="323460" y="57070"/>
              <a:chExt cx="2842727" cy="2740107"/>
            </a:xfrm>
          </p:grpSpPr>
          <p:sp>
            <p:nvSpPr>
              <p:cNvPr id="17" name="矩形 16">
                <a:extLst>
                  <a:ext uri="{FF2B5EF4-FFF2-40B4-BE49-F238E27FC236}">
                    <a16:creationId xmlns:a16="http://schemas.microsoft.com/office/drawing/2014/main" id="{D9AD9A09-C496-4A58-95F5-79F45ED159B1}"/>
                  </a:ext>
                </a:extLst>
              </p:cNvPr>
              <p:cNvSpPr/>
              <p:nvPr/>
            </p:nvSpPr>
            <p:spPr>
              <a:xfrm>
                <a:off x="323460" y="57070"/>
                <a:ext cx="2842727" cy="27401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C0FC10C9-4EA1-4B35-BAAA-87A192EB7F69}"/>
                  </a:ext>
                </a:extLst>
              </p:cNvPr>
              <p:cNvPicPr/>
              <p:nvPr/>
            </p:nvPicPr>
            <p:blipFill>
              <a:blip r:embed="rId2"/>
              <a:stretch>
                <a:fillRect/>
              </a:stretch>
            </p:blipFill>
            <p:spPr>
              <a:xfrm rot="10800000">
                <a:off x="944185" y="2193216"/>
                <a:ext cx="1571316" cy="64896"/>
              </a:xfrm>
              <a:prstGeom prst="rect">
                <a:avLst/>
              </a:prstGeom>
            </p:spPr>
          </p:pic>
          <p:sp>
            <p:nvSpPr>
              <p:cNvPr id="22" name="文本框 6">
                <a:extLst>
                  <a:ext uri="{FF2B5EF4-FFF2-40B4-BE49-F238E27FC236}">
                    <a16:creationId xmlns:a16="http://schemas.microsoft.com/office/drawing/2014/main" id="{443B2AA7-0457-4F31-86E2-0FFAEDDEB475}"/>
                  </a:ext>
                </a:extLst>
              </p:cNvPr>
              <p:cNvSpPr txBox="1">
                <a:spLocks noChangeArrowheads="1"/>
              </p:cNvSpPr>
              <p:nvPr/>
            </p:nvSpPr>
            <p:spPr bwMode="auto">
              <a:xfrm>
                <a:off x="722110" y="2251205"/>
                <a:ext cx="455704" cy="15367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l">
                  <a:spcAft>
                    <a:spcPts val="0"/>
                  </a:spcAft>
                </a:pPr>
                <a:r>
                  <a:rPr lang="en-US" sz="1200"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20</a:t>
                </a:r>
                <a:endParaRPr lang="zh-CN" sz="105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23" name="文本框 7">
                <a:extLst>
                  <a:ext uri="{FF2B5EF4-FFF2-40B4-BE49-F238E27FC236}">
                    <a16:creationId xmlns:a16="http://schemas.microsoft.com/office/drawing/2014/main" id="{E96F3B3F-231D-4265-8950-E44BBF82E562}"/>
                  </a:ext>
                </a:extLst>
              </p:cNvPr>
              <p:cNvSpPr txBox="1">
                <a:spLocks noChangeArrowheads="1"/>
              </p:cNvSpPr>
              <p:nvPr/>
            </p:nvSpPr>
            <p:spPr bwMode="auto">
              <a:xfrm>
                <a:off x="2354237" y="2242407"/>
                <a:ext cx="455704" cy="15367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l">
                  <a:spcAft>
                    <a:spcPts val="0"/>
                  </a:spcAft>
                </a:pPr>
                <a:r>
                  <a:rPr lang="en-US" sz="1200"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110</a:t>
                </a:r>
                <a:endParaRPr lang="zh-CN" sz="105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392E60EB-28E5-47CE-A2C9-8451DED9C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01" y="533135"/>
                <a:ext cx="1606087" cy="1604502"/>
              </a:xfrm>
              <a:prstGeom prst="rect">
                <a:avLst/>
              </a:prstGeom>
            </p:spPr>
          </p:pic>
          <p:sp>
            <p:nvSpPr>
              <p:cNvPr id="25" name="文本框 24">
                <a:extLst>
                  <a:ext uri="{FF2B5EF4-FFF2-40B4-BE49-F238E27FC236}">
                    <a16:creationId xmlns:a16="http://schemas.microsoft.com/office/drawing/2014/main" id="{E0A1DDAE-532C-4D3B-B544-C3A149277874}"/>
                  </a:ext>
                </a:extLst>
              </p:cNvPr>
              <p:cNvSpPr txBox="1"/>
              <p:nvPr/>
            </p:nvSpPr>
            <p:spPr>
              <a:xfrm rot="3243617">
                <a:off x="2320541" y="607393"/>
                <a:ext cx="198400" cy="338554"/>
              </a:xfrm>
              <a:prstGeom prst="rect">
                <a:avLst/>
              </a:prstGeom>
              <a:noFill/>
            </p:spPr>
            <p:txBody>
              <a:bodyPr wrap="square" rtlCol="0">
                <a:spAutoFit/>
              </a:bodyPr>
              <a:lstStyle/>
              <a:p>
                <a:r>
                  <a:rPr lang="en-US" altLang="zh-CN" sz="1600" dirty="0">
                    <a:solidFill>
                      <a:schemeClr val="bg1"/>
                    </a:solidFill>
                  </a:rPr>
                  <a:t>N</a:t>
                </a:r>
                <a:endParaRPr lang="zh-CN" altLang="en-US" sz="1600" dirty="0">
                  <a:solidFill>
                    <a:schemeClr val="bg1"/>
                  </a:solidFill>
                </a:endParaRPr>
              </a:p>
            </p:txBody>
          </p:sp>
          <p:sp>
            <p:nvSpPr>
              <p:cNvPr id="26" name="文本框 25">
                <a:extLst>
                  <a:ext uri="{FF2B5EF4-FFF2-40B4-BE49-F238E27FC236}">
                    <a16:creationId xmlns:a16="http://schemas.microsoft.com/office/drawing/2014/main" id="{8C69BBB9-1E57-497F-BBCD-04F5B046C9FC}"/>
                  </a:ext>
                </a:extLst>
              </p:cNvPr>
              <p:cNvSpPr txBox="1"/>
              <p:nvPr/>
            </p:nvSpPr>
            <p:spPr>
              <a:xfrm rot="2273504">
                <a:off x="938343" y="542133"/>
                <a:ext cx="452236" cy="307777"/>
              </a:xfrm>
              <a:prstGeom prst="rect">
                <a:avLst/>
              </a:prstGeom>
              <a:noFill/>
            </p:spPr>
            <p:txBody>
              <a:bodyPr wrap="square" rtlCol="0">
                <a:spAutoFit/>
              </a:bodyPr>
              <a:lstStyle/>
              <a:p>
                <a:r>
                  <a:rPr lang="en-US" altLang="zh-CN" sz="1400" dirty="0">
                    <a:solidFill>
                      <a:schemeClr val="bg1"/>
                    </a:solidFill>
                  </a:rPr>
                  <a:t>W</a:t>
                </a:r>
                <a:endParaRPr lang="zh-CN" altLang="en-US" sz="1400" dirty="0">
                  <a:solidFill>
                    <a:schemeClr val="bg1"/>
                  </a:solidFill>
                </a:endParaRPr>
              </a:p>
            </p:txBody>
          </p:sp>
          <p:sp>
            <p:nvSpPr>
              <p:cNvPr id="27" name="矩形 26">
                <a:extLst>
                  <a:ext uri="{FF2B5EF4-FFF2-40B4-BE49-F238E27FC236}">
                    <a16:creationId xmlns:a16="http://schemas.microsoft.com/office/drawing/2014/main" id="{B775255D-A999-4824-9A53-1B3F3FE1D20B}"/>
                  </a:ext>
                </a:extLst>
              </p:cNvPr>
              <p:cNvSpPr/>
              <p:nvPr/>
            </p:nvSpPr>
            <p:spPr>
              <a:xfrm>
                <a:off x="1238624" y="2262382"/>
                <a:ext cx="1276877" cy="307777"/>
              </a:xfrm>
              <a:prstGeom prst="rect">
                <a:avLst/>
              </a:prstGeom>
            </p:spPr>
            <p:txBody>
              <a:bodyPr wrap="square">
                <a:spAutoFit/>
              </a:bodyPr>
              <a:lstStyle/>
              <a:p>
                <a:r>
                  <a:rPr lang="en-US" altLang="zh-CN" sz="1400" dirty="0">
                    <a:solidFill>
                      <a:schemeClr val="bg1"/>
                    </a:solidFill>
                    <a:cs typeface="Times New Roman" panose="02020603050405020304" pitchFamily="18" charset="0"/>
                  </a:rPr>
                  <a:t>W/m</a:t>
                </a:r>
                <a:r>
                  <a:rPr lang="en-US" altLang="zh-CN" sz="1400" baseline="30000" dirty="0">
                    <a:solidFill>
                      <a:schemeClr val="bg1"/>
                    </a:solidFill>
                    <a:cs typeface="Times New Roman" panose="02020603050405020304" pitchFamily="18" charset="0"/>
                  </a:rPr>
                  <a:t>2</a:t>
                </a:r>
                <a:r>
                  <a:rPr lang="en-US" altLang="zh-CN" sz="1400" dirty="0">
                    <a:solidFill>
                      <a:schemeClr val="bg1"/>
                    </a:solidFill>
                    <a:cs typeface="Times New Roman" panose="02020603050405020304" pitchFamily="18" charset="0"/>
                  </a:rPr>
                  <a:t>/</a:t>
                </a:r>
                <a:r>
                  <a:rPr lang="en-US" altLang="zh-CN" sz="1400" dirty="0" err="1">
                    <a:solidFill>
                      <a:schemeClr val="bg1"/>
                    </a:solidFill>
                    <a:cs typeface="Times New Roman" panose="02020603050405020304" pitchFamily="18" charset="0"/>
                  </a:rPr>
                  <a:t>μm</a:t>
                </a:r>
                <a:r>
                  <a:rPr lang="en-US" altLang="zh-CN" sz="1400" dirty="0">
                    <a:solidFill>
                      <a:schemeClr val="bg1"/>
                    </a:solidFill>
                    <a:cs typeface="Times New Roman" panose="02020603050405020304" pitchFamily="18" charset="0"/>
                  </a:rPr>
                  <a:t>/Sr</a:t>
                </a:r>
                <a:endParaRPr lang="zh-CN" altLang="en-US" sz="1400" dirty="0">
                  <a:solidFill>
                    <a:schemeClr val="bg1"/>
                  </a:solidFill>
                </a:endParaRPr>
              </a:p>
            </p:txBody>
          </p:sp>
        </p:grpSp>
        <p:sp>
          <p:nvSpPr>
            <p:cNvPr id="19" name="矩形 18">
              <a:extLst>
                <a:ext uri="{FF2B5EF4-FFF2-40B4-BE49-F238E27FC236}">
                  <a16:creationId xmlns:a16="http://schemas.microsoft.com/office/drawing/2014/main" id="{D098AA21-6C3E-46C7-83AA-734D7CB3EE24}"/>
                </a:ext>
              </a:extLst>
            </p:cNvPr>
            <p:cNvSpPr/>
            <p:nvPr/>
          </p:nvSpPr>
          <p:spPr>
            <a:xfrm>
              <a:off x="858419" y="105885"/>
              <a:ext cx="1754155" cy="307777"/>
            </a:xfrm>
            <a:prstGeom prst="rect">
              <a:avLst/>
            </a:prstGeom>
          </p:spPr>
          <p:txBody>
            <a:bodyPr wrap="square">
              <a:spAutoFit/>
            </a:bodyPr>
            <a:lstStyle/>
            <a:p>
              <a:r>
                <a:rPr lang="zh-CN" altLang="zh-CN" sz="1400" dirty="0">
                  <a:solidFill>
                    <a:schemeClr val="bg1"/>
                  </a:solidFill>
                  <a:latin typeface="Times New Roman" panose="02020603050405020304" pitchFamily="18" charset="0"/>
                  <a:ea typeface="等线" panose="02010600030101010101" pitchFamily="2" charset="-122"/>
                  <a:cs typeface="Times New Roman" panose="02020603050405020304" pitchFamily="18" charset="0"/>
                </a:rPr>
                <a:t>亮度</a:t>
              </a:r>
              <a:r>
                <a:rPr lang="en-US" altLang="zh-CN" sz="1400" dirty="0">
                  <a:solidFill>
                    <a:schemeClr val="bg1"/>
                  </a:solidFill>
                  <a:latin typeface="Times New Roman" panose="02020603050405020304" pitchFamily="18" charset="0"/>
                  <a:ea typeface="等线" panose="02010600030101010101" pitchFamily="2" charset="-122"/>
                  <a:cs typeface="Times New Roman" panose="02020603050405020304" pitchFamily="18" charset="0"/>
                </a:rPr>
                <a:t>@757 nm</a:t>
              </a:r>
              <a:endParaRPr lang="zh-CN" altLang="en-US" sz="1400" dirty="0">
                <a:solidFill>
                  <a:schemeClr val="bg1"/>
                </a:solidFill>
              </a:endParaRPr>
            </a:p>
          </p:txBody>
        </p:sp>
      </p:grpSp>
      <p:graphicFrame>
        <p:nvGraphicFramePr>
          <p:cNvPr id="18" name="表格 17">
            <a:extLst>
              <a:ext uri="{FF2B5EF4-FFF2-40B4-BE49-F238E27FC236}">
                <a16:creationId xmlns:a16="http://schemas.microsoft.com/office/drawing/2014/main" id="{E17A71CD-C555-4484-9257-2502FBBE6197}"/>
              </a:ext>
            </a:extLst>
          </p:cNvPr>
          <p:cNvGraphicFramePr>
            <a:graphicFrameLocks noGrp="1"/>
          </p:cNvGraphicFramePr>
          <p:nvPr>
            <p:extLst>
              <p:ext uri="{D42A27DB-BD31-4B8C-83A1-F6EECF244321}">
                <p14:modId xmlns:p14="http://schemas.microsoft.com/office/powerpoint/2010/main" val="1737471954"/>
              </p:ext>
            </p:extLst>
          </p:nvPr>
        </p:nvGraphicFramePr>
        <p:xfrm>
          <a:off x="245790" y="4343655"/>
          <a:ext cx="8419674" cy="2373087"/>
        </p:xfrm>
        <a:graphic>
          <a:graphicData uri="http://schemas.openxmlformats.org/drawingml/2006/table">
            <a:tbl>
              <a:tblPr firstRow="1" bandRow="1">
                <a:tableStyleId>{5940675A-B579-460E-94D1-54222C63F5DA}</a:tableStyleId>
              </a:tblPr>
              <a:tblGrid>
                <a:gridCol w="306120">
                  <a:extLst>
                    <a:ext uri="{9D8B030D-6E8A-4147-A177-3AD203B41FA5}">
                      <a16:colId xmlns:a16="http://schemas.microsoft.com/office/drawing/2014/main" val="3857262312"/>
                    </a:ext>
                  </a:extLst>
                </a:gridCol>
                <a:gridCol w="1392084">
                  <a:extLst>
                    <a:ext uri="{9D8B030D-6E8A-4147-A177-3AD203B41FA5}">
                      <a16:colId xmlns:a16="http://schemas.microsoft.com/office/drawing/2014/main" val="2705126427"/>
                    </a:ext>
                  </a:extLst>
                </a:gridCol>
                <a:gridCol w="766058">
                  <a:extLst>
                    <a:ext uri="{9D8B030D-6E8A-4147-A177-3AD203B41FA5}">
                      <a16:colId xmlns:a16="http://schemas.microsoft.com/office/drawing/2014/main" val="576335694"/>
                    </a:ext>
                  </a:extLst>
                </a:gridCol>
                <a:gridCol w="766058">
                  <a:extLst>
                    <a:ext uri="{9D8B030D-6E8A-4147-A177-3AD203B41FA5}">
                      <a16:colId xmlns:a16="http://schemas.microsoft.com/office/drawing/2014/main" val="1409557975"/>
                    </a:ext>
                  </a:extLst>
                </a:gridCol>
                <a:gridCol w="691923">
                  <a:extLst>
                    <a:ext uri="{9D8B030D-6E8A-4147-A177-3AD203B41FA5}">
                      <a16:colId xmlns:a16="http://schemas.microsoft.com/office/drawing/2014/main" val="2967670787"/>
                    </a:ext>
                  </a:extLst>
                </a:gridCol>
                <a:gridCol w="683687">
                  <a:extLst>
                    <a:ext uri="{9D8B030D-6E8A-4147-A177-3AD203B41FA5}">
                      <a16:colId xmlns:a16="http://schemas.microsoft.com/office/drawing/2014/main" val="3628986793"/>
                    </a:ext>
                  </a:extLst>
                </a:gridCol>
                <a:gridCol w="667211">
                  <a:extLst>
                    <a:ext uri="{9D8B030D-6E8A-4147-A177-3AD203B41FA5}">
                      <a16:colId xmlns:a16="http://schemas.microsoft.com/office/drawing/2014/main" val="4280062310"/>
                    </a:ext>
                  </a:extLst>
                </a:gridCol>
                <a:gridCol w="667211">
                  <a:extLst>
                    <a:ext uri="{9D8B030D-6E8A-4147-A177-3AD203B41FA5}">
                      <a16:colId xmlns:a16="http://schemas.microsoft.com/office/drawing/2014/main" val="3743862171"/>
                    </a:ext>
                  </a:extLst>
                </a:gridCol>
                <a:gridCol w="790769">
                  <a:extLst>
                    <a:ext uri="{9D8B030D-6E8A-4147-A177-3AD203B41FA5}">
                      <a16:colId xmlns:a16="http://schemas.microsoft.com/office/drawing/2014/main" val="1336411011"/>
                    </a:ext>
                  </a:extLst>
                </a:gridCol>
                <a:gridCol w="876000">
                  <a:extLst>
                    <a:ext uri="{9D8B030D-6E8A-4147-A177-3AD203B41FA5}">
                      <a16:colId xmlns:a16="http://schemas.microsoft.com/office/drawing/2014/main" val="2264427734"/>
                    </a:ext>
                  </a:extLst>
                </a:gridCol>
                <a:gridCol w="812553">
                  <a:extLst>
                    <a:ext uri="{9D8B030D-6E8A-4147-A177-3AD203B41FA5}">
                      <a16:colId xmlns:a16="http://schemas.microsoft.com/office/drawing/2014/main" val="345517046"/>
                    </a:ext>
                  </a:extLst>
                </a:gridCol>
              </a:tblGrid>
              <a:tr h="375285">
                <a:tc>
                  <a:txBody>
                    <a:bodyPr/>
                    <a:lstStyle/>
                    <a:p>
                      <a:pPr algn="ctr"/>
                      <a:endParaRPr lang="zh-CN" altLang="en-US" sz="1000" dirty="0"/>
                    </a:p>
                  </a:txBody>
                  <a:tcPr vert="eaVert">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zh-CN" altLang="en-US" sz="1200" b="0" i="0" u="none" strike="noStrike" kern="1200" dirty="0">
                          <a:solidFill>
                            <a:srgbClr val="000000"/>
                          </a:solidFill>
                          <a:effectLst/>
                          <a:latin typeface="+mn-ea"/>
                          <a:ea typeface="+mn-ea"/>
                          <a:cs typeface="+mn-cs"/>
                        </a:rPr>
                        <a:t>时间（</a:t>
                      </a:r>
                      <a:r>
                        <a:rPr lang="en-US" altLang="zh-CN" sz="1200" b="0" i="0" u="none" strike="noStrike" kern="1200" dirty="0">
                          <a:solidFill>
                            <a:srgbClr val="000000"/>
                          </a:solidFill>
                          <a:effectLst/>
                          <a:latin typeface="+mn-ea"/>
                          <a:ea typeface="+mn-ea"/>
                          <a:cs typeface="+mn-cs"/>
                        </a:rPr>
                        <a:t>UTC</a:t>
                      </a:r>
                      <a:r>
                        <a:rPr lang="zh-CN" altLang="en-US" sz="1200" b="0" i="0" u="none" strike="noStrike" kern="1200" dirty="0">
                          <a:solidFill>
                            <a:srgbClr val="000000"/>
                          </a:solidFill>
                          <a:effectLst/>
                          <a:latin typeface="+mn-ea"/>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kern="1200" dirty="0">
                          <a:solidFill>
                            <a:srgbClr val="000000"/>
                          </a:solidFill>
                          <a:effectLst/>
                          <a:latin typeface="+mn-ea"/>
                          <a:ea typeface="+mn-ea"/>
                          <a:cs typeface="+mn-cs"/>
                        </a:rPr>
                        <a:t>E-M D(10</a:t>
                      </a:r>
                      <a:r>
                        <a:rPr lang="en-US" altLang="zh-CN" sz="1200" b="0" i="0" u="none" strike="noStrike" kern="1200" baseline="30000" dirty="0">
                          <a:solidFill>
                            <a:srgbClr val="000000"/>
                          </a:solidFill>
                          <a:effectLst/>
                          <a:latin typeface="+mn-ea"/>
                          <a:ea typeface="+mn-ea"/>
                          <a:cs typeface="+mn-cs"/>
                        </a:rPr>
                        <a:t>5</a:t>
                      </a:r>
                      <a:r>
                        <a:rPr lang="en-US" altLang="zh-CN" sz="1200" b="0" i="0" u="none" strike="noStrike" kern="1200" dirty="0">
                          <a:solidFill>
                            <a:srgbClr val="000000"/>
                          </a:solidFill>
                          <a:effectLst/>
                          <a:latin typeface="+mn-ea"/>
                          <a:ea typeface="+mn-ea"/>
                          <a:cs typeface="+mn-cs"/>
                        </a:rPr>
                        <a:t> </a:t>
                      </a:r>
                      <a:r>
                        <a:rPr lang="en-US" altLang="zh-CN" sz="1200" b="0" i="0" u="none" strike="noStrike" kern="1200" dirty="0">
                          <a:solidFill>
                            <a:srgbClr val="000000"/>
                          </a:solidFill>
                          <a:effectLst/>
                          <a:latin typeface="+mn-lt"/>
                          <a:ea typeface="+mn-ea"/>
                          <a:cs typeface="+mn-cs"/>
                        </a:rPr>
                        <a:t>k</a:t>
                      </a:r>
                      <a:r>
                        <a:rPr lang="en-US" sz="1200" b="0" i="0" u="none" strike="noStrike" kern="1200" dirty="0">
                          <a:solidFill>
                            <a:srgbClr val="000000"/>
                          </a:solidFill>
                          <a:effectLst/>
                          <a:latin typeface="+mn-lt"/>
                          <a:ea typeface="+mn-ea"/>
                          <a:cs typeface="+mn-cs"/>
                        </a:rPr>
                        <a:t>m</a:t>
                      </a:r>
                      <a:r>
                        <a:rPr lang="en-US" sz="1200" b="0" i="0" u="none" strike="noStrike" kern="1200" dirty="0">
                          <a:solidFill>
                            <a:srgbClr val="000000"/>
                          </a:solidFill>
                          <a:effectLst/>
                          <a:latin typeface="+mn-ea"/>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kern="1200" dirty="0">
                          <a:solidFill>
                            <a:srgbClr val="000000"/>
                          </a:solidFill>
                          <a:effectLst/>
                          <a:latin typeface="+mn-ea"/>
                          <a:ea typeface="+mn-ea"/>
                          <a:cs typeface="+mn-cs"/>
                        </a:rPr>
                        <a:t>S-M D(10</a:t>
                      </a:r>
                      <a:r>
                        <a:rPr lang="en-US" altLang="zh-CN" sz="1200" b="0" i="0" u="none" strike="noStrike" kern="1200" baseline="30000" dirty="0">
                          <a:solidFill>
                            <a:srgbClr val="000000"/>
                          </a:solidFill>
                          <a:effectLst/>
                          <a:latin typeface="+mn-ea"/>
                          <a:ea typeface="+mn-ea"/>
                          <a:cs typeface="+mn-cs"/>
                        </a:rPr>
                        <a:t>8</a:t>
                      </a:r>
                      <a:r>
                        <a:rPr lang="en-US" altLang="zh-CN" sz="1200" b="0" i="0" u="none" strike="noStrike" kern="1200" dirty="0">
                          <a:solidFill>
                            <a:srgbClr val="000000"/>
                          </a:solidFill>
                          <a:effectLst/>
                          <a:latin typeface="+mn-ea"/>
                          <a:ea typeface="+mn-ea"/>
                          <a:cs typeface="+mn-cs"/>
                        </a:rPr>
                        <a:t> </a:t>
                      </a:r>
                      <a:r>
                        <a:rPr lang="en-US" altLang="zh-CN" sz="1200" b="0" i="0" u="none" strike="noStrike" kern="1200" dirty="0">
                          <a:solidFill>
                            <a:srgbClr val="000000"/>
                          </a:solidFill>
                          <a:effectLst/>
                          <a:latin typeface="+mn-lt"/>
                          <a:ea typeface="+mn-ea"/>
                          <a:cs typeface="+mn-cs"/>
                        </a:rPr>
                        <a:t>k</a:t>
                      </a:r>
                      <a:r>
                        <a:rPr lang="en-US" sz="1200" b="0" i="0" u="none" strike="noStrike" kern="1200" dirty="0">
                          <a:solidFill>
                            <a:srgbClr val="000000"/>
                          </a:solidFill>
                          <a:effectLst/>
                          <a:latin typeface="+mn-lt"/>
                          <a:ea typeface="+mn-ea"/>
                          <a:cs typeface="+mn-cs"/>
                        </a:rPr>
                        <a:t>m</a:t>
                      </a:r>
                      <a:r>
                        <a:rPr lang="en-US" sz="1200" b="0" i="0" u="none" strike="noStrike" kern="1200" dirty="0">
                          <a:solidFill>
                            <a:srgbClr val="000000"/>
                          </a:solidFill>
                          <a:effectLst/>
                          <a:latin typeface="+mn-ea"/>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algn="ctr" fontAlgn="ctr"/>
                      <a:r>
                        <a:rPr lang="en-US" altLang="zh-CN" sz="1200" b="0" i="0" u="none" strike="noStrike" dirty="0">
                          <a:solidFill>
                            <a:srgbClr val="000000"/>
                          </a:solidFill>
                          <a:effectLst/>
                          <a:latin typeface="+mn-ea"/>
                          <a:ea typeface="+mn-ea"/>
                        </a:rPr>
                        <a:t>Sub-Earth</a:t>
                      </a:r>
                      <a:endParaRPr lang="zh-CN" altLang="en-US" sz="12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fontAlgn="ctr"/>
                      <a:endParaRPr lang="zh-CN" altLang="en-US" sz="10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b="0" i="0" u="none" strike="noStrike" dirty="0">
                          <a:solidFill>
                            <a:srgbClr val="000000"/>
                          </a:solidFill>
                          <a:effectLst/>
                          <a:latin typeface="+mn-ea"/>
                          <a:ea typeface="+mn-ea"/>
                        </a:rPr>
                        <a:t>　</a:t>
                      </a:r>
                      <a:r>
                        <a:rPr lang="en-US" altLang="zh-CN" sz="1200" b="0" i="0" u="none" strike="noStrike" dirty="0">
                          <a:solidFill>
                            <a:srgbClr val="000000"/>
                          </a:solidFill>
                          <a:effectLst/>
                          <a:latin typeface="+mn-ea"/>
                          <a:ea typeface="+mn-ea"/>
                        </a:rPr>
                        <a:t>Sub-Solar</a:t>
                      </a:r>
                      <a:endParaRPr lang="zh-CN" altLang="en-US" sz="12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mn-ea"/>
                          <a:ea typeface="+mn-ea"/>
                        </a:rPr>
                        <a:t>phase</a:t>
                      </a:r>
                      <a:endParaRPr lang="zh-CN" altLang="en-US" sz="12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zh-CN" altLang="en-US" sz="1200" b="0" i="0" u="none" strike="noStrike" dirty="0">
                          <a:solidFill>
                            <a:srgbClr val="000000"/>
                          </a:solidFill>
                          <a:effectLst/>
                          <a:latin typeface="+mn-ea"/>
                          <a:ea typeface="+mn-ea"/>
                        </a:rPr>
                        <a:t>月球方位角</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zh-CN" altLang="en-US" sz="1200" b="0" i="0" u="none" strike="noStrike" dirty="0">
                          <a:solidFill>
                            <a:srgbClr val="000000"/>
                          </a:solidFill>
                          <a:effectLst/>
                          <a:latin typeface="+mn-ea"/>
                          <a:ea typeface="+mn-ea"/>
                        </a:rPr>
                        <a:t>月球天顶角</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5937651"/>
                  </a:ext>
                </a:extLst>
              </a:tr>
              <a:tr h="332967">
                <a:tc rowSpan="3">
                  <a:txBody>
                    <a:bodyPr/>
                    <a:lstStyle/>
                    <a:p>
                      <a:pPr algn="ctr"/>
                      <a:r>
                        <a:rPr lang="zh-CN" altLang="en-US" sz="1200" dirty="0"/>
                        <a:t> 近地点</a:t>
                      </a:r>
                    </a:p>
                  </a:txBody>
                  <a:tcPr vert="eaVert">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100" b="1" dirty="0">
                          <a:solidFill>
                            <a:srgbClr val="FF0000"/>
                          </a:solidFill>
                          <a:latin typeface="lucida Grande"/>
                        </a:rPr>
                        <a:t>2018-12-20T12:20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FF0000"/>
                          </a:solidFill>
                          <a:effectLst/>
                          <a:latin typeface="lucida Grande"/>
                          <a:ea typeface="等线" panose="02010600030101010101" pitchFamily="2" charset="-122"/>
                        </a:rPr>
                        <a:t>1.47</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-5.57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6.29</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23.92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0.79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-29.94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129.79</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34.52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025150"/>
                  </a:ext>
                </a:extLst>
              </a:tr>
              <a:tr h="332967">
                <a:tc vMerge="1">
                  <a:txBody>
                    <a:bodyPr/>
                    <a:lstStyle/>
                    <a:p>
                      <a:endParaRPr lang="zh-CN" alt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100" b="1" dirty="0">
                          <a:solidFill>
                            <a:srgbClr val="FF0000"/>
                          </a:solidFill>
                          <a:latin typeface="lucida Grande"/>
                        </a:rPr>
                        <a:t>2018-12-22T18:45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kern="1200" dirty="0">
                          <a:solidFill>
                            <a:srgbClr val="FF0000"/>
                          </a:solidFill>
                          <a:effectLst/>
                          <a:latin typeface="lucida Grande"/>
                          <a:ea typeface="等线" panose="02010600030101010101" pitchFamily="2" charset="-122"/>
                          <a:cs typeface="+mn-cs"/>
                        </a:rPr>
                        <a:t>3.58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FF0000"/>
                          </a:solidFill>
                          <a:effectLst/>
                          <a:latin typeface="lucida Grande"/>
                          <a:ea typeface="等线" panose="02010600030101010101" pitchFamily="2" charset="-122"/>
                        </a:rPr>
                        <a:t>1.48</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-3.45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3.37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-3.57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0.72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2.65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250.49</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38.14</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0599776"/>
                  </a:ext>
                </a:extLst>
              </a:tr>
              <a:tr h="332967">
                <a:tc vMerge="1">
                  <a:txBody>
                    <a:bodyPr/>
                    <a:lstStyle/>
                    <a:p>
                      <a:endParaRPr lang="zh-CN"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100" b="1" dirty="0">
                          <a:solidFill>
                            <a:srgbClr val="FF0000"/>
                          </a:solidFill>
                          <a:latin typeface="lucida Grande"/>
                        </a:rPr>
                        <a:t>2018-12-24T23:05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FF0000"/>
                          </a:solidFill>
                          <a:effectLst/>
                          <a:latin typeface="lucida Grande"/>
                          <a:ea typeface="等线" panose="02010600030101010101" pitchFamily="2" charset="-122"/>
                        </a:rPr>
                        <a:t>1.47</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0.018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-0.084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-30.01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0.64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30.04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273.47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FF0000"/>
                          </a:solidFill>
                          <a:effectLst/>
                          <a:latin typeface="lucida Grande"/>
                          <a:ea typeface="等线" panose="02010600030101010101" pitchFamily="2" charset="-122"/>
                        </a:rPr>
                        <a:t>63.43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703603"/>
                  </a:ext>
                </a:extLst>
              </a:tr>
              <a:tr h="332967">
                <a:tc rowSpan="3">
                  <a:txBody>
                    <a:bodyPr/>
                    <a:lstStyle/>
                    <a:p>
                      <a:pPr algn="ctr"/>
                      <a:r>
                        <a:rPr lang="zh-CN" altLang="en-US" sz="1200" dirty="0">
                          <a:solidFill>
                            <a:srgbClr val="000000"/>
                          </a:solidFill>
                          <a:latin typeface="lucida Grande"/>
                        </a:rPr>
                        <a:t>远地点</a:t>
                      </a:r>
                      <a:endParaRPr lang="zh-CN" altLang="en-US" sz="1200" dirty="0"/>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zh-CN" sz="1100" dirty="0">
                          <a:solidFill>
                            <a:schemeClr val="tx1"/>
                          </a:solidFill>
                          <a:latin typeface="lucida Grande"/>
                        </a:rPr>
                        <a:t>2018-06-25T11:20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3.97</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sz="1100" b="0" i="0" u="none" strike="noStrike" dirty="0">
                          <a:solidFill>
                            <a:schemeClr val="tx1"/>
                          </a:solidFill>
                          <a:effectLst/>
                          <a:latin typeface="lucida Grande"/>
                          <a:ea typeface="等线" panose="02010600030101010101" pitchFamily="2" charset="-122"/>
                        </a:rPr>
                        <a:t>1.52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5.52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-5.39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35.17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-0.87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-29.93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136.62</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69.74</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9084075"/>
                  </a:ext>
                </a:extLst>
              </a:tr>
              <a:tr h="332967">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100" dirty="0">
                          <a:solidFill>
                            <a:schemeClr val="tx1"/>
                          </a:solidFill>
                          <a:latin typeface="lucida Grande"/>
                        </a:rPr>
                        <a:t>2018-06-28T12:50</a:t>
                      </a:r>
                    </a:p>
                  </a:txBody>
                  <a:tcPr>
                    <a:lnR w="12700" cap="flat" cmpd="sng" algn="ctr">
                      <a:solidFill>
                        <a:schemeClr val="tx1"/>
                      </a:solidFill>
                      <a:prstDash val="solid"/>
                      <a:round/>
                      <a:headEnd type="none" w="med" len="med"/>
                      <a:tailEnd type="none" w="med" len="med"/>
                    </a:lnR>
                  </a:tcPr>
                </a:tc>
                <a:tc>
                  <a:txBody>
                    <a:bodyPr/>
                    <a:lstStyle/>
                    <a:p>
                      <a:pPr algn="ctr" fontAlgn="ctr"/>
                      <a:r>
                        <a:rPr lang="en-US" altLang="zh-CN" sz="1100" b="0" i="0" u="none" strike="noStrike" kern="1200" dirty="0">
                          <a:solidFill>
                            <a:schemeClr val="tx1"/>
                          </a:solidFill>
                          <a:effectLst/>
                          <a:latin typeface="lucida Grande"/>
                          <a:ea typeface="等线" panose="02010600030101010101" pitchFamily="2" charset="-122"/>
                          <a:cs typeface="+mn-cs"/>
                        </a:rPr>
                        <a:t>4.04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sz="1100" b="0" i="0" u="none" strike="noStrike" dirty="0">
                          <a:solidFill>
                            <a:schemeClr val="tx1"/>
                          </a:solidFill>
                          <a:effectLst/>
                          <a:latin typeface="lucida Grande"/>
                          <a:ea typeface="等线" panose="02010600030101010101" pitchFamily="2" charset="-122"/>
                        </a:rPr>
                        <a:t>1.52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1.97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-2.23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-2.18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-0.80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4.39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128.84</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80.75</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8085580"/>
                  </a:ext>
                </a:extLst>
              </a:tr>
              <a:tr h="332967">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zh-CN" sz="1100" dirty="0">
                          <a:solidFill>
                            <a:schemeClr val="tx1"/>
                          </a:solidFill>
                          <a:latin typeface="lucida Grande"/>
                        </a:rPr>
                        <a:t>2018-06-30T22:50</a:t>
                      </a:r>
                    </a:p>
                  </a:txBody>
                  <a:tcPr>
                    <a:lnR w="12700" cap="flat" cmpd="sng" algn="ctr">
                      <a:solidFill>
                        <a:schemeClr val="tx1"/>
                      </a:solidFill>
                      <a:prstDash val="solid"/>
                      <a:round/>
                      <a:headEnd type="none" w="med" len="med"/>
                      <a:tailEnd type="none" w="med" len="med"/>
                    </a:lnR>
                  </a:tcPr>
                </a:tc>
                <a:tc>
                  <a:txBody>
                    <a:bodyPr/>
                    <a:lstStyle/>
                    <a:p>
                      <a:pPr algn="ctr" fontAlgn="ctr"/>
                      <a:r>
                        <a:rPr lang="en-US" altLang="zh-CN" sz="1100" b="0" i="0" u="none" strike="noStrike" kern="1200" dirty="0">
                          <a:solidFill>
                            <a:schemeClr val="tx1"/>
                          </a:solidFill>
                          <a:effectLst/>
                          <a:latin typeface="lucida Grande"/>
                          <a:ea typeface="等线" panose="02010600030101010101" pitchFamily="2" charset="-122"/>
                          <a:cs typeface="+mn-cs"/>
                        </a:rPr>
                        <a:t>4.05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sz="1100" b="0" i="0" u="none" strike="noStrike" dirty="0">
                          <a:solidFill>
                            <a:schemeClr val="tx1"/>
                          </a:solidFill>
                          <a:effectLst/>
                          <a:latin typeface="lucida Grande"/>
                          <a:ea typeface="等线" panose="02010600030101010101" pitchFamily="2" charset="-122"/>
                        </a:rPr>
                        <a:t>1.52</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-2.68</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0.74</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-31.66</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-0.74</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29.01</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241.23</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altLang="zh-CN" sz="1100" b="0" i="0" u="none" strike="noStrike" dirty="0">
                          <a:solidFill>
                            <a:schemeClr val="tx1"/>
                          </a:solidFill>
                          <a:effectLst/>
                          <a:latin typeface="lucida Grande"/>
                          <a:ea typeface="等线" panose="02010600030101010101" pitchFamily="2" charset="-122"/>
                        </a:rPr>
                        <a:t>86.41</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03013368"/>
                  </a:ext>
                </a:extLst>
              </a:tr>
            </a:tbl>
          </a:graphicData>
        </a:graphic>
      </p:graphicFrame>
      <p:sp>
        <p:nvSpPr>
          <p:cNvPr id="20" name="矩形 19">
            <a:extLst>
              <a:ext uri="{FF2B5EF4-FFF2-40B4-BE49-F238E27FC236}">
                <a16:creationId xmlns:a16="http://schemas.microsoft.com/office/drawing/2014/main" id="{774DC2F8-8A3C-40E4-9B32-B53D169FF907}"/>
              </a:ext>
            </a:extLst>
          </p:cNvPr>
          <p:cNvSpPr/>
          <p:nvPr/>
        </p:nvSpPr>
        <p:spPr>
          <a:xfrm>
            <a:off x="1822086" y="3846067"/>
            <a:ext cx="5928340" cy="369332"/>
          </a:xfrm>
          <a:prstGeom prst="rect">
            <a:avLst/>
          </a:prstGeom>
        </p:spPr>
        <p:txBody>
          <a:bodyPr wrap="square">
            <a:spAutoFit/>
          </a:bodyPr>
          <a:lstStyle/>
          <a:p>
            <a:r>
              <a:rPr lang="en-US" altLang="zh-CN" dirty="0">
                <a:latin typeface="lucida Grande"/>
              </a:rPr>
              <a:t>2018-12-22T18:45(2018</a:t>
            </a:r>
            <a:r>
              <a:rPr lang="zh-CN" altLang="en-US" dirty="0">
                <a:latin typeface="lucida Grande"/>
              </a:rPr>
              <a:t>年超级月亮</a:t>
            </a:r>
            <a:r>
              <a:rPr lang="en-US" altLang="zh-CN" dirty="0">
                <a:latin typeface="lucida Grande"/>
              </a:rPr>
              <a:t>Super Moon)</a:t>
            </a:r>
          </a:p>
        </p:txBody>
      </p:sp>
      <p:sp>
        <p:nvSpPr>
          <p:cNvPr id="4" name="矩形 3">
            <a:extLst>
              <a:ext uri="{FF2B5EF4-FFF2-40B4-BE49-F238E27FC236}">
                <a16:creationId xmlns:a16="http://schemas.microsoft.com/office/drawing/2014/main" id="{303DEC28-FFD7-491D-9BA1-8E569BD6BE0F}"/>
              </a:ext>
            </a:extLst>
          </p:cNvPr>
          <p:cNvSpPr/>
          <p:nvPr/>
        </p:nvSpPr>
        <p:spPr>
          <a:xfrm>
            <a:off x="102101" y="3330318"/>
            <a:ext cx="9041899" cy="369332"/>
          </a:xfrm>
          <a:prstGeom prst="rect">
            <a:avLst/>
          </a:prstGeom>
        </p:spPr>
        <p:txBody>
          <a:bodyPr wrap="none">
            <a:spAutoFit/>
          </a:bodyPr>
          <a:lstStyle/>
          <a:p>
            <a:r>
              <a:rPr lang="en-US" altLang="zh-CN" b="1" dirty="0">
                <a:solidFill>
                  <a:srgbClr val="FF0000"/>
                </a:solidFill>
                <a:latin typeface="Times New Roman" panose="02020603050405020304" pitchFamily="18" charset="0"/>
                <a:ea typeface="隶书" panose="02010509060101010101" pitchFamily="49" charset="-122"/>
              </a:rPr>
              <a:t>Simulated Moon and its absolute irradiance and radiance using the IIM reflectance model </a:t>
            </a:r>
            <a:endParaRPr lang="zh-CN" altLang="en-US" dirty="0">
              <a:solidFill>
                <a:srgbClr val="FF0000"/>
              </a:solidFill>
            </a:endParaRPr>
          </a:p>
        </p:txBody>
      </p:sp>
      <p:grpSp>
        <p:nvGrpSpPr>
          <p:cNvPr id="12" name="组合 11">
            <a:extLst>
              <a:ext uri="{FF2B5EF4-FFF2-40B4-BE49-F238E27FC236}">
                <a16:creationId xmlns:a16="http://schemas.microsoft.com/office/drawing/2014/main" id="{38F04045-8181-4F46-87CF-FF8EFF1D4293}"/>
              </a:ext>
            </a:extLst>
          </p:cNvPr>
          <p:cNvGrpSpPr/>
          <p:nvPr/>
        </p:nvGrpSpPr>
        <p:grpSpPr>
          <a:xfrm>
            <a:off x="441486" y="198115"/>
            <a:ext cx="1856015" cy="2611979"/>
            <a:chOff x="6970348" y="125128"/>
            <a:chExt cx="1856015" cy="2611979"/>
          </a:xfrm>
        </p:grpSpPr>
        <p:pic>
          <p:nvPicPr>
            <p:cNvPr id="9" name="图片 8">
              <a:extLst>
                <a:ext uri="{FF2B5EF4-FFF2-40B4-BE49-F238E27FC236}">
                  <a16:creationId xmlns:a16="http://schemas.microsoft.com/office/drawing/2014/main" id="{CE241005-0FF7-4180-840F-00A2546C5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348" y="125128"/>
              <a:ext cx="1856015" cy="1856015"/>
            </a:xfrm>
            <a:prstGeom prst="rect">
              <a:avLst/>
            </a:prstGeom>
          </p:spPr>
        </p:pic>
        <p:sp>
          <p:nvSpPr>
            <p:cNvPr id="10" name="矩形 9">
              <a:extLst>
                <a:ext uri="{FF2B5EF4-FFF2-40B4-BE49-F238E27FC236}">
                  <a16:creationId xmlns:a16="http://schemas.microsoft.com/office/drawing/2014/main" id="{82D91E0E-4E7F-4367-9566-B91CB3EABEF5}"/>
                </a:ext>
              </a:extLst>
            </p:cNvPr>
            <p:cNvSpPr/>
            <p:nvPr/>
          </p:nvSpPr>
          <p:spPr>
            <a:xfrm>
              <a:off x="7109425" y="1936888"/>
              <a:ext cx="1616147" cy="800219"/>
            </a:xfrm>
            <a:prstGeom prst="rect">
              <a:avLst/>
            </a:prstGeom>
          </p:spPr>
          <p:txBody>
            <a:bodyPr wrap="none">
              <a:spAutoFit/>
            </a:bodyPr>
            <a:lstStyle/>
            <a:p>
              <a:pPr algn="ctr"/>
              <a:r>
                <a:rPr lang="en-US" altLang="zh-CN" b="1" dirty="0">
                  <a:solidFill>
                    <a:srgbClr val="0000FF"/>
                  </a:solidFill>
                </a:rPr>
                <a:t>Waxing Moon</a:t>
              </a:r>
            </a:p>
            <a:p>
              <a:pPr algn="ctr"/>
              <a:r>
                <a:rPr lang="en-US" altLang="zh-CN" sz="1400" dirty="0">
                  <a:latin typeface="lucida Grande"/>
                </a:rPr>
                <a:t>2018-12-20T12:20</a:t>
              </a:r>
            </a:p>
            <a:p>
              <a:pPr algn="ctr"/>
              <a:r>
                <a:rPr lang="en-US" altLang="zh-CN" sz="1400" dirty="0">
                  <a:latin typeface="lucida Grande"/>
                </a:rPr>
                <a:t>Phase angle=-30</a:t>
              </a:r>
              <a:r>
                <a:rPr lang="en-US" altLang="zh-CN" sz="1400" baseline="30000" dirty="0">
                  <a:latin typeface="lucida Grande"/>
                </a:rPr>
                <a:t>o</a:t>
              </a:r>
            </a:p>
          </p:txBody>
        </p:sp>
      </p:grpSp>
      <p:grpSp>
        <p:nvGrpSpPr>
          <p:cNvPr id="13" name="组合 12">
            <a:extLst>
              <a:ext uri="{FF2B5EF4-FFF2-40B4-BE49-F238E27FC236}">
                <a16:creationId xmlns:a16="http://schemas.microsoft.com/office/drawing/2014/main" id="{CFC1EAD4-6F18-41B5-BD6B-3ACF11E2E9A7}"/>
              </a:ext>
            </a:extLst>
          </p:cNvPr>
          <p:cNvGrpSpPr/>
          <p:nvPr/>
        </p:nvGrpSpPr>
        <p:grpSpPr>
          <a:xfrm>
            <a:off x="6594908" y="198115"/>
            <a:ext cx="1872000" cy="2890209"/>
            <a:chOff x="4307312" y="105885"/>
            <a:chExt cx="1872000" cy="2890209"/>
          </a:xfrm>
        </p:grpSpPr>
        <p:pic>
          <p:nvPicPr>
            <p:cNvPr id="7" name="图片 6">
              <a:extLst>
                <a:ext uri="{FF2B5EF4-FFF2-40B4-BE49-F238E27FC236}">
                  <a16:creationId xmlns:a16="http://schemas.microsoft.com/office/drawing/2014/main" id="{E4D229BC-5CEA-4133-93AC-FCD3A7091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7312" y="105885"/>
              <a:ext cx="1872000" cy="1872000"/>
            </a:xfrm>
            <a:prstGeom prst="rect">
              <a:avLst/>
            </a:prstGeom>
          </p:spPr>
        </p:pic>
        <p:sp>
          <p:nvSpPr>
            <p:cNvPr id="11" name="矩形 10">
              <a:extLst>
                <a:ext uri="{FF2B5EF4-FFF2-40B4-BE49-F238E27FC236}">
                  <a16:creationId xmlns:a16="http://schemas.microsoft.com/office/drawing/2014/main" id="{43C22A14-D06A-434F-B3CE-4332509A86BB}"/>
                </a:ext>
              </a:extLst>
            </p:cNvPr>
            <p:cNvSpPr/>
            <p:nvPr/>
          </p:nvSpPr>
          <p:spPr>
            <a:xfrm>
              <a:off x="4424088" y="1980431"/>
              <a:ext cx="1616147" cy="1015663"/>
            </a:xfrm>
            <a:prstGeom prst="rect">
              <a:avLst/>
            </a:prstGeom>
          </p:spPr>
          <p:txBody>
            <a:bodyPr wrap="none">
              <a:spAutoFit/>
            </a:bodyPr>
            <a:lstStyle/>
            <a:p>
              <a:pPr algn="ctr"/>
              <a:r>
                <a:rPr lang="en-US" altLang="zh-CN" b="1" dirty="0">
                  <a:solidFill>
                    <a:srgbClr val="0000FF"/>
                  </a:solidFill>
                </a:rPr>
                <a:t>Waning moon</a:t>
              </a:r>
              <a:endParaRPr lang="en-US" altLang="zh-CN" sz="1400" dirty="0">
                <a:solidFill>
                  <a:srgbClr val="0000FF"/>
                </a:solidFill>
                <a:latin typeface="lucida Grande"/>
              </a:endParaRPr>
            </a:p>
            <a:p>
              <a:pPr algn="ctr"/>
              <a:r>
                <a:rPr lang="en-US" altLang="zh-CN" sz="1400" dirty="0">
                  <a:latin typeface="lucida Grande"/>
                </a:rPr>
                <a:t>2018-12-24T23:05</a:t>
              </a:r>
            </a:p>
            <a:p>
              <a:pPr algn="ctr"/>
              <a:r>
                <a:rPr lang="en-US" altLang="zh-CN" sz="1400" dirty="0">
                  <a:latin typeface="lucida Grande"/>
                </a:rPr>
                <a:t>Phase angle=30</a:t>
              </a:r>
              <a:r>
                <a:rPr lang="en-US" altLang="zh-CN" sz="1400" baseline="30000" dirty="0">
                  <a:latin typeface="lucida Grande"/>
                </a:rPr>
                <a:t>o</a:t>
              </a:r>
            </a:p>
            <a:p>
              <a:pPr algn="ctr"/>
              <a:endParaRPr lang="en-US" altLang="zh-CN" sz="1400" dirty="0">
                <a:latin typeface="lucida Grande"/>
              </a:endParaRPr>
            </a:p>
          </p:txBody>
        </p:sp>
      </p:grpSp>
      <p:sp>
        <p:nvSpPr>
          <p:cNvPr id="15" name="矩形 14">
            <a:extLst>
              <a:ext uri="{FF2B5EF4-FFF2-40B4-BE49-F238E27FC236}">
                <a16:creationId xmlns:a16="http://schemas.microsoft.com/office/drawing/2014/main" id="{60958670-9097-4457-834A-F9C74FFD5931}"/>
              </a:ext>
            </a:extLst>
          </p:cNvPr>
          <p:cNvSpPr/>
          <p:nvPr/>
        </p:nvSpPr>
        <p:spPr>
          <a:xfrm>
            <a:off x="3109394" y="2948855"/>
            <a:ext cx="2763064" cy="307777"/>
          </a:xfrm>
          <a:prstGeom prst="rect">
            <a:avLst/>
          </a:prstGeom>
        </p:spPr>
        <p:txBody>
          <a:bodyPr wrap="none">
            <a:spAutoFit/>
          </a:bodyPr>
          <a:lstStyle/>
          <a:p>
            <a:pPr algn="ctr"/>
            <a:r>
              <a:rPr lang="en-US" altLang="zh-CN" sz="1400" dirty="0">
                <a:latin typeface="lucida Grande"/>
              </a:rPr>
              <a:t>Total irradiance: 0.0036@750 nm</a:t>
            </a:r>
          </a:p>
        </p:txBody>
      </p:sp>
    </p:spTree>
    <p:extLst>
      <p:ext uri="{BB962C8B-B14F-4D97-AF65-F5344CB8AC3E}">
        <p14:creationId xmlns:p14="http://schemas.microsoft.com/office/powerpoint/2010/main" val="1910921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F8EE79D-E994-49F9-B366-322EB8E98A73}"/>
              </a:ext>
            </a:extLst>
          </p:cNvPr>
          <p:cNvSpPr>
            <a:spLocks noGrp="1"/>
          </p:cNvSpPr>
          <p:nvPr>
            <p:ph type="title"/>
          </p:nvPr>
        </p:nvSpPr>
        <p:spPr>
          <a:xfrm>
            <a:off x="3466808" y="102606"/>
            <a:ext cx="3905542" cy="738967"/>
          </a:xfrm>
        </p:spPr>
        <p:txBody>
          <a:bodyPr>
            <a:normAutofit/>
          </a:bodyPr>
          <a:lstStyle/>
          <a:p>
            <a:pPr eaLnBrk="1" hangingPunct="1"/>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Summary</a:t>
            </a:r>
          </a:p>
        </p:txBody>
      </p:sp>
      <p:cxnSp>
        <p:nvCxnSpPr>
          <p:cNvPr id="4" name="直接连接符 5">
            <a:extLst>
              <a:ext uri="{FF2B5EF4-FFF2-40B4-BE49-F238E27FC236}">
                <a16:creationId xmlns:a16="http://schemas.microsoft.com/office/drawing/2014/main" id="{2B8F6901-2B24-4EC0-BC6D-54681FDA7E29}"/>
              </a:ext>
            </a:extLst>
          </p:cNvPr>
          <p:cNvCxnSpPr>
            <a:cxnSpLocks noChangeShapeType="1"/>
          </p:cNvCxnSpPr>
          <p:nvPr/>
        </p:nvCxnSpPr>
        <p:spPr bwMode="auto">
          <a:xfrm>
            <a:off x="-237769" y="841573"/>
            <a:ext cx="9756775" cy="1587"/>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5" name="Content Placeholder 2">
            <a:extLst>
              <a:ext uri="{FF2B5EF4-FFF2-40B4-BE49-F238E27FC236}">
                <a16:creationId xmlns:a16="http://schemas.microsoft.com/office/drawing/2014/main" id="{EB843A5B-E6B0-4668-AAB7-677DD132AE7D}"/>
              </a:ext>
            </a:extLst>
          </p:cNvPr>
          <p:cNvSpPr txBox="1">
            <a:spLocks/>
          </p:cNvSpPr>
          <p:nvPr/>
        </p:nvSpPr>
        <p:spPr>
          <a:xfrm>
            <a:off x="279918" y="964165"/>
            <a:ext cx="8685488" cy="1144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The reflectance of lunar samples has a factor of 2.5 to 1.41 higher than the actual reflectance.</a:t>
            </a:r>
          </a:p>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 The differences in the measurements of orbital instruments are very large and indicate inherent differences in their absolute calibration. </a:t>
            </a:r>
          </a:p>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IIM has the lowest relative uncertainty (&lt;1%).</a:t>
            </a:r>
          </a:p>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The M3 and IIM measurements are much smaller than LROC WAC and SP, and the VNIS measurement falls between these two pairs. The comparison demonstrates that the measurements of the LROC WAC and SP are too high and too red.</a:t>
            </a:r>
          </a:p>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 When using the Moon as a radiance source for the on-orbit calibration of spacecraft instruments or building a model, one should be cautious about the data. </a:t>
            </a:r>
          </a:p>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CE-3 landing site, a young and homogeneous surface, can be as the new optical standard site.</a:t>
            </a:r>
          </a:p>
          <a:p>
            <a:pPr marL="514350" indent="-514350">
              <a:spcBef>
                <a:spcPts val="1200"/>
              </a:spcBef>
              <a:spcAft>
                <a:spcPts val="600"/>
              </a:spcAft>
              <a:buFont typeface="+mj-lt"/>
              <a:buAutoNum type="arabicPeriod"/>
            </a:pPr>
            <a:endParaRPr lang="en-US" altLang="zh-CN" sz="2200" dirty="0">
              <a:solidFill>
                <a:srgbClr val="0000FF"/>
              </a:solidFill>
              <a:latin typeface="Times New Roman" panose="02020603050405020304" pitchFamily="18" charset="0"/>
              <a:cs typeface="Times New Roman" panose="02020603050405020304" pitchFamily="18" charset="0"/>
            </a:endParaRPr>
          </a:p>
          <a:p>
            <a:pPr marL="514350" indent="-514350">
              <a:spcBef>
                <a:spcPts val="1200"/>
              </a:spcBef>
              <a:spcAft>
                <a:spcPts val="600"/>
              </a:spcAft>
              <a:buFont typeface="+mj-lt"/>
              <a:buAutoNum type="arabicPeriod"/>
            </a:pPr>
            <a:endParaRPr lang="en-US" altLang="zh-CN"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93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804FED-09EF-4326-B2E7-1A90CE3F6786}"/>
              </a:ext>
            </a:extLst>
          </p:cNvPr>
          <p:cNvSpPr>
            <a:spLocks noGrp="1"/>
          </p:cNvSpPr>
          <p:nvPr>
            <p:ph type="title"/>
          </p:nvPr>
        </p:nvSpPr>
        <p:spPr>
          <a:xfrm>
            <a:off x="2700337" y="81175"/>
            <a:ext cx="4514850" cy="738967"/>
          </a:xfrm>
        </p:spPr>
        <p:txBody>
          <a:bodyPr>
            <a:normAutofit fontScale="90000"/>
          </a:bodyPr>
          <a:lstStyle/>
          <a:p>
            <a:pPr eaLnBrk="1" hangingPunct="1"/>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Issues on comparison</a:t>
            </a:r>
          </a:p>
        </p:txBody>
      </p:sp>
      <p:sp>
        <p:nvSpPr>
          <p:cNvPr id="5" name="Content Placeholder 2">
            <a:extLst>
              <a:ext uri="{FF2B5EF4-FFF2-40B4-BE49-F238E27FC236}">
                <a16:creationId xmlns:a16="http://schemas.microsoft.com/office/drawing/2014/main" id="{40D90FCE-3900-41D2-8790-75092BF037A1}"/>
              </a:ext>
            </a:extLst>
          </p:cNvPr>
          <p:cNvSpPr txBox="1">
            <a:spLocks/>
          </p:cNvSpPr>
          <p:nvPr/>
        </p:nvSpPr>
        <p:spPr>
          <a:xfrm>
            <a:off x="164962" y="1277342"/>
            <a:ext cx="8685488" cy="1144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The spatial resolution varies much from 0.5mm (in situ) to 140 m (M</a:t>
            </a:r>
            <a:r>
              <a:rPr lang="en-US" altLang="zh-CN" sz="2200" baseline="30000" dirty="0">
                <a:solidFill>
                  <a:srgbClr val="0000FF"/>
                </a:solidFill>
                <a:latin typeface="Times New Roman" panose="02020603050405020304" pitchFamily="18" charset="0"/>
                <a:cs typeface="Times New Roman" panose="02020603050405020304" pitchFamily="18" charset="0"/>
              </a:rPr>
              <a:t>3</a:t>
            </a:r>
            <a:r>
              <a:rPr lang="en-US" altLang="zh-CN" sz="2200" dirty="0">
                <a:solidFill>
                  <a:srgbClr val="0000FF"/>
                </a:solidFill>
                <a:latin typeface="Times New Roman" panose="02020603050405020304" pitchFamily="18" charset="0"/>
                <a:cs typeface="Times New Roman" panose="02020603050405020304" pitchFamily="18" charset="0"/>
              </a:rPr>
              <a:t>) to 7.4 km (ROLO).</a:t>
            </a:r>
          </a:p>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The</a:t>
            </a:r>
            <a:r>
              <a:rPr lang="zh-CN" altLang="en-US" sz="2200" dirty="0">
                <a:solidFill>
                  <a:srgbClr val="0000FF"/>
                </a:solidFill>
                <a:latin typeface="Times New Roman" panose="02020603050405020304" pitchFamily="18" charset="0"/>
                <a:cs typeface="Times New Roman" panose="02020603050405020304" pitchFamily="18" charset="0"/>
              </a:rPr>
              <a:t> </a:t>
            </a:r>
            <a:r>
              <a:rPr lang="en-US" altLang="zh-CN" sz="2200" dirty="0">
                <a:solidFill>
                  <a:srgbClr val="0000FF"/>
                </a:solidFill>
                <a:latin typeface="Times New Roman" panose="02020603050405020304" pitchFamily="18" charset="0"/>
                <a:cs typeface="Times New Roman" panose="02020603050405020304" pitchFamily="18" charset="0"/>
              </a:rPr>
              <a:t>observation angle of CE-3 in situ data is 45</a:t>
            </a:r>
            <a:r>
              <a:rPr lang="en-US" altLang="zh-CN" sz="2200" baseline="30000" dirty="0">
                <a:solidFill>
                  <a:srgbClr val="0000FF"/>
                </a:solidFill>
                <a:latin typeface="Times New Roman" panose="02020603050405020304" pitchFamily="18" charset="0"/>
                <a:cs typeface="Times New Roman" panose="02020603050405020304" pitchFamily="18" charset="0"/>
              </a:rPr>
              <a:t>o</a:t>
            </a:r>
            <a:r>
              <a:rPr lang="en-US" altLang="zh-CN" sz="2200" dirty="0">
                <a:solidFill>
                  <a:srgbClr val="0000FF"/>
                </a:solidFill>
                <a:latin typeface="Times New Roman" panose="02020603050405020304" pitchFamily="18" charset="0"/>
                <a:cs typeface="Times New Roman" panose="02020603050405020304" pitchFamily="18" charset="0"/>
              </a:rPr>
              <a:t> and phase angle is large (85</a:t>
            </a:r>
            <a:r>
              <a:rPr lang="en-US" altLang="zh-CN" sz="2200" baseline="30000" dirty="0">
                <a:solidFill>
                  <a:srgbClr val="0000FF"/>
                </a:solidFill>
                <a:latin typeface="Times New Roman" panose="02020603050405020304" pitchFamily="18" charset="0"/>
                <a:cs typeface="Times New Roman" panose="02020603050405020304" pitchFamily="18" charset="0"/>
              </a:rPr>
              <a:t>o</a:t>
            </a:r>
            <a:r>
              <a:rPr lang="en-US" altLang="zh-CN" sz="2200" dirty="0">
                <a:solidFill>
                  <a:srgbClr val="0000FF"/>
                </a:solidFill>
                <a:latin typeface="Times New Roman" panose="02020603050405020304" pitchFamily="18" charset="0"/>
                <a:cs typeface="Times New Roman" panose="02020603050405020304" pitchFamily="18" charset="0"/>
              </a:rPr>
              <a:t> -104</a:t>
            </a:r>
            <a:r>
              <a:rPr lang="en-US" altLang="zh-CN" sz="2200" baseline="30000" dirty="0">
                <a:solidFill>
                  <a:srgbClr val="0000FF"/>
                </a:solidFill>
                <a:latin typeface="Times New Roman" panose="02020603050405020304" pitchFamily="18" charset="0"/>
                <a:cs typeface="Times New Roman" panose="02020603050405020304" pitchFamily="18" charset="0"/>
              </a:rPr>
              <a:t>o</a:t>
            </a:r>
            <a:r>
              <a:rPr lang="en-US" altLang="zh-CN" sz="2200" dirty="0">
                <a:solidFill>
                  <a:srgbClr val="0000FF"/>
                </a:solidFill>
                <a:latin typeface="Times New Roman" panose="02020603050405020304" pitchFamily="18" charset="0"/>
                <a:cs typeface="Times New Roman" panose="02020603050405020304" pitchFamily="18" charset="0"/>
              </a:rPr>
              <a:t>). For orbital data such as IIM, M3 and SP </a:t>
            </a:r>
            <a:r>
              <a:rPr lang="en-US" altLang="zh-CN" sz="2200">
                <a:solidFill>
                  <a:srgbClr val="0000FF"/>
                </a:solidFill>
                <a:latin typeface="Times New Roman" panose="02020603050405020304" pitchFamily="18" charset="0"/>
                <a:cs typeface="Times New Roman" panose="02020603050405020304" pitchFamily="18" charset="0"/>
              </a:rPr>
              <a:t>they were </a:t>
            </a:r>
            <a:r>
              <a:rPr lang="en-US" altLang="zh-CN" sz="2200" dirty="0">
                <a:solidFill>
                  <a:srgbClr val="0000FF"/>
                </a:solidFill>
                <a:latin typeface="Times New Roman" panose="02020603050405020304" pitchFamily="18" charset="0"/>
                <a:cs typeface="Times New Roman" panose="02020603050405020304" pitchFamily="18" charset="0"/>
              </a:rPr>
              <a:t>nadir observing.</a:t>
            </a:r>
          </a:p>
          <a:p>
            <a:pPr marL="514350" indent="-514350">
              <a:spcBef>
                <a:spcPts val="1200"/>
              </a:spcBef>
              <a:spcAft>
                <a:spcPts val="600"/>
              </a:spcAft>
              <a:buFont typeface="+mj-lt"/>
              <a:buAutoNum type="arabicPeriod"/>
            </a:pPr>
            <a:r>
              <a:rPr lang="en-US" altLang="zh-CN" sz="2200" dirty="0">
                <a:solidFill>
                  <a:srgbClr val="0000FF"/>
                </a:solidFill>
                <a:latin typeface="Times New Roman" panose="02020603050405020304" pitchFamily="18" charset="0"/>
                <a:cs typeface="Times New Roman" panose="02020603050405020304" pitchFamily="18" charset="0"/>
              </a:rPr>
              <a:t>For ROLO currently only Apollo 16 was available for comparison (figures from </a:t>
            </a:r>
            <a:r>
              <a:rPr lang="en-US" altLang="zh-CN" sz="2200" dirty="0" err="1">
                <a:solidFill>
                  <a:srgbClr val="0000FF"/>
                </a:solidFill>
                <a:latin typeface="Times New Roman" panose="02020603050405020304" pitchFamily="18" charset="0"/>
                <a:cs typeface="Times New Roman" panose="02020603050405020304" pitchFamily="18" charset="0"/>
              </a:rPr>
              <a:t>Besse</a:t>
            </a:r>
            <a:r>
              <a:rPr lang="en-US" altLang="zh-CN" sz="2200" dirty="0">
                <a:solidFill>
                  <a:srgbClr val="0000FF"/>
                </a:solidFill>
                <a:latin typeface="Times New Roman" panose="02020603050405020304" pitchFamily="18" charset="0"/>
                <a:cs typeface="Times New Roman" panose="02020603050405020304" pitchFamily="18" charset="0"/>
              </a:rPr>
              <a:t> et al., 2013; Staid et al., 2007). There is no data for MS-2, CE-3.</a:t>
            </a:r>
          </a:p>
          <a:p>
            <a:pPr marL="514350" indent="-514350">
              <a:spcBef>
                <a:spcPts val="1200"/>
              </a:spcBef>
              <a:spcAft>
                <a:spcPts val="600"/>
              </a:spcAft>
              <a:buFont typeface="+mj-lt"/>
              <a:buAutoNum type="arabicPeriod"/>
            </a:pPr>
            <a:endParaRPr lang="en-US" altLang="zh-CN" sz="2200" dirty="0">
              <a:solidFill>
                <a:srgbClr val="0000FF"/>
              </a:solidFill>
              <a:latin typeface="Times New Roman" panose="02020603050405020304" pitchFamily="18" charset="0"/>
              <a:cs typeface="Times New Roman" panose="02020603050405020304" pitchFamily="18" charset="0"/>
            </a:endParaRPr>
          </a:p>
          <a:p>
            <a:pPr marL="514350" indent="-514350">
              <a:spcBef>
                <a:spcPts val="1200"/>
              </a:spcBef>
              <a:spcAft>
                <a:spcPts val="600"/>
              </a:spcAft>
              <a:buFont typeface="+mj-lt"/>
              <a:buAutoNum type="arabicPeriod"/>
            </a:pPr>
            <a:endParaRPr lang="en-US" altLang="zh-CN" sz="2200" dirty="0">
              <a:solidFill>
                <a:srgbClr val="0000FF"/>
              </a:solidFill>
              <a:latin typeface="Times New Roman" panose="02020603050405020304" pitchFamily="18" charset="0"/>
              <a:cs typeface="Times New Roman" panose="02020603050405020304" pitchFamily="18" charset="0"/>
            </a:endParaRPr>
          </a:p>
        </p:txBody>
      </p:sp>
      <p:cxnSp>
        <p:nvCxnSpPr>
          <p:cNvPr id="6" name="直接连接符 5">
            <a:extLst>
              <a:ext uri="{FF2B5EF4-FFF2-40B4-BE49-F238E27FC236}">
                <a16:creationId xmlns:a16="http://schemas.microsoft.com/office/drawing/2014/main" id="{71E39D0F-708E-4686-8FC7-DDF064A5F791}"/>
              </a:ext>
            </a:extLst>
          </p:cNvPr>
          <p:cNvCxnSpPr>
            <a:cxnSpLocks noChangeShapeType="1"/>
          </p:cNvCxnSpPr>
          <p:nvPr/>
        </p:nvCxnSpPr>
        <p:spPr bwMode="auto">
          <a:xfrm>
            <a:off x="-237769" y="841573"/>
            <a:ext cx="9756775" cy="1587"/>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5784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064A7EA-2D56-4DCD-9F89-35B8DBF80E78}"/>
              </a:ext>
            </a:extLst>
          </p:cNvPr>
          <p:cNvSpPr>
            <a:spLocks noChangeArrowheads="1"/>
          </p:cNvSpPr>
          <p:nvPr/>
        </p:nvSpPr>
        <p:spPr bwMode="auto">
          <a:xfrm>
            <a:off x="3135085" y="0"/>
            <a:ext cx="4254758" cy="830997"/>
          </a:xfrm>
          <a:prstGeom prst="rect">
            <a:avLst/>
          </a:prstGeom>
          <a:noFill/>
          <a:ln>
            <a:noFill/>
          </a:ln>
          <a:extLst/>
        </p:spPr>
        <p:style>
          <a:lnRef idx="2">
            <a:schemeClr val="accent3"/>
          </a:lnRef>
          <a:fillRef idx="1">
            <a:schemeClr val="lt1"/>
          </a:fillRef>
          <a:effectRef idx="0">
            <a:schemeClr val="accent3"/>
          </a:effectRef>
          <a:fontRef idx="minor">
            <a:schemeClr val="dk1"/>
          </a:fontRef>
        </p:style>
        <p:txBody>
          <a:bodyPr wrap="square">
            <a:spAutoFit/>
          </a:bodyPr>
          <a:lstStyle/>
          <a:p>
            <a:pPr>
              <a:spcBef>
                <a:spcPct val="20000"/>
              </a:spcBef>
              <a:defRPr/>
            </a:pPr>
            <a:r>
              <a:rPr lang="en-US" altLang="zh-CN" sz="4800" b="1" dirty="0">
                <a:solidFill>
                  <a:srgbClr val="FF0000"/>
                </a:solidFill>
                <a:latin typeface="黑体" panose="02010609060101010101" pitchFamily="49" charset="-122"/>
                <a:ea typeface="黑体" panose="02010609060101010101" pitchFamily="49" charset="-122"/>
              </a:rPr>
              <a:t>Thank you</a:t>
            </a:r>
            <a:r>
              <a:rPr lang="zh-CN" altLang="en-US" sz="4800" b="1" dirty="0">
                <a:solidFill>
                  <a:srgbClr val="FF0000"/>
                </a:solidFill>
                <a:latin typeface="黑体" panose="02010609060101010101" pitchFamily="49" charset="-122"/>
                <a:ea typeface="黑体" panose="02010609060101010101" pitchFamily="49" charset="-122"/>
              </a:rPr>
              <a:t>！</a:t>
            </a:r>
          </a:p>
        </p:txBody>
      </p:sp>
      <p:pic>
        <p:nvPicPr>
          <p:cNvPr id="3" name="嫦娥三号落月剪辑版 片段二(1).wmv">
            <a:hlinkClick r:id="" action="ppaction://media"/>
            <a:extLst>
              <a:ext uri="{FF2B5EF4-FFF2-40B4-BE49-F238E27FC236}">
                <a16:creationId xmlns:a16="http://schemas.microsoft.com/office/drawing/2014/main" id="{9D01246D-9678-488D-96CF-5D94AFF4BB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9265" y="2896665"/>
            <a:ext cx="4940201" cy="3706298"/>
          </a:xfrm>
          <a:prstGeom prst="rect">
            <a:avLst/>
          </a:prstGeom>
        </p:spPr>
      </p:pic>
      <p:sp>
        <p:nvSpPr>
          <p:cNvPr id="4" name="矩形 3">
            <a:extLst>
              <a:ext uri="{FF2B5EF4-FFF2-40B4-BE49-F238E27FC236}">
                <a16:creationId xmlns:a16="http://schemas.microsoft.com/office/drawing/2014/main" id="{AC482D60-F5CA-4FB7-A076-5534FDA76FED}"/>
              </a:ext>
            </a:extLst>
          </p:cNvPr>
          <p:cNvSpPr/>
          <p:nvPr/>
        </p:nvSpPr>
        <p:spPr>
          <a:xfrm>
            <a:off x="414665" y="959584"/>
            <a:ext cx="8314669" cy="1200329"/>
          </a:xfrm>
          <a:prstGeom prst="rect">
            <a:avLst/>
          </a:prstGeom>
        </p:spPr>
        <p:txBody>
          <a:bodyPr wrap="square">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This work is supported by the National High Technology Research and Development Program of China (2015AA123704) led by China Meteorological Administration</a:t>
            </a:r>
          </a:p>
        </p:txBody>
      </p:sp>
    </p:spTree>
    <p:extLst>
      <p:ext uri="{BB962C8B-B14F-4D97-AF65-F5344CB8AC3E}">
        <p14:creationId xmlns:p14="http://schemas.microsoft.com/office/powerpoint/2010/main" val="552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p:cTn id="17" repeatCount="indefinite" fill="hold" display="0">
                  <p:stCondLst>
                    <p:cond delay="indefinite"/>
                  </p:stCondLst>
                </p:cTn>
                <p:tgtEl>
                  <p:spTgt spid="3"/>
                </p:tgtEl>
              </p:cMediaNode>
            </p:vide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2FB82C-97DB-462E-9910-E24DC23D273E}"/>
              </a:ext>
            </a:extLst>
          </p:cNvPr>
          <p:cNvSpPr>
            <a:spLocks noGrp="1"/>
          </p:cNvSpPr>
          <p:nvPr>
            <p:ph type="title"/>
          </p:nvPr>
        </p:nvSpPr>
        <p:spPr>
          <a:xfrm>
            <a:off x="3466808" y="102606"/>
            <a:ext cx="3905542" cy="738967"/>
          </a:xfrm>
        </p:spPr>
        <p:txBody>
          <a:bodyPr>
            <a:normAutofit/>
          </a:bodyPr>
          <a:lstStyle/>
          <a:p>
            <a:pPr eaLnBrk="1" hangingPunct="1"/>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Summary</a:t>
            </a:r>
          </a:p>
        </p:txBody>
      </p:sp>
    </p:spTree>
    <p:extLst>
      <p:ext uri="{BB962C8B-B14F-4D97-AF65-F5344CB8AC3E}">
        <p14:creationId xmlns:p14="http://schemas.microsoft.com/office/powerpoint/2010/main" val="257655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5B22DC9-12EC-4D74-BDC0-DD4F87F53598}"/>
              </a:ext>
            </a:extLst>
          </p:cNvPr>
          <p:cNvSpPr/>
          <p:nvPr/>
        </p:nvSpPr>
        <p:spPr>
          <a:xfrm>
            <a:off x="223578" y="1214706"/>
            <a:ext cx="8694294" cy="4093428"/>
          </a:xfrm>
          <a:prstGeom prst="rect">
            <a:avLst/>
          </a:prstGeom>
        </p:spPr>
        <p:txBody>
          <a:bodyPr wrap="square">
            <a:spAutoFit/>
          </a:bodyPr>
          <a:lstStyle/>
          <a:p>
            <a:pPr marL="514350" indent="-514350">
              <a:buFont typeface="+mj-lt"/>
              <a:buAutoNum type="arabicPeriod" startAt="7"/>
            </a:pPr>
            <a:r>
              <a:rPr lang="en-US" altLang="zh-CN" sz="2000" dirty="0"/>
              <a:t>ROLO (</a:t>
            </a:r>
            <a:r>
              <a:rPr lang="en-US" altLang="zh-CN" sz="2000" dirty="0" err="1"/>
              <a:t>RObotic</a:t>
            </a:r>
            <a:r>
              <a:rPr lang="en-US" altLang="zh-CN" sz="2000" dirty="0"/>
              <a:t> Lunar Observatory of US Geological Survey) has produced a large database of Earth-based lunar CCD observations, which have been calibrated using measurements of the star Vega (Stone and </a:t>
            </a:r>
            <a:r>
              <a:rPr lang="en-US" altLang="zh-CN" sz="2000" dirty="0" err="1"/>
              <a:t>Kieer</a:t>
            </a:r>
            <a:r>
              <a:rPr lang="en-US" altLang="zh-CN" sz="2000" dirty="0"/>
              <a:t>, 2002; Kieffer and Stone, 2005). These observations cover a wide range of phase angles and </a:t>
            </a:r>
            <a:r>
              <a:rPr lang="en-US" altLang="zh-CN" sz="2000" dirty="0" err="1"/>
              <a:t>librations</a:t>
            </a:r>
            <a:r>
              <a:rPr lang="en-US" altLang="zh-CN" sz="2000" dirty="0"/>
              <a:t>.</a:t>
            </a:r>
          </a:p>
          <a:p>
            <a:pPr marL="514350" indent="-514350">
              <a:buFont typeface="+mj-lt"/>
              <a:buAutoNum type="arabicPeriod" startAt="7"/>
            </a:pPr>
            <a:r>
              <a:rPr lang="en-US" altLang="zh-CN" sz="2000" dirty="0"/>
              <a:t>Saiki et al. (2008) used Earth-based CCD photometry data and calibration by the star Vega. The measurements were carried out at a phase angle near 7</a:t>
            </a:r>
            <a:r>
              <a:rPr lang="en-US" altLang="zh-CN" sz="2000" baseline="30000" dirty="0"/>
              <a:t>o</a:t>
            </a:r>
            <a:r>
              <a:rPr lang="en-US" altLang="zh-CN" sz="2000" dirty="0"/>
              <a:t>. These observations show systematically higher albedo (13%) as compared to ROLO measurements.</a:t>
            </a:r>
          </a:p>
          <a:p>
            <a:pPr marL="514350" indent="-514350">
              <a:buFont typeface="+mj-lt"/>
              <a:buAutoNum type="arabicPeriod" startAt="7"/>
            </a:pPr>
            <a:r>
              <a:rPr lang="en-US" altLang="zh-CN" sz="2000" dirty="0" err="1"/>
              <a:t>Velikodsky</a:t>
            </a:r>
            <a:r>
              <a:rPr lang="en-US" altLang="zh-CN" sz="2000" dirty="0"/>
              <a:t> et al. (2011) performed a 2-month series of quasi-simultaneous imaging photometric observations of the Moon and the Sun at </a:t>
            </a:r>
            <a:r>
              <a:rPr lang="en-US" altLang="zh-CN" sz="2000" dirty="0" err="1"/>
              <a:t>Maidanak</a:t>
            </a:r>
            <a:r>
              <a:rPr lang="en-US" altLang="zh-CN" sz="2000" dirty="0"/>
              <a:t> Observatory (Uzbekistan) at phase angles 1.7–73° at wavelength 603 nm.</a:t>
            </a:r>
            <a:br>
              <a:rPr lang="en-US" altLang="zh-CN" sz="2000" dirty="0"/>
            </a:br>
            <a:endParaRPr lang="zh-CN" altLang="en-US" sz="2000" dirty="0"/>
          </a:p>
        </p:txBody>
      </p:sp>
      <p:sp>
        <p:nvSpPr>
          <p:cNvPr id="5" name="Text Box 6">
            <a:extLst>
              <a:ext uri="{FF2B5EF4-FFF2-40B4-BE49-F238E27FC236}">
                <a16:creationId xmlns:a16="http://schemas.microsoft.com/office/drawing/2014/main" id="{17AC2F52-8286-4FF7-A701-935287749477}"/>
              </a:ext>
            </a:extLst>
          </p:cNvPr>
          <p:cNvSpPr txBox="1">
            <a:spLocks noChangeArrowheads="1"/>
          </p:cNvSpPr>
          <p:nvPr/>
        </p:nvSpPr>
        <p:spPr bwMode="auto">
          <a:xfrm>
            <a:off x="308829" y="74961"/>
            <a:ext cx="84099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History of observing the Moon’s</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absolute</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cs typeface="Times New Roman" panose="02020603050405020304" pitchFamily="18" charset="0"/>
              </a:rPr>
              <a:t>photometry</a:t>
            </a:r>
            <a:endPar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4174D728-91FC-4338-87D0-1E3F99E018BD}"/>
              </a:ext>
            </a:extLst>
          </p:cNvPr>
          <p:cNvSpPr/>
          <p:nvPr/>
        </p:nvSpPr>
        <p:spPr>
          <a:xfrm>
            <a:off x="2260676" y="656463"/>
            <a:ext cx="4814523" cy="369332"/>
          </a:xfrm>
          <a:prstGeom prst="rect">
            <a:avLst/>
          </a:prstGeom>
        </p:spPr>
        <p:txBody>
          <a:bodyPr wrap="none">
            <a:spAutoFit/>
          </a:bodyPr>
          <a:lstStyle/>
          <a:p>
            <a:r>
              <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rPr>
              <a:t>Velikodsky </a:t>
            </a:r>
            <a:r>
              <a:rPr lang="en-US" altLang="zh-CN" b="1" dirty="0">
                <a:solidFill>
                  <a:srgbClr val="0000CC"/>
                </a:solidFill>
                <a:latin typeface="Times New Roman" panose="02020603050405020304" pitchFamily="18" charset="0"/>
                <a:ea typeface="宋体" pitchFamily="2" charset="-122"/>
                <a:cs typeface="Times New Roman" panose="02020603050405020304" pitchFamily="18" charset="0"/>
              </a:rPr>
              <a:t>et al., 2011; Kieffer and Stone, 2005</a:t>
            </a:r>
            <a:endPar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3676334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BA8589-9E27-4371-BDBF-F4FD6574C5D2}"/>
              </a:ext>
            </a:extLst>
          </p:cNvPr>
          <p:cNvSpPr/>
          <p:nvPr/>
        </p:nvSpPr>
        <p:spPr>
          <a:xfrm>
            <a:off x="3122301" y="179738"/>
            <a:ext cx="2945037" cy="461665"/>
          </a:xfrm>
          <a:prstGeom prst="rect">
            <a:avLst/>
          </a:prstGeom>
        </p:spPr>
        <p:txBody>
          <a:bodyPr wrap="none">
            <a:spAutoFit/>
          </a:bodyPr>
          <a:lstStyle/>
          <a:p>
            <a:r>
              <a:rPr lang="en-US" altLang="zh-CN" sz="2400" b="1" dirty="0">
                <a:solidFill>
                  <a:srgbClr val="0000CC"/>
                </a:solidFill>
                <a:latin typeface="Times New Roman" panose="02020603050405020304" pitchFamily="18" charset="0"/>
                <a:ea typeface="宋体" pitchFamily="2" charset="-122"/>
                <a:cs typeface="Times New Roman" panose="02020603050405020304" pitchFamily="18" charset="0"/>
              </a:rPr>
              <a:t>Orbiting observation</a:t>
            </a:r>
            <a:endParaRPr lang="zh-CN" altLang="en-US" sz="24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25B22DC9-12EC-4D74-BDC0-DD4F87F53598}"/>
              </a:ext>
            </a:extLst>
          </p:cNvPr>
          <p:cNvSpPr/>
          <p:nvPr/>
        </p:nvSpPr>
        <p:spPr>
          <a:xfrm>
            <a:off x="74484" y="769753"/>
            <a:ext cx="8694294" cy="5940088"/>
          </a:xfrm>
          <a:prstGeom prst="rect">
            <a:avLst/>
          </a:prstGeom>
        </p:spPr>
        <p:txBody>
          <a:bodyPr wrap="square">
            <a:spAutoFit/>
          </a:bodyPr>
          <a:lstStyle/>
          <a:p>
            <a:pPr marL="514350" indent="-514350" algn="just">
              <a:buFont typeface="+mj-lt"/>
              <a:buAutoNum type="arabicPeriod"/>
            </a:pPr>
            <a:r>
              <a:rPr lang="en-US" altLang="zh-CN" sz="2000" dirty="0"/>
              <a:t>SELENE SP data acquired by Japan covers a wide wavelength range (VIS: 513–1010 nm, NIR1: 884–1676 nm, </a:t>
            </a:r>
            <a:r>
              <a:rPr lang="en-US" altLang="zh-CN" sz="2000" strike="sngStrike" dirty="0"/>
              <a:t>and NIR2:1702–2588 nm</a:t>
            </a:r>
            <a:r>
              <a:rPr lang="en-US" altLang="zh-CN" sz="2000" dirty="0"/>
              <a:t>) and solar phase angles between 5</a:t>
            </a:r>
            <a:r>
              <a:rPr lang="en-US" altLang="zh-CN" sz="2000" baseline="30000" dirty="0"/>
              <a:t>o</a:t>
            </a:r>
            <a:r>
              <a:rPr lang="en-US" altLang="zh-CN" sz="2000" dirty="0"/>
              <a:t> and 85</a:t>
            </a:r>
            <a:r>
              <a:rPr lang="en-US" altLang="zh-CN" sz="2000" baseline="30000" dirty="0"/>
              <a:t>o </a:t>
            </a:r>
            <a:r>
              <a:rPr lang="en-US" altLang="zh-CN" sz="2000" dirty="0"/>
              <a:t>. The SP obtained continuous spectral reflectance data for more than 68 million points from Nov. 2007 to Jun. 2009 (Yokota et al., 2011). </a:t>
            </a:r>
          </a:p>
          <a:p>
            <a:pPr marL="514350" indent="-514350" algn="just">
              <a:buFont typeface="+mj-lt"/>
              <a:buAutoNum type="arabicPeriod"/>
            </a:pPr>
            <a:endParaRPr lang="en-US" altLang="zh-CN" sz="2000" dirty="0"/>
          </a:p>
          <a:p>
            <a:pPr marL="514350" indent="-514350" algn="just">
              <a:buFont typeface="+mj-lt"/>
              <a:buAutoNum type="arabicPeriod"/>
            </a:pPr>
            <a:r>
              <a:rPr lang="en-US" altLang="zh-CN" sz="2000" dirty="0"/>
              <a:t>LROC WAC acquired global images of the Moon at phase angles 0–120</a:t>
            </a:r>
            <a:r>
              <a:rPr lang="en-US" altLang="zh-CN" sz="2000" baseline="30000" dirty="0"/>
              <a:t>o</a:t>
            </a:r>
            <a:r>
              <a:rPr lang="en-US" altLang="zh-CN" sz="2000" dirty="0"/>
              <a:t> and wavelength 320–689 nm with two UV bands and five visible bands (Sato et al., 2013).</a:t>
            </a:r>
          </a:p>
          <a:p>
            <a:pPr marL="514350" indent="-514350" algn="just">
              <a:buFont typeface="+mj-lt"/>
              <a:buAutoNum type="arabicPeriod"/>
            </a:pPr>
            <a:endParaRPr lang="en-US" altLang="zh-CN" sz="2000" dirty="0"/>
          </a:p>
          <a:p>
            <a:pPr marL="514350" indent="-514350" algn="just">
              <a:buFont typeface="+mj-lt"/>
              <a:buAutoNum type="arabicPeriod"/>
            </a:pPr>
            <a:r>
              <a:rPr lang="en-US" altLang="zh-CN" sz="2000" dirty="0"/>
              <a:t>Chang’E-1 IIM acquired observations of the lunar surface which covers 84% of the </a:t>
            </a:r>
            <a:r>
              <a:rPr lang="en-US" altLang="zh-CN" sz="2000" dirty="0">
                <a:ea typeface="Arial Unicode MS" panose="020B0604020202020204" pitchFamily="34" charset="-122"/>
                <a:cs typeface="Arial Unicode MS" panose="020B0604020202020204" pitchFamily="34" charset="-122"/>
              </a:rPr>
              <a:t>±</a:t>
            </a:r>
            <a:r>
              <a:rPr lang="en-US" altLang="zh-CN" sz="2000" dirty="0"/>
              <a:t>75</a:t>
            </a:r>
            <a:r>
              <a:rPr lang="en-US" altLang="zh-CN" sz="2000" baseline="30000" dirty="0"/>
              <a:t>o </a:t>
            </a:r>
            <a:r>
              <a:rPr lang="en-US" altLang="zh-CN" sz="2000" dirty="0"/>
              <a:t>lunar surface with a wavelength range of 522–900 nm and phase angle 0–80</a:t>
            </a:r>
            <a:r>
              <a:rPr lang="en-US" altLang="zh-CN" sz="2000" baseline="30000" dirty="0"/>
              <a:t>o</a:t>
            </a:r>
            <a:r>
              <a:rPr lang="en-US" altLang="zh-CN" sz="2000" dirty="0"/>
              <a:t> during its 485 days (20071206-</a:t>
            </a:r>
            <a:r>
              <a:rPr lang="zh-CN" altLang="en-US" sz="2000" dirty="0"/>
              <a:t> </a:t>
            </a:r>
            <a:r>
              <a:rPr lang="en-US" altLang="zh-CN" sz="2000" dirty="0"/>
              <a:t>20081204)</a:t>
            </a:r>
            <a:r>
              <a:rPr lang="zh-CN" altLang="en-US" sz="2000" dirty="0"/>
              <a:t> </a:t>
            </a:r>
            <a:r>
              <a:rPr lang="en-US" altLang="zh-CN" sz="2000" dirty="0"/>
              <a:t>in flight (Wu et al., 2013).</a:t>
            </a:r>
          </a:p>
          <a:p>
            <a:pPr marL="514350" indent="-514350" algn="just">
              <a:buFont typeface="+mj-lt"/>
              <a:buAutoNum type="arabicPeriod"/>
            </a:pPr>
            <a:endParaRPr lang="en-US" altLang="zh-CN" sz="2000" dirty="0"/>
          </a:p>
          <a:p>
            <a:pPr marL="514350" indent="-514350" algn="just">
              <a:buFont typeface="+mj-lt"/>
              <a:buAutoNum type="arabicPeriod"/>
            </a:pPr>
            <a:r>
              <a:rPr lang="en-US" altLang="zh-CN" sz="2000" dirty="0"/>
              <a:t>M</a:t>
            </a:r>
            <a:r>
              <a:rPr lang="en-US" altLang="zh-CN" sz="2000" baseline="30000" dirty="0"/>
              <a:t>3</a:t>
            </a:r>
            <a:r>
              <a:rPr lang="en-US" altLang="zh-CN" sz="2000" dirty="0"/>
              <a:t> onboard Chandrayaan-1 obtained lunar images (~95%) which had a wide range of viewing geometries (0–100</a:t>
            </a:r>
            <a:r>
              <a:rPr lang="en-US" altLang="zh-CN" sz="2000" baseline="30000" dirty="0"/>
              <a:t>o</a:t>
            </a:r>
            <a:r>
              <a:rPr lang="en-US" altLang="zh-CN" sz="2000" dirty="0"/>
              <a:t>) and wavelength of 460–3000 nm  during its nearly ten-month period from Nov. 2008  to Oct. 2009 (</a:t>
            </a:r>
            <a:r>
              <a:rPr lang="en-US" altLang="zh-CN" sz="2000" dirty="0" err="1"/>
              <a:t>Besse</a:t>
            </a:r>
            <a:r>
              <a:rPr lang="en-US" altLang="zh-CN" sz="2000" dirty="0"/>
              <a:t> et al., 2013).</a:t>
            </a:r>
          </a:p>
        </p:txBody>
      </p:sp>
    </p:spTree>
    <p:extLst>
      <p:ext uri="{BB962C8B-B14F-4D97-AF65-F5344CB8AC3E}">
        <p14:creationId xmlns:p14="http://schemas.microsoft.com/office/powerpoint/2010/main" val="186110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half" idx="3"/>
          </p:nvPr>
        </p:nvSpPr>
        <p:spPr>
          <a:xfrm>
            <a:off x="187856" y="4042005"/>
            <a:ext cx="4524040" cy="2587410"/>
          </a:xfrm>
        </p:spPr>
        <p:txBody>
          <a:bodyPr>
            <a:normAutofit fontScale="92500" lnSpcReduction="10000"/>
          </a:bodyPr>
          <a:lstStyle/>
          <a:p>
            <a:pPr>
              <a:lnSpc>
                <a:spcPct val="90000"/>
              </a:lnSpc>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Spatially resolved radiance images</a:t>
            </a:r>
          </a:p>
          <a:p>
            <a:pPr lvl="1">
              <a:lnSpc>
                <a:spcPct val="90000"/>
              </a:lnSpc>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8+ years in operation, &gt;85000 lunar images</a:t>
            </a:r>
          </a:p>
          <a:p>
            <a:pPr lvl="1">
              <a:lnSpc>
                <a:spcPct val="90000"/>
              </a:lnSpc>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phase angle coverage from eclipse to 90°</a:t>
            </a:r>
          </a:p>
          <a:p>
            <a:pPr>
              <a:lnSpc>
                <a:spcPct val="90000"/>
              </a:lnSpc>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Operations emphasized extinction</a:t>
            </a:r>
          </a:p>
          <a:p>
            <a:pPr lvl="1">
              <a:lnSpc>
                <a:spcPct val="90000"/>
              </a:lnSpc>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&gt;800,000 star images</a:t>
            </a:r>
          </a:p>
          <a:p>
            <a:pPr>
              <a:lnSpc>
                <a:spcPct val="90000"/>
              </a:lnSpc>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Dormant since Sept. 2003</a:t>
            </a:r>
          </a:p>
          <a:p>
            <a:r>
              <a:rPr lang="en-US" altLang="zh-CN" sz="1800" dirty="0">
                <a:latin typeface="Times New Roman" panose="02020603050405020304" pitchFamily="18" charset="0"/>
                <a:cs typeface="Times New Roman" panose="02020603050405020304" pitchFamily="18" charset="0"/>
              </a:rPr>
              <a:t>The Moon is imaged at half-hour intervals during the Moon is above the 60 ° zenith angle. </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90000"/>
              </a:lnSpc>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4868" name="Picture 4" descr="tele_002a"/>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5933938" y="1084077"/>
            <a:ext cx="3076097" cy="2090153"/>
          </a:xfrm>
        </p:spPr>
      </p:pic>
      <p:sp>
        <p:nvSpPr>
          <p:cNvPr id="164870" name="Text Box 6"/>
          <p:cNvSpPr txBox="1">
            <a:spLocks noChangeArrowheads="1"/>
          </p:cNvSpPr>
          <p:nvPr/>
        </p:nvSpPr>
        <p:spPr bwMode="auto">
          <a:xfrm>
            <a:off x="187856" y="1025795"/>
            <a:ext cx="5746082"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20000"/>
              </a:spcBef>
            </a:pPr>
            <a:r>
              <a:rPr lang="en-US" altLang="zh-CN"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ROLO:</a:t>
            </a: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Dedicated observatory, located at USGS in Flagstaff, AZ (Altitude 2143 m</a:t>
            </a:r>
            <a:r>
              <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90000"/>
              </a:lnSpc>
              <a:spcBef>
                <a:spcPct val="20000"/>
              </a:spcBef>
              <a:buFontTx/>
              <a:buChar char="•"/>
            </a:pPr>
            <a:r>
              <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Dual </a:t>
            </a:r>
            <a:r>
              <a:rPr lang="en-US" altLang="zh-CN" dirty="0">
                <a:latin typeface="Times New Roman" panose="02020603050405020304" pitchFamily="18" charset="0"/>
                <a:cs typeface="Times New Roman" panose="02020603050405020304" pitchFamily="18" charset="0"/>
              </a:rPr>
              <a:t>telescopes  </a:t>
            </a:r>
            <a:r>
              <a:rPr lang="en-US" altLang="zh-CN" dirty="0" err="1">
                <a:latin typeface="Times New Roman" panose="02020603050405020304" pitchFamily="18" charset="0"/>
                <a:cs typeface="Times New Roman" panose="02020603050405020304" pitchFamily="18" charset="0"/>
              </a:rPr>
              <a:t>boresighted</a:t>
            </a:r>
            <a:r>
              <a:rPr lang="en-US" altLang="zh-CN" dirty="0">
                <a:latin typeface="Times New Roman" panose="02020603050405020304" pitchFamily="18" charset="0"/>
                <a:cs typeface="Times New Roman" panose="02020603050405020304" pitchFamily="18" charset="0"/>
              </a:rPr>
              <a:t> to the same pointing direction</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lvl="1">
              <a:lnSpc>
                <a:spcPct val="90000"/>
              </a:lnSpc>
              <a:spcBef>
                <a:spcPct val="20000"/>
              </a:spcBef>
              <a:buFontTx/>
              <a:buChar char="–"/>
            </a:pP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23 VNIR bands, 350-950 nm</a:t>
            </a:r>
          </a:p>
          <a:p>
            <a:pPr lvl="1">
              <a:lnSpc>
                <a:spcPct val="90000"/>
              </a:lnSpc>
              <a:spcBef>
                <a:spcPct val="20000"/>
              </a:spcBef>
              <a:buFontTx/>
              <a:buChar char="–"/>
            </a:pP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9 SWIR bands, 950-2500 nm</a:t>
            </a:r>
          </a:p>
          <a:p>
            <a:pPr marL="285750" indent="-285750">
              <a:lnSpc>
                <a:spcPct val="90000"/>
              </a:lnSpc>
              <a:spcBef>
                <a:spcPct val="20000"/>
              </a:spcBef>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Empirically-derived</a:t>
            </a:r>
            <a:r>
              <a:rPr lang="en-US" altLang="zh-CN" dirty="0">
                <a:latin typeface="Times New Roman" panose="02020603050405020304" pitchFamily="18" charset="0"/>
                <a:cs typeface="Times New Roman" panose="02020603050405020304" pitchFamily="18" charset="0"/>
              </a:rPr>
              <a:t> function of phase and lunar </a:t>
            </a:r>
            <a:r>
              <a:rPr lang="en-US" altLang="zh-CN" dirty="0" err="1">
                <a:latin typeface="Times New Roman" panose="02020603050405020304" pitchFamily="18" charset="0"/>
                <a:cs typeface="Times New Roman" panose="02020603050405020304" pitchFamily="18" charset="0"/>
              </a:rPr>
              <a:t>libration</a:t>
            </a:r>
            <a:endParaRPr lang="en-US" altLang="zh-CN" dirty="0">
              <a:latin typeface="Times New Roman" panose="02020603050405020304" pitchFamily="18" charset="0"/>
              <a:cs typeface="Times New Roman" panose="02020603050405020304" pitchFamily="18" charset="0"/>
            </a:endParaRPr>
          </a:p>
          <a:p>
            <a:pPr marL="285750" indent="-285750">
              <a:lnSpc>
                <a:spcPct val="90000"/>
              </a:lnSpc>
              <a:spcBef>
                <a:spcPct val="200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disk-integrated lunar irradiance</a:t>
            </a:r>
          </a:p>
          <a:p>
            <a:pPr marL="285750" indent="-285750">
              <a:lnSpc>
                <a:spcPct val="90000"/>
              </a:lnSpc>
              <a:spcBef>
                <a:spcPct val="20000"/>
              </a:spcBef>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 4 and 8 arcsec/Pixel (-7.4 and 15 km/pixe1)</a:t>
            </a:r>
          </a:p>
          <a:p>
            <a:pPr lvl="1">
              <a:lnSpc>
                <a:spcPct val="90000"/>
              </a:lnSpc>
              <a:spcBef>
                <a:spcPct val="20000"/>
              </a:spcBef>
              <a:buFontTx/>
              <a:buChar char="–"/>
            </a:pP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 Box 6">
            <a:extLst>
              <a:ext uri="{FF2B5EF4-FFF2-40B4-BE49-F238E27FC236}">
                <a16:creationId xmlns:a16="http://schemas.microsoft.com/office/drawing/2014/main" id="{D47BABFE-0C8E-47A9-91D9-16CC75E7D226}"/>
              </a:ext>
            </a:extLst>
          </p:cNvPr>
          <p:cNvSpPr txBox="1">
            <a:spLocks noChangeArrowheads="1"/>
          </p:cNvSpPr>
          <p:nvPr/>
        </p:nvSpPr>
        <p:spPr bwMode="auto">
          <a:xfrm>
            <a:off x="308829" y="74961"/>
            <a:ext cx="84099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History of observing the Moon’s</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absolute</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cs typeface="Times New Roman" panose="02020603050405020304" pitchFamily="18" charset="0"/>
              </a:rPr>
              <a:t>photometry</a:t>
            </a:r>
            <a:endPar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14" name="矩形 13">
            <a:extLst>
              <a:ext uri="{FF2B5EF4-FFF2-40B4-BE49-F238E27FC236}">
                <a16:creationId xmlns:a16="http://schemas.microsoft.com/office/drawing/2014/main" id="{C66E9E99-F0DC-4057-8017-52178150D2E6}"/>
              </a:ext>
            </a:extLst>
          </p:cNvPr>
          <p:cNvSpPr/>
          <p:nvPr/>
        </p:nvSpPr>
        <p:spPr>
          <a:xfrm>
            <a:off x="2260676" y="656463"/>
            <a:ext cx="4354718" cy="369332"/>
          </a:xfrm>
          <a:prstGeom prst="rect">
            <a:avLst/>
          </a:prstGeom>
        </p:spPr>
        <p:txBody>
          <a:bodyPr wrap="none">
            <a:spAutoFit/>
          </a:bodyPr>
          <a:lstStyle/>
          <a:p>
            <a:r>
              <a:rPr lang="en-US" altLang="zh-CN" b="1" dirty="0">
                <a:solidFill>
                  <a:srgbClr val="0000CC"/>
                </a:solidFill>
                <a:latin typeface="Times New Roman" panose="02020603050405020304" pitchFamily="18" charset="0"/>
                <a:ea typeface="宋体" pitchFamily="2" charset="-122"/>
                <a:cs typeface="Times New Roman" panose="02020603050405020304" pitchFamily="18" charset="0"/>
              </a:rPr>
              <a:t> Stone et al., 2003; Kieffer and Stone, 2005</a:t>
            </a:r>
            <a:endParaRPr lang="zh-CN" altLang="en-US"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61B6527A-355F-4D67-9758-28E4CD68A743}"/>
              </a:ext>
            </a:extLst>
          </p:cNvPr>
          <p:cNvSpPr/>
          <p:nvPr/>
        </p:nvSpPr>
        <p:spPr>
          <a:xfrm>
            <a:off x="4572000" y="3735128"/>
            <a:ext cx="4572000" cy="3000821"/>
          </a:xfrm>
          <a:prstGeom prst="rect">
            <a:avLst/>
          </a:prstGeom>
        </p:spPr>
        <p:txBody>
          <a:bodyPr>
            <a:spAutoFit/>
          </a:bodyPr>
          <a:lstStyle/>
          <a:p>
            <a:pPr marL="285750" indent="-285750">
              <a:spcBef>
                <a:spcPct val="50000"/>
              </a:spcBef>
              <a:buFont typeface="Arial" panose="020B0604020202020204" pitchFamily="34" charset="0"/>
              <a:buChar char="•"/>
            </a:pPr>
            <a:r>
              <a:rPr lang="en-US" altLang="zh-CN" dirty="0"/>
              <a:t>A NIST-traceable 1000 W FEL lamp and a 31 cm square flat </a:t>
            </a:r>
            <a:r>
              <a:rPr lang="en-US" altLang="zh-CN" dirty="0" err="1"/>
              <a:t>Spectralon</a:t>
            </a:r>
            <a:r>
              <a:rPr lang="en-US" altLang="zh-CN" dirty="0"/>
              <a:t> plate system </a:t>
            </a:r>
            <a:r>
              <a:rPr lang="en-US" altLang="zh-CN" dirty="0">
                <a:solidFill>
                  <a:srgbClr val="0000FF"/>
                </a:solidFill>
                <a:latin typeface="Times New Roman" panose="02020603050405020304" pitchFamily="18" charset="0"/>
                <a:ea typeface="微软雅黑" pitchFamily="34" charset="-122"/>
                <a:cs typeface="Times New Roman" panose="02020603050405020304" pitchFamily="18" charset="0"/>
                <a:sym typeface="Arial" charset="0"/>
              </a:rPr>
              <a:t>is used only to generate flat-fielding images. The radiance scale is derived from observations of Vega and published absolute flux measurements.</a:t>
            </a:r>
          </a:p>
          <a:p>
            <a:pPr marL="285750" indent="-285750">
              <a:spcBef>
                <a:spcPct val="50000"/>
              </a:spcBef>
              <a:buFont typeface="Arial" panose="020B0604020202020204" pitchFamily="34" charset="0"/>
              <a:buChar char="•"/>
            </a:pPr>
            <a:r>
              <a:rPr lang="en-US" altLang="zh-CN" dirty="0">
                <a:solidFill>
                  <a:srgbClr val="0000FF"/>
                </a:solidFill>
                <a:latin typeface="Times New Roman" panose="02020603050405020304" pitchFamily="18" charset="0"/>
                <a:ea typeface="微软雅黑" pitchFamily="34" charset="-122"/>
                <a:cs typeface="Times New Roman" panose="02020603050405020304" pitchFamily="18" charset="0"/>
                <a:sym typeface="Arial" charset="0"/>
              </a:rPr>
              <a:t>The absolute flux measurements of Hayes (1985) and Strecker et al. (1979) were used to scale a model stellar spectrum (Castelli &amp; </a:t>
            </a:r>
            <a:r>
              <a:rPr lang="en-US" altLang="zh-CN" dirty="0" err="1">
                <a:solidFill>
                  <a:srgbClr val="0000FF"/>
                </a:solidFill>
                <a:latin typeface="Times New Roman" panose="02020603050405020304" pitchFamily="18" charset="0"/>
                <a:ea typeface="微软雅黑" pitchFamily="34" charset="-122"/>
                <a:cs typeface="Times New Roman" panose="02020603050405020304" pitchFamily="18" charset="0"/>
                <a:sym typeface="Arial" charset="0"/>
              </a:rPr>
              <a:t>Kurucz</a:t>
            </a:r>
            <a:r>
              <a:rPr lang="en-US" altLang="zh-CN" dirty="0">
                <a:solidFill>
                  <a:srgbClr val="0000FF"/>
                </a:solidFill>
                <a:latin typeface="Times New Roman" panose="02020603050405020304" pitchFamily="18" charset="0"/>
                <a:ea typeface="微软雅黑" pitchFamily="34" charset="-122"/>
                <a:cs typeface="Times New Roman" panose="02020603050405020304" pitchFamily="18" charset="0"/>
                <a:sym typeface="Arial" charset="0"/>
              </a:rPr>
              <a:t> 1994) for Vega. </a:t>
            </a:r>
            <a:endParaRPr lang="zh-CN" altLang="en-US" dirty="0">
              <a:solidFill>
                <a:srgbClr val="0000FF"/>
              </a:solidFill>
              <a:latin typeface="Times New Roman" panose="02020603050405020304" pitchFamily="18" charset="0"/>
              <a:ea typeface="微软雅黑" pitchFamily="34" charset="-122"/>
              <a:cs typeface="Times New Roman" panose="02020603050405020304" pitchFamily="18" charset="0"/>
              <a:sym typeface="Arial" charset="0"/>
            </a:endParaRPr>
          </a:p>
        </p:txBody>
      </p:sp>
    </p:spTree>
    <p:extLst>
      <p:ext uri="{BB962C8B-B14F-4D97-AF65-F5344CB8AC3E}">
        <p14:creationId xmlns:p14="http://schemas.microsoft.com/office/powerpoint/2010/main" val="111284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350F5-EBAC-44A7-B427-CBDF43FE54C3}"/>
              </a:ext>
            </a:extLst>
          </p:cNvPr>
          <p:cNvPicPr>
            <a:picLocks noChangeAspect="1"/>
          </p:cNvPicPr>
          <p:nvPr/>
        </p:nvPicPr>
        <p:blipFill>
          <a:blip r:embed="rId2"/>
          <a:stretch>
            <a:fillRect/>
          </a:stretch>
        </p:blipFill>
        <p:spPr>
          <a:xfrm>
            <a:off x="155583" y="665954"/>
            <a:ext cx="5262465" cy="3136605"/>
          </a:xfrm>
          <a:prstGeom prst="rect">
            <a:avLst/>
          </a:prstGeom>
        </p:spPr>
      </p:pic>
      <p:sp>
        <p:nvSpPr>
          <p:cNvPr id="5" name="Text Box 6">
            <a:extLst>
              <a:ext uri="{FF2B5EF4-FFF2-40B4-BE49-F238E27FC236}">
                <a16:creationId xmlns:a16="http://schemas.microsoft.com/office/drawing/2014/main" id="{67AB1D2A-64AE-4F12-B69F-4CAFD2B5D171}"/>
              </a:ext>
            </a:extLst>
          </p:cNvPr>
          <p:cNvSpPr txBox="1">
            <a:spLocks noChangeArrowheads="1"/>
          </p:cNvSpPr>
          <p:nvPr/>
        </p:nvSpPr>
        <p:spPr bwMode="auto">
          <a:xfrm>
            <a:off x="308829" y="74961"/>
            <a:ext cx="84099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History of observing the Moon’s</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rPr>
              <a:t>absolute</a:t>
            </a:r>
            <a:r>
              <a:rPr lang="zh-CN" altLang="en-US" sz="2800" b="1" dirty="0">
                <a:solidFill>
                  <a:srgbClr val="0000CC"/>
                </a:solidFill>
                <a:latin typeface="Times New Roman" panose="02020603050405020304" pitchFamily="18" charset="0"/>
                <a:ea typeface="宋体" pitchFamily="2" charset="-122"/>
                <a:cs typeface="Times New Roman" panose="02020603050405020304" pitchFamily="18" charset="0"/>
              </a:rPr>
              <a:t> </a:t>
            </a:r>
            <a:r>
              <a:rPr lang="en-US" altLang="zh-CN" sz="2800" b="1" dirty="0">
                <a:solidFill>
                  <a:srgbClr val="0000CC"/>
                </a:solidFill>
                <a:latin typeface="Times New Roman" panose="02020603050405020304" pitchFamily="18" charset="0"/>
                <a:cs typeface="Times New Roman" panose="02020603050405020304" pitchFamily="18" charset="0"/>
              </a:rPr>
              <a:t>photometry</a:t>
            </a:r>
            <a:endParaRPr lang="en-US" altLang="zh-CN" sz="28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289FCBA8-86E6-47EB-AB0D-9DFE97501080}"/>
              </a:ext>
            </a:extLst>
          </p:cNvPr>
          <p:cNvPicPr>
            <a:picLocks noChangeAspect="1"/>
          </p:cNvPicPr>
          <p:nvPr/>
        </p:nvPicPr>
        <p:blipFill>
          <a:blip r:embed="rId3"/>
          <a:stretch>
            <a:fillRect/>
          </a:stretch>
        </p:blipFill>
        <p:spPr>
          <a:xfrm>
            <a:off x="155583" y="4161583"/>
            <a:ext cx="5610735" cy="2397843"/>
          </a:xfrm>
          <a:prstGeom prst="rect">
            <a:avLst/>
          </a:prstGeom>
        </p:spPr>
      </p:pic>
      <p:sp>
        <p:nvSpPr>
          <p:cNvPr id="7" name="矩形 6">
            <a:extLst>
              <a:ext uri="{FF2B5EF4-FFF2-40B4-BE49-F238E27FC236}">
                <a16:creationId xmlns:a16="http://schemas.microsoft.com/office/drawing/2014/main" id="{C20B685C-3039-479B-9101-5B94C727ADCC}"/>
              </a:ext>
            </a:extLst>
          </p:cNvPr>
          <p:cNvSpPr/>
          <p:nvPr/>
        </p:nvSpPr>
        <p:spPr>
          <a:xfrm>
            <a:off x="3477509" y="3405092"/>
            <a:ext cx="1878335" cy="307777"/>
          </a:xfrm>
          <a:prstGeom prst="rect">
            <a:avLst/>
          </a:prstGeom>
        </p:spPr>
        <p:txBody>
          <a:bodyPr wrap="none">
            <a:spAutoFit/>
          </a:bodyPr>
          <a:lstStyle/>
          <a:p>
            <a:r>
              <a:rPr lang="zh-CN" altLang="en-US" sz="1400" b="1" dirty="0">
                <a:solidFill>
                  <a:srgbClr val="0000CC"/>
                </a:solidFill>
                <a:latin typeface="Times New Roman" panose="02020603050405020304" pitchFamily="18" charset="0"/>
                <a:ea typeface="宋体" pitchFamily="2" charset="-122"/>
                <a:cs typeface="Times New Roman" panose="02020603050405020304" pitchFamily="18" charset="0"/>
              </a:rPr>
              <a:t>Velikodsky </a:t>
            </a:r>
            <a:r>
              <a:rPr lang="en-US" altLang="zh-CN" sz="1400" b="1" dirty="0">
                <a:solidFill>
                  <a:srgbClr val="0000CC"/>
                </a:solidFill>
                <a:latin typeface="Times New Roman" panose="02020603050405020304" pitchFamily="18" charset="0"/>
                <a:ea typeface="宋体" pitchFamily="2" charset="-122"/>
                <a:cs typeface="Times New Roman" panose="02020603050405020304" pitchFamily="18" charset="0"/>
              </a:rPr>
              <a:t>et al., 2011</a:t>
            </a:r>
            <a:endParaRPr lang="zh-CN" altLang="en-US" sz="14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77DA3F2-7F46-455C-8403-8D392311FBBC}"/>
              </a:ext>
            </a:extLst>
          </p:cNvPr>
          <p:cNvSpPr/>
          <p:nvPr/>
        </p:nvSpPr>
        <p:spPr>
          <a:xfrm>
            <a:off x="3639877" y="5991170"/>
            <a:ext cx="1888209" cy="307777"/>
          </a:xfrm>
          <a:prstGeom prst="rect">
            <a:avLst/>
          </a:prstGeom>
        </p:spPr>
        <p:txBody>
          <a:bodyPr wrap="none">
            <a:spAutoFit/>
          </a:bodyPr>
          <a:lstStyle/>
          <a:p>
            <a:r>
              <a:rPr lang="zh-CN" altLang="en-US" sz="1400" b="1" dirty="0">
                <a:solidFill>
                  <a:srgbClr val="0000CC"/>
                </a:solidFill>
                <a:latin typeface="Times New Roman" panose="02020603050405020304" pitchFamily="18" charset="0"/>
                <a:ea typeface="宋体" pitchFamily="2" charset="-122"/>
                <a:cs typeface="Times New Roman" panose="02020603050405020304" pitchFamily="18" charset="0"/>
              </a:rPr>
              <a:t>Velikodsky </a:t>
            </a:r>
            <a:r>
              <a:rPr lang="en-US" altLang="zh-CN" sz="1400" b="1" dirty="0">
                <a:solidFill>
                  <a:srgbClr val="0000CC"/>
                </a:solidFill>
                <a:latin typeface="Times New Roman" panose="02020603050405020304" pitchFamily="18" charset="0"/>
                <a:ea typeface="宋体" pitchFamily="2" charset="-122"/>
                <a:cs typeface="Times New Roman" panose="02020603050405020304" pitchFamily="18" charset="0"/>
              </a:rPr>
              <a:t>et al., 2016</a:t>
            </a:r>
            <a:endParaRPr lang="zh-CN" altLang="en-US" sz="1400" b="1" dirty="0">
              <a:solidFill>
                <a:srgbClr val="0000CC"/>
              </a:solidFill>
              <a:latin typeface="Times New Roman" panose="02020603050405020304" pitchFamily="18" charset="0"/>
              <a:ea typeface="宋体"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01467949-C7FD-4DEB-8256-02F2C7BFCFB1}"/>
              </a:ext>
            </a:extLst>
          </p:cNvPr>
          <p:cNvSpPr/>
          <p:nvPr/>
        </p:nvSpPr>
        <p:spPr>
          <a:xfrm>
            <a:off x="5582817" y="957205"/>
            <a:ext cx="3467878" cy="1015663"/>
          </a:xfrm>
          <a:prstGeom prst="rect">
            <a:avLst/>
          </a:prstGeom>
        </p:spPr>
        <p:txBody>
          <a:bodyPr wrap="square">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The absolute reflectance of the Moon among these studies are </a:t>
            </a: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substantially </a:t>
            </a:r>
            <a:r>
              <a:rPr lang="zh-CN" altLang="en-US" sz="2000" b="1" dirty="0">
                <a:solidFill>
                  <a:srgbClr val="FF0000"/>
                </a:solidFill>
                <a:latin typeface="Times New Roman" panose="02020603050405020304" pitchFamily="18" charset="0"/>
                <a:ea typeface="宋体" pitchFamily="2" charset="-122"/>
                <a:cs typeface="Times New Roman" panose="02020603050405020304" pitchFamily="18" charset="0"/>
              </a:rPr>
              <a:t>differen</a:t>
            </a: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t!</a:t>
            </a:r>
            <a:r>
              <a:rPr lang="zh-CN" altLang="en-US" sz="2000" b="1" dirty="0">
                <a:solidFill>
                  <a:srgbClr val="FF0000"/>
                </a:solidFill>
                <a:latin typeface="Times New Roman" panose="02020603050405020304" pitchFamily="18" charset="0"/>
                <a:ea typeface="宋体" pitchFamily="2" charset="-122"/>
                <a:cs typeface="Times New Roman" panose="02020603050405020304" pitchFamily="18" charset="0"/>
              </a:rPr>
              <a:t> </a:t>
            </a:r>
          </a:p>
        </p:txBody>
      </p:sp>
      <p:sp>
        <p:nvSpPr>
          <p:cNvPr id="9" name="AutoShape 9">
            <a:extLst>
              <a:ext uri="{FF2B5EF4-FFF2-40B4-BE49-F238E27FC236}">
                <a16:creationId xmlns:a16="http://schemas.microsoft.com/office/drawing/2014/main" id="{52A3E83E-C051-4208-9588-9C43A5884D6C}"/>
              </a:ext>
            </a:extLst>
          </p:cNvPr>
          <p:cNvSpPr>
            <a:spLocks noChangeArrowheads="1"/>
          </p:cNvSpPr>
          <p:nvPr/>
        </p:nvSpPr>
        <p:spPr bwMode="auto">
          <a:xfrm>
            <a:off x="6872372" y="2033833"/>
            <a:ext cx="444384" cy="596117"/>
          </a:xfrm>
          <a:prstGeom prst="downArrow">
            <a:avLst>
              <a:gd name="adj1" fmla="val 50000"/>
              <a:gd name="adj2" fmla="val 25000"/>
            </a:avLst>
          </a:prstGeom>
          <a:solidFill>
            <a:schemeClr val="accent1"/>
          </a:solidFill>
          <a:ln w="57150">
            <a:solidFill>
              <a:schemeClr val="accent1"/>
            </a:solidFill>
            <a:miter lim="800000"/>
            <a:headEnd/>
            <a:tailEnd/>
          </a:ln>
          <a:effectLst/>
        </p:spPr>
        <p:txBody>
          <a:bodyPr wrap="square" anchor="ctr">
            <a:spAutoFit/>
          </a:bodyPr>
          <a:lstStyle/>
          <a:p>
            <a:endParaRPr lang="zh-CN" altLang="en-US"/>
          </a:p>
        </p:txBody>
      </p:sp>
      <p:sp>
        <p:nvSpPr>
          <p:cNvPr id="10" name="矩形 9">
            <a:extLst>
              <a:ext uri="{FF2B5EF4-FFF2-40B4-BE49-F238E27FC236}">
                <a16:creationId xmlns:a16="http://schemas.microsoft.com/office/drawing/2014/main" id="{01467949-C7FD-4DEB-8256-02F2C7BFCFB1}"/>
              </a:ext>
            </a:extLst>
          </p:cNvPr>
          <p:cNvSpPr/>
          <p:nvPr/>
        </p:nvSpPr>
        <p:spPr>
          <a:xfrm>
            <a:off x="5582817" y="2786896"/>
            <a:ext cx="3467878"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FF0000"/>
                </a:solidFill>
                <a:latin typeface="Times New Roman" panose="02020603050405020304" pitchFamily="18" charset="0"/>
                <a:cs typeface="Times New Roman" panose="02020603050405020304" pitchFamily="18" charset="0"/>
              </a:rPr>
              <a:t>The lunar irradiance modeled using these data also are substantially </a:t>
            </a:r>
            <a:r>
              <a:rPr lang="zh-CN" altLang="en-US" sz="2000" b="1" dirty="0">
                <a:solidFill>
                  <a:srgbClr val="FF0000"/>
                </a:solidFill>
                <a:latin typeface="Times New Roman" panose="02020603050405020304" pitchFamily="18" charset="0"/>
                <a:cs typeface="Times New Roman" panose="02020603050405020304" pitchFamily="18" charset="0"/>
              </a:rPr>
              <a:t>differen</a:t>
            </a:r>
            <a:r>
              <a:rPr lang="en-US" altLang="zh-CN" sz="2000" b="1" dirty="0">
                <a:solidFill>
                  <a:srgbClr val="FF0000"/>
                </a:solidFill>
                <a:latin typeface="Times New Roman" panose="02020603050405020304" pitchFamily="18" charset="0"/>
                <a:cs typeface="Times New Roman" panose="02020603050405020304" pitchFamily="18" charset="0"/>
              </a:rPr>
              <a:t>t!</a:t>
            </a:r>
            <a:endParaRPr lang="zh-CN" altLang="en-US" sz="2000" b="1"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15" name="AutoShape 9">
            <a:extLst>
              <a:ext uri="{FF2B5EF4-FFF2-40B4-BE49-F238E27FC236}">
                <a16:creationId xmlns:a16="http://schemas.microsoft.com/office/drawing/2014/main" id="{52A3E83E-C051-4208-9588-9C43A5884D6C}"/>
              </a:ext>
            </a:extLst>
          </p:cNvPr>
          <p:cNvSpPr>
            <a:spLocks noChangeArrowheads="1"/>
          </p:cNvSpPr>
          <p:nvPr/>
        </p:nvSpPr>
        <p:spPr bwMode="auto">
          <a:xfrm>
            <a:off x="6872372" y="3959505"/>
            <a:ext cx="444384" cy="596117"/>
          </a:xfrm>
          <a:prstGeom prst="downArrow">
            <a:avLst>
              <a:gd name="adj1" fmla="val 50000"/>
              <a:gd name="adj2" fmla="val 25000"/>
            </a:avLst>
          </a:prstGeom>
          <a:solidFill>
            <a:schemeClr val="accent1"/>
          </a:solidFill>
          <a:ln w="57150">
            <a:solidFill>
              <a:schemeClr val="accent1"/>
            </a:solidFill>
            <a:miter lim="800000"/>
            <a:headEnd/>
            <a:tailEnd/>
          </a:ln>
          <a:effectLst/>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矩形 15">
            <a:extLst>
              <a:ext uri="{FF2B5EF4-FFF2-40B4-BE49-F238E27FC236}">
                <a16:creationId xmlns:a16="http://schemas.microsoft.com/office/drawing/2014/main" id="{01467949-C7FD-4DEB-8256-02F2C7BFCFB1}"/>
              </a:ext>
            </a:extLst>
          </p:cNvPr>
          <p:cNvSpPr/>
          <p:nvPr/>
        </p:nvSpPr>
        <p:spPr>
          <a:xfrm>
            <a:off x="5582817" y="4712568"/>
            <a:ext cx="3467878"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FF0000"/>
                </a:solidFill>
                <a:latin typeface="Times New Roman" panose="02020603050405020304" pitchFamily="18" charset="0"/>
                <a:cs typeface="Times New Roman" panose="02020603050405020304" pitchFamily="18" charset="0"/>
              </a:rPr>
              <a:t>Which observation is accurate?</a:t>
            </a:r>
            <a:endParaRPr lang="zh-CN" altLang="en-US" sz="2000" b="1"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80322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F8EE79D-E994-49F9-B366-322EB8E98A73}"/>
              </a:ext>
            </a:extLst>
          </p:cNvPr>
          <p:cNvSpPr>
            <a:spLocks noGrp="1"/>
          </p:cNvSpPr>
          <p:nvPr>
            <p:ph type="title"/>
          </p:nvPr>
        </p:nvSpPr>
        <p:spPr>
          <a:xfrm>
            <a:off x="3309646" y="99526"/>
            <a:ext cx="2661946" cy="738967"/>
          </a:xfrm>
        </p:spPr>
        <p:txBody>
          <a:bodyPr>
            <a:normAutofit/>
          </a:bodyPr>
          <a:lstStyle/>
          <a:p>
            <a:pPr eaLnBrk="1" hangingPunct="1"/>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Objective</a:t>
            </a:r>
          </a:p>
        </p:txBody>
      </p:sp>
      <p:cxnSp>
        <p:nvCxnSpPr>
          <p:cNvPr id="4" name="直接连接符 5">
            <a:extLst>
              <a:ext uri="{FF2B5EF4-FFF2-40B4-BE49-F238E27FC236}">
                <a16:creationId xmlns:a16="http://schemas.microsoft.com/office/drawing/2014/main" id="{2B8F6901-2B24-4EC0-BC6D-54681FDA7E29}"/>
              </a:ext>
            </a:extLst>
          </p:cNvPr>
          <p:cNvCxnSpPr>
            <a:cxnSpLocks noChangeShapeType="1"/>
          </p:cNvCxnSpPr>
          <p:nvPr/>
        </p:nvCxnSpPr>
        <p:spPr bwMode="auto">
          <a:xfrm>
            <a:off x="-237769" y="841573"/>
            <a:ext cx="9756775" cy="1587"/>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5" name="Content Placeholder 2">
            <a:extLst>
              <a:ext uri="{FF2B5EF4-FFF2-40B4-BE49-F238E27FC236}">
                <a16:creationId xmlns:a16="http://schemas.microsoft.com/office/drawing/2014/main" id="{EB843A5B-E6B0-4668-AAB7-677DD132AE7D}"/>
              </a:ext>
            </a:extLst>
          </p:cNvPr>
          <p:cNvSpPr txBox="1">
            <a:spLocks/>
          </p:cNvSpPr>
          <p:nvPr/>
        </p:nvSpPr>
        <p:spPr>
          <a:xfrm>
            <a:off x="279918" y="964165"/>
            <a:ext cx="8229600" cy="1144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spcAft>
                <a:spcPts val="600"/>
              </a:spcAft>
              <a:buFont typeface="+mj-lt"/>
              <a:buAutoNum type="arabicPeriod"/>
            </a:pPr>
            <a:r>
              <a:rPr lang="en-US" altLang="zh-CN" sz="2400" b="1" dirty="0">
                <a:solidFill>
                  <a:srgbClr val="0000FF"/>
                </a:solidFill>
                <a:latin typeface="Times New Roman" panose="02020603050405020304" pitchFamily="18" charset="0"/>
                <a:cs typeface="Times New Roman" panose="02020603050405020304" pitchFamily="18" charset="0"/>
              </a:rPr>
              <a:t>We performed large amounts of comparison covering various types of terrains to assess the accuracy of these observations.</a:t>
            </a:r>
          </a:p>
        </p:txBody>
      </p:sp>
      <p:sp>
        <p:nvSpPr>
          <p:cNvPr id="6" name="Content Placeholder 2">
            <a:extLst>
              <a:ext uri="{FF2B5EF4-FFF2-40B4-BE49-F238E27FC236}">
                <a16:creationId xmlns:a16="http://schemas.microsoft.com/office/drawing/2014/main" id="{34D70653-83E9-4997-B708-7D365C2CD2D4}"/>
              </a:ext>
            </a:extLst>
          </p:cNvPr>
          <p:cNvSpPr txBox="1">
            <a:spLocks/>
          </p:cNvSpPr>
          <p:nvPr/>
        </p:nvSpPr>
        <p:spPr>
          <a:xfrm>
            <a:off x="199052" y="5327488"/>
            <a:ext cx="8229600" cy="1067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buFont typeface="+mj-lt"/>
              <a:buAutoNum type="arabicPeriod" startAt="2"/>
            </a:pPr>
            <a:r>
              <a:rPr lang="en-US" altLang="zh-CN" sz="2400" b="1" dirty="0">
                <a:solidFill>
                  <a:srgbClr val="0000FF"/>
                </a:solidFill>
                <a:latin typeface="Times New Roman" panose="02020603050405020304" pitchFamily="18" charset="0"/>
                <a:cs typeface="Times New Roman" panose="02020603050405020304" pitchFamily="18" charset="0"/>
              </a:rPr>
              <a:t>We built a new model using Chang’E-1 Interference Imaging Spectrometer (IIM)data.</a:t>
            </a:r>
            <a:endPar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67BBBADC-3E7B-40E3-BFEF-D6A155646806}"/>
              </a:ext>
            </a:extLst>
          </p:cNvPr>
          <p:cNvPicPr>
            <a:picLocks noChangeAspect="1"/>
          </p:cNvPicPr>
          <p:nvPr/>
        </p:nvPicPr>
        <p:blipFill rotWithShape="1">
          <a:blip r:embed="rId3"/>
          <a:srcRect l="3963" t="6988" r="4869" b="1"/>
          <a:stretch/>
        </p:blipFill>
        <p:spPr>
          <a:xfrm>
            <a:off x="2088208" y="3172407"/>
            <a:ext cx="2784730" cy="1946081"/>
          </a:xfrm>
          <a:prstGeom prst="rect">
            <a:avLst/>
          </a:prstGeom>
        </p:spPr>
      </p:pic>
      <p:pic>
        <p:nvPicPr>
          <p:cNvPr id="8" name="图片 7">
            <a:extLst>
              <a:ext uri="{FF2B5EF4-FFF2-40B4-BE49-F238E27FC236}">
                <a16:creationId xmlns:a16="http://schemas.microsoft.com/office/drawing/2014/main" id="{FF80F88A-8265-41BA-BA64-936E31008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026" y="3181315"/>
            <a:ext cx="1607642" cy="1851782"/>
          </a:xfrm>
          <a:prstGeom prst="rect">
            <a:avLst/>
          </a:prstGeom>
        </p:spPr>
      </p:pic>
      <p:sp>
        <p:nvSpPr>
          <p:cNvPr id="2" name="文本框 1">
            <a:extLst>
              <a:ext uri="{FF2B5EF4-FFF2-40B4-BE49-F238E27FC236}">
                <a16:creationId xmlns:a16="http://schemas.microsoft.com/office/drawing/2014/main" id="{C0DC87EC-CC29-4394-AD34-1B9A592CD35A}"/>
              </a:ext>
            </a:extLst>
          </p:cNvPr>
          <p:cNvSpPr txBox="1"/>
          <p:nvPr/>
        </p:nvSpPr>
        <p:spPr>
          <a:xfrm>
            <a:off x="279918" y="2123190"/>
            <a:ext cx="8301136" cy="1015663"/>
          </a:xfrm>
          <a:prstGeom prst="rect">
            <a:avLst/>
          </a:prstGeom>
          <a:noFill/>
        </p:spPr>
        <p:txBody>
          <a:bodyPr wrap="square" rtlCol="0">
            <a:spAutoFit/>
          </a:bodyPr>
          <a:lstStyle/>
          <a:p>
            <a:pPr lvl="0">
              <a:spcBef>
                <a:spcPts val="1200"/>
              </a:spcBef>
              <a:spcAft>
                <a:spcPts val="600"/>
              </a:spcAft>
              <a:buFont typeface="Wingdings" panose="05000000000000000000" pitchFamily="2" charset="2"/>
              <a:buChar char="Ø"/>
            </a:pPr>
            <a:r>
              <a:rPr lang="en-US" altLang="zh-CN" sz="2000" dirty="0">
                <a:solidFill>
                  <a:srgbClr val="00B050"/>
                </a:solidFill>
                <a:latin typeface="Times New Roman" panose="02020603050405020304" pitchFamily="18" charset="0"/>
                <a:cs typeface="Times New Roman" panose="02020603050405020304" pitchFamily="18" charset="0"/>
              </a:rPr>
              <a:t>Chang’E-3 (CE-3) “</a:t>
            </a:r>
            <a:r>
              <a:rPr lang="en-US" altLang="zh-CN" sz="2000" dirty="0" err="1">
                <a:solidFill>
                  <a:srgbClr val="00B050"/>
                </a:solidFill>
                <a:latin typeface="Times New Roman" panose="02020603050405020304" pitchFamily="18" charset="0"/>
                <a:cs typeface="Times New Roman" panose="02020603050405020304" pitchFamily="18" charset="0"/>
              </a:rPr>
              <a:t>Yutu</a:t>
            </a:r>
            <a:r>
              <a:rPr lang="en-US" altLang="zh-CN" sz="2000" dirty="0">
                <a:solidFill>
                  <a:srgbClr val="00B050"/>
                </a:solidFill>
                <a:latin typeface="Times New Roman" panose="02020603050405020304" pitchFamily="18" charset="0"/>
                <a:cs typeface="Times New Roman" panose="02020603050405020304" pitchFamily="18" charset="0"/>
              </a:rPr>
              <a:t>” rover accomplished </a:t>
            </a:r>
            <a:r>
              <a:rPr lang="en-US" altLang="zh-CN" sz="2000" i="1" dirty="0">
                <a:solidFill>
                  <a:srgbClr val="00B050"/>
                </a:solidFill>
                <a:latin typeface="Times New Roman" panose="02020603050405020304" pitchFamily="18" charset="0"/>
                <a:cs typeface="Times New Roman" panose="02020603050405020304" pitchFamily="18" charset="0"/>
              </a:rPr>
              <a:t>in situ </a:t>
            </a:r>
            <a:r>
              <a:rPr lang="en-US" altLang="zh-CN" sz="2000" dirty="0">
                <a:solidFill>
                  <a:srgbClr val="00B050"/>
                </a:solidFill>
                <a:latin typeface="Times New Roman" panose="02020603050405020304" pitchFamily="18" charset="0"/>
                <a:cs typeface="Times New Roman" panose="02020603050405020304" pitchFamily="18" charset="0"/>
              </a:rPr>
              <a:t>measurement with a calibration panel on the surface of the Moon, which is crucial for obtaining the accurate absolute reflectance and resolving the debate. </a:t>
            </a:r>
          </a:p>
        </p:txBody>
      </p:sp>
    </p:spTree>
    <p:extLst>
      <p:ext uri="{BB962C8B-B14F-4D97-AF65-F5344CB8AC3E}">
        <p14:creationId xmlns:p14="http://schemas.microsoft.com/office/powerpoint/2010/main" val="344117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7" descr="卫星扫描.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111" y="2359791"/>
            <a:ext cx="45545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灯片编号占位符 14"/>
          <p:cNvSpPr txBox="1">
            <a:spLocks noGrp="1" noChangeArrowheads="1"/>
          </p:cNvSpPr>
          <p:nvPr/>
        </p:nvSpPr>
        <p:spPr bwMode="auto">
          <a:xfrm>
            <a:off x="7010400" y="65008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fld id="{EC0BC9EC-A517-4FA9-968A-9D89EDA91A77}" type="slidenum">
              <a:rPr lang="zh-CN" altLang="en-US" sz="1800">
                <a:latin typeface="Calibri" panose="020F0502020204030204" pitchFamily="34" charset="0"/>
              </a:rPr>
              <a:pPr algn="r" eaLnBrk="1" hangingPunct="1">
                <a:spcBef>
                  <a:spcPct val="0"/>
                </a:spcBef>
                <a:buFontTx/>
                <a:buNone/>
              </a:pPr>
              <a:t>9</a:t>
            </a:fld>
            <a:endParaRPr lang="zh-CN" altLang="en-US" sz="1800">
              <a:latin typeface="Calibri" panose="020F0502020204030204" pitchFamily="34" charset="0"/>
            </a:endParaRPr>
          </a:p>
        </p:txBody>
      </p:sp>
      <p:pic>
        <p:nvPicPr>
          <p:cNvPr id="6148" name="内容占位符 6" descr="卫星绕月.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60" y="1397497"/>
            <a:ext cx="251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6"/>
          <p:cNvSpPr>
            <a:spLocks noChangeArrowheads="1"/>
          </p:cNvSpPr>
          <p:nvPr/>
        </p:nvSpPr>
        <p:spPr bwMode="auto">
          <a:xfrm>
            <a:off x="190111" y="5911850"/>
            <a:ext cx="5726372" cy="369332"/>
          </a:xfrm>
          <a:prstGeom prst="rect">
            <a:avLst/>
          </a:prstGeom>
          <a:ln>
            <a:solidFill>
              <a:schemeClr val="bg1"/>
            </a:solidFill>
          </a:ln>
          <a:extLst/>
        </p:spPr>
        <p:style>
          <a:lnRef idx="2">
            <a:schemeClr val="accent3"/>
          </a:lnRef>
          <a:fillRef idx="1">
            <a:schemeClr val="lt1"/>
          </a:fillRef>
          <a:effectRef idx="0">
            <a:schemeClr val="accent3"/>
          </a:effectRef>
          <a:fontRef idx="minor">
            <a:schemeClr val="dk1"/>
          </a:fontRef>
        </p:style>
        <p:txBody>
          <a:bodyPr wrap="square">
            <a:spAutoFit/>
          </a:bodyPr>
          <a:lstStyle/>
          <a:p>
            <a:pPr>
              <a:spcBef>
                <a:spcPct val="20000"/>
              </a:spcBef>
              <a:defRPr/>
            </a:pPr>
            <a:r>
              <a:rPr lang="en-US" altLang="zh-CN" b="1" dirty="0">
                <a:solidFill>
                  <a:srgbClr val="0000CC"/>
                </a:solidFill>
                <a:latin typeface="Times New Roman" panose="02020603050405020304" pitchFamily="18" charset="0"/>
                <a:ea typeface="黑体" pitchFamily="49" charset="-122"/>
                <a:cs typeface="Times New Roman" panose="02020603050405020304" pitchFamily="18" charset="0"/>
              </a:rPr>
              <a:t>first planetary application of Interference technology</a:t>
            </a:r>
          </a:p>
        </p:txBody>
      </p:sp>
      <p:cxnSp>
        <p:nvCxnSpPr>
          <p:cNvPr id="6150" name="直接连接符 5"/>
          <p:cNvCxnSpPr>
            <a:cxnSpLocks noChangeShapeType="1"/>
          </p:cNvCxnSpPr>
          <p:nvPr/>
        </p:nvCxnSpPr>
        <p:spPr bwMode="auto">
          <a:xfrm>
            <a:off x="0" y="671513"/>
            <a:ext cx="9764713" cy="33337"/>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cxnSp>
      <p:pic>
        <p:nvPicPr>
          <p:cNvPr id="12" name="Picture 5"/>
          <p:cNvPicPr>
            <a:picLocks noChangeAspect="1" noChangeArrowheads="1"/>
          </p:cNvPicPr>
          <p:nvPr/>
        </p:nvPicPr>
        <p:blipFill>
          <a:blip r:embed="rId5"/>
          <a:srcRect/>
          <a:stretch>
            <a:fillRect/>
          </a:stretch>
        </p:blipFill>
        <p:spPr bwMode="auto">
          <a:xfrm>
            <a:off x="6038850" y="4472015"/>
            <a:ext cx="2514600" cy="17907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图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4431" y="1547047"/>
            <a:ext cx="4071938"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37"/>
          <p:cNvSpPr txBox="1">
            <a:spLocks noChangeArrowheads="1"/>
          </p:cNvSpPr>
          <p:nvPr/>
        </p:nvSpPr>
        <p:spPr bwMode="auto">
          <a:xfrm>
            <a:off x="0" y="895116"/>
            <a:ext cx="9610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2400" b="1"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Chang’E-1 Interference Imaging Spectrometer (IIM)</a:t>
            </a:r>
            <a:endParaRPr lang="zh-CN" altLang="en-US" sz="2400" b="1" dirty="0">
              <a:solidFill>
                <a:srgbClr val="0000CC"/>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1" name="Title 1">
            <a:extLst>
              <a:ext uri="{FF2B5EF4-FFF2-40B4-BE49-F238E27FC236}">
                <a16:creationId xmlns:a16="http://schemas.microsoft.com/office/drawing/2014/main" id="{92AEB874-FE06-45BF-828C-602885E41865}"/>
              </a:ext>
            </a:extLst>
          </p:cNvPr>
          <p:cNvSpPr txBox="1">
            <a:spLocks/>
          </p:cNvSpPr>
          <p:nvPr/>
        </p:nvSpPr>
        <p:spPr>
          <a:xfrm>
            <a:off x="3309646" y="99526"/>
            <a:ext cx="2661946" cy="73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Data</a:t>
            </a:r>
          </a:p>
        </p:txBody>
      </p:sp>
    </p:spTree>
    <p:extLst>
      <p:ext uri="{BB962C8B-B14F-4D97-AF65-F5344CB8AC3E}">
        <p14:creationId xmlns:p14="http://schemas.microsoft.com/office/powerpoint/2010/main" val="2355843126"/>
      </p:ext>
    </p:extLst>
  </p:cSld>
  <p:clrMapOvr>
    <a:masterClrMapping/>
  </p:clrMapOvr>
  <p:transition/>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5569</TotalTime>
  <Words>2147</Words>
  <Application>Microsoft Office PowerPoint</Application>
  <PresentationFormat>全屏显示(4:3)</PresentationFormat>
  <Paragraphs>347</Paragraphs>
  <Slides>34</Slides>
  <Notes>9</Notes>
  <HiddenSlides>0</HiddenSlides>
  <MMClips>1</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2</vt:i4>
      </vt:variant>
      <vt:variant>
        <vt:lpstr>幻灯片标题</vt:lpstr>
      </vt:variant>
      <vt:variant>
        <vt:i4>34</vt:i4>
      </vt:variant>
    </vt:vector>
  </HeadingPairs>
  <TitlesOfParts>
    <vt:vector size="53" baseType="lpstr">
      <vt:lpstr>AdvTT5843c571</vt:lpstr>
      <vt:lpstr>AdvTTf90d833a.I</vt:lpstr>
      <vt:lpstr>Arial Unicode MS</vt:lpstr>
      <vt:lpstr>lucida Grande</vt:lpstr>
      <vt:lpstr>等线</vt:lpstr>
      <vt:lpstr>黑体</vt:lpstr>
      <vt:lpstr>黑体</vt:lpstr>
      <vt:lpstr>隶书</vt:lpstr>
      <vt:lpstr>宋体</vt:lpstr>
      <vt:lpstr>微软雅黑</vt:lpstr>
      <vt:lpstr>Arial</vt:lpstr>
      <vt:lpstr>Calibri</vt:lpstr>
      <vt:lpstr>Calibri Light</vt:lpstr>
      <vt:lpstr>Symbol</vt:lpstr>
      <vt:lpstr>Times New Roman</vt:lpstr>
      <vt:lpstr>Wingdings</vt:lpstr>
      <vt:lpstr>Office 主题</vt:lpstr>
      <vt:lpstr>Visio</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Objective</vt:lpstr>
      <vt:lpstr>PowerPoint 演示文稿</vt:lpstr>
      <vt:lpstr>PowerPoint 演示文稿</vt:lpstr>
      <vt:lpstr>PowerPoint 演示文稿</vt:lpstr>
      <vt:lpstr>PowerPoint 演示文稿</vt:lpstr>
      <vt:lpstr>Before Phase correction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Issues on comparison</vt:lpstr>
      <vt:lpstr>PowerPoint 演示文稿</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yz wu</dc:creator>
  <cp:lastModifiedBy>[吴昀昭]</cp:lastModifiedBy>
  <cp:revision>497</cp:revision>
  <dcterms:created xsi:type="dcterms:W3CDTF">2016-08-22T23:47:50Z</dcterms:created>
  <dcterms:modified xsi:type="dcterms:W3CDTF">2017-11-15T00:21:55Z</dcterms:modified>
</cp:coreProperties>
</file>