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
  </p:notesMasterIdLst>
  <p:handoutMasterIdLst>
    <p:handoutMasterId r:id="rId23"/>
  </p:handoutMasterIdLst>
  <p:sldIdLst>
    <p:sldId id="300" r:id="rId3"/>
    <p:sldId id="257" r:id="rId4"/>
    <p:sldId id="264" r:id="rId6"/>
    <p:sldId id="284" r:id="rId7"/>
    <p:sldId id="260" r:id="rId8"/>
    <p:sldId id="265" r:id="rId9"/>
    <p:sldId id="259" r:id="rId10"/>
    <p:sldId id="276" r:id="rId11"/>
    <p:sldId id="277" r:id="rId12"/>
    <p:sldId id="278" r:id="rId13"/>
    <p:sldId id="261" r:id="rId14"/>
    <p:sldId id="279" r:id="rId15"/>
    <p:sldId id="280" r:id="rId16"/>
    <p:sldId id="281" r:id="rId17"/>
    <p:sldId id="286" r:id="rId18"/>
    <p:sldId id="282" r:id="rId19"/>
    <p:sldId id="283" r:id="rId20"/>
    <p:sldId id="301" r:id="rId21"/>
    <p:sldId id="318"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14" autoAdjust="0"/>
  </p:normalViewPr>
  <p:slideViewPr>
    <p:cSldViewPr snapToGrid="0">
      <p:cViewPr varScale="1">
        <p:scale>
          <a:sx n="75" d="100"/>
          <a:sy n="75" d="100"/>
        </p:scale>
        <p:origin x="1666" y="53"/>
      </p:cViewPr>
      <p:guideLst>
        <p:guide orient="horz" pos="2195"/>
        <p:guide pos="2877"/>
      </p:guideLst>
    </p:cSldViewPr>
  </p:slideViewPr>
  <p:notesTextViewPr>
    <p:cViewPr>
      <p:scale>
        <a:sx n="1" d="1"/>
        <a:sy n="1" d="1"/>
      </p:scale>
      <p:origin x="0" y="0"/>
    </p:cViewPr>
  </p:notesTextViewPr>
  <p:sorterViewPr>
    <p:cViewPr>
      <p:scale>
        <a:sx n="100" d="100"/>
        <a:sy n="100" d="100"/>
      </p:scale>
      <p:origin x="0" y="-403"/>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2B99BA-B4BF-413F-AC95-C9AFAFFDD481}"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223373-E943-4DDD-8203-3D9A7FF9A439}"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E8039C-F031-4E6C-B588-A734B95C889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C1136-00D6-4410-A773-25E255035DB7}"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dirty="0" smtClean="0"/>
              <a:t>Here is the outline of my presentation today, firstly I would like to give a introduction of knife edge</a:t>
            </a:r>
            <a:r>
              <a:rPr lang="en-US" altLang="zh-CN" baseline="0" dirty="0" smtClean="0"/>
              <a:t> method.</a:t>
            </a:r>
            <a:endParaRPr lang="zh-CN"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dirty="0" smtClean="0"/>
              <a:t>MTF changed when the moon phase is variable. Different moon phase means diverse image quality. The</a:t>
            </a:r>
            <a:r>
              <a:rPr lang="en-US" altLang="zh-CN" baseline="0" dirty="0" smtClean="0"/>
              <a:t> lager the moon variety is, the better the image quality is.  Then the results are better. </a:t>
            </a:r>
            <a:endParaRPr lang="zh-CN"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dirty="0" smtClean="0"/>
              <a:t>Many researchers have made contributions to the development of on-orbit MTF measurements. In 1999, James proposed a method based on lunar limb knife</a:t>
            </a:r>
            <a:r>
              <a:rPr lang="en-US" altLang="zh-CN" baseline="0" dirty="0" smtClean="0"/>
              <a:t>-edge to measure the optical transfer function for GOES-9. in 2005, </a:t>
            </a:r>
            <a:r>
              <a:rPr lang="en-US" altLang="zh-CN" baseline="0" dirty="0" err="1" smtClean="0"/>
              <a:t>Taeyoung</a:t>
            </a:r>
            <a:r>
              <a:rPr lang="en-US" altLang="zh-CN" baseline="0" dirty="0" smtClean="0"/>
              <a:t> Choi built the relationship between MTF and the SNR of image. In 2014, Wang tested the on-orbit characterization of MODIS modulation transfer function using the moon. In 2017, </a:t>
            </a:r>
            <a:r>
              <a:rPr lang="en-US" altLang="zh-CN" baseline="0" dirty="0" err="1" smtClean="0"/>
              <a:t>Graziela</a:t>
            </a:r>
            <a:r>
              <a:rPr lang="en-US" altLang="zh-CN" baseline="0" dirty="0" smtClean="0"/>
              <a:t> R analyze the MTF using lunar observations for Himawari-8/AHI.  We researched the MTF for FY-2G using lunar image and knife-edge method. </a:t>
            </a:r>
            <a:endParaRPr lang="en-US" altLang="zh-CN"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Knife-edge</a:t>
            </a:r>
            <a:r>
              <a:rPr lang="en-US" altLang="zh-CN" baseline="0" dirty="0" smtClean="0"/>
              <a:t> method based on lunar limb can be described as follow : I</a:t>
            </a:r>
            <a:r>
              <a:rPr lang="en-US" altLang="zh-CN" dirty="0" smtClean="0"/>
              <a:t>n lunar image, multiple scan-direction Moon-to-background transition profiles are aligned by the subpixel edge locations from a parametric Fermi function fit.  Corresponding accumulated edge profiles are filtered and interpolated to obtain the edge spread function (ESF). The MTF is calculated by applying a Fourier transformation on the line spread function through a simple differentiation of the ESF.</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dirty="0" smtClean="0"/>
              <a:t>The device used for this study is the VISSR, housed on the FY-2G.  The imager</a:t>
            </a:r>
            <a:r>
              <a:rPr lang="en-US" altLang="zh-CN" baseline="0" dirty="0" smtClean="0"/>
              <a:t> has five channels including one vis channel and four IR channels. The visible channel is comprised of 4 detectors, arranged in a north/south column. The moon will appear in the view of VISSR, and be recorded in the remote image. </a:t>
            </a:r>
            <a:endParaRPr lang="zh-CN"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 Moon offers a high contrast edge and because there is no atmosphere in between the Moon and the sensor, the edge sharpness is not degraded by atmospheric processes as occurs with targets on Earth. That makes the Moon a good target for MTF analyses. And then we get multiple sampled line from east to west as the initial ESF.  The initial ESF has higher noise and misalignment.</a:t>
            </a: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To produce an edge spread function having low noise and low aliasing potential, a technique of scan line averaging is used. SNR needs to be defined for pulse and edge targets to perform the quality of the image. Often, SNR is defined as the ratio of the mean value of an input signal to its standard deviation.  Finally the ESF is fitted using a Fermi function.</a:t>
            </a:r>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dirty="0" smtClean="0"/>
              <a:t>the line spread function is a simple differentiation of the ESF.</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defRPr/>
            </a:pPr>
            <a:r>
              <a:rPr lang="en-US" altLang="zh-CN" dirty="0" smtClean="0"/>
              <a:t>The MTF is calculated by applying a Fourier transformation on the LSF.</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defRPr/>
            </a:pPr>
            <a:r>
              <a:rPr lang="en-US" altLang="zh-CN" dirty="0" smtClean="0"/>
              <a:t>These</a:t>
            </a:r>
            <a:r>
              <a:rPr lang="en-US" altLang="zh-CN" baseline="0" dirty="0" smtClean="0"/>
              <a:t> are the main step of the image processing.</a:t>
            </a:r>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7" name="标题 6"/>
          <p:cNvSpPr>
            <a:spLocks noGrp="1"/>
          </p:cNvSpPr>
          <p:nvPr>
            <p:ph type="title"/>
          </p:nvPr>
        </p:nvSpPr>
        <p:spPr>
          <a:xfrm>
            <a:off x="628650" y="365127"/>
            <a:ext cx="7886700" cy="740862"/>
          </a:xfrm>
        </p:spPr>
        <p:txBody>
          <a:bodyPr/>
          <a:lstStyle/>
          <a:p>
            <a:r>
              <a:rPr lang="zh-CN" altLang="en-US" dirty="0" smtClean="0"/>
              <a:t>单击此处编辑母版标题样式</a:t>
            </a:r>
            <a:endParaRPr lang="zh-CN" altLang="en-US" dirty="0"/>
          </a:p>
        </p:txBody>
      </p:sp>
      <p:sp>
        <p:nvSpPr>
          <p:cNvPr id="11" name="灯片编号占位符 5"/>
          <p:cNvSpPr>
            <a:spLocks noGrp="1"/>
          </p:cNvSpPr>
          <p:nvPr>
            <p:ph type="sldNum" sz="quarter" idx="12"/>
          </p:nvPr>
        </p:nvSpPr>
        <p:spPr>
          <a:xfrm>
            <a:off x="8214496" y="6355445"/>
            <a:ext cx="592183" cy="365125"/>
          </a:xfrm>
          <a:prstGeom prst="rect">
            <a:avLst/>
          </a:prstGeom>
        </p:spPr>
        <p:txBody>
          <a:bodyPr/>
          <a:lstStyle>
            <a:lvl1pPr algn="r">
              <a:defRPr/>
            </a:lvl1pPr>
          </a:lstStyle>
          <a:p>
            <a:fld id="{3BF0C161-C1DE-42F9-9F5B-CD7D8C94B18E}" type="slidenum">
              <a:rPr lang="zh-CN" altLang="en-US" smtClean="0"/>
            </a:fld>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18942"/>
          </a:xfr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6356351"/>
            <a:ext cx="2057400" cy="365125"/>
          </a:xfrm>
          <a:prstGeom prst="rect">
            <a:avLst/>
          </a:prstGeom>
        </p:spPr>
        <p:txBody>
          <a:bodyPr/>
          <a:lstStyle>
            <a:lvl1pPr>
              <a:defRPr>
                <a:latin typeface="Times New Roman" panose="02020603050405020304" pitchFamily="18" charset="0"/>
              </a:defRPr>
            </a:lvl1pPr>
          </a:lstStyle>
          <a:p>
            <a:endParaRPr lang="zh-CN" altLang="en-US" dirty="0"/>
          </a:p>
        </p:txBody>
      </p:sp>
      <p:sp>
        <p:nvSpPr>
          <p:cNvPr id="5" name="页脚占位符 4"/>
          <p:cNvSpPr>
            <a:spLocks noGrp="1"/>
          </p:cNvSpPr>
          <p:nvPr>
            <p:ph type="ftr" sz="quarter" idx="11"/>
          </p:nvPr>
        </p:nvSpPr>
        <p:spPr>
          <a:xfrm>
            <a:off x="3028950" y="6356351"/>
            <a:ext cx="3086100" cy="365125"/>
          </a:xfrm>
          <a:prstGeom prst="rect">
            <a:avLst/>
          </a:prstGeom>
        </p:spPr>
        <p:txBody>
          <a:bodyPr/>
          <a:lstStyle>
            <a:lvl1pPr>
              <a:defRPr>
                <a:latin typeface="Times New Roman" panose="02020603050405020304" pitchFamily="18" charset="0"/>
              </a:defRPr>
            </a:lvl1pPr>
          </a:lstStyle>
          <a:p>
            <a:endParaRPr lang="zh-CN" altLang="en-US" dirty="0"/>
          </a:p>
        </p:txBody>
      </p:sp>
      <p:sp>
        <p:nvSpPr>
          <p:cNvPr id="7" name="灯片编号占位符 5"/>
          <p:cNvSpPr>
            <a:spLocks noGrp="1"/>
          </p:cNvSpPr>
          <p:nvPr>
            <p:ph type="sldNum" sz="quarter" idx="12"/>
          </p:nvPr>
        </p:nvSpPr>
        <p:spPr>
          <a:xfrm>
            <a:off x="8214496" y="6355445"/>
            <a:ext cx="592183" cy="365125"/>
          </a:xfrm>
          <a:prstGeom prst="rect">
            <a:avLst/>
          </a:prstGeom>
        </p:spPr>
        <p:txBody>
          <a:bodyPr/>
          <a:lstStyle>
            <a:lvl1pPr algn="r">
              <a:defRPr/>
            </a:lvl1pPr>
          </a:lstStyle>
          <a:p>
            <a:fld id="{3BF0C161-C1DE-42F9-9F5B-CD7D8C94B18E}" type="slidenum">
              <a:rPr lang="zh-CN" altLang="en-US" smtClean="0"/>
            </a:fld>
            <a:endParaRPr lang="zh-CN" alt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365125"/>
            <a:ext cx="5800725"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6356351"/>
            <a:ext cx="2057400" cy="365125"/>
          </a:xfrm>
          <a:prstGeom prst="rect">
            <a:avLst/>
          </a:prstGeom>
        </p:spPr>
        <p:txBody>
          <a:bodyPr/>
          <a:lstStyle>
            <a:lvl1pPr>
              <a:defRPr>
                <a:latin typeface="Times New Roman" panose="02020603050405020304" pitchFamily="18" charset="0"/>
              </a:defRPr>
            </a:lvl1pPr>
          </a:lstStyle>
          <a:p>
            <a:endParaRPr lang="zh-CN" altLang="en-US" dirty="0"/>
          </a:p>
        </p:txBody>
      </p:sp>
      <p:sp>
        <p:nvSpPr>
          <p:cNvPr id="5" name="页脚占位符 4"/>
          <p:cNvSpPr>
            <a:spLocks noGrp="1"/>
          </p:cNvSpPr>
          <p:nvPr>
            <p:ph type="ftr" sz="quarter" idx="11"/>
          </p:nvPr>
        </p:nvSpPr>
        <p:spPr>
          <a:xfrm>
            <a:off x="3028950" y="6356351"/>
            <a:ext cx="3086100" cy="365125"/>
          </a:xfrm>
          <a:prstGeom prst="rect">
            <a:avLst/>
          </a:prstGeom>
        </p:spPr>
        <p:txBody>
          <a:bodyPr/>
          <a:lstStyle>
            <a:lvl1pPr>
              <a:defRPr>
                <a:latin typeface="Times New Roman" panose="02020603050405020304" pitchFamily="18" charset="0"/>
              </a:defRPr>
            </a:lvl1pPr>
          </a:lstStyle>
          <a:p>
            <a:endParaRPr lang="zh-CN" altLang="en-US" dirty="0"/>
          </a:p>
        </p:txBody>
      </p:sp>
      <p:sp>
        <p:nvSpPr>
          <p:cNvPr id="7" name="灯片编号占位符 5"/>
          <p:cNvSpPr>
            <a:spLocks noGrp="1"/>
          </p:cNvSpPr>
          <p:nvPr>
            <p:ph type="sldNum" sz="quarter" idx="12"/>
          </p:nvPr>
        </p:nvSpPr>
        <p:spPr>
          <a:xfrm>
            <a:off x="8214496" y="6355445"/>
            <a:ext cx="592183" cy="365125"/>
          </a:xfrm>
          <a:prstGeom prst="rect">
            <a:avLst/>
          </a:prstGeom>
        </p:spPr>
        <p:txBody>
          <a:bodyPr/>
          <a:lstStyle>
            <a:lvl1pPr algn="r">
              <a:defRPr/>
            </a:lvl1pPr>
          </a:lstStyle>
          <a:p>
            <a:fld id="{3BF0C161-C1DE-42F9-9F5B-CD7D8C94B18E}" type="slidenum">
              <a:rPr lang="zh-CN" altLang="en-US" smtClean="0"/>
            </a:fld>
            <a:endParaRPr lang="zh-CN"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628650" y="1175658"/>
            <a:ext cx="7886700" cy="5001306"/>
          </a:xfrm>
        </p:spPr>
        <p:txBody>
          <a:bodyPr/>
          <a:lstStyle/>
          <a:p>
            <a:pPr lvl="0"/>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标题 6"/>
          <p:cNvSpPr>
            <a:spLocks noGrp="1"/>
          </p:cNvSpPr>
          <p:nvPr>
            <p:ph type="title"/>
          </p:nvPr>
        </p:nvSpPr>
        <p:spPr>
          <a:xfrm>
            <a:off x="628650" y="365128"/>
            <a:ext cx="7886700" cy="632049"/>
          </a:xfrm>
        </p:spPr>
        <p:txBody>
          <a:bodyPr/>
          <a:lstStyle/>
          <a:p>
            <a:r>
              <a:rPr lang="zh-CN" altLang="en-US" dirty="0" smtClean="0"/>
              <a:t>单击此处编辑母版标题样式</a:t>
            </a:r>
            <a:endParaRPr lang="zh-CN" altLang="en-US" dirty="0"/>
          </a:p>
        </p:txBody>
      </p:sp>
      <p:sp>
        <p:nvSpPr>
          <p:cNvPr id="8" name="灯片编号占位符 5"/>
          <p:cNvSpPr>
            <a:spLocks noGrp="1"/>
          </p:cNvSpPr>
          <p:nvPr>
            <p:ph type="sldNum" sz="quarter" idx="12"/>
          </p:nvPr>
        </p:nvSpPr>
        <p:spPr>
          <a:xfrm>
            <a:off x="8214496" y="6355445"/>
            <a:ext cx="592183" cy="365125"/>
          </a:xfrm>
          <a:prstGeom prst="rect">
            <a:avLst/>
          </a:prstGeom>
        </p:spPr>
        <p:txBody>
          <a:bodyPr/>
          <a:lstStyle>
            <a:lvl1pPr algn="r">
              <a:defRPr/>
            </a:lvl1pPr>
          </a:lstStyle>
          <a:p>
            <a:fld id="{3BF0C161-C1DE-42F9-9F5B-CD7D8C94B18E}" type="slidenum">
              <a:rPr lang="zh-CN" altLang="en-US" smtClean="0"/>
            </a:fld>
            <a:endParaRPr lang="zh-CN"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a:xfrm>
            <a:off x="628650" y="6356351"/>
            <a:ext cx="2057400" cy="365125"/>
          </a:xfrm>
          <a:prstGeom prst="rect">
            <a:avLst/>
          </a:prstGeom>
        </p:spPr>
        <p:txBody>
          <a:bodyPr/>
          <a:lstStyle>
            <a:lvl1pPr>
              <a:defRPr>
                <a:latin typeface="Times New Roman" panose="02020603050405020304" pitchFamily="18" charset="0"/>
              </a:defRPr>
            </a:lvl1pPr>
          </a:lstStyle>
          <a:p>
            <a:endParaRPr lang="zh-CN" altLang="en-US" dirty="0"/>
          </a:p>
        </p:txBody>
      </p:sp>
      <p:sp>
        <p:nvSpPr>
          <p:cNvPr id="5" name="页脚占位符 4"/>
          <p:cNvSpPr>
            <a:spLocks noGrp="1"/>
          </p:cNvSpPr>
          <p:nvPr>
            <p:ph type="ftr" sz="quarter" idx="11"/>
          </p:nvPr>
        </p:nvSpPr>
        <p:spPr>
          <a:xfrm>
            <a:off x="3028950" y="6356351"/>
            <a:ext cx="3086100" cy="365125"/>
          </a:xfrm>
          <a:prstGeom prst="rect">
            <a:avLst/>
          </a:prstGeom>
        </p:spPr>
        <p:txBody>
          <a:bodyPr/>
          <a:lstStyle>
            <a:lvl1pPr>
              <a:defRPr>
                <a:latin typeface="Times New Roman" panose="02020603050405020304" pitchFamily="18" charset="0"/>
              </a:defRPr>
            </a:lvl1pPr>
          </a:lstStyle>
          <a:p>
            <a:endParaRPr lang="zh-CN" altLang="en-US" dirty="0"/>
          </a:p>
        </p:txBody>
      </p:sp>
      <p:sp>
        <p:nvSpPr>
          <p:cNvPr id="6" name="灯片编号占位符 5"/>
          <p:cNvSpPr>
            <a:spLocks noGrp="1"/>
          </p:cNvSpPr>
          <p:nvPr>
            <p:ph type="sldNum" sz="quarter" idx="12"/>
          </p:nvPr>
        </p:nvSpPr>
        <p:spPr>
          <a:xfrm>
            <a:off x="8214496" y="6355445"/>
            <a:ext cx="592183" cy="365125"/>
          </a:xfrm>
          <a:prstGeom prst="rect">
            <a:avLst/>
          </a:prstGeom>
        </p:spPr>
        <p:txBody>
          <a:bodyPr/>
          <a:lstStyle>
            <a:lvl1pPr algn="r">
              <a:defRPr/>
            </a:lvl1pPr>
          </a:lstStyle>
          <a:p>
            <a:fld id="{3BF0C161-C1DE-42F9-9F5B-CD7D8C94B18E}" type="slidenum">
              <a:rPr lang="zh-CN" altLang="en-US" smtClean="0"/>
            </a:fld>
            <a:endParaRPr lang="zh-CN"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8"/>
            <a:ext cx="7886700" cy="627650"/>
          </a:xfrm>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hasCustomPrompt="1"/>
          </p:nvPr>
        </p:nvSpPr>
        <p:spPr>
          <a:xfrm>
            <a:off x="628650" y="1241834"/>
            <a:ext cx="3886200" cy="4935129"/>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241834"/>
            <a:ext cx="3886200" cy="4935129"/>
          </a:xfrm>
        </p:spPr>
        <p:txBody>
          <a:bodyPr/>
          <a:lstStyle/>
          <a:p>
            <a:pPr lvl="0"/>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a:xfrm>
            <a:off x="628650" y="6356351"/>
            <a:ext cx="2057400" cy="365125"/>
          </a:xfrm>
          <a:prstGeom prst="rect">
            <a:avLst/>
          </a:prstGeom>
        </p:spPr>
        <p:txBody>
          <a:bodyPr/>
          <a:lstStyle>
            <a:lvl1pPr>
              <a:defRPr>
                <a:latin typeface="Times New Roman" panose="02020603050405020304" pitchFamily="18" charset="0"/>
              </a:defRPr>
            </a:lvl1pPr>
          </a:lstStyle>
          <a:p>
            <a:endParaRPr lang="zh-CN" altLang="en-US" dirty="0"/>
          </a:p>
        </p:txBody>
      </p:sp>
      <p:sp>
        <p:nvSpPr>
          <p:cNvPr id="6" name="页脚占位符 5"/>
          <p:cNvSpPr>
            <a:spLocks noGrp="1"/>
          </p:cNvSpPr>
          <p:nvPr>
            <p:ph type="ftr" sz="quarter" idx="11"/>
          </p:nvPr>
        </p:nvSpPr>
        <p:spPr>
          <a:xfrm>
            <a:off x="3028950" y="6356351"/>
            <a:ext cx="3086100" cy="365125"/>
          </a:xfrm>
          <a:prstGeom prst="rect">
            <a:avLst/>
          </a:prstGeom>
        </p:spPr>
        <p:txBody>
          <a:bodyPr/>
          <a:lstStyle>
            <a:lvl1pPr>
              <a:defRPr>
                <a:latin typeface="Times New Roman" panose="02020603050405020304" pitchFamily="18" charset="0"/>
              </a:defRPr>
            </a:lvl1pPr>
          </a:lstStyle>
          <a:p>
            <a:endParaRPr lang="zh-CN" altLang="en-US" dirty="0"/>
          </a:p>
        </p:txBody>
      </p:sp>
      <p:sp>
        <p:nvSpPr>
          <p:cNvPr id="8" name="灯片编号占位符 5"/>
          <p:cNvSpPr>
            <a:spLocks noGrp="1"/>
          </p:cNvSpPr>
          <p:nvPr>
            <p:ph type="sldNum" sz="quarter" idx="12"/>
          </p:nvPr>
        </p:nvSpPr>
        <p:spPr>
          <a:xfrm>
            <a:off x="8214496" y="6355445"/>
            <a:ext cx="592183" cy="365125"/>
          </a:xfrm>
          <a:prstGeom prst="rect">
            <a:avLst/>
          </a:prstGeom>
        </p:spPr>
        <p:txBody>
          <a:bodyPr/>
          <a:lstStyle>
            <a:lvl1pPr algn="r">
              <a:defRPr/>
            </a:lvl1pPr>
          </a:lstStyle>
          <a:p>
            <a:fld id="{3BF0C161-C1DE-42F9-9F5B-CD7D8C94B18E}" type="slidenum">
              <a:rPr lang="zh-CN" altLang="en-US" smtClean="0"/>
            </a:fld>
            <a:endParaRPr lang="zh-CN" alt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714737"/>
          </a:xfrm>
        </p:spPr>
        <p:txBody>
          <a:bodyPr/>
          <a:lstStyle/>
          <a:p>
            <a:r>
              <a:rPr lang="zh-CN" altLang="en-US" dirty="0" smtClean="0"/>
              <a:t>单击此处编辑母版标题样式</a:t>
            </a:r>
            <a:endParaRPr lang="zh-CN" altLang="en-US" dirty="0"/>
          </a:p>
        </p:txBody>
      </p:sp>
      <p:sp>
        <p:nvSpPr>
          <p:cNvPr id="3" name="文本占位符 2"/>
          <p:cNvSpPr>
            <a:spLocks noGrp="1"/>
          </p:cNvSpPr>
          <p:nvPr>
            <p:ph type="body" idx="1" hasCustomPrompt="1"/>
          </p:nvPr>
        </p:nvSpPr>
        <p:spPr>
          <a:xfrm>
            <a:off x="629842" y="1246551"/>
            <a:ext cx="3868340" cy="442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编辑母版文本样式</a:t>
            </a:r>
            <a:endParaRPr lang="zh-CN" altLang="en-US" dirty="0" smtClean="0"/>
          </a:p>
        </p:txBody>
      </p:sp>
      <p:sp>
        <p:nvSpPr>
          <p:cNvPr id="4" name="内容占位符 3"/>
          <p:cNvSpPr>
            <a:spLocks noGrp="1"/>
          </p:cNvSpPr>
          <p:nvPr>
            <p:ph sz="half" idx="2" hasCustomPrompt="1"/>
          </p:nvPr>
        </p:nvSpPr>
        <p:spPr>
          <a:xfrm>
            <a:off x="629842" y="1856151"/>
            <a:ext cx="3868340" cy="4333512"/>
          </a:xfrm>
        </p:spPr>
        <p:txBody>
          <a:bodyPr/>
          <a:lstStyle/>
          <a:p>
            <a:pPr lvl="0"/>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hasCustomPrompt="1"/>
          </p:nvPr>
        </p:nvSpPr>
        <p:spPr>
          <a:xfrm>
            <a:off x="4629150" y="1245645"/>
            <a:ext cx="3887391" cy="4438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编辑母版文本样式</a:t>
            </a:r>
            <a:endParaRPr lang="zh-CN" altLang="en-US" dirty="0" smtClean="0"/>
          </a:p>
        </p:txBody>
      </p:sp>
      <p:sp>
        <p:nvSpPr>
          <p:cNvPr id="6" name="内容占位符 5"/>
          <p:cNvSpPr>
            <a:spLocks noGrp="1"/>
          </p:cNvSpPr>
          <p:nvPr>
            <p:ph sz="quarter" idx="4" hasCustomPrompt="1"/>
          </p:nvPr>
        </p:nvSpPr>
        <p:spPr>
          <a:xfrm>
            <a:off x="4629150" y="1855245"/>
            <a:ext cx="3887391" cy="4334418"/>
          </a:xfrm>
        </p:spPr>
        <p:txBody>
          <a:bodyPr/>
          <a:lstStyle/>
          <a:p>
            <a:pPr lvl="0"/>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a:xfrm>
            <a:off x="628650" y="6356351"/>
            <a:ext cx="2057400" cy="365125"/>
          </a:xfrm>
          <a:prstGeom prst="rect">
            <a:avLst/>
          </a:prstGeom>
        </p:spPr>
        <p:txBody>
          <a:bodyPr/>
          <a:lstStyle>
            <a:lvl1pPr>
              <a:defRPr>
                <a:latin typeface="Times New Roman" panose="02020603050405020304" pitchFamily="18" charset="0"/>
              </a:defRPr>
            </a:lvl1pPr>
          </a:lstStyle>
          <a:p>
            <a:endParaRPr lang="zh-CN" altLang="en-US" dirty="0"/>
          </a:p>
        </p:txBody>
      </p:sp>
      <p:sp>
        <p:nvSpPr>
          <p:cNvPr id="8" name="页脚占位符 7"/>
          <p:cNvSpPr>
            <a:spLocks noGrp="1"/>
          </p:cNvSpPr>
          <p:nvPr>
            <p:ph type="ftr" sz="quarter" idx="11"/>
          </p:nvPr>
        </p:nvSpPr>
        <p:spPr>
          <a:xfrm>
            <a:off x="3028950" y="6356351"/>
            <a:ext cx="3086100" cy="365125"/>
          </a:xfrm>
          <a:prstGeom prst="rect">
            <a:avLst/>
          </a:prstGeom>
        </p:spPr>
        <p:txBody>
          <a:bodyPr/>
          <a:lstStyle>
            <a:lvl1pPr>
              <a:defRPr>
                <a:latin typeface="Times New Roman" panose="02020603050405020304" pitchFamily="18" charset="0"/>
              </a:defRPr>
            </a:lvl1pPr>
          </a:lstStyle>
          <a:p>
            <a:endParaRPr lang="zh-CN" altLang="en-US" dirty="0"/>
          </a:p>
        </p:txBody>
      </p:sp>
      <p:sp>
        <p:nvSpPr>
          <p:cNvPr id="10" name="灯片编号占位符 5"/>
          <p:cNvSpPr txBox="1"/>
          <p:nvPr userDrawn="1"/>
        </p:nvSpPr>
        <p:spPr>
          <a:xfrm>
            <a:off x="8214496" y="6355445"/>
            <a:ext cx="592183" cy="365125"/>
          </a:xfrm>
          <a:prstGeom prst="rect">
            <a:avLst/>
          </a:prstGeom>
        </p:spPr>
        <p:txBody>
          <a:bodyPr/>
          <a:lstStyle>
            <a:defPPr>
              <a:defRPr lang="zh-CN"/>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F0C161-C1DE-42F9-9F5B-CD7D8C94B18E}" type="slidenum">
              <a:rPr lang="zh-CN" altLang="en-US" smtClean="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45067"/>
          </a:xfrm>
        </p:spPr>
        <p:txBody>
          <a:body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a:xfrm>
            <a:off x="628650" y="6356351"/>
            <a:ext cx="2057400" cy="365125"/>
          </a:xfrm>
          <a:prstGeom prst="rect">
            <a:avLst/>
          </a:prstGeom>
        </p:spPr>
        <p:txBody>
          <a:bodyPr/>
          <a:lstStyle>
            <a:lvl1pPr>
              <a:defRPr>
                <a:latin typeface="Times New Roman" panose="02020603050405020304" pitchFamily="18" charset="0"/>
              </a:defRPr>
            </a:lvl1pPr>
          </a:lstStyle>
          <a:p>
            <a:endParaRPr lang="zh-CN" altLang="en-US" dirty="0"/>
          </a:p>
        </p:txBody>
      </p:sp>
      <p:sp>
        <p:nvSpPr>
          <p:cNvPr id="4" name="页脚占位符 3"/>
          <p:cNvSpPr>
            <a:spLocks noGrp="1"/>
          </p:cNvSpPr>
          <p:nvPr>
            <p:ph type="ftr" sz="quarter" idx="11"/>
          </p:nvPr>
        </p:nvSpPr>
        <p:spPr>
          <a:xfrm>
            <a:off x="3028950" y="6356351"/>
            <a:ext cx="3086100" cy="365125"/>
          </a:xfrm>
          <a:prstGeom prst="rect">
            <a:avLst/>
          </a:prstGeom>
        </p:spPr>
        <p:txBody>
          <a:bodyPr/>
          <a:lstStyle>
            <a:lvl1pPr>
              <a:defRPr>
                <a:latin typeface="Times New Roman" panose="02020603050405020304" pitchFamily="18" charset="0"/>
              </a:defRPr>
            </a:lvl1pPr>
          </a:lstStyle>
          <a:p>
            <a:endParaRPr lang="zh-CN" altLang="en-US" dirty="0"/>
          </a:p>
        </p:txBody>
      </p:sp>
      <p:sp>
        <p:nvSpPr>
          <p:cNvPr id="6" name="灯片编号占位符 5"/>
          <p:cNvSpPr>
            <a:spLocks noGrp="1"/>
          </p:cNvSpPr>
          <p:nvPr>
            <p:ph type="sldNum" sz="quarter" idx="12"/>
          </p:nvPr>
        </p:nvSpPr>
        <p:spPr>
          <a:xfrm>
            <a:off x="8214496" y="6355445"/>
            <a:ext cx="592183" cy="365125"/>
          </a:xfrm>
          <a:prstGeom prst="rect">
            <a:avLst/>
          </a:prstGeom>
        </p:spPr>
        <p:txBody>
          <a:bodyPr/>
          <a:lstStyle>
            <a:lvl1pPr algn="r">
              <a:defRPr/>
            </a:lvl1pPr>
          </a:lstStyle>
          <a:p>
            <a:fld id="{3BF0C161-C1DE-42F9-9F5B-CD7D8C94B18E}" type="slidenum">
              <a:rPr lang="zh-CN" altLang="en-US" smtClean="0"/>
            </a:fld>
            <a:endParaRPr lang="zh-CN"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1"/>
            <a:ext cx="2057400" cy="365125"/>
          </a:xfrm>
          <a:prstGeom prst="rect">
            <a:avLst/>
          </a:prstGeom>
        </p:spPr>
        <p:txBody>
          <a:bodyPr/>
          <a:lstStyle>
            <a:lvl1pPr>
              <a:defRPr>
                <a:latin typeface="Times New Roman" panose="02020603050405020304" pitchFamily="18" charset="0"/>
              </a:defRPr>
            </a:lvl1pPr>
          </a:lstStyle>
          <a:p>
            <a:endParaRPr lang="zh-CN" altLang="en-US" dirty="0"/>
          </a:p>
        </p:txBody>
      </p:sp>
      <p:sp>
        <p:nvSpPr>
          <p:cNvPr id="3" name="页脚占位符 2"/>
          <p:cNvSpPr>
            <a:spLocks noGrp="1"/>
          </p:cNvSpPr>
          <p:nvPr>
            <p:ph type="ftr" sz="quarter" idx="11"/>
          </p:nvPr>
        </p:nvSpPr>
        <p:spPr>
          <a:xfrm>
            <a:off x="3028950" y="6356351"/>
            <a:ext cx="3086100" cy="365125"/>
          </a:xfrm>
          <a:prstGeom prst="rect">
            <a:avLst/>
          </a:prstGeom>
        </p:spPr>
        <p:txBody>
          <a:bodyPr/>
          <a:lstStyle>
            <a:lvl1pPr>
              <a:defRPr>
                <a:latin typeface="Times New Roman" panose="02020603050405020304" pitchFamily="18" charset="0"/>
              </a:defRPr>
            </a:lvl1pPr>
          </a:lstStyle>
          <a:p>
            <a:endParaRPr lang="zh-CN" altLang="en-US" dirty="0"/>
          </a:p>
        </p:txBody>
      </p:sp>
      <p:sp>
        <p:nvSpPr>
          <p:cNvPr id="5" name="灯片编号占位符 5"/>
          <p:cNvSpPr>
            <a:spLocks noGrp="1"/>
          </p:cNvSpPr>
          <p:nvPr>
            <p:ph type="sldNum" sz="quarter" idx="12"/>
          </p:nvPr>
        </p:nvSpPr>
        <p:spPr>
          <a:xfrm>
            <a:off x="8214496" y="6355445"/>
            <a:ext cx="592183" cy="365125"/>
          </a:xfrm>
          <a:prstGeom prst="rect">
            <a:avLst/>
          </a:prstGeom>
        </p:spPr>
        <p:txBody>
          <a:bodyPr/>
          <a:lstStyle>
            <a:lvl1pPr algn="r">
              <a:defRPr/>
            </a:lvl1pPr>
          </a:lstStyle>
          <a:p>
            <a:fld id="{3BF0C161-C1DE-42F9-9F5B-CD7D8C94B18E}" type="slidenum">
              <a:rPr lang="zh-CN" altLang="en-US" smtClean="0"/>
            </a:fld>
            <a:endParaRPr lang="zh-CN"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a:xfrm>
            <a:off x="628650" y="6356351"/>
            <a:ext cx="2057400" cy="365125"/>
          </a:xfrm>
          <a:prstGeom prst="rect">
            <a:avLst/>
          </a:prstGeom>
        </p:spPr>
        <p:txBody>
          <a:bodyPr/>
          <a:lstStyle>
            <a:lvl1pPr>
              <a:defRPr>
                <a:latin typeface="Times New Roman" panose="02020603050405020304" pitchFamily="18" charset="0"/>
              </a:defRPr>
            </a:lvl1pPr>
          </a:lstStyle>
          <a:p>
            <a:endParaRPr lang="zh-CN" altLang="en-US" dirty="0"/>
          </a:p>
        </p:txBody>
      </p:sp>
      <p:sp>
        <p:nvSpPr>
          <p:cNvPr id="6" name="页脚占位符 5"/>
          <p:cNvSpPr>
            <a:spLocks noGrp="1"/>
          </p:cNvSpPr>
          <p:nvPr>
            <p:ph type="ftr" sz="quarter" idx="11"/>
          </p:nvPr>
        </p:nvSpPr>
        <p:spPr>
          <a:xfrm>
            <a:off x="3028950" y="6356351"/>
            <a:ext cx="3086100" cy="365125"/>
          </a:xfrm>
          <a:prstGeom prst="rect">
            <a:avLst/>
          </a:prstGeom>
        </p:spPr>
        <p:txBody>
          <a:bodyPr/>
          <a:lstStyle>
            <a:lvl1pPr>
              <a:defRPr>
                <a:latin typeface="Times New Roman" panose="02020603050405020304" pitchFamily="18" charset="0"/>
              </a:defRPr>
            </a:lvl1pPr>
          </a:lstStyle>
          <a:p>
            <a:endParaRPr lang="zh-CN" altLang="en-US" dirty="0"/>
          </a:p>
        </p:txBody>
      </p:sp>
      <p:sp>
        <p:nvSpPr>
          <p:cNvPr id="8" name="灯片编号占位符 5"/>
          <p:cNvSpPr>
            <a:spLocks noGrp="1"/>
          </p:cNvSpPr>
          <p:nvPr>
            <p:ph type="sldNum" sz="quarter" idx="12"/>
          </p:nvPr>
        </p:nvSpPr>
        <p:spPr>
          <a:xfrm>
            <a:off x="8214496" y="6355445"/>
            <a:ext cx="592183" cy="365125"/>
          </a:xfrm>
          <a:prstGeom prst="rect">
            <a:avLst/>
          </a:prstGeom>
        </p:spPr>
        <p:txBody>
          <a:bodyPr/>
          <a:lstStyle>
            <a:lvl1pPr algn="r">
              <a:defRPr/>
            </a:lvl1pPr>
          </a:lstStyle>
          <a:p>
            <a:fld id="{3BF0C161-C1DE-42F9-9F5B-CD7D8C94B18E}" type="slidenum">
              <a:rPr lang="zh-CN" altLang="en-US" smtClean="0"/>
            </a:fld>
            <a:endParaRPr lang="zh-CN"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a:xfrm>
            <a:off x="628650" y="6356351"/>
            <a:ext cx="2057400" cy="365125"/>
          </a:xfrm>
          <a:prstGeom prst="rect">
            <a:avLst/>
          </a:prstGeom>
        </p:spPr>
        <p:txBody>
          <a:bodyPr/>
          <a:lstStyle>
            <a:lvl1pPr>
              <a:defRPr>
                <a:latin typeface="Times New Roman" panose="02020603050405020304" pitchFamily="18" charset="0"/>
              </a:defRPr>
            </a:lvl1pPr>
          </a:lstStyle>
          <a:p>
            <a:endParaRPr lang="zh-CN" altLang="en-US" dirty="0"/>
          </a:p>
        </p:txBody>
      </p:sp>
      <p:sp>
        <p:nvSpPr>
          <p:cNvPr id="6" name="页脚占位符 5"/>
          <p:cNvSpPr>
            <a:spLocks noGrp="1"/>
          </p:cNvSpPr>
          <p:nvPr>
            <p:ph type="ftr" sz="quarter" idx="11"/>
          </p:nvPr>
        </p:nvSpPr>
        <p:spPr>
          <a:xfrm>
            <a:off x="3028950" y="6356351"/>
            <a:ext cx="3086100" cy="365125"/>
          </a:xfrm>
          <a:prstGeom prst="rect">
            <a:avLst/>
          </a:prstGeom>
        </p:spPr>
        <p:txBody>
          <a:bodyPr/>
          <a:lstStyle>
            <a:lvl1pPr>
              <a:defRPr>
                <a:latin typeface="Times New Roman" panose="02020603050405020304" pitchFamily="18" charset="0"/>
              </a:defRPr>
            </a:lvl1pPr>
          </a:lstStyle>
          <a:p>
            <a:endParaRPr lang="zh-CN" altLang="en-US" dirty="0"/>
          </a:p>
        </p:txBody>
      </p:sp>
      <p:sp>
        <p:nvSpPr>
          <p:cNvPr id="8" name="灯片编号占位符 5"/>
          <p:cNvSpPr>
            <a:spLocks noGrp="1"/>
          </p:cNvSpPr>
          <p:nvPr>
            <p:ph type="sldNum" sz="quarter" idx="12"/>
          </p:nvPr>
        </p:nvSpPr>
        <p:spPr>
          <a:xfrm>
            <a:off x="8214496" y="6355445"/>
            <a:ext cx="592183" cy="365125"/>
          </a:xfrm>
          <a:prstGeom prst="rect">
            <a:avLst/>
          </a:prstGeom>
        </p:spPr>
        <p:txBody>
          <a:bodyPr/>
          <a:lstStyle>
            <a:lvl1pPr algn="r">
              <a:defRPr/>
            </a:lvl1pPr>
          </a:lstStyle>
          <a:p>
            <a:fld id="{3BF0C161-C1DE-42F9-9F5B-CD7D8C94B18E}" type="slidenum">
              <a:rPr lang="zh-CN" altLang="en-US" smtClean="0"/>
            </a:fld>
            <a:endParaRPr lang="zh-CN" alt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7"/>
            <a:ext cx="7886700" cy="8802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28650" y="1367246"/>
            <a:ext cx="7886700" cy="4809717"/>
          </a:xfrm>
          <a:prstGeom prst="rect">
            <a:avLst/>
          </a:prstGeom>
        </p:spPr>
        <p:txBody>
          <a:bodyPr vert="horz" lIns="91440" tIns="45720" rIns="91440" bIns="45720" rtlCol="0">
            <a:normAutofit/>
          </a:bodyPr>
          <a:lstStyle/>
          <a:p>
            <a:pPr lvl="0"/>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9" name="灯片编号占位符 5"/>
          <p:cNvSpPr>
            <a:spLocks noGrp="1"/>
          </p:cNvSpPr>
          <p:nvPr>
            <p:ph type="sldNum" sz="quarter" idx="4"/>
          </p:nvPr>
        </p:nvSpPr>
        <p:spPr>
          <a:xfrm>
            <a:off x="8214496" y="6355445"/>
            <a:ext cx="592183" cy="365125"/>
          </a:xfrm>
          <a:prstGeom prst="rect">
            <a:avLst/>
          </a:prstGeom>
        </p:spPr>
        <p:txBody>
          <a:bodyPr/>
          <a:lstStyle>
            <a:lvl1pPr algn="r">
              <a:defRPr>
                <a:latin typeface="Times New Roman" panose="02020603050405020304" pitchFamily="18" charset="0"/>
              </a:defRPr>
            </a:lvl1pPr>
          </a:lstStyle>
          <a:p>
            <a:fld id="{3BF0C161-C1DE-42F9-9F5B-CD7D8C94B18E}"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vmlDrawing" Target="../drawings/vmlDrawing2.vml"/><Relationship Id="rId7" Type="http://schemas.openxmlformats.org/officeDocument/2006/relationships/slideLayout" Target="../slideLayouts/slideLayout4.xml"/><Relationship Id="rId6" Type="http://schemas.openxmlformats.org/officeDocument/2006/relationships/image" Target="../media/image18.wmf"/><Relationship Id="rId5" Type="http://schemas.openxmlformats.org/officeDocument/2006/relationships/oleObject" Target="../embeddings/oleObject4.bin"/><Relationship Id="rId4" Type="http://schemas.openxmlformats.org/officeDocument/2006/relationships/image" Target="../media/image17.png"/><Relationship Id="rId3" Type="http://schemas.openxmlformats.org/officeDocument/2006/relationships/image" Target="../media/image16.wmf"/><Relationship Id="rId2" Type="http://schemas.openxmlformats.org/officeDocument/2006/relationships/oleObject" Target="../embeddings/oleObject3.bin"/><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em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0.pn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4.xml"/><Relationship Id="rId2" Type="http://schemas.openxmlformats.org/officeDocument/2006/relationships/image" Target="../media/image10.png"/><Relationship Id="rId1" Type="http://schemas.openxmlformats.org/officeDocument/2006/relationships/image" Target="../media/image9.emf"/></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vmlDrawing" Target="../drawings/vmlDrawing1.vml"/><Relationship Id="rId7" Type="http://schemas.openxmlformats.org/officeDocument/2006/relationships/slideLayout" Target="../slideLayouts/slideLayout4.x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3.wmf"/><Relationship Id="rId3" Type="http://schemas.openxmlformats.org/officeDocument/2006/relationships/oleObject" Target="../embeddings/oleObject1.bin"/><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3BF0C161-C1DE-42F9-9F5B-CD7D8C94B18E}" type="slidenum">
              <a:rPr lang="zh-CN" altLang="en-US" smtClean="0"/>
            </a:fld>
            <a:endParaRPr lang="zh-CN" altLang="en-US" dirty="0"/>
          </a:p>
        </p:txBody>
      </p:sp>
      <p:pic>
        <p:nvPicPr>
          <p:cNvPr id="4097" name="Picture 7" descr="gsics300px"/>
          <p:cNvPicPr>
            <a:picLocks noChangeAspect="1"/>
          </p:cNvPicPr>
          <p:nvPr/>
        </p:nvPicPr>
        <p:blipFill>
          <a:blip r:embed="rId1"/>
          <a:stretch>
            <a:fillRect/>
          </a:stretch>
        </p:blipFill>
        <p:spPr>
          <a:xfrm>
            <a:off x="-76200" y="-76200"/>
            <a:ext cx="1828800" cy="742950"/>
          </a:xfrm>
          <a:prstGeom prst="rect">
            <a:avLst/>
          </a:prstGeom>
          <a:noFill/>
          <a:ln w="9525">
            <a:noFill/>
          </a:ln>
        </p:spPr>
      </p:pic>
      <p:pic>
        <p:nvPicPr>
          <p:cNvPr id="4098" name="Picture 8"/>
          <p:cNvPicPr>
            <a:picLocks noChangeAspect="1"/>
          </p:cNvPicPr>
          <p:nvPr/>
        </p:nvPicPr>
        <p:blipFill>
          <a:blip r:embed="rId2"/>
          <a:srcRect r="62801"/>
          <a:stretch>
            <a:fillRect/>
          </a:stretch>
        </p:blipFill>
        <p:spPr>
          <a:xfrm>
            <a:off x="7461250" y="0"/>
            <a:ext cx="682625" cy="700088"/>
          </a:xfrm>
          <a:prstGeom prst="rect">
            <a:avLst/>
          </a:prstGeom>
          <a:noFill/>
          <a:ln w="9525">
            <a:noFill/>
          </a:ln>
        </p:spPr>
      </p:pic>
      <p:pic>
        <p:nvPicPr>
          <p:cNvPr id="4099" name="Picture 9"/>
          <p:cNvPicPr>
            <a:picLocks noChangeAspect="1"/>
          </p:cNvPicPr>
          <p:nvPr/>
        </p:nvPicPr>
        <p:blipFill>
          <a:blip r:embed="rId3"/>
          <a:stretch>
            <a:fillRect/>
          </a:stretch>
        </p:blipFill>
        <p:spPr>
          <a:xfrm>
            <a:off x="8143875" y="0"/>
            <a:ext cx="887413" cy="773113"/>
          </a:xfrm>
          <a:prstGeom prst="rect">
            <a:avLst/>
          </a:prstGeom>
          <a:noFill/>
          <a:ln w="9525">
            <a:noFill/>
          </a:ln>
        </p:spPr>
      </p:pic>
      <p:sp>
        <p:nvSpPr>
          <p:cNvPr id="4100" name="标题 1"/>
          <p:cNvSpPr>
            <a:spLocks noGrp="1"/>
          </p:cNvSpPr>
          <p:nvPr>
            <p:ph type="title"/>
          </p:nvPr>
        </p:nvSpPr>
        <p:spPr>
          <a:xfrm>
            <a:off x="109220" y="2007553"/>
            <a:ext cx="8856663" cy="1470025"/>
          </a:xfrm>
        </p:spPr>
        <p:txBody>
          <a:bodyPr wrap="square" anchor="ctr">
            <a:normAutofit/>
          </a:bodyPr>
          <a:p>
            <a:pPr algn="ctr" defTabSz="914400" eaLnBrk="1" hangingPunct="1">
              <a:buNone/>
            </a:pPr>
            <a:r>
              <a:rPr lang="en-US" altLang="x-none" sz="3600" b="1" kern="1200" baseline="0" dirty="0">
                <a:latin typeface="Arial Unicode MS" panose="020B0604020202020204" charset="-122"/>
                <a:ea typeface="Arial Unicode MS" panose="020B0604020202020204" charset="-122"/>
                <a:cs typeface="+mj-cs"/>
                <a:sym typeface="Arial Unicode MS" panose="020B0604020202020204" charset="-122"/>
              </a:rPr>
              <a:t> </a:t>
            </a:r>
            <a:r>
              <a:rPr lang="en-US" altLang="zh-CN" sz="3600" dirty="0" smtClean="0">
                <a:sym typeface="+mn-ea"/>
              </a:rPr>
              <a:t>MTF Evaluation for FY-2G Based on Lunar</a:t>
            </a:r>
            <a:endParaRPr lang="zh-CN" altLang="en-US" sz="3600" b="1" kern="1200" baseline="0" dirty="0">
              <a:latin typeface="Arial Unicode MS" panose="020B0604020202020204" charset="-122"/>
              <a:ea typeface="Arial Unicode MS" panose="020B0604020202020204" charset="-122"/>
              <a:cs typeface="+mj-cs"/>
              <a:sym typeface="Arial Unicode MS" panose="020B0604020202020204" charset="-122"/>
            </a:endParaRPr>
          </a:p>
        </p:txBody>
      </p:sp>
      <p:sp>
        <p:nvSpPr>
          <p:cNvPr id="4101" name="副标题 2"/>
          <p:cNvSpPr>
            <a:spLocks noGrp="1"/>
          </p:cNvSpPr>
          <p:nvPr>
            <p:ph type="subTitle"/>
          </p:nvPr>
        </p:nvSpPr>
        <p:spPr>
          <a:xfrm>
            <a:off x="3205163" y="3722688"/>
            <a:ext cx="5761037" cy="1376362"/>
          </a:xfrm>
        </p:spPr>
        <p:txBody>
          <a:bodyPr wrap="square" anchor="t"/>
          <a:lstStyle>
            <a:lvl1pPr marL="0" lvl="0" indent="0" algn="ctr">
              <a:defRPr/>
            </a:lvl1pPr>
            <a:lvl2pPr marL="457200" lvl="1" indent="0" algn="ctr">
              <a:defRPr/>
            </a:lvl2pPr>
            <a:lvl3pPr marL="914400" lvl="2" indent="0" algn="ctr">
              <a:defRPr/>
            </a:lvl3pPr>
            <a:lvl4pPr marL="1371600" lvl="3" indent="0" algn="ctr">
              <a:defRPr/>
            </a:lvl4pPr>
            <a:lvl5pPr marL="1828800" lvl="4" indent="0" algn="ctr">
              <a:defRPr/>
            </a:lvl5pPr>
          </a:lstStyle>
          <a:p>
            <a:pPr marL="0" lvl="0" indent="0" algn="ctr" eaLnBrk="1" hangingPunct="1">
              <a:lnSpc>
                <a:spcPct val="80000"/>
              </a:lnSpc>
              <a:buNone/>
            </a:pPr>
            <a:r>
              <a:rPr lang="zh-CN" altLang="en-US" sz="2400" b="1" dirty="0">
                <a:ea typeface="楷体_GB2312" pitchFamily="1" charset="-122"/>
                <a:sym typeface="Times New Roman" panose="02020603050405020304" pitchFamily="18" charset="0"/>
              </a:rPr>
              <a:t>Lin Chen</a:t>
            </a:r>
            <a:endParaRPr lang="zh-CN" altLang="en-US" sz="2400" b="1" dirty="0">
              <a:ea typeface="楷体_GB2312" pitchFamily="1" charset="-122"/>
              <a:sym typeface="Times New Roman" panose="02020603050405020304" pitchFamily="18" charset="0"/>
            </a:endParaRPr>
          </a:p>
          <a:p>
            <a:pPr marL="0" lvl="0" indent="0" algn="ctr" eaLnBrk="1" hangingPunct="1">
              <a:lnSpc>
                <a:spcPct val="80000"/>
              </a:lnSpc>
              <a:buNone/>
            </a:pPr>
            <a:r>
              <a:rPr lang="en-US" altLang="zh-CN" sz="2400" b="1" dirty="0">
                <a:ea typeface="楷体_GB2312" pitchFamily="1" charset="-122"/>
                <a:sym typeface="Times New Roman" panose="02020603050405020304" pitchFamily="18" charset="0"/>
              </a:rPr>
              <a:t>National Meteorological Satellite Center</a:t>
            </a:r>
            <a:endParaRPr lang="en-US" altLang="zh-CN" sz="2400" b="1" dirty="0">
              <a:ea typeface="楷体_GB2312" pitchFamily="1" charset="-122"/>
              <a:sym typeface="Times New Roman" panose="02020603050405020304" pitchFamily="18" charset="0"/>
            </a:endParaRPr>
          </a:p>
          <a:p>
            <a:pPr marL="0" lvl="0" indent="0" algn="ctr" eaLnBrk="1" hangingPunct="1">
              <a:lnSpc>
                <a:spcPct val="80000"/>
              </a:lnSpc>
              <a:buNone/>
            </a:pPr>
            <a:r>
              <a:rPr lang="en-US" altLang="x-none" sz="2400" b="1" dirty="0">
                <a:ea typeface="楷体_GB2312" pitchFamily="1" charset="-122"/>
                <a:sym typeface="Times New Roman" panose="02020603050405020304" pitchFamily="18" charset="0"/>
              </a:rPr>
              <a:t>chenlin@cma.gov.cn</a:t>
            </a:r>
            <a:endParaRPr lang="en-US" altLang="x-none" sz="2400" b="1" dirty="0">
              <a:ea typeface="楷体_GB2312" pitchFamily="1" charset="-122"/>
              <a:sym typeface="Times New Roman" panose="02020603050405020304" pitchFamily="18" charset="0"/>
            </a:endParaRPr>
          </a:p>
          <a:p>
            <a:pPr marL="0" lvl="0" indent="0" algn="ctr" eaLnBrk="1" hangingPunct="1">
              <a:lnSpc>
                <a:spcPct val="80000"/>
              </a:lnSpc>
              <a:buNone/>
            </a:pPr>
            <a:endParaRPr lang="zh-CN" altLang="en-US" sz="1600" dirty="0">
              <a:latin typeface="微软雅黑" panose="020B0503020204020204" charset="-122"/>
              <a:ea typeface="微软雅黑" panose="020B0503020204020204" charset="-122"/>
              <a:sym typeface="微软雅黑" panose="020B0503020204020204" charset="-122"/>
            </a:endParaRPr>
          </a:p>
          <a:p>
            <a:pPr marL="0" lvl="0" indent="0" algn="ctr" eaLnBrk="1" hangingPunct="1">
              <a:lnSpc>
                <a:spcPct val="80000"/>
              </a:lnSpc>
              <a:buNone/>
            </a:pPr>
            <a:endParaRPr lang="zh-CN" altLang="en-US" sz="1600" b="1" dirty="0">
              <a:solidFill>
                <a:srgbClr val="002060"/>
              </a:solidFill>
              <a:latin typeface="微软雅黑" panose="020B0503020204020204" charset="-122"/>
              <a:ea typeface="微软雅黑" panose="020B0503020204020204" charset="-122"/>
              <a:sym typeface="微软雅黑" panose="020B0503020204020204" charset="-122"/>
            </a:endParaRPr>
          </a:p>
        </p:txBody>
      </p:sp>
      <p:sp>
        <p:nvSpPr>
          <p:cNvPr id="4102" name="直接连接符 3"/>
          <p:cNvSpPr/>
          <p:nvPr/>
        </p:nvSpPr>
        <p:spPr>
          <a:xfrm>
            <a:off x="642938" y="3214688"/>
            <a:ext cx="7500937" cy="1587"/>
          </a:xfrm>
          <a:prstGeom prst="line">
            <a:avLst/>
          </a:prstGeom>
          <a:ln w="57150" cap="flat" cmpd="sng">
            <a:solidFill>
              <a:srgbClr val="5A35F5"/>
            </a:solidFill>
            <a:prstDash val="solid"/>
            <a:round/>
            <a:headEnd type="none" w="med" len="med"/>
            <a:tailEnd type="none" w="med" len="med"/>
          </a:ln>
        </p:spPr>
      </p:sp>
      <p:sp>
        <p:nvSpPr>
          <p:cNvPr id="4103" name="直接连接符 4"/>
          <p:cNvSpPr/>
          <p:nvPr/>
        </p:nvSpPr>
        <p:spPr>
          <a:xfrm>
            <a:off x="1428750" y="3286125"/>
            <a:ext cx="7500938" cy="1588"/>
          </a:xfrm>
          <a:prstGeom prst="line">
            <a:avLst/>
          </a:prstGeom>
          <a:ln w="57150" cap="flat" cmpd="sng">
            <a:solidFill>
              <a:srgbClr val="5A35F5"/>
            </a:solidFill>
            <a:prstDash val="solid"/>
            <a:round/>
            <a:headEnd type="none" w="med" len="med"/>
            <a:tailEnd type="none" w="med" len="med"/>
          </a:ln>
        </p:spPr>
      </p:sp>
      <p:pic>
        <p:nvPicPr>
          <p:cNvPr id="4104" name="Picture 6"/>
          <p:cNvPicPr>
            <a:picLocks noChangeAspect="1"/>
          </p:cNvPicPr>
          <p:nvPr/>
        </p:nvPicPr>
        <p:blipFill>
          <a:blip r:embed="rId4"/>
          <a:stretch>
            <a:fillRect/>
          </a:stretch>
        </p:blipFill>
        <p:spPr>
          <a:xfrm>
            <a:off x="0" y="0"/>
            <a:ext cx="9144000" cy="1957388"/>
          </a:xfrm>
          <a:prstGeom prst="rect">
            <a:avLst/>
          </a:prstGeom>
          <a:noFill/>
          <a:ln w="9525">
            <a:noFill/>
          </a:ln>
        </p:spPr>
      </p:pic>
      <p:pic>
        <p:nvPicPr>
          <p:cNvPr id="4105" name="Picture 7" descr="气象局"/>
          <p:cNvPicPr>
            <a:picLocks noChangeAspect="1"/>
          </p:cNvPicPr>
          <p:nvPr/>
        </p:nvPicPr>
        <p:blipFill>
          <a:blip r:embed="rId5"/>
          <a:stretch>
            <a:fillRect/>
          </a:stretch>
        </p:blipFill>
        <p:spPr>
          <a:xfrm>
            <a:off x="9525" y="6138863"/>
            <a:ext cx="719138" cy="714375"/>
          </a:xfrm>
          <a:prstGeom prst="rect">
            <a:avLst/>
          </a:prstGeom>
          <a:noFill/>
          <a:ln w="9525">
            <a:noFill/>
          </a:ln>
        </p:spPr>
      </p:pic>
      <p:pic>
        <p:nvPicPr>
          <p:cNvPr id="4106" name="Picture 3" descr="卫星中心大楼图 "/>
          <p:cNvPicPr>
            <a:picLocks noChangeAspect="1"/>
          </p:cNvPicPr>
          <p:nvPr/>
        </p:nvPicPr>
        <p:blipFill>
          <a:blip r:embed="rId6"/>
          <a:stretch>
            <a:fillRect/>
          </a:stretch>
        </p:blipFill>
        <p:spPr>
          <a:xfrm>
            <a:off x="755650" y="3429000"/>
            <a:ext cx="2103438" cy="2825750"/>
          </a:xfrm>
          <a:prstGeom prst="rect">
            <a:avLst/>
          </a:prstGeom>
          <a:noFill/>
          <a:ln w="9525">
            <a:noFill/>
          </a:ln>
        </p:spPr>
      </p:pic>
      <p:pic>
        <p:nvPicPr>
          <p:cNvPr id="4107" name="Picture 8" descr="logopic02"/>
          <p:cNvPicPr>
            <a:picLocks noChangeAspect="1"/>
          </p:cNvPicPr>
          <p:nvPr/>
        </p:nvPicPr>
        <p:blipFill>
          <a:blip r:embed="rId7"/>
          <a:stretch>
            <a:fillRect/>
          </a:stretch>
        </p:blipFill>
        <p:spPr>
          <a:xfrm>
            <a:off x="755650" y="6042025"/>
            <a:ext cx="892175" cy="809625"/>
          </a:xfrm>
          <a:prstGeom prst="rect">
            <a:avLst/>
          </a:prstGeom>
          <a:noFill/>
          <a:ln w="9525">
            <a:noFill/>
          </a:ln>
        </p:spPr>
      </p:pic>
      <p:pic>
        <p:nvPicPr>
          <p:cNvPr id="4108" name="Picture 7" descr="gsics300px"/>
          <p:cNvPicPr>
            <a:picLocks noChangeAspect="1"/>
          </p:cNvPicPr>
          <p:nvPr/>
        </p:nvPicPr>
        <p:blipFill>
          <a:blip r:embed="rId1"/>
          <a:stretch>
            <a:fillRect/>
          </a:stretch>
        </p:blipFill>
        <p:spPr>
          <a:xfrm>
            <a:off x="7315200" y="6138863"/>
            <a:ext cx="1828800" cy="742950"/>
          </a:xfrm>
          <a:prstGeom prst="rect">
            <a:avLst/>
          </a:prstGeom>
          <a:noFill/>
          <a:ln w="9525">
            <a:noFill/>
          </a:ln>
        </p:spPr>
      </p:pic>
      <p:sp>
        <p:nvSpPr>
          <p:cNvPr id="4109" name="Text Box 14"/>
          <p:cNvSpPr txBox="1"/>
          <p:nvPr/>
        </p:nvSpPr>
        <p:spPr>
          <a:xfrm>
            <a:off x="3328035" y="6280785"/>
            <a:ext cx="3864610" cy="460375"/>
          </a:xfrm>
          <a:prstGeom prst="rect">
            <a:avLst/>
          </a:prstGeom>
          <a:noFill/>
          <a:ln w="9525">
            <a:noFill/>
          </a:ln>
        </p:spPr>
        <p:txBody>
          <a:bodyPr wrap="square" anchor="t">
            <a:spAutoFit/>
          </a:bodyPr>
          <a:p>
            <a:r>
              <a:rPr lang="en-US" altLang="zh-CN" sz="1600" b="1" dirty="0">
                <a:solidFill>
                  <a:srgbClr val="002060"/>
                </a:solidFill>
                <a:latin typeface="微软雅黑" panose="020B0503020204020204" charset="-122"/>
                <a:ea typeface="微软雅黑" panose="020B0503020204020204" charset="-122"/>
                <a:sym typeface="微软雅黑" panose="020B0503020204020204" charset="-122"/>
              </a:rPr>
              <a:t>Nov.</a:t>
            </a:r>
            <a:r>
              <a:rPr lang="zh-CN" altLang="en-US" sz="1600" b="1" dirty="0">
                <a:solidFill>
                  <a:srgbClr val="002060"/>
                </a:solidFill>
                <a:latin typeface="微软雅黑" panose="020B0503020204020204" charset="-122"/>
                <a:ea typeface="微软雅黑" panose="020B0503020204020204" charset="-122"/>
                <a:sym typeface="微软雅黑" panose="020B0503020204020204" charset="-122"/>
              </a:rPr>
              <a:t> 1</a:t>
            </a:r>
            <a:r>
              <a:rPr lang="en-US" altLang="zh-CN" sz="1600" b="1" dirty="0">
                <a:solidFill>
                  <a:srgbClr val="002060"/>
                </a:solidFill>
                <a:latin typeface="微软雅黑" panose="020B0503020204020204" charset="-122"/>
                <a:ea typeface="微软雅黑" panose="020B0503020204020204" charset="-122"/>
                <a:sym typeface="微软雅黑" panose="020B0503020204020204" charset="-122"/>
              </a:rPr>
              <a:t>3~16</a:t>
            </a:r>
            <a:r>
              <a:rPr lang="zh-CN" altLang="en-US" sz="1600" b="1" dirty="0">
                <a:solidFill>
                  <a:srgbClr val="002060"/>
                </a:solidFill>
                <a:latin typeface="微软雅黑" panose="020B0503020204020204" charset="-122"/>
                <a:ea typeface="微软雅黑" panose="020B0503020204020204" charset="-122"/>
                <a:sym typeface="微软雅黑" panose="020B0503020204020204" charset="-122"/>
              </a:rPr>
              <a:t>, </a:t>
            </a:r>
            <a:r>
              <a:rPr lang="en-US" altLang="x-none" sz="1600" b="1" dirty="0">
                <a:solidFill>
                  <a:srgbClr val="002060"/>
                </a:solidFill>
                <a:latin typeface="微软雅黑" panose="020B0503020204020204" charset="-122"/>
                <a:ea typeface="微软雅黑" panose="020B0503020204020204" charset="-122"/>
                <a:sym typeface="微软雅黑" panose="020B0503020204020204" charset="-122"/>
              </a:rPr>
              <a:t>2017, Xi'an, China</a:t>
            </a:r>
            <a:endParaRPr lang="zh-CN" altLang="en-US" sz="800" b="1" dirty="0">
              <a:solidFill>
                <a:srgbClr val="002060"/>
              </a:solidFill>
              <a:latin typeface="微软雅黑" panose="020B0503020204020204" charset="-122"/>
              <a:ea typeface="微软雅黑" panose="020B0503020204020204" charset="-122"/>
              <a:sym typeface="微软雅黑" panose="020B0503020204020204" charset="-122"/>
            </a:endParaRPr>
          </a:p>
          <a:p>
            <a:endParaRPr lang="zh-CN" altLang="en-US" sz="800" b="1" dirty="0">
              <a:solidFill>
                <a:srgbClr val="002060"/>
              </a:solidFill>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nvSpPr>
        <p:spPr>
          <a:xfrm>
            <a:off x="3328035" y="5120005"/>
            <a:ext cx="5638165" cy="922020"/>
          </a:xfrm>
          <a:prstGeom prst="rect">
            <a:avLst/>
          </a:prstGeom>
          <a:noFill/>
        </p:spPr>
        <p:txBody>
          <a:bodyPr wrap="square" rtlCol="0" anchor="t">
            <a:spAutoFit/>
          </a:bodyPr>
          <a:p>
            <a:pPr algn="l"/>
            <a:r>
              <a:rPr lang="en-US" altLang="zh-CN" b="1" i="1">
                <a:solidFill>
                  <a:schemeClr val="accent5"/>
                </a:solidFill>
                <a:latin typeface="Calibri" panose="020F0502020204030204" charset="0"/>
                <a:ea typeface="微软雅黑" panose="020B0503020204020204" charset="-122"/>
              </a:rPr>
              <a:t>Acknowledgement: </a:t>
            </a:r>
            <a:endParaRPr lang="en-US" altLang="zh-CN" b="1" i="1">
              <a:solidFill>
                <a:schemeClr val="accent5"/>
              </a:solidFill>
              <a:latin typeface="Calibri" panose="020F0502020204030204" charset="0"/>
              <a:ea typeface="微软雅黑" panose="020B0503020204020204" charset="-122"/>
            </a:endParaRPr>
          </a:p>
          <a:p>
            <a:pPr algn="l"/>
            <a:r>
              <a:rPr lang="en-US" altLang="zh-CN" b="1" i="1">
                <a:solidFill>
                  <a:schemeClr val="accent5"/>
                </a:solidFill>
                <a:latin typeface="Calibri" panose="020F0502020204030204" charset="0"/>
                <a:ea typeface="微软雅黑" panose="020B0503020204020204" charset="-122"/>
                <a:sym typeface="+mn-ea"/>
              </a:rPr>
              <a:t>Hailong Chen, Yifan Huang</a:t>
            </a:r>
            <a:r>
              <a:rPr lang="en-US" altLang="zh-CN" b="1" i="1">
                <a:solidFill>
                  <a:schemeClr val="accent5"/>
                </a:solidFill>
                <a:latin typeface="Calibri" panose="020F0502020204030204" charset="0"/>
                <a:ea typeface="微软雅黑" panose="020B0503020204020204" charset="-122"/>
              </a:rPr>
              <a:t>(BIT); </a:t>
            </a:r>
            <a:endParaRPr lang="en-US" altLang="zh-CN" b="1" i="1">
              <a:solidFill>
                <a:schemeClr val="accent5"/>
              </a:solidFill>
              <a:latin typeface="Calibri" panose="020F0502020204030204" charset="0"/>
              <a:ea typeface="微软雅黑" panose="020B0503020204020204" charset="-122"/>
            </a:endParaRPr>
          </a:p>
          <a:p>
            <a:r>
              <a:rPr lang="en-US" altLang="zh-CN" b="1" i="1">
                <a:solidFill>
                  <a:schemeClr val="accent5"/>
                </a:solidFill>
                <a:latin typeface="Calibri" panose="020F0502020204030204" charset="0"/>
                <a:ea typeface="微软雅黑" panose="020B0503020204020204" charset="-122"/>
              </a:rPr>
              <a:t>Min Min, Lei Yang, Xiuqing Hu(CMA)</a:t>
            </a:r>
            <a:endParaRPr lang="en-US" altLang="zh-CN" b="1" i="1">
              <a:solidFill>
                <a:schemeClr val="accent5"/>
              </a:solidFill>
              <a:latin typeface="Calibri" panose="020F0502020204030204" charset="0"/>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pPr algn="ctr"/>
            <a:r>
              <a:rPr lang="en-US" altLang="zh-CN" dirty="0" smtClean="0"/>
              <a:t>LSF and MTF</a:t>
            </a:r>
            <a:endParaRPr lang="zh-CN" altLang="en-US" dirty="0"/>
          </a:p>
        </p:txBody>
      </p:sp>
      <p:sp>
        <p:nvSpPr>
          <p:cNvPr id="5" name="内容占位符 4"/>
          <p:cNvSpPr>
            <a:spLocks noGrp="1"/>
          </p:cNvSpPr>
          <p:nvPr>
            <p:ph sz="half" idx="1"/>
          </p:nvPr>
        </p:nvSpPr>
        <p:spPr>
          <a:xfrm>
            <a:off x="194310" y="1005892"/>
            <a:ext cx="4320540" cy="4249733"/>
          </a:xfrm>
        </p:spPr>
        <p:txBody>
          <a:bodyPr/>
          <a:lstStyle/>
          <a:p>
            <a:pPr>
              <a:lnSpc>
                <a:spcPct val="150000"/>
              </a:lnSpc>
              <a:buFont typeface="Wingdings" panose="05000000000000000000" pitchFamily="2" charset="2"/>
              <a:buChar char="Ø"/>
            </a:pPr>
            <a:r>
              <a:rPr lang="en-US" altLang="zh-CN" sz="2400" dirty="0" smtClean="0"/>
              <a:t>LSF(the </a:t>
            </a:r>
            <a:r>
              <a:rPr lang="en-US" altLang="zh-CN" sz="2400" dirty="0" smtClean="0">
                <a:sym typeface="+mn-ea"/>
              </a:rPr>
              <a:t>differentiation</a:t>
            </a:r>
            <a:r>
              <a:rPr lang="en-US" altLang="zh-CN" sz="2400" dirty="0" smtClean="0"/>
              <a:t> of ESF)</a:t>
            </a:r>
            <a:endParaRPr lang="en-US" altLang="zh-CN" sz="2400" dirty="0" smtClean="0"/>
          </a:p>
        </p:txBody>
      </p:sp>
      <p:sp>
        <p:nvSpPr>
          <p:cNvPr id="4" name="灯片编号占位符 3"/>
          <p:cNvSpPr>
            <a:spLocks noGrp="1"/>
          </p:cNvSpPr>
          <p:nvPr>
            <p:ph type="sldNum" sz="quarter" idx="12"/>
          </p:nvPr>
        </p:nvSpPr>
        <p:spPr>
          <a:xfrm>
            <a:off x="8214496" y="6006195"/>
            <a:ext cx="592183" cy="365125"/>
          </a:xfrm>
        </p:spPr>
        <p:txBody>
          <a:bodyPr/>
          <a:lstStyle/>
          <a:p>
            <a:fld id="{3BF0C161-C1DE-42F9-9F5B-CD7D8C94B18E}" type="slidenum">
              <a:rPr lang="zh-CN" altLang="en-US" smtClean="0"/>
            </a:fld>
            <a:endParaRPr lang="zh-CN" altLang="en-US" dirty="0"/>
          </a:p>
        </p:txBody>
      </p:sp>
      <p:pic>
        <p:nvPicPr>
          <p:cNvPr id="8" name="内容占位符 7" descr="C:\Users\Chen\AppData\Local\Microsoft\Windows\INetCache\Content.Word\graph_LSF.BMP"/>
          <p:cNvPicPr>
            <a:picLocks noGrp="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a:xfrm>
            <a:off x="71954" y="2468896"/>
            <a:ext cx="4099179" cy="3262344"/>
          </a:xfrm>
          <a:prstGeom prst="rect">
            <a:avLst/>
          </a:prstGeom>
          <a:noFill/>
          <a:ln>
            <a:noFill/>
          </a:ln>
        </p:spPr>
      </p:pic>
      <p:graphicFrame>
        <p:nvGraphicFramePr>
          <p:cNvPr id="11" name="对象 10"/>
          <p:cNvGraphicFramePr>
            <a:graphicFrameLocks noChangeAspect="1"/>
          </p:cNvGraphicFramePr>
          <p:nvPr/>
        </p:nvGraphicFramePr>
        <p:xfrm>
          <a:off x="1031406" y="1666891"/>
          <a:ext cx="1700213" cy="801688"/>
        </p:xfrm>
        <a:graphic>
          <a:graphicData uri="http://schemas.openxmlformats.org/presentationml/2006/ole">
            <mc:AlternateContent xmlns:mc="http://schemas.openxmlformats.org/markup-compatibility/2006">
              <mc:Choice xmlns:v="urn:schemas-microsoft-com:vml" Requires="v">
                <p:oleObj spid="_x0000_s2083" name="Equation" r:id="rId2" imgW="20421600" imgH="9448800" progId="Equation.DSMT4">
                  <p:embed/>
                </p:oleObj>
              </mc:Choice>
              <mc:Fallback>
                <p:oleObj name="Equation" r:id="rId2" imgW="20421600" imgH="9448800" progId="Equation.DSMT4">
                  <p:embed/>
                  <p:pic>
                    <p:nvPicPr>
                      <p:cNvPr id="0" name="Object 1"/>
                      <p:cNvPicPr>
                        <a:picLocks noChangeAspect="1" noChangeArrowheads="1"/>
                      </p:cNvPicPr>
                      <p:nvPr/>
                    </p:nvPicPr>
                    <p:blipFill>
                      <a:blip r:embed="rId3"/>
                      <a:srcRect/>
                      <a:stretch>
                        <a:fillRect/>
                      </a:stretch>
                    </p:blipFill>
                    <p:spPr bwMode="auto">
                      <a:xfrm>
                        <a:off x="1031406" y="1666891"/>
                        <a:ext cx="1700213" cy="801688"/>
                      </a:xfrm>
                      <a:prstGeom prst="rect">
                        <a:avLst/>
                      </a:prstGeom>
                      <a:noFill/>
                    </p:spPr>
                  </p:pic>
                </p:oleObj>
              </mc:Fallback>
            </mc:AlternateContent>
          </a:graphicData>
        </a:graphic>
      </p:graphicFrame>
      <p:pic>
        <p:nvPicPr>
          <p:cNvPr id="12" name="图片 11" descr="C:\Users\Chen\AppData\Local\Microsoft\Windows\INetCache\Content.Word\graph_MTF.BMP"/>
          <p:cNvPicPr/>
          <p:nvPr/>
        </p:nvPicPr>
        <p:blipFill>
          <a:blip r:embed="rId4" cstate="print">
            <a:extLst>
              <a:ext uri="{28A0092B-C50C-407E-A947-70E740481C1C}">
                <a14:useLocalDpi xmlns:a14="http://schemas.microsoft.com/office/drawing/2010/main" val="0"/>
              </a:ext>
            </a:extLst>
          </a:blip>
          <a:srcRect/>
          <a:stretch>
            <a:fillRect/>
          </a:stretch>
        </p:blipFill>
        <p:spPr>
          <a:xfrm>
            <a:off x="4772393" y="2468803"/>
            <a:ext cx="4034374" cy="3151947"/>
          </a:xfrm>
          <a:prstGeom prst="rect">
            <a:avLst/>
          </a:prstGeom>
          <a:noFill/>
          <a:ln>
            <a:noFill/>
          </a:ln>
        </p:spPr>
      </p:pic>
      <p:sp>
        <p:nvSpPr>
          <p:cNvPr id="13" name="内容占位符 4"/>
          <p:cNvSpPr txBox="1"/>
          <p:nvPr/>
        </p:nvSpPr>
        <p:spPr>
          <a:xfrm>
            <a:off x="4535805" y="992505"/>
            <a:ext cx="4528185" cy="14217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Ø"/>
            </a:pPr>
            <a:r>
              <a:rPr lang="en-US" altLang="zh-CN" sz="2400" dirty="0" smtClean="0"/>
              <a:t>MTF(the Fourier Transform of LSF)</a:t>
            </a:r>
            <a:endParaRPr lang="en-US" altLang="zh-CN" sz="2400" dirty="0" smtClean="0"/>
          </a:p>
        </p:txBody>
      </p:sp>
      <p:graphicFrame>
        <p:nvGraphicFramePr>
          <p:cNvPr id="15" name="对象 14"/>
          <p:cNvGraphicFramePr>
            <a:graphicFrameLocks noChangeAspect="1"/>
          </p:cNvGraphicFramePr>
          <p:nvPr/>
        </p:nvGraphicFramePr>
        <p:xfrm>
          <a:off x="5483313" y="1666890"/>
          <a:ext cx="2875425" cy="517975"/>
        </p:xfrm>
        <a:graphic>
          <a:graphicData uri="http://schemas.openxmlformats.org/presentationml/2006/ole">
            <mc:AlternateContent xmlns:mc="http://schemas.openxmlformats.org/markup-compatibility/2006">
              <mc:Choice xmlns:v="urn:schemas-microsoft-com:vml" Requires="v">
                <p:oleObj spid="_x0000_s2084" name="Equation" r:id="rId5" imgW="32918400" imgH="6096000" progId="Equation.DSMT4">
                  <p:embed/>
                </p:oleObj>
              </mc:Choice>
              <mc:Fallback>
                <p:oleObj name="Equation" r:id="rId5" imgW="32918400" imgH="6096000" progId="Equation.DSMT4">
                  <p:embed/>
                  <p:pic>
                    <p:nvPicPr>
                      <p:cNvPr id="0" name="Object 5"/>
                      <p:cNvPicPr>
                        <a:picLocks noChangeAspect="1" noChangeArrowheads="1"/>
                      </p:cNvPicPr>
                      <p:nvPr/>
                    </p:nvPicPr>
                    <p:blipFill>
                      <a:blip r:embed="rId6"/>
                      <a:srcRect/>
                      <a:stretch>
                        <a:fillRect/>
                      </a:stretch>
                    </p:blipFill>
                    <p:spPr bwMode="auto">
                      <a:xfrm>
                        <a:off x="5483313" y="1666890"/>
                        <a:ext cx="2875425" cy="517975"/>
                      </a:xfrm>
                      <a:prstGeom prst="rect">
                        <a:avLst/>
                      </a:prstGeom>
                      <a:noFill/>
                    </p:spPr>
                  </p:pic>
                </p:oleObj>
              </mc:Fallback>
            </mc:AlternateContent>
          </a:graphicData>
        </a:graphic>
      </p:graphicFrame>
      <p:sp>
        <p:nvSpPr>
          <p:cNvPr id="1031" name="直接连接符 7"/>
          <p:cNvSpPr/>
          <p:nvPr userDrawn="1"/>
        </p:nvSpPr>
        <p:spPr>
          <a:xfrm>
            <a:off x="71438" y="982663"/>
            <a:ext cx="7500937" cy="1587"/>
          </a:xfrm>
          <a:prstGeom prst="line">
            <a:avLst/>
          </a:prstGeom>
          <a:ln w="57150" cap="flat" cmpd="sng">
            <a:solidFill>
              <a:srgbClr val="5A35F5"/>
            </a:solidFill>
            <a:prstDash val="solid"/>
            <a:round/>
            <a:headEnd type="none" w="med" len="med"/>
            <a:tailEnd type="none" w="med" len="med"/>
          </a:ln>
        </p:spPr>
      </p:sp>
      <p:sp>
        <p:nvSpPr>
          <p:cNvPr id="1032" name="直接连接符 9"/>
          <p:cNvSpPr/>
          <p:nvPr userDrawn="1"/>
        </p:nvSpPr>
        <p:spPr>
          <a:xfrm>
            <a:off x="857250" y="1054100"/>
            <a:ext cx="7500938" cy="1588"/>
          </a:xfrm>
          <a:prstGeom prst="line">
            <a:avLst/>
          </a:prstGeom>
          <a:ln w="57150" cap="flat" cmpd="sng">
            <a:solidFill>
              <a:srgbClr val="5A35F5"/>
            </a:solidFill>
            <a:prstDash val="solid"/>
            <a:round/>
            <a:headEnd type="none" w="med" len="med"/>
            <a:tailEnd type="none" w="med" len="med"/>
          </a:ln>
        </p:spPr>
      </p:sp>
      <p:sp>
        <p:nvSpPr>
          <p:cNvPr id="6" name="文本框 5"/>
          <p:cNvSpPr txBox="1"/>
          <p:nvPr/>
        </p:nvSpPr>
        <p:spPr>
          <a:xfrm>
            <a:off x="254000" y="5949950"/>
            <a:ext cx="8707755" cy="645160"/>
          </a:xfrm>
          <a:prstGeom prst="rect">
            <a:avLst/>
          </a:prstGeom>
          <a:noFill/>
        </p:spPr>
        <p:txBody>
          <a:bodyPr wrap="square" rtlCol="0" anchor="t">
            <a:spAutoFit/>
          </a:bodyPr>
          <a:p>
            <a:pPr marL="0" marR="0" indent="0" algn="l" defTabSz="914400" rtl="0" eaLnBrk="1" fontAlgn="auto" latinLnBrk="0" hangingPunct="1">
              <a:lnSpc>
                <a:spcPct val="100000"/>
              </a:lnSpc>
              <a:spcBef>
                <a:spcPts val="0"/>
              </a:spcBef>
              <a:spcAft>
                <a:spcPts val="0"/>
              </a:spcAft>
              <a:buClrTx/>
              <a:buSzTx/>
              <a:buFontTx/>
              <a:buNone/>
              <a:defRPr/>
            </a:pPr>
            <a:r>
              <a:rPr lang="en-US" altLang="zh-CN" dirty="0" smtClean="0">
                <a:latin typeface="+mj-lt"/>
                <a:sym typeface="+mn-ea"/>
              </a:rPr>
              <a:t>The line spread function(LSF) is a simple differentiation of the ESF.</a:t>
            </a:r>
            <a:endParaRPr lang="zh-CN" altLang="en-US"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dirty="0" smtClean="0">
                <a:latin typeface="+mj-lt"/>
                <a:sym typeface="+mn-ea"/>
              </a:rPr>
              <a:t>The MTF is calculated by applying a Fourier transformation on the LSF.</a:t>
            </a:r>
            <a:endParaRPr lang="zh-CN" altLang="en-US">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p:spPr>
        <p:txBody>
          <a:bodyPr/>
          <a:lstStyle/>
          <a:p>
            <a:pPr algn="ctr"/>
            <a:r>
              <a:rPr lang="en-US" altLang="zh-CN" dirty="0" smtClean="0"/>
              <a:t>Outline</a:t>
            </a:r>
            <a:endParaRPr lang="zh-CN" altLang="en-US" dirty="0"/>
          </a:p>
        </p:txBody>
      </p:sp>
      <p:graphicFrame>
        <p:nvGraphicFramePr>
          <p:cNvPr id="4" name="表格 3"/>
          <p:cNvGraphicFramePr>
            <a:graphicFrameLocks noGrp="1"/>
          </p:cNvGraphicFramePr>
          <p:nvPr/>
        </p:nvGraphicFramePr>
        <p:xfrm>
          <a:off x="768096" y="2079752"/>
          <a:ext cx="7607808" cy="3600000"/>
        </p:xfrm>
        <a:graphic>
          <a:graphicData uri="http://schemas.openxmlformats.org/drawingml/2006/table">
            <a:tbl>
              <a:tblPr>
                <a:tableStyleId>{1FECB4D8-DB02-4DC6-A0A2-4F2EBAE1DC90}</a:tableStyleId>
              </a:tblPr>
              <a:tblGrid>
                <a:gridCol w="7607808"/>
              </a:tblGrid>
              <a:tr h="720000">
                <a:tc>
                  <a:txBody>
                    <a:bodyPr/>
                    <a:lstStyle/>
                    <a:p>
                      <a:r>
                        <a:rPr lang="en-US" altLang="zh-CN" sz="2800" dirty="0" smtClean="0">
                          <a:latin typeface="Times New Roman" panose="02020603050405020304" pitchFamily="18" charset="0"/>
                        </a:rPr>
                        <a:t>1. Introduction</a:t>
                      </a:r>
                      <a:endParaRPr lang="zh-CN" altLang="en-US" sz="2800" dirty="0">
                        <a:latin typeface="Times New Roman" panose="02020603050405020304" pitchFamily="18" charset="0"/>
                      </a:endParaRPr>
                    </a:p>
                  </a:txBody>
                  <a:tcPr anchor="ctr">
                    <a:solidFill>
                      <a:schemeClr val="accent1">
                        <a:lumMod val="40000"/>
                        <a:lumOff val="60000"/>
                      </a:schemeClr>
                    </a:solidFill>
                  </a:tcPr>
                </a:tc>
              </a:tr>
              <a:tr h="720000">
                <a:tc>
                  <a:txBody>
                    <a:bodyPr/>
                    <a:lstStyle/>
                    <a:p>
                      <a:r>
                        <a:rPr lang="en-US" altLang="zh-CN" sz="2800" dirty="0" smtClean="0">
                          <a:latin typeface="Times New Roman" panose="02020603050405020304" pitchFamily="18" charset="0"/>
                        </a:rPr>
                        <a:t>2. Data Acquisition</a:t>
                      </a:r>
                      <a:endParaRPr lang="zh-CN" altLang="en-US" sz="2800" dirty="0">
                        <a:latin typeface="Times New Roman" panose="02020603050405020304" pitchFamily="18" charset="0"/>
                      </a:endParaRPr>
                    </a:p>
                  </a:txBody>
                  <a:tcPr anchor="ctr">
                    <a:solidFill>
                      <a:schemeClr val="accent1">
                        <a:lumMod val="40000"/>
                        <a:lumOff val="60000"/>
                      </a:schemeClr>
                    </a:solidFill>
                  </a:tcPr>
                </a:tc>
              </a:tr>
              <a:tr h="720000">
                <a:tc>
                  <a:txBody>
                    <a:bodyPr/>
                    <a:lstStyle/>
                    <a:p>
                      <a:r>
                        <a:rPr lang="en-US" altLang="zh-CN" sz="2800" dirty="0" smtClean="0">
                          <a:latin typeface="Times New Roman" panose="02020603050405020304" pitchFamily="18" charset="0"/>
                        </a:rPr>
                        <a:t>3. Standard Processing Step for Edge target</a:t>
                      </a:r>
                      <a:endParaRPr lang="zh-CN" altLang="en-US" sz="2800" dirty="0">
                        <a:latin typeface="Times New Roman" panose="02020603050405020304" pitchFamily="18" charset="0"/>
                      </a:endParaRPr>
                    </a:p>
                  </a:txBody>
                  <a:tcPr anchor="ctr">
                    <a:solidFill>
                      <a:schemeClr val="accent1">
                        <a:lumMod val="40000"/>
                        <a:lumOff val="60000"/>
                      </a:schemeClr>
                    </a:solidFill>
                  </a:tcPr>
                </a:tc>
              </a:tr>
              <a:tr h="720000">
                <a:tc>
                  <a:txBody>
                    <a:bodyPr/>
                    <a:lstStyle/>
                    <a:p>
                      <a:r>
                        <a:rPr lang="en-US" altLang="zh-CN" sz="2800" dirty="0" smtClean="0">
                          <a:latin typeface="Times New Roman" panose="02020603050405020304" pitchFamily="18" charset="0"/>
                        </a:rPr>
                        <a:t>4.</a:t>
                      </a:r>
                      <a:r>
                        <a:rPr lang="en-US" altLang="zh-CN" sz="2800" baseline="0" dirty="0" smtClean="0">
                          <a:latin typeface="Times New Roman" panose="02020603050405020304" pitchFamily="18" charset="0"/>
                        </a:rPr>
                        <a:t> Results and Analysis</a:t>
                      </a:r>
                      <a:endParaRPr lang="zh-CN" altLang="en-US" sz="2800" dirty="0">
                        <a:latin typeface="Times New Roman" panose="02020603050405020304" pitchFamily="18" charset="0"/>
                      </a:endParaRPr>
                    </a:p>
                  </a:txBody>
                  <a:tcPr anchor="ctr">
                    <a:solidFill>
                      <a:srgbClr val="FF0000"/>
                    </a:solidFill>
                  </a:tcPr>
                </a:tc>
              </a:tr>
              <a:tr h="720000">
                <a:tc>
                  <a:txBody>
                    <a:bodyPr/>
                    <a:lstStyle/>
                    <a:p>
                      <a:r>
                        <a:rPr lang="en-US" altLang="zh-CN" sz="2800" dirty="0" smtClean="0">
                          <a:latin typeface="Times New Roman" panose="02020603050405020304" pitchFamily="18" charset="0"/>
                        </a:rPr>
                        <a:t>5. Conclusion</a:t>
                      </a:r>
                      <a:endParaRPr lang="zh-CN" altLang="en-US" sz="2800" dirty="0">
                        <a:latin typeface="Times New Roman" panose="02020603050405020304" pitchFamily="18" charset="0"/>
                      </a:endParaRPr>
                    </a:p>
                  </a:txBody>
                  <a:tcPr anchor="ctr"/>
                </a:tc>
              </a:tr>
            </a:tbl>
          </a:graphicData>
        </a:graphic>
      </p:graphicFrame>
      <p:sp>
        <p:nvSpPr>
          <p:cNvPr id="3" name="灯片编号占位符 2"/>
          <p:cNvSpPr>
            <a:spLocks noGrp="1"/>
          </p:cNvSpPr>
          <p:nvPr>
            <p:ph type="sldNum" sz="quarter" idx="12"/>
          </p:nvPr>
        </p:nvSpPr>
        <p:spPr>
          <a:xfrm>
            <a:off x="7959634" y="6356351"/>
            <a:ext cx="555716" cy="365125"/>
          </a:xfrm>
          <a:prstGeom prst="rect">
            <a:avLst/>
          </a:prstGeom>
        </p:spPr>
        <p:txBody>
          <a:bodyPr/>
          <a:lstStyle/>
          <a:p>
            <a:fld id="{3BF0C161-C1DE-42F9-9F5B-CD7D8C94B18E}"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585939" y="846422"/>
            <a:ext cx="4574796" cy="3828774"/>
          </a:xfrm>
          <a:prstGeom prst="rect">
            <a:avLst/>
          </a:prstGeom>
        </p:spPr>
      </p:pic>
      <p:sp>
        <p:nvSpPr>
          <p:cNvPr id="2" name="内容占位符 1"/>
          <p:cNvSpPr>
            <a:spLocks noGrp="1"/>
          </p:cNvSpPr>
          <p:nvPr>
            <p:ph idx="1"/>
          </p:nvPr>
        </p:nvSpPr>
        <p:spPr>
          <a:xfrm>
            <a:off x="-1" y="4679484"/>
            <a:ext cx="5972257" cy="2180756"/>
          </a:xfrm>
        </p:spPr>
        <p:txBody>
          <a:bodyPr>
            <a:normAutofit/>
          </a:bodyPr>
          <a:lstStyle/>
          <a:p>
            <a:pPr>
              <a:lnSpc>
                <a:spcPct val="120000"/>
              </a:lnSpc>
              <a:buFont typeface="Wingdings" panose="05000000000000000000" pitchFamily="2" charset="2"/>
              <a:buChar char="Ø"/>
            </a:pPr>
            <a:r>
              <a:rPr lang="en-US" altLang="zh-CN" sz="2400" dirty="0" smtClean="0"/>
              <a:t>The results calculated based on lunar and telluric limb show that the suitable moon target do have the advantages on MTF analysis.</a:t>
            </a:r>
            <a:endParaRPr lang="en-US" altLang="zh-CN" sz="2400" dirty="0" smtClean="0"/>
          </a:p>
        </p:txBody>
      </p:sp>
      <p:sp>
        <p:nvSpPr>
          <p:cNvPr id="3" name="标题 2"/>
          <p:cNvSpPr>
            <a:spLocks noGrp="1"/>
          </p:cNvSpPr>
          <p:nvPr>
            <p:ph type="title"/>
          </p:nvPr>
        </p:nvSpPr>
        <p:spPr>
          <a:xfrm>
            <a:off x="592138" y="324357"/>
            <a:ext cx="5380119" cy="632049"/>
          </a:xfrm>
        </p:spPr>
        <p:txBody>
          <a:bodyPr>
            <a:normAutofit fontScale="90000"/>
          </a:bodyPr>
          <a:lstStyle/>
          <a:p>
            <a:pPr algn="ctr"/>
            <a:r>
              <a:rPr lang="en-US" altLang="zh-CN" dirty="0" smtClean="0"/>
              <a:t>Different Targets</a:t>
            </a:r>
            <a:endParaRPr lang="zh-CN" altLang="en-US" dirty="0"/>
          </a:p>
        </p:txBody>
      </p:sp>
      <p:sp>
        <p:nvSpPr>
          <p:cNvPr id="4" name="灯片编号占位符 3"/>
          <p:cNvSpPr>
            <a:spLocks noGrp="1"/>
          </p:cNvSpPr>
          <p:nvPr>
            <p:ph type="sldNum" sz="quarter" idx="12"/>
          </p:nvPr>
        </p:nvSpPr>
        <p:spPr>
          <a:xfrm>
            <a:off x="8099192" y="4143240"/>
            <a:ext cx="592183" cy="365125"/>
          </a:xfrm>
        </p:spPr>
        <p:txBody>
          <a:bodyPr/>
          <a:lstStyle/>
          <a:p>
            <a:fld id="{3BF0C161-C1DE-42F9-9F5B-CD7D8C94B18E}" type="slidenum">
              <a:rPr lang="zh-CN" altLang="en-US" smtClean="0"/>
            </a:fld>
            <a:endParaRPr lang="zh-CN" altLang="en-US" dirty="0"/>
          </a:p>
        </p:txBody>
      </p:sp>
      <p:pic>
        <p:nvPicPr>
          <p:cNvPr id="15" name="图片 14" descr="C:\Users\Chen\AppData\Local\Microsoft\Windows\INetCache\Content.Word\FY2G-201502050600_1.bmp"/>
          <p:cNvPicPr/>
          <p:nvPr/>
        </p:nvPicPr>
        <p:blipFill rotWithShape="1">
          <a:blip r:embed="rId2" cstate="print">
            <a:extLst>
              <a:ext uri="{28A0092B-C50C-407E-A947-70E740481C1C}">
                <a14:useLocalDpi xmlns:a14="http://schemas.microsoft.com/office/drawing/2010/main" val="0"/>
              </a:ext>
            </a:extLst>
          </a:blip>
          <a:srcRect l="51281" t="54396" r="7357" b="4919"/>
          <a:stretch>
            <a:fillRect/>
          </a:stretch>
        </p:blipFill>
        <p:spPr bwMode="auto">
          <a:xfrm>
            <a:off x="6066051" y="4628684"/>
            <a:ext cx="2823680" cy="2082800"/>
          </a:xfrm>
          <a:prstGeom prst="rect">
            <a:avLst/>
          </a:prstGeom>
          <a:noFill/>
          <a:ln>
            <a:noFill/>
          </a:ln>
        </p:spPr>
      </p:pic>
      <p:pic>
        <p:nvPicPr>
          <p:cNvPr id="16" name="图片 15" descr="FY2G-201502050600_1"/>
          <p:cNvPicPr/>
          <p:nvPr/>
        </p:nvPicPr>
        <p:blipFill rotWithShape="1">
          <a:blip r:embed="rId3" cstate="print">
            <a:extLst>
              <a:ext uri="{28A0092B-C50C-407E-A947-70E740481C1C}">
                <a14:useLocalDpi xmlns:a14="http://schemas.microsoft.com/office/drawing/2010/main" val="0"/>
              </a:ext>
            </a:extLst>
          </a:blip>
          <a:srcRect l="50414" t="54219" r="6088" b="5101"/>
          <a:stretch>
            <a:fillRect/>
          </a:stretch>
        </p:blipFill>
        <p:spPr bwMode="auto">
          <a:xfrm>
            <a:off x="5972257" y="191206"/>
            <a:ext cx="3011268" cy="2110710"/>
          </a:xfrm>
          <a:prstGeom prst="rect">
            <a:avLst/>
          </a:prstGeom>
          <a:noFill/>
          <a:ln>
            <a:noFill/>
          </a:ln>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l="49634" t="54483" r="5505" b="5041"/>
          <a:stretch>
            <a:fillRect/>
          </a:stretch>
        </p:blipFill>
        <p:spPr>
          <a:xfrm>
            <a:off x="5927087" y="2416479"/>
            <a:ext cx="3101609" cy="2098068"/>
          </a:xfrm>
          <a:prstGeom prst="rect">
            <a:avLst/>
          </a:prstGeom>
        </p:spPr>
      </p:pic>
      <p:cxnSp>
        <p:nvCxnSpPr>
          <p:cNvPr id="14" name="曲线连接符 13"/>
          <p:cNvCxnSpPr/>
          <p:nvPr/>
        </p:nvCxnSpPr>
        <p:spPr>
          <a:xfrm>
            <a:off x="3921760" y="2011680"/>
            <a:ext cx="2182676" cy="1093054"/>
          </a:xfrm>
          <a:prstGeom prst="curvedConnector3">
            <a:avLst>
              <a:gd name="adj1" fmla="val 50000"/>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曲线连接符 24"/>
          <p:cNvCxnSpPr/>
          <p:nvPr/>
        </p:nvCxnSpPr>
        <p:spPr>
          <a:xfrm>
            <a:off x="3921760" y="3320919"/>
            <a:ext cx="2414419" cy="1496517"/>
          </a:xfrm>
          <a:prstGeom prst="curvedConnector3">
            <a:avLst>
              <a:gd name="adj1" fmla="val 50000"/>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曲线连接符 32"/>
          <p:cNvCxnSpPr/>
          <p:nvPr/>
        </p:nvCxnSpPr>
        <p:spPr>
          <a:xfrm flipV="1">
            <a:off x="3586480" y="924494"/>
            <a:ext cx="2749699" cy="782386"/>
          </a:xfrm>
          <a:prstGeom prst="curvedConnector3">
            <a:avLst>
              <a:gd name="adj1" fmla="val 50000"/>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31" name="直接连接符 7"/>
          <p:cNvSpPr/>
          <p:nvPr userDrawn="1"/>
        </p:nvSpPr>
        <p:spPr>
          <a:xfrm>
            <a:off x="71438" y="982663"/>
            <a:ext cx="7500937" cy="1587"/>
          </a:xfrm>
          <a:prstGeom prst="line">
            <a:avLst/>
          </a:prstGeom>
          <a:ln w="57150" cap="flat" cmpd="sng">
            <a:solidFill>
              <a:srgbClr val="5A35F5"/>
            </a:solidFill>
            <a:prstDash val="solid"/>
            <a:round/>
            <a:headEnd type="none" w="med" len="med"/>
            <a:tailEnd type="none" w="med" len="med"/>
          </a:ln>
        </p:spPr>
      </p:sp>
      <p:sp>
        <p:nvSpPr>
          <p:cNvPr id="1032" name="直接连接符 9"/>
          <p:cNvSpPr/>
          <p:nvPr userDrawn="1"/>
        </p:nvSpPr>
        <p:spPr>
          <a:xfrm>
            <a:off x="857250" y="1054100"/>
            <a:ext cx="7500938" cy="1588"/>
          </a:xfrm>
          <a:prstGeom prst="line">
            <a:avLst/>
          </a:prstGeom>
          <a:ln w="57150" cap="flat" cmpd="sng">
            <a:solidFill>
              <a:srgbClr val="5A35F5"/>
            </a:solidFill>
            <a:prstDash val="solid"/>
            <a:round/>
            <a:headEnd type="none" w="med" len="med"/>
            <a:tailEnd type="none" w="med" len="med"/>
          </a:ln>
        </p:spPr>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4223" y="3900812"/>
            <a:ext cx="4668251" cy="2454633"/>
          </a:xfrm>
        </p:spPr>
        <p:txBody>
          <a:bodyPr/>
          <a:lstStyle/>
          <a:p>
            <a:pPr>
              <a:lnSpc>
                <a:spcPct val="150000"/>
              </a:lnSpc>
              <a:buFont typeface="Wingdings" panose="05000000000000000000" pitchFamily="2" charset="2"/>
              <a:buChar char="Ø"/>
            </a:pPr>
            <a:r>
              <a:rPr lang="en-US" altLang="zh-CN" dirty="0" smtClean="0"/>
              <a:t>The results from different detectors are very close.</a:t>
            </a:r>
            <a:endParaRPr lang="en-US" altLang="zh-CN" dirty="0"/>
          </a:p>
          <a:p>
            <a:pPr>
              <a:lnSpc>
                <a:spcPct val="150000"/>
              </a:lnSpc>
              <a:buFont typeface="Wingdings" panose="05000000000000000000" pitchFamily="2" charset="2"/>
              <a:buChar char="Ø"/>
            </a:pPr>
            <a:r>
              <a:rPr lang="en-US" altLang="zh-CN" dirty="0" smtClean="0"/>
              <a:t>The results is stable on time.</a:t>
            </a:r>
            <a:endParaRPr lang="en-US" altLang="zh-CN" dirty="0" smtClean="0"/>
          </a:p>
        </p:txBody>
      </p:sp>
      <p:sp>
        <p:nvSpPr>
          <p:cNvPr id="3" name="标题 2"/>
          <p:cNvSpPr>
            <a:spLocks noGrp="1"/>
          </p:cNvSpPr>
          <p:nvPr>
            <p:ph type="title"/>
          </p:nvPr>
        </p:nvSpPr>
        <p:spPr>
          <a:xfrm>
            <a:off x="592138" y="284910"/>
            <a:ext cx="7886700" cy="632049"/>
          </a:xfrm>
        </p:spPr>
        <p:txBody>
          <a:bodyPr>
            <a:normAutofit fontScale="90000"/>
          </a:bodyPr>
          <a:lstStyle/>
          <a:p>
            <a:pPr algn="ctr"/>
            <a:r>
              <a:rPr lang="en-US" altLang="zh-CN" dirty="0" smtClean="0"/>
              <a:t>MTF of </a:t>
            </a:r>
            <a:r>
              <a:rPr lang="en-US" altLang="zh-CN" dirty="0" smtClean="0">
                <a:sym typeface="+mn-ea"/>
              </a:rPr>
              <a:t>Each Detectors</a:t>
            </a:r>
            <a:endParaRPr lang="zh-CN" altLang="en-US" dirty="0"/>
          </a:p>
        </p:txBody>
      </p:sp>
      <p:sp>
        <p:nvSpPr>
          <p:cNvPr id="4" name="灯片编号占位符 3"/>
          <p:cNvSpPr>
            <a:spLocks noGrp="1"/>
          </p:cNvSpPr>
          <p:nvPr>
            <p:ph type="sldNum" sz="quarter" idx="12"/>
          </p:nvPr>
        </p:nvSpPr>
        <p:spPr/>
        <p:txBody>
          <a:bodyPr/>
          <a:lstStyle/>
          <a:p>
            <a:fld id="{3BF0C161-C1DE-42F9-9F5B-CD7D8C94B18E}" type="slidenum">
              <a:rPr lang="zh-CN" altLang="en-US" smtClean="0"/>
            </a:fld>
            <a:endParaRPr lang="zh-CN" altLang="en-US" dirty="0"/>
          </a:p>
        </p:txBody>
      </p:sp>
      <p:graphicFrame>
        <p:nvGraphicFramePr>
          <p:cNvPr id="5" name="表格 4"/>
          <p:cNvGraphicFramePr>
            <a:graphicFrameLocks noGrp="1"/>
          </p:cNvGraphicFramePr>
          <p:nvPr/>
        </p:nvGraphicFramePr>
        <p:xfrm>
          <a:off x="140103" y="1164817"/>
          <a:ext cx="8722457" cy="2743200"/>
        </p:xfrm>
        <a:graphic>
          <a:graphicData uri="http://schemas.openxmlformats.org/drawingml/2006/table">
            <a:tbl>
              <a:tblPr firstCol="1">
                <a:tableStyleId>{5C22544A-7EE6-4342-B048-85BDC9FD1C3A}</a:tableStyleId>
              </a:tblPr>
              <a:tblGrid>
                <a:gridCol w="1900988"/>
                <a:gridCol w="1007079"/>
                <a:gridCol w="1454906"/>
                <a:gridCol w="1453161"/>
                <a:gridCol w="1454785"/>
                <a:gridCol w="1451538"/>
              </a:tblGrid>
              <a:tr h="320040">
                <a:tc>
                  <a:txBody>
                    <a:bodyPr/>
                    <a:lstStyle/>
                    <a:p>
                      <a:pPr indent="0" algn="r">
                        <a:spcAft>
                          <a:spcPts val="0"/>
                        </a:spcAft>
                      </a:pPr>
                      <a:r>
                        <a:rPr lang="en-US" altLang="zh-CN" sz="2000" kern="100" dirty="0" smtClean="0">
                          <a:effectLst/>
                        </a:rPr>
                        <a:t>Frequency</a:t>
                      </a:r>
                      <a:endParaRPr lang="en-US" altLang="zh-CN" sz="2000" kern="100" dirty="0" smtClean="0">
                        <a:effectLst/>
                      </a:endParaRPr>
                    </a:p>
                    <a:p>
                      <a:pPr indent="0" algn="l">
                        <a:spcAft>
                          <a:spcPts val="0"/>
                        </a:spcAft>
                      </a:pPr>
                      <a:r>
                        <a:rPr lang="en-US" altLang="zh-CN" sz="2000" kern="100" dirty="0" smtClean="0">
                          <a:effectLst/>
                        </a:rPr>
                        <a:t>Detectors</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TlToBr w="12700" cap="flat" cmpd="sng" algn="ctr">
                      <a:solidFill>
                        <a:schemeClr val="tx1"/>
                      </a:solidFill>
                      <a:prstDash val="solid"/>
                      <a:round/>
                      <a:headEnd type="none" w="med" len="med"/>
                      <a:tailEnd type="none" w="med" len="med"/>
                    </a:lnTlToBr>
                  </a:tcPr>
                </a:tc>
                <a:tc>
                  <a:txBody>
                    <a:bodyPr/>
                    <a:lstStyle/>
                    <a:p>
                      <a:pPr indent="0" algn="ctr">
                        <a:spcAft>
                          <a:spcPts val="0"/>
                        </a:spcAft>
                      </a:pPr>
                      <a:r>
                        <a:rPr lang="en-US" sz="2000" kern="100" dirty="0">
                          <a:effectLst/>
                        </a:rPr>
                        <a:t>0.00</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dirty="0">
                          <a:effectLst/>
                        </a:rPr>
                        <a:t>0.25</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dirty="0">
                          <a:effectLst/>
                        </a:rPr>
                        <a:t>0.50</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a:effectLst/>
                        </a:rPr>
                        <a:t>0.75</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a:effectLst/>
                        </a:rPr>
                        <a:t>1.00</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r>
              <a:tr h="160020">
                <a:tc>
                  <a:txBody>
                    <a:bodyPr/>
                    <a:lstStyle/>
                    <a:p>
                      <a:pPr indent="0" algn="l">
                        <a:spcAft>
                          <a:spcPts val="0"/>
                        </a:spcAft>
                      </a:pPr>
                      <a:r>
                        <a:rPr lang="en-US" altLang="zh-CN" sz="2000" kern="100" dirty="0" smtClean="0">
                          <a:effectLst/>
                        </a:rPr>
                        <a:t>detector</a:t>
                      </a:r>
                      <a:r>
                        <a:rPr lang="en-US" sz="2000" kern="100" dirty="0" smtClean="0">
                          <a:effectLst/>
                        </a:rPr>
                        <a:t>1</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dirty="0">
                          <a:effectLst/>
                        </a:rPr>
                        <a:t>1</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a:effectLst/>
                        </a:rPr>
                        <a:t>0.93405</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a:effectLst/>
                        </a:rPr>
                        <a:t>0.76284</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a:effectLst/>
                        </a:rPr>
                        <a:t>0.54562</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a:effectLst/>
                        </a:rPr>
                        <a:t>0.33737</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r>
              <a:tr h="160020">
                <a:tc>
                  <a:txBody>
                    <a:bodyPr/>
                    <a:lstStyle/>
                    <a:p>
                      <a:pPr indent="0" algn="l">
                        <a:spcAft>
                          <a:spcPts val="0"/>
                        </a:spcAft>
                      </a:pPr>
                      <a:r>
                        <a:rPr lang="en-US" altLang="zh-CN" sz="2000" kern="100" dirty="0" smtClean="0">
                          <a:effectLst/>
                        </a:rPr>
                        <a:t>detector</a:t>
                      </a:r>
                      <a:r>
                        <a:rPr lang="en-US" sz="2000" kern="100" dirty="0" smtClean="0">
                          <a:effectLst/>
                        </a:rPr>
                        <a:t>2</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dirty="0">
                          <a:effectLst/>
                        </a:rPr>
                        <a:t>1</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dirty="0">
                          <a:effectLst/>
                        </a:rPr>
                        <a:t>0.93561</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a:effectLst/>
                        </a:rPr>
                        <a:t>0.76750</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a:effectLst/>
                        </a:rPr>
                        <a:t>0.55212</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a:effectLst/>
                        </a:rPr>
                        <a:t>0.34330</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r>
              <a:tr h="160020">
                <a:tc>
                  <a:txBody>
                    <a:bodyPr/>
                    <a:lstStyle/>
                    <a:p>
                      <a:pPr indent="0" algn="l">
                        <a:spcAft>
                          <a:spcPts val="0"/>
                        </a:spcAft>
                      </a:pPr>
                      <a:r>
                        <a:rPr lang="en-US" altLang="zh-CN" sz="2000" kern="100" dirty="0" smtClean="0">
                          <a:effectLst/>
                        </a:rPr>
                        <a:t>detector</a:t>
                      </a:r>
                      <a:r>
                        <a:rPr lang="en-US" sz="2000" kern="100" dirty="0" smtClean="0">
                          <a:effectLst/>
                        </a:rPr>
                        <a:t>3</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dirty="0">
                          <a:effectLst/>
                        </a:rPr>
                        <a:t>1</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dirty="0">
                          <a:effectLst/>
                        </a:rPr>
                        <a:t>0.93357</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dirty="0">
                          <a:effectLst/>
                        </a:rPr>
                        <a:t>0.76132</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a:effectLst/>
                        </a:rPr>
                        <a:t>0.54327</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a:effectLst/>
                        </a:rPr>
                        <a:t>0.33489</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r>
              <a:tr h="160020">
                <a:tc>
                  <a:txBody>
                    <a:bodyPr/>
                    <a:lstStyle/>
                    <a:p>
                      <a:pPr indent="0" algn="l">
                        <a:spcAft>
                          <a:spcPts val="0"/>
                        </a:spcAft>
                      </a:pPr>
                      <a:r>
                        <a:rPr lang="en-US" altLang="zh-CN" sz="2000" kern="100" dirty="0" smtClean="0">
                          <a:effectLst/>
                        </a:rPr>
                        <a:t>detector</a:t>
                      </a:r>
                      <a:r>
                        <a:rPr lang="en-US" sz="2000" kern="100" dirty="0" smtClean="0">
                          <a:effectLst/>
                        </a:rPr>
                        <a:t>4</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a:effectLst/>
                        </a:rPr>
                        <a:t>1</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a:effectLst/>
                        </a:rPr>
                        <a:t>0.93436</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dirty="0">
                          <a:effectLst/>
                        </a:rPr>
                        <a:t>0.76370</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dirty="0">
                          <a:effectLst/>
                        </a:rPr>
                        <a:t>0.54663</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a:effectLst/>
                        </a:rPr>
                        <a:t>0.33802</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r>
              <a:tr h="160020">
                <a:tc>
                  <a:txBody>
                    <a:bodyPr/>
                    <a:lstStyle/>
                    <a:p>
                      <a:pPr indent="0" algn="l">
                        <a:spcAft>
                          <a:spcPts val="0"/>
                        </a:spcAft>
                      </a:pPr>
                      <a:r>
                        <a:rPr lang="en-US" altLang="zh-CN" sz="2000" kern="100" dirty="0" smtClean="0">
                          <a:effectLst/>
                          <a:latin typeface="+mn-lt"/>
                          <a:ea typeface="+mn-ea"/>
                          <a:cs typeface="+mn-cs"/>
                        </a:rPr>
                        <a:t>Average</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dirty="0" smtClean="0">
                          <a:effectLst/>
                        </a:rPr>
                        <a:t>1.0000</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a:effectLst/>
                        </a:rPr>
                        <a:t>0.93440</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a:effectLst/>
                        </a:rPr>
                        <a:t>0.76380</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a:effectLst/>
                        </a:rPr>
                        <a:t>0.54692</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dirty="0">
                          <a:effectLst/>
                        </a:rPr>
                        <a:t>0.33840</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r>
              <a:tr h="160020">
                <a:tc>
                  <a:txBody>
                    <a:bodyPr/>
                    <a:lstStyle/>
                    <a:p>
                      <a:pPr indent="0" algn="l">
                        <a:spcAft>
                          <a:spcPts val="0"/>
                        </a:spcAft>
                      </a:pPr>
                      <a:r>
                        <a:rPr lang="en-US" altLang="zh-CN" sz="2000" kern="100" dirty="0" smtClean="0">
                          <a:effectLst/>
                          <a:latin typeface="+mn-lt"/>
                          <a:ea typeface="+mn-ea"/>
                          <a:cs typeface="+mn-cs"/>
                        </a:rPr>
                        <a:t>Standard</a:t>
                      </a:r>
                      <a:r>
                        <a:rPr lang="en-US" altLang="zh-CN" sz="2000" kern="100" baseline="0" dirty="0" smtClean="0">
                          <a:effectLst/>
                          <a:latin typeface="+mn-lt"/>
                          <a:ea typeface="+mn-ea"/>
                          <a:cs typeface="+mn-cs"/>
                        </a:rPr>
                        <a:t> Derv</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dirty="0" smtClean="0">
                          <a:solidFill>
                            <a:srgbClr val="FF0000"/>
                          </a:solidFill>
                          <a:effectLst/>
                        </a:rPr>
                        <a:t>0.0000</a:t>
                      </a:r>
                      <a:endParaRPr lang="zh-CN" sz="20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dirty="0">
                          <a:solidFill>
                            <a:srgbClr val="FF0000"/>
                          </a:solidFill>
                          <a:effectLst/>
                        </a:rPr>
                        <a:t>0.00087</a:t>
                      </a:r>
                      <a:endParaRPr lang="zh-CN" sz="20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dirty="0">
                          <a:solidFill>
                            <a:srgbClr val="FF0000"/>
                          </a:solidFill>
                          <a:effectLst/>
                        </a:rPr>
                        <a:t>0.00263</a:t>
                      </a:r>
                      <a:endParaRPr lang="zh-CN" sz="20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dirty="0">
                          <a:solidFill>
                            <a:srgbClr val="FF0000"/>
                          </a:solidFill>
                          <a:effectLst/>
                        </a:rPr>
                        <a:t>0.00375</a:t>
                      </a:r>
                      <a:endParaRPr lang="zh-CN" sz="20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Aft>
                          <a:spcPts val="0"/>
                        </a:spcAft>
                      </a:pPr>
                      <a:r>
                        <a:rPr lang="en-US" sz="2000" kern="100" dirty="0">
                          <a:solidFill>
                            <a:srgbClr val="FF0000"/>
                          </a:solidFill>
                          <a:effectLst/>
                        </a:rPr>
                        <a:t>0.00354</a:t>
                      </a:r>
                      <a:endParaRPr lang="zh-CN" sz="20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r>
            </a:tbl>
          </a:graphicData>
        </a:graphic>
      </p:graphicFrame>
      <p:pic>
        <p:nvPicPr>
          <p:cNvPr id="4097" name="Picture 1" descr="graph_std_aver"/>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925011" y="3798443"/>
            <a:ext cx="3881668" cy="255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直接连接符 7"/>
          <p:cNvSpPr/>
          <p:nvPr userDrawn="1"/>
        </p:nvSpPr>
        <p:spPr>
          <a:xfrm>
            <a:off x="71438" y="815023"/>
            <a:ext cx="7500937" cy="1587"/>
          </a:xfrm>
          <a:prstGeom prst="line">
            <a:avLst/>
          </a:prstGeom>
          <a:ln w="57150" cap="flat" cmpd="sng">
            <a:solidFill>
              <a:srgbClr val="5A35F5"/>
            </a:solidFill>
            <a:prstDash val="solid"/>
            <a:round/>
            <a:headEnd type="none" w="med" len="med"/>
            <a:tailEnd type="none" w="med" len="med"/>
          </a:ln>
        </p:spPr>
      </p:sp>
      <p:sp>
        <p:nvSpPr>
          <p:cNvPr id="1032" name="直接连接符 9"/>
          <p:cNvSpPr/>
          <p:nvPr userDrawn="1"/>
        </p:nvSpPr>
        <p:spPr>
          <a:xfrm>
            <a:off x="857250" y="886460"/>
            <a:ext cx="7500938" cy="1588"/>
          </a:xfrm>
          <a:prstGeom prst="line">
            <a:avLst/>
          </a:prstGeom>
          <a:ln w="57150" cap="flat" cmpd="sng">
            <a:solidFill>
              <a:srgbClr val="5A35F5"/>
            </a:solidFill>
            <a:prstDash val="solid"/>
            <a:round/>
            <a:headEnd type="none" w="med" len="med"/>
            <a:tailEnd type="none" w="med" len="med"/>
          </a:ln>
        </p:spPr>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28650" y="6209030"/>
            <a:ext cx="7886700" cy="530860"/>
          </a:xfrm>
        </p:spPr>
        <p:txBody>
          <a:bodyPr/>
          <a:lstStyle/>
          <a:p>
            <a:r>
              <a:rPr lang="en-US" altLang="zh-CN" dirty="0" smtClean="0"/>
              <a:t>The results of each detector have tiny difference.</a:t>
            </a:r>
            <a:endParaRPr lang="zh-CN" altLang="en-US" dirty="0"/>
          </a:p>
        </p:txBody>
      </p:sp>
      <p:sp>
        <p:nvSpPr>
          <p:cNvPr id="3" name="标题 2"/>
          <p:cNvSpPr>
            <a:spLocks noGrp="1"/>
          </p:cNvSpPr>
          <p:nvPr>
            <p:ph type="title"/>
          </p:nvPr>
        </p:nvSpPr>
        <p:spPr/>
        <p:txBody>
          <a:bodyPr>
            <a:normAutofit fontScale="90000"/>
          </a:bodyPr>
          <a:lstStyle/>
          <a:p>
            <a:pPr algn="ctr"/>
            <a:r>
              <a:rPr lang="en-US" altLang="zh-CN" dirty="0" smtClean="0"/>
              <a:t>Each Detector's Result of time series</a:t>
            </a:r>
            <a:endParaRPr lang="zh-CN" altLang="en-US" dirty="0"/>
          </a:p>
        </p:txBody>
      </p:sp>
      <p:sp>
        <p:nvSpPr>
          <p:cNvPr id="4" name="灯片编号占位符 3"/>
          <p:cNvSpPr>
            <a:spLocks noGrp="1"/>
          </p:cNvSpPr>
          <p:nvPr>
            <p:ph type="sldNum" sz="quarter" idx="12"/>
          </p:nvPr>
        </p:nvSpPr>
        <p:spPr/>
        <p:txBody>
          <a:bodyPr/>
          <a:lstStyle/>
          <a:p>
            <a:fld id="{3BF0C161-C1DE-42F9-9F5B-CD7D8C94B18E}" type="slidenum">
              <a:rPr lang="zh-CN" altLang="en-US" smtClean="0"/>
            </a:fld>
            <a:endParaRPr lang="zh-CN" altLang="en-US" dirty="0"/>
          </a:p>
        </p:txBody>
      </p:sp>
      <p:graphicFrame>
        <p:nvGraphicFramePr>
          <p:cNvPr id="5" name="表格 4"/>
          <p:cNvGraphicFramePr>
            <a:graphicFrameLocks noGrp="1"/>
          </p:cNvGraphicFramePr>
          <p:nvPr/>
        </p:nvGraphicFramePr>
        <p:xfrm>
          <a:off x="224155" y="1064895"/>
          <a:ext cx="8695690" cy="4937760"/>
        </p:xfrm>
        <a:graphic>
          <a:graphicData uri="http://schemas.openxmlformats.org/drawingml/2006/table">
            <a:tbl>
              <a:tblPr firstRow="1" firstCol="1" bandRow="1">
                <a:tableStyleId>{5C22544A-7EE6-4342-B048-85BDC9FD1C3A}</a:tableStyleId>
              </a:tblPr>
              <a:tblGrid>
                <a:gridCol w="2004060"/>
                <a:gridCol w="1675130"/>
                <a:gridCol w="1675130"/>
                <a:gridCol w="1675130"/>
                <a:gridCol w="1666240"/>
              </a:tblGrid>
              <a:tr h="822960">
                <a:tc>
                  <a:txBody>
                    <a:bodyPr/>
                    <a:lstStyle/>
                    <a:p>
                      <a:pPr indent="279400" algn="r">
                        <a:lnSpc>
                          <a:spcPct val="150000"/>
                        </a:lnSpc>
                        <a:spcAft>
                          <a:spcPts val="0"/>
                        </a:spcAft>
                      </a:pPr>
                      <a:r>
                        <a:rPr lang="en-US" altLang="zh-CN" sz="1800" kern="100" dirty="0" smtClean="0">
                          <a:effectLst/>
                          <a:latin typeface="+mn-ea"/>
                          <a:ea typeface="+mn-ea"/>
                        </a:rPr>
                        <a:t>Detector</a:t>
                      </a:r>
                      <a:endParaRPr lang="zh-CN" sz="1800" kern="100" dirty="0">
                        <a:effectLst/>
                        <a:latin typeface="+mn-ea"/>
                        <a:ea typeface="+mn-ea"/>
                      </a:endParaRPr>
                    </a:p>
                    <a:p>
                      <a:pPr algn="just">
                        <a:lnSpc>
                          <a:spcPct val="150000"/>
                        </a:lnSpc>
                        <a:spcAft>
                          <a:spcPts val="0"/>
                        </a:spcAft>
                      </a:pPr>
                      <a:r>
                        <a:rPr lang="en-US" altLang="zh-CN" sz="1800" kern="100" dirty="0" smtClean="0">
                          <a:effectLst/>
                          <a:latin typeface="+mn-ea"/>
                          <a:ea typeface="+mn-ea"/>
                        </a:rPr>
                        <a:t>Time</a:t>
                      </a:r>
                      <a:endParaRPr lang="zh-CN" sz="1800" kern="100" dirty="0">
                        <a:effectLst/>
                        <a:latin typeface="+mn-ea"/>
                        <a:ea typeface="+mn-ea"/>
                        <a:cs typeface="Times New Roman" panose="02020603050405020304" pitchFamily="18" charset="0"/>
                      </a:endParaRPr>
                    </a:p>
                  </a:txBody>
                  <a:tcPr marL="68580" marR="68580" marT="0" marB="0" anchor="ctr">
                    <a:lnTlToBr w="12700" cap="flat" cmpd="sng" algn="ctr">
                      <a:solidFill>
                        <a:schemeClr val="tx1"/>
                      </a:solidFill>
                      <a:prstDash val="solid"/>
                      <a:round/>
                      <a:headEnd type="none" w="med" len="med"/>
                      <a:tailEnd type="none" w="med" len="med"/>
                    </a:lnTlToBr>
                  </a:tcPr>
                </a:tc>
                <a:tc>
                  <a:txBody>
                    <a:bodyPr/>
                    <a:lstStyle/>
                    <a:p>
                      <a:pPr indent="279400" algn="ctr">
                        <a:lnSpc>
                          <a:spcPct val="150000"/>
                        </a:lnSpc>
                        <a:spcAft>
                          <a:spcPts val="0"/>
                        </a:spcAft>
                      </a:pPr>
                      <a:r>
                        <a:rPr lang="en-US" altLang="zh-CN" sz="1800" kern="100" dirty="0" smtClean="0">
                          <a:effectLst/>
                          <a:latin typeface="+mn-ea"/>
                          <a:ea typeface="+mn-ea"/>
                        </a:rPr>
                        <a:t>detector</a:t>
                      </a:r>
                      <a:r>
                        <a:rPr lang="en-US" sz="1800" kern="100" dirty="0" smtClean="0">
                          <a:effectLst/>
                          <a:latin typeface="+mn-ea"/>
                          <a:ea typeface="+mn-ea"/>
                        </a:rPr>
                        <a:t>1</a:t>
                      </a:r>
                      <a:endParaRPr lang="zh-CN" sz="1800" kern="100" dirty="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altLang="zh-CN" sz="1800" kern="100" dirty="0" smtClean="0">
                          <a:effectLst/>
                          <a:latin typeface="+mn-ea"/>
                          <a:ea typeface="+mn-ea"/>
                        </a:rPr>
                        <a:t>detector</a:t>
                      </a:r>
                      <a:r>
                        <a:rPr lang="en-US" sz="1800" kern="100" dirty="0" smtClean="0">
                          <a:effectLst/>
                          <a:latin typeface="+mn-ea"/>
                          <a:ea typeface="+mn-ea"/>
                        </a:rPr>
                        <a:t>2</a:t>
                      </a:r>
                      <a:endParaRPr lang="zh-CN" sz="1800" kern="100" dirty="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altLang="zh-CN" sz="1800" kern="100" dirty="0" smtClean="0">
                          <a:effectLst/>
                          <a:latin typeface="+mn-ea"/>
                          <a:ea typeface="+mn-ea"/>
                        </a:rPr>
                        <a:t>detector</a:t>
                      </a:r>
                      <a:r>
                        <a:rPr lang="en-US" sz="1800" kern="100" dirty="0" smtClean="0">
                          <a:effectLst/>
                          <a:latin typeface="+mn-ea"/>
                          <a:ea typeface="+mn-ea"/>
                        </a:rPr>
                        <a:t>3</a:t>
                      </a:r>
                      <a:endParaRPr lang="zh-CN" sz="1800" kern="100" dirty="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altLang="zh-CN" sz="1800" kern="100" dirty="0" smtClean="0">
                          <a:effectLst/>
                          <a:latin typeface="+mn-ea"/>
                          <a:ea typeface="+mn-ea"/>
                        </a:rPr>
                        <a:t>detector</a:t>
                      </a:r>
                      <a:r>
                        <a:rPr lang="en-US" sz="1800" kern="100" dirty="0" smtClean="0">
                          <a:effectLst/>
                          <a:latin typeface="+mn-ea"/>
                          <a:ea typeface="+mn-ea"/>
                        </a:rPr>
                        <a:t>4</a:t>
                      </a:r>
                      <a:endParaRPr lang="zh-CN" sz="1800" kern="100" dirty="0">
                        <a:effectLst/>
                        <a:latin typeface="+mn-ea"/>
                        <a:ea typeface="+mn-ea"/>
                        <a:cs typeface="Times New Roman" panose="02020603050405020304" pitchFamily="18" charset="0"/>
                      </a:endParaRPr>
                    </a:p>
                  </a:txBody>
                  <a:tcPr marL="68580" marR="68580" marT="0" marB="0" anchor="ctr"/>
                </a:tc>
              </a:tr>
              <a:tr h="411480">
                <a:tc>
                  <a:txBody>
                    <a:bodyPr/>
                    <a:lstStyle/>
                    <a:p>
                      <a:pPr indent="279400" algn="ctr">
                        <a:lnSpc>
                          <a:spcPct val="150000"/>
                        </a:lnSpc>
                        <a:spcAft>
                          <a:spcPts val="0"/>
                        </a:spcAft>
                      </a:pPr>
                      <a:r>
                        <a:rPr lang="en-US" sz="1800" kern="100">
                          <a:effectLst/>
                          <a:latin typeface="+mn-ea"/>
                          <a:ea typeface="+mn-ea"/>
                        </a:rPr>
                        <a:t>201502070627</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0.337375</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0.343309</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0.334894</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0.338027</a:t>
                      </a:r>
                      <a:endParaRPr lang="zh-CN" sz="1800" kern="100">
                        <a:effectLst/>
                        <a:latin typeface="+mn-ea"/>
                        <a:ea typeface="+mn-ea"/>
                        <a:cs typeface="Times New Roman" panose="02020603050405020304" pitchFamily="18" charset="0"/>
                      </a:endParaRPr>
                    </a:p>
                  </a:txBody>
                  <a:tcPr marL="68580" marR="68580" marT="0" marB="0" anchor="ctr"/>
                </a:tc>
              </a:tr>
              <a:tr h="411480">
                <a:tc>
                  <a:txBody>
                    <a:bodyPr/>
                    <a:lstStyle/>
                    <a:p>
                      <a:pPr indent="279400" algn="ctr">
                        <a:lnSpc>
                          <a:spcPct val="150000"/>
                        </a:lnSpc>
                        <a:spcAft>
                          <a:spcPts val="0"/>
                        </a:spcAft>
                      </a:pPr>
                      <a:r>
                        <a:rPr lang="en-US" sz="1800" kern="100">
                          <a:effectLst/>
                          <a:latin typeface="+mn-ea"/>
                          <a:ea typeface="+mn-ea"/>
                        </a:rPr>
                        <a:t>201502070633</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0.328968</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0.328720</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0.326575</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0.328915</a:t>
                      </a:r>
                      <a:endParaRPr lang="zh-CN" sz="1800" kern="100">
                        <a:effectLst/>
                        <a:latin typeface="+mn-ea"/>
                        <a:ea typeface="+mn-ea"/>
                        <a:cs typeface="Times New Roman" panose="02020603050405020304" pitchFamily="18" charset="0"/>
                      </a:endParaRPr>
                    </a:p>
                  </a:txBody>
                  <a:tcPr marL="68580" marR="68580" marT="0" marB="0" anchor="ctr"/>
                </a:tc>
              </a:tr>
              <a:tr h="411480">
                <a:tc>
                  <a:txBody>
                    <a:bodyPr/>
                    <a:lstStyle/>
                    <a:p>
                      <a:pPr indent="279400" algn="ctr">
                        <a:lnSpc>
                          <a:spcPct val="150000"/>
                        </a:lnSpc>
                        <a:spcAft>
                          <a:spcPts val="0"/>
                        </a:spcAft>
                      </a:pPr>
                      <a:r>
                        <a:rPr lang="en-US" sz="1800" kern="100">
                          <a:effectLst/>
                          <a:latin typeface="+mn-ea"/>
                          <a:ea typeface="+mn-ea"/>
                        </a:rPr>
                        <a:t>201502070639</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0.321531</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0.319354</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0.323287</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0.309869</a:t>
                      </a:r>
                      <a:endParaRPr lang="zh-CN" sz="1800" kern="100">
                        <a:effectLst/>
                        <a:latin typeface="+mn-ea"/>
                        <a:ea typeface="+mn-ea"/>
                        <a:cs typeface="Times New Roman" panose="02020603050405020304" pitchFamily="18" charset="0"/>
                      </a:endParaRPr>
                    </a:p>
                  </a:txBody>
                  <a:tcPr marL="68580" marR="68580" marT="0" marB="0" anchor="ctr"/>
                </a:tc>
              </a:tr>
              <a:tr h="411480">
                <a:tc>
                  <a:txBody>
                    <a:bodyPr/>
                    <a:lstStyle/>
                    <a:p>
                      <a:pPr indent="279400" algn="ctr">
                        <a:lnSpc>
                          <a:spcPct val="150000"/>
                        </a:lnSpc>
                        <a:spcAft>
                          <a:spcPts val="0"/>
                        </a:spcAft>
                      </a:pPr>
                      <a:r>
                        <a:rPr lang="en-US" sz="1800" kern="100">
                          <a:effectLst/>
                          <a:latin typeface="+mn-ea"/>
                          <a:ea typeface="+mn-ea"/>
                        </a:rPr>
                        <a:t>201502070645</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0.331280</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0.332204</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0.332061</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0.312314</a:t>
                      </a:r>
                      <a:endParaRPr lang="zh-CN" sz="1800" kern="100">
                        <a:effectLst/>
                        <a:latin typeface="+mn-ea"/>
                        <a:ea typeface="+mn-ea"/>
                        <a:cs typeface="Times New Roman" panose="02020603050405020304" pitchFamily="18" charset="0"/>
                      </a:endParaRPr>
                    </a:p>
                  </a:txBody>
                  <a:tcPr marL="68580" marR="68580" marT="0" marB="0" anchor="ctr"/>
                </a:tc>
              </a:tr>
              <a:tr h="411480">
                <a:tc>
                  <a:txBody>
                    <a:bodyPr/>
                    <a:lstStyle/>
                    <a:p>
                      <a:pPr indent="279400" algn="ctr">
                        <a:lnSpc>
                          <a:spcPct val="150000"/>
                        </a:lnSpc>
                        <a:spcAft>
                          <a:spcPts val="0"/>
                        </a:spcAft>
                      </a:pPr>
                      <a:r>
                        <a:rPr lang="en-US" sz="1800" kern="100">
                          <a:effectLst/>
                          <a:latin typeface="+mn-ea"/>
                          <a:ea typeface="+mn-ea"/>
                        </a:rPr>
                        <a:t>201502070651</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0.333263</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0.329304</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0.328793</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0.329933</a:t>
                      </a:r>
                      <a:endParaRPr lang="zh-CN" sz="1800" kern="100">
                        <a:effectLst/>
                        <a:latin typeface="+mn-ea"/>
                        <a:ea typeface="+mn-ea"/>
                        <a:cs typeface="Times New Roman" panose="02020603050405020304" pitchFamily="18" charset="0"/>
                      </a:endParaRPr>
                    </a:p>
                  </a:txBody>
                  <a:tcPr marL="68580" marR="68580" marT="0" marB="0" anchor="ctr"/>
                </a:tc>
              </a:tr>
              <a:tr h="411480">
                <a:tc>
                  <a:txBody>
                    <a:bodyPr/>
                    <a:lstStyle/>
                    <a:p>
                      <a:pPr indent="279400" algn="ctr">
                        <a:lnSpc>
                          <a:spcPct val="150000"/>
                        </a:lnSpc>
                        <a:spcAft>
                          <a:spcPts val="0"/>
                        </a:spcAft>
                      </a:pPr>
                      <a:r>
                        <a:rPr lang="en-US" sz="1800" kern="100">
                          <a:effectLst/>
                          <a:latin typeface="+mn-ea"/>
                          <a:ea typeface="+mn-ea"/>
                        </a:rPr>
                        <a:t>201502070657</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0.334583</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0.315598</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0.336779</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0.342585</a:t>
                      </a:r>
                      <a:endParaRPr lang="zh-CN" sz="1800" kern="100">
                        <a:effectLst/>
                        <a:latin typeface="+mn-ea"/>
                        <a:ea typeface="+mn-ea"/>
                        <a:cs typeface="Times New Roman" panose="02020603050405020304" pitchFamily="18" charset="0"/>
                      </a:endParaRPr>
                    </a:p>
                  </a:txBody>
                  <a:tcPr marL="68580" marR="68580" marT="0" marB="0" anchor="ctr"/>
                </a:tc>
              </a:tr>
              <a:tr h="411480">
                <a:tc>
                  <a:txBody>
                    <a:bodyPr/>
                    <a:lstStyle/>
                    <a:p>
                      <a:pPr indent="279400" algn="ctr">
                        <a:lnSpc>
                          <a:spcPct val="150000"/>
                        </a:lnSpc>
                        <a:spcAft>
                          <a:spcPts val="0"/>
                        </a:spcAft>
                      </a:pPr>
                      <a:r>
                        <a:rPr lang="en-US" sz="1800" kern="100">
                          <a:effectLst/>
                          <a:latin typeface="+mn-ea"/>
                          <a:ea typeface="+mn-ea"/>
                        </a:rPr>
                        <a:t>201502080705</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0.333898</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0.324360</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0.319818</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0.319449</a:t>
                      </a:r>
                      <a:endParaRPr lang="zh-CN" sz="1800" kern="100">
                        <a:effectLst/>
                        <a:latin typeface="+mn-ea"/>
                        <a:ea typeface="+mn-ea"/>
                        <a:cs typeface="Times New Roman" panose="02020603050405020304" pitchFamily="18" charset="0"/>
                      </a:endParaRPr>
                    </a:p>
                  </a:txBody>
                  <a:tcPr marL="68580" marR="68580" marT="0" marB="0" anchor="ctr"/>
                </a:tc>
              </a:tr>
              <a:tr h="411480">
                <a:tc>
                  <a:txBody>
                    <a:bodyPr/>
                    <a:lstStyle/>
                    <a:p>
                      <a:pPr indent="279400" algn="ctr">
                        <a:lnSpc>
                          <a:spcPct val="150000"/>
                        </a:lnSpc>
                        <a:spcAft>
                          <a:spcPts val="0"/>
                        </a:spcAft>
                      </a:pPr>
                      <a:r>
                        <a:rPr lang="en-US" altLang="zh-CN" sz="1800" kern="100" dirty="0" smtClean="0">
                          <a:effectLst/>
                          <a:latin typeface="+mn-ea"/>
                          <a:ea typeface="+mn-ea"/>
                        </a:rPr>
                        <a:t>Average</a:t>
                      </a:r>
                      <a:endParaRPr lang="zh-CN" sz="1800" kern="100" dirty="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0.331557</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0.32755</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0.328887</a:t>
                      </a:r>
                      <a:endParaRPr lang="zh-CN" sz="1800" kern="10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a:effectLst/>
                          <a:latin typeface="+mn-ea"/>
                          <a:ea typeface="+mn-ea"/>
                        </a:rPr>
                        <a:t>0.32587</a:t>
                      </a:r>
                      <a:endParaRPr lang="zh-CN" sz="1800" kern="100">
                        <a:effectLst/>
                        <a:latin typeface="+mn-ea"/>
                        <a:ea typeface="+mn-ea"/>
                        <a:cs typeface="Times New Roman" panose="02020603050405020304" pitchFamily="18" charset="0"/>
                      </a:endParaRPr>
                    </a:p>
                  </a:txBody>
                  <a:tcPr marL="68580" marR="68580" marT="0" marB="0" anchor="ctr"/>
                </a:tc>
              </a:tr>
              <a:tr h="411480">
                <a:tc>
                  <a:txBody>
                    <a:bodyPr/>
                    <a:lstStyle/>
                    <a:p>
                      <a:pPr indent="279400" algn="ctr">
                        <a:lnSpc>
                          <a:spcPct val="150000"/>
                        </a:lnSpc>
                        <a:spcAft>
                          <a:spcPts val="0"/>
                        </a:spcAft>
                      </a:pPr>
                      <a:r>
                        <a:rPr lang="en-US" altLang="zh-CN" sz="1800" kern="100" dirty="0" smtClean="0">
                          <a:effectLst/>
                          <a:latin typeface="+mn-ea"/>
                          <a:ea typeface="+mn-ea"/>
                          <a:cs typeface="+mn-cs"/>
                        </a:rPr>
                        <a:t>Standard</a:t>
                      </a:r>
                      <a:r>
                        <a:rPr lang="en-US" altLang="zh-CN" sz="1800" kern="100" baseline="0" dirty="0" smtClean="0">
                          <a:effectLst/>
                          <a:latin typeface="+mn-ea"/>
                          <a:ea typeface="+mn-ea"/>
                          <a:cs typeface="+mn-cs"/>
                        </a:rPr>
                        <a:t> Derv</a:t>
                      </a:r>
                      <a:endParaRPr lang="zh-CN" sz="1800" kern="100" dirty="0">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dirty="0">
                          <a:solidFill>
                            <a:srgbClr val="FF0000"/>
                          </a:solidFill>
                          <a:effectLst/>
                          <a:latin typeface="+mn-ea"/>
                          <a:ea typeface="+mn-ea"/>
                        </a:rPr>
                        <a:t>0.005143</a:t>
                      </a:r>
                      <a:endParaRPr lang="zh-CN" sz="1800" kern="100" dirty="0">
                        <a:solidFill>
                          <a:srgbClr val="FF0000"/>
                        </a:solidFill>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dirty="0">
                          <a:solidFill>
                            <a:srgbClr val="FF0000"/>
                          </a:solidFill>
                          <a:effectLst/>
                          <a:latin typeface="+mn-ea"/>
                          <a:ea typeface="+mn-ea"/>
                        </a:rPr>
                        <a:t>0.00908</a:t>
                      </a:r>
                      <a:endParaRPr lang="zh-CN" sz="1800" kern="100" dirty="0">
                        <a:solidFill>
                          <a:srgbClr val="FF0000"/>
                        </a:solidFill>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dirty="0">
                          <a:solidFill>
                            <a:srgbClr val="FF0000"/>
                          </a:solidFill>
                          <a:effectLst/>
                          <a:latin typeface="+mn-ea"/>
                          <a:ea typeface="+mn-ea"/>
                        </a:rPr>
                        <a:t>0.006156</a:t>
                      </a:r>
                      <a:endParaRPr lang="zh-CN" sz="1800" kern="100" dirty="0">
                        <a:solidFill>
                          <a:srgbClr val="FF0000"/>
                        </a:solidFill>
                        <a:effectLst/>
                        <a:latin typeface="+mn-ea"/>
                        <a:ea typeface="+mn-ea"/>
                        <a:cs typeface="Times New Roman" panose="02020603050405020304" pitchFamily="18" charset="0"/>
                      </a:endParaRPr>
                    </a:p>
                  </a:txBody>
                  <a:tcPr marL="68580" marR="68580" marT="0" marB="0" anchor="ctr"/>
                </a:tc>
                <a:tc>
                  <a:txBody>
                    <a:bodyPr/>
                    <a:lstStyle/>
                    <a:p>
                      <a:pPr indent="279400" algn="ctr">
                        <a:lnSpc>
                          <a:spcPct val="150000"/>
                        </a:lnSpc>
                        <a:spcAft>
                          <a:spcPts val="0"/>
                        </a:spcAft>
                      </a:pPr>
                      <a:r>
                        <a:rPr lang="en-US" sz="1800" kern="100" dirty="0">
                          <a:solidFill>
                            <a:srgbClr val="FF0000"/>
                          </a:solidFill>
                          <a:effectLst/>
                          <a:latin typeface="+mn-ea"/>
                          <a:ea typeface="+mn-ea"/>
                        </a:rPr>
                        <a:t>0.012477</a:t>
                      </a:r>
                      <a:endParaRPr lang="zh-CN" sz="1800" kern="100" dirty="0">
                        <a:solidFill>
                          <a:srgbClr val="FF0000"/>
                        </a:solidFill>
                        <a:effectLst/>
                        <a:latin typeface="+mn-ea"/>
                        <a:ea typeface="+mn-ea"/>
                        <a:cs typeface="Times New Roman" panose="02020603050405020304" pitchFamily="18" charset="0"/>
                      </a:endParaRPr>
                    </a:p>
                  </a:txBody>
                  <a:tcPr marL="68580" marR="68580" marT="0" marB="0" anchor="ctr"/>
                </a:tc>
              </a:tr>
            </a:tbl>
          </a:graphicData>
        </a:graphic>
      </p:graphicFrame>
      <p:sp>
        <p:nvSpPr>
          <p:cNvPr id="1031" name="直接连接符 7"/>
          <p:cNvSpPr/>
          <p:nvPr userDrawn="1"/>
        </p:nvSpPr>
        <p:spPr>
          <a:xfrm>
            <a:off x="71438" y="940753"/>
            <a:ext cx="7500937" cy="1587"/>
          </a:xfrm>
          <a:prstGeom prst="line">
            <a:avLst/>
          </a:prstGeom>
          <a:ln w="57150" cap="flat" cmpd="sng">
            <a:solidFill>
              <a:srgbClr val="5A35F5"/>
            </a:solidFill>
            <a:prstDash val="solid"/>
            <a:round/>
            <a:headEnd type="none" w="med" len="med"/>
            <a:tailEnd type="none" w="med" len="med"/>
          </a:ln>
        </p:spPr>
      </p:sp>
      <p:sp>
        <p:nvSpPr>
          <p:cNvPr id="1032" name="直接连接符 9"/>
          <p:cNvSpPr/>
          <p:nvPr userDrawn="1"/>
        </p:nvSpPr>
        <p:spPr>
          <a:xfrm>
            <a:off x="857250" y="1012190"/>
            <a:ext cx="7500938" cy="1588"/>
          </a:xfrm>
          <a:prstGeom prst="line">
            <a:avLst/>
          </a:prstGeom>
          <a:ln w="57150" cap="flat" cmpd="sng">
            <a:solidFill>
              <a:srgbClr val="5A35F5"/>
            </a:solidFill>
            <a:prstDash val="solid"/>
            <a:round/>
            <a:headEnd type="none" w="med" len="med"/>
            <a:tailEnd type="none" w="med" len="med"/>
          </a:ln>
        </p:spPr>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5219" y="1076620"/>
            <a:ext cx="8351459" cy="4176100"/>
          </a:xfrm>
        </p:spPr>
        <p:txBody>
          <a:bodyPr/>
          <a:lstStyle/>
          <a:p>
            <a:pPr>
              <a:lnSpc>
                <a:spcPct val="120000"/>
              </a:lnSpc>
              <a:buFont typeface="Wingdings" panose="05000000000000000000" pitchFamily="2" charset="2"/>
              <a:buChar char="Ø"/>
            </a:pPr>
            <a:r>
              <a:rPr lang="en-US" altLang="zh-CN" dirty="0"/>
              <a:t>MTF changed with the </a:t>
            </a:r>
            <a:r>
              <a:rPr lang="en-US" altLang="zh-CN" dirty="0">
                <a:sym typeface="+mn-ea"/>
              </a:rPr>
              <a:t>variable </a:t>
            </a:r>
            <a:r>
              <a:rPr lang="en-US" altLang="zh-CN" dirty="0"/>
              <a:t>moon phase angle or waxing and wane</a:t>
            </a:r>
            <a:endParaRPr lang="zh-CN" altLang="en-US" dirty="0"/>
          </a:p>
          <a:p>
            <a:pPr>
              <a:lnSpc>
                <a:spcPct val="120000"/>
              </a:lnSpc>
            </a:pPr>
            <a:endParaRPr lang="zh-CN" altLang="en-US" dirty="0"/>
          </a:p>
        </p:txBody>
      </p:sp>
      <p:sp>
        <p:nvSpPr>
          <p:cNvPr id="3" name="标题 2"/>
          <p:cNvSpPr>
            <a:spLocks noGrp="1"/>
          </p:cNvSpPr>
          <p:nvPr>
            <p:ph type="title"/>
          </p:nvPr>
        </p:nvSpPr>
        <p:spPr/>
        <p:txBody>
          <a:bodyPr>
            <a:normAutofit fontScale="90000"/>
          </a:bodyPr>
          <a:lstStyle/>
          <a:p>
            <a:pPr algn="ctr"/>
            <a:r>
              <a:rPr lang="en-US" altLang="zh-CN" sz="3600" dirty="0"/>
              <a:t>MTF with Variation of </a:t>
            </a:r>
            <a:r>
              <a:rPr lang="en-US" altLang="zh-CN" sz="3600" dirty="0">
                <a:sym typeface="+mn-ea"/>
              </a:rPr>
              <a:t>Moon Phase Angle </a:t>
            </a:r>
            <a:endParaRPr lang="en-US" altLang="zh-CN" sz="3600" dirty="0"/>
          </a:p>
        </p:txBody>
      </p:sp>
      <p:sp>
        <p:nvSpPr>
          <p:cNvPr id="4" name="灯片编号占位符 3"/>
          <p:cNvSpPr>
            <a:spLocks noGrp="1"/>
          </p:cNvSpPr>
          <p:nvPr>
            <p:ph type="sldNum" sz="quarter" idx="12"/>
          </p:nvPr>
        </p:nvSpPr>
        <p:spPr/>
        <p:txBody>
          <a:bodyPr/>
          <a:lstStyle/>
          <a:p>
            <a:fld id="{3BF0C161-C1DE-42F9-9F5B-CD7D8C94B18E}" type="slidenum">
              <a:rPr lang="zh-CN" altLang="en-US" smtClean="0"/>
            </a:fld>
            <a:endParaRPr lang="zh-CN" altLang="en-US" dirty="0"/>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70710" y="2357673"/>
            <a:ext cx="7200558" cy="3832840"/>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5057" y="3859530"/>
            <a:ext cx="4249862" cy="3309555"/>
          </a:xfrm>
          <a:prstGeom prst="rect">
            <a:avLst/>
          </a:prstGeom>
        </p:spPr>
      </p:pic>
      <p:sp>
        <p:nvSpPr>
          <p:cNvPr id="1031" name="直接连接符 7"/>
          <p:cNvSpPr/>
          <p:nvPr userDrawn="1"/>
        </p:nvSpPr>
        <p:spPr>
          <a:xfrm>
            <a:off x="71438" y="982663"/>
            <a:ext cx="7500937" cy="1587"/>
          </a:xfrm>
          <a:prstGeom prst="line">
            <a:avLst/>
          </a:prstGeom>
          <a:ln w="57150" cap="flat" cmpd="sng">
            <a:solidFill>
              <a:srgbClr val="5A35F5"/>
            </a:solidFill>
            <a:prstDash val="solid"/>
            <a:round/>
            <a:headEnd type="none" w="med" len="med"/>
            <a:tailEnd type="none" w="med" len="med"/>
          </a:ln>
        </p:spPr>
      </p:sp>
      <p:sp>
        <p:nvSpPr>
          <p:cNvPr id="1032" name="直接连接符 9"/>
          <p:cNvSpPr/>
          <p:nvPr userDrawn="1"/>
        </p:nvSpPr>
        <p:spPr>
          <a:xfrm>
            <a:off x="857250" y="1054100"/>
            <a:ext cx="7500938" cy="1588"/>
          </a:xfrm>
          <a:prstGeom prst="line">
            <a:avLst/>
          </a:prstGeom>
          <a:ln w="57150" cap="flat" cmpd="sng">
            <a:solidFill>
              <a:srgbClr val="5A35F5"/>
            </a:solidFill>
            <a:prstDash val="solid"/>
            <a:roun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72239" y="1191126"/>
            <a:ext cx="8334439" cy="1708485"/>
          </a:xfrm>
        </p:spPr>
        <p:txBody>
          <a:bodyPr/>
          <a:lstStyle/>
          <a:p>
            <a:pPr>
              <a:lnSpc>
                <a:spcPct val="150000"/>
              </a:lnSpc>
            </a:pPr>
            <a:r>
              <a:rPr lang="en-US" altLang="zh-CN" dirty="0" smtClean="0"/>
              <a:t>The performance of optical system for FY-2G is better than that for FY-2E.</a:t>
            </a:r>
            <a:endParaRPr lang="zh-CN" altLang="en-US" dirty="0"/>
          </a:p>
        </p:txBody>
      </p:sp>
      <p:sp>
        <p:nvSpPr>
          <p:cNvPr id="3" name="标题 2"/>
          <p:cNvSpPr>
            <a:spLocks noGrp="1"/>
          </p:cNvSpPr>
          <p:nvPr>
            <p:ph type="title"/>
          </p:nvPr>
        </p:nvSpPr>
        <p:spPr/>
        <p:txBody>
          <a:bodyPr/>
          <a:lstStyle/>
          <a:p>
            <a:pPr algn="ctr"/>
            <a:r>
              <a:rPr lang="en-US" altLang="zh-CN" sz="3600" dirty="0" smtClean="0"/>
              <a:t>Comparisons between FY-2E and FY-2G</a:t>
            </a:r>
            <a:endParaRPr lang="en-US" altLang="zh-CN" sz="3600" dirty="0" smtClean="0"/>
          </a:p>
        </p:txBody>
      </p:sp>
      <p:sp>
        <p:nvSpPr>
          <p:cNvPr id="4" name="灯片编号占位符 3"/>
          <p:cNvSpPr>
            <a:spLocks noGrp="1"/>
          </p:cNvSpPr>
          <p:nvPr>
            <p:ph type="sldNum" sz="quarter" idx="12"/>
          </p:nvPr>
        </p:nvSpPr>
        <p:spPr/>
        <p:txBody>
          <a:bodyPr/>
          <a:lstStyle/>
          <a:p>
            <a:fld id="{3BF0C161-C1DE-42F9-9F5B-CD7D8C94B18E}" type="slidenum">
              <a:rPr lang="zh-CN" altLang="en-US" smtClean="0"/>
            </a:fld>
            <a:endParaRPr lang="zh-CN" altLang="en-US" dirty="0"/>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31232" y="2899611"/>
            <a:ext cx="4608512" cy="3591704"/>
          </a:xfrm>
          <a:prstGeom prst="rect">
            <a:avLst/>
          </a:prstGeom>
        </p:spPr>
      </p:pic>
      <p:sp>
        <p:nvSpPr>
          <p:cNvPr id="1031" name="直接连接符 7"/>
          <p:cNvSpPr/>
          <p:nvPr userDrawn="1"/>
        </p:nvSpPr>
        <p:spPr>
          <a:xfrm>
            <a:off x="71438" y="982663"/>
            <a:ext cx="7500937" cy="1587"/>
          </a:xfrm>
          <a:prstGeom prst="line">
            <a:avLst/>
          </a:prstGeom>
          <a:ln w="57150" cap="flat" cmpd="sng">
            <a:solidFill>
              <a:srgbClr val="5A35F5"/>
            </a:solidFill>
            <a:prstDash val="solid"/>
            <a:round/>
            <a:headEnd type="none" w="med" len="med"/>
            <a:tailEnd type="none" w="med" len="med"/>
          </a:ln>
        </p:spPr>
      </p:sp>
      <p:sp>
        <p:nvSpPr>
          <p:cNvPr id="1032" name="直接连接符 9"/>
          <p:cNvSpPr/>
          <p:nvPr userDrawn="1"/>
        </p:nvSpPr>
        <p:spPr>
          <a:xfrm>
            <a:off x="857250" y="1054100"/>
            <a:ext cx="7500938" cy="1588"/>
          </a:xfrm>
          <a:prstGeom prst="line">
            <a:avLst/>
          </a:prstGeom>
          <a:ln w="57150" cap="flat" cmpd="sng">
            <a:solidFill>
              <a:srgbClr val="5A35F5"/>
            </a:solidFill>
            <a:prstDash val="solid"/>
            <a:round/>
            <a:headEnd type="none" w="med" len="med"/>
            <a:tailEnd type="none" w="med" len="med"/>
          </a:ln>
        </p:spPr>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179830"/>
            <a:ext cx="8229600" cy="5051425"/>
          </a:xfrm>
        </p:spPr>
        <p:txBody>
          <a:bodyPr>
            <a:normAutofit/>
          </a:bodyPr>
          <a:lstStyle/>
          <a:p>
            <a:pPr>
              <a:lnSpc>
                <a:spcPct val="150000"/>
              </a:lnSpc>
              <a:buFont typeface="Wingdings" panose="05000000000000000000" charset="0"/>
              <a:buChar char=""/>
            </a:pPr>
            <a:r>
              <a:rPr lang="en-US" altLang="zh-CN" sz="2400" dirty="0" smtClean="0"/>
              <a:t>The Moon offers a high contrast edge, not degraded by the atmospheric processes, make it a good target for MTF analysis</a:t>
            </a:r>
            <a:endParaRPr lang="en-US" altLang="zh-CN" sz="2400" dirty="0" smtClean="0"/>
          </a:p>
          <a:p>
            <a:pPr>
              <a:lnSpc>
                <a:spcPct val="150000"/>
              </a:lnSpc>
              <a:buFont typeface="Wingdings" panose="05000000000000000000" pitchFamily="2" charset="2"/>
              <a:buChar char="Ø"/>
            </a:pPr>
            <a:r>
              <a:rPr lang="en-US" altLang="zh-CN" sz="2400" dirty="0" smtClean="0"/>
              <a:t>The MTF results could vary with the different SNR</a:t>
            </a:r>
            <a:endParaRPr lang="en-US" altLang="zh-CN" sz="2400" dirty="0" smtClean="0"/>
          </a:p>
          <a:p>
            <a:pPr>
              <a:lnSpc>
                <a:spcPct val="150000"/>
              </a:lnSpc>
              <a:buFont typeface="Wingdings" panose="05000000000000000000" pitchFamily="2" charset="2"/>
              <a:buChar char="Ø"/>
            </a:pPr>
            <a:r>
              <a:rPr lang="en-US" altLang="zh-CN" sz="2400" dirty="0" smtClean="0">
                <a:sym typeface="+mn-ea"/>
              </a:rPr>
              <a:t>The results show that MTF from different detectors are quite close</a:t>
            </a:r>
            <a:endParaRPr lang="en-US" altLang="zh-CN" sz="2400" dirty="0" smtClean="0">
              <a:sym typeface="+mn-ea"/>
            </a:endParaRPr>
          </a:p>
          <a:p>
            <a:pPr>
              <a:lnSpc>
                <a:spcPct val="150000"/>
              </a:lnSpc>
              <a:buFont typeface="Wingdings" panose="05000000000000000000" pitchFamily="2" charset="2"/>
              <a:buChar char="Ø"/>
            </a:pPr>
            <a:r>
              <a:rPr lang="en-US" altLang="zh-CN" sz="2400" dirty="0" smtClean="0"/>
              <a:t>The relationship between moon phase and MTF are shown.</a:t>
            </a:r>
            <a:endParaRPr lang="en-US" altLang="zh-CN" sz="2400" dirty="0" smtClean="0"/>
          </a:p>
          <a:p>
            <a:pPr>
              <a:lnSpc>
                <a:spcPct val="150000"/>
              </a:lnSpc>
              <a:buFont typeface="Wingdings" panose="05000000000000000000" pitchFamily="2" charset="2"/>
              <a:buChar char="Ø"/>
            </a:pPr>
            <a:r>
              <a:rPr lang="en-US" altLang="zh-CN" sz="2400" dirty="0" smtClean="0"/>
              <a:t>The MTF comparison results of FY-2E and FY-2G show the improvment of FY-2G on image quality.</a:t>
            </a:r>
            <a:endParaRPr lang="zh-CN" altLang="en-US" sz="2400" dirty="0"/>
          </a:p>
        </p:txBody>
      </p:sp>
      <p:sp>
        <p:nvSpPr>
          <p:cNvPr id="3" name="标题 2"/>
          <p:cNvSpPr>
            <a:spLocks noGrp="1"/>
          </p:cNvSpPr>
          <p:nvPr>
            <p:ph type="title"/>
          </p:nvPr>
        </p:nvSpPr>
        <p:spPr/>
        <p:txBody>
          <a:bodyPr>
            <a:normAutofit fontScale="90000"/>
          </a:bodyPr>
          <a:lstStyle/>
          <a:p>
            <a:pPr algn="ctr"/>
            <a:r>
              <a:rPr lang="en-US" altLang="zh-CN" dirty="0" smtClean="0"/>
              <a:t>Conclusions</a:t>
            </a:r>
            <a:endParaRPr lang="zh-CN" altLang="en-US" dirty="0"/>
          </a:p>
        </p:txBody>
      </p:sp>
      <p:sp>
        <p:nvSpPr>
          <p:cNvPr id="4" name="灯片编号占位符 3"/>
          <p:cNvSpPr>
            <a:spLocks noGrp="1"/>
          </p:cNvSpPr>
          <p:nvPr>
            <p:ph type="sldNum" sz="quarter" idx="12"/>
          </p:nvPr>
        </p:nvSpPr>
        <p:spPr/>
        <p:txBody>
          <a:bodyPr/>
          <a:lstStyle/>
          <a:p>
            <a:fld id="{3BF0C161-C1DE-42F9-9F5B-CD7D8C94B18E}" type="slidenum">
              <a:rPr lang="zh-CN" altLang="en-US" smtClean="0"/>
            </a:fld>
            <a:endParaRPr lang="zh-CN" altLang="en-US" dirty="0"/>
          </a:p>
        </p:txBody>
      </p:sp>
      <p:sp>
        <p:nvSpPr>
          <p:cNvPr id="1031" name="直接连接符 7"/>
          <p:cNvSpPr/>
          <p:nvPr userDrawn="1"/>
        </p:nvSpPr>
        <p:spPr>
          <a:xfrm>
            <a:off x="71438" y="982663"/>
            <a:ext cx="7500937" cy="1587"/>
          </a:xfrm>
          <a:prstGeom prst="line">
            <a:avLst/>
          </a:prstGeom>
          <a:ln w="57150" cap="flat" cmpd="sng">
            <a:solidFill>
              <a:srgbClr val="5A35F5"/>
            </a:solidFill>
            <a:prstDash val="solid"/>
            <a:round/>
            <a:headEnd type="none" w="med" len="med"/>
            <a:tailEnd type="none" w="med" len="med"/>
          </a:ln>
        </p:spPr>
      </p:sp>
      <p:sp>
        <p:nvSpPr>
          <p:cNvPr id="1032" name="直接连接符 9"/>
          <p:cNvSpPr/>
          <p:nvPr userDrawn="1"/>
        </p:nvSpPr>
        <p:spPr>
          <a:xfrm>
            <a:off x="857250" y="1054100"/>
            <a:ext cx="7500938" cy="1588"/>
          </a:xfrm>
          <a:prstGeom prst="line">
            <a:avLst/>
          </a:prstGeom>
          <a:ln w="57150" cap="flat" cmpd="sng">
            <a:solidFill>
              <a:srgbClr val="5A35F5"/>
            </a:solidFill>
            <a:prstDash val="solid"/>
            <a:round/>
            <a:headEnd type="none" w="med" len="med"/>
            <a:tailEnd type="none" w="med" len="med"/>
          </a:ln>
        </p:spPr>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标题 3"/>
          <p:cNvSpPr>
            <a:spLocks noGrp="1"/>
          </p:cNvSpPr>
          <p:nvPr>
            <p:ph type="title"/>
          </p:nvPr>
        </p:nvSpPr>
        <p:spPr>
          <a:xfrm>
            <a:off x="685800" y="2130425"/>
            <a:ext cx="7772400" cy="1470025"/>
          </a:xfrm>
        </p:spPr>
        <p:txBody>
          <a:bodyPr wrap="square" anchor="ctr"/>
          <a:p>
            <a:pPr algn="ctr" defTabSz="914400" eaLnBrk="1" hangingPunct="1">
              <a:buNone/>
            </a:pPr>
            <a:r>
              <a:rPr lang="en-US" altLang="x-none" sz="8800" kern="1200" baseline="0" dirty="0">
                <a:latin typeface="微软雅黑" panose="020B0503020204020204" charset="-122"/>
                <a:ea typeface="+mj-ea"/>
                <a:cs typeface="+mj-cs"/>
              </a:rPr>
              <a:t>Thanks</a:t>
            </a:r>
            <a:endParaRPr lang="zh-CN" altLang="en-US" sz="8800" kern="1200" baseline="0" dirty="0">
              <a:latin typeface="微软雅黑" panose="020B0503020204020204" charset="-122"/>
              <a:ea typeface="微软雅黑" panose="020B0503020204020204" charset="-122"/>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3BF0C161-C1DE-42F9-9F5B-CD7D8C94B18E}" type="slidenum">
              <a:rPr lang="zh-CN" altLang="en-US" smtClean="0"/>
            </a:fld>
            <a:endParaRPr lang="zh-CN" altLang="en-US" dirty="0"/>
          </a:p>
        </p:txBody>
      </p:sp>
      <p:sp>
        <p:nvSpPr>
          <p:cNvPr id="6" name="圆角矩形 5"/>
          <p:cNvSpPr/>
          <p:nvPr/>
        </p:nvSpPr>
        <p:spPr>
          <a:xfrm>
            <a:off x="4738370" y="3273425"/>
            <a:ext cx="1125855" cy="441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t>CMA</a:t>
            </a:r>
            <a:endParaRPr lang="en-US" altLang="zh-CN" b="1"/>
          </a:p>
        </p:txBody>
      </p:sp>
      <p:pic>
        <p:nvPicPr>
          <p:cNvPr id="7" name="图片 6"/>
          <p:cNvPicPr>
            <a:picLocks noChangeAspect="1"/>
          </p:cNvPicPr>
          <p:nvPr/>
        </p:nvPicPr>
        <p:blipFill>
          <a:blip r:embed="rId1"/>
          <a:stretch>
            <a:fillRect/>
          </a:stretch>
        </p:blipFill>
        <p:spPr>
          <a:xfrm>
            <a:off x="4895215" y="41910"/>
            <a:ext cx="3931285" cy="3168650"/>
          </a:xfrm>
          <a:prstGeom prst="rect">
            <a:avLst/>
          </a:prstGeom>
        </p:spPr>
      </p:pic>
      <p:pic>
        <p:nvPicPr>
          <p:cNvPr id="8" name="图片 7" descr="fig_B01_MTF"/>
          <p:cNvPicPr>
            <a:picLocks noChangeAspect="1"/>
          </p:cNvPicPr>
          <p:nvPr/>
        </p:nvPicPr>
        <p:blipFill>
          <a:blip r:embed="rId2"/>
          <a:stretch>
            <a:fillRect/>
          </a:stretch>
        </p:blipFill>
        <p:spPr>
          <a:xfrm>
            <a:off x="-106680" y="41910"/>
            <a:ext cx="4518025" cy="3388360"/>
          </a:xfrm>
          <a:prstGeom prst="rect">
            <a:avLst/>
          </a:prstGeom>
        </p:spPr>
      </p:pic>
      <p:sp>
        <p:nvSpPr>
          <p:cNvPr id="5" name="圆角矩形 4"/>
          <p:cNvSpPr/>
          <p:nvPr/>
        </p:nvSpPr>
        <p:spPr>
          <a:xfrm>
            <a:off x="220980" y="3277870"/>
            <a:ext cx="1125855" cy="441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t>NOAA</a:t>
            </a:r>
            <a:endParaRPr lang="en-US" altLang="zh-CN" b="1"/>
          </a:p>
        </p:txBody>
      </p:sp>
      <p:pic>
        <p:nvPicPr>
          <p:cNvPr id="9" name="图片 8" descr="fig_B02_MTF"/>
          <p:cNvPicPr>
            <a:picLocks noChangeAspect="1"/>
          </p:cNvPicPr>
          <p:nvPr/>
        </p:nvPicPr>
        <p:blipFill>
          <a:blip r:embed="rId3"/>
          <a:stretch>
            <a:fillRect/>
          </a:stretch>
        </p:blipFill>
        <p:spPr>
          <a:xfrm>
            <a:off x="-12065" y="3679190"/>
            <a:ext cx="4178300" cy="3134360"/>
          </a:xfrm>
          <a:prstGeom prst="rect">
            <a:avLst/>
          </a:prstGeom>
        </p:spPr>
      </p:pic>
      <p:pic>
        <p:nvPicPr>
          <p:cNvPr id="12" name="图片 11"/>
          <p:cNvPicPr>
            <a:picLocks noChangeAspect="1"/>
          </p:cNvPicPr>
          <p:nvPr/>
        </p:nvPicPr>
        <p:blipFill>
          <a:blip r:embed="rId4"/>
          <a:stretch>
            <a:fillRect/>
          </a:stretch>
        </p:blipFill>
        <p:spPr>
          <a:xfrm>
            <a:off x="4895215" y="3735705"/>
            <a:ext cx="3735705" cy="30308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p:spPr>
        <p:txBody>
          <a:bodyPr/>
          <a:lstStyle/>
          <a:p>
            <a:pPr algn="ctr"/>
            <a:r>
              <a:rPr lang="en-US" altLang="zh-CN" dirty="0" smtClean="0"/>
              <a:t>Outline</a:t>
            </a:r>
            <a:endParaRPr lang="zh-CN" altLang="en-US" dirty="0"/>
          </a:p>
        </p:txBody>
      </p:sp>
      <p:graphicFrame>
        <p:nvGraphicFramePr>
          <p:cNvPr id="4" name="表格 3"/>
          <p:cNvGraphicFramePr>
            <a:graphicFrameLocks noGrp="1"/>
          </p:cNvGraphicFramePr>
          <p:nvPr/>
        </p:nvGraphicFramePr>
        <p:xfrm>
          <a:off x="768096" y="2079752"/>
          <a:ext cx="7607808" cy="3600000"/>
        </p:xfrm>
        <a:graphic>
          <a:graphicData uri="http://schemas.openxmlformats.org/drawingml/2006/table">
            <a:tbl>
              <a:tblPr>
                <a:tableStyleId>{1FECB4D8-DB02-4DC6-A0A2-4F2EBAE1DC90}</a:tableStyleId>
              </a:tblPr>
              <a:tblGrid>
                <a:gridCol w="7607808"/>
              </a:tblGrid>
              <a:tr h="720000">
                <a:tc>
                  <a:txBody>
                    <a:bodyPr/>
                    <a:lstStyle/>
                    <a:p>
                      <a:r>
                        <a:rPr lang="en-US" altLang="zh-CN" sz="2800" dirty="0" smtClean="0">
                          <a:latin typeface="Times New Roman" panose="02020603050405020304" pitchFamily="18" charset="0"/>
                        </a:rPr>
                        <a:t>1. Background Introduction</a:t>
                      </a:r>
                      <a:endParaRPr lang="zh-CN" altLang="en-US" sz="2800" dirty="0">
                        <a:latin typeface="Times New Roman" panose="02020603050405020304" pitchFamily="18" charset="0"/>
                      </a:endParaRPr>
                    </a:p>
                  </a:txBody>
                  <a:tcPr anchor="ctr">
                    <a:solidFill>
                      <a:srgbClr val="FF0000"/>
                    </a:solidFill>
                  </a:tcPr>
                </a:tc>
              </a:tr>
              <a:tr h="720000">
                <a:tc>
                  <a:txBody>
                    <a:bodyPr/>
                    <a:lstStyle/>
                    <a:p>
                      <a:r>
                        <a:rPr lang="en-US" altLang="zh-CN" sz="2800" dirty="0" smtClean="0">
                          <a:latin typeface="Times New Roman" panose="02020603050405020304" pitchFamily="18" charset="0"/>
                        </a:rPr>
                        <a:t>2. Data Acquisition</a:t>
                      </a:r>
                      <a:endParaRPr lang="zh-CN" altLang="en-US" sz="2800" dirty="0">
                        <a:latin typeface="Times New Roman" panose="02020603050405020304" pitchFamily="18" charset="0"/>
                      </a:endParaRPr>
                    </a:p>
                  </a:txBody>
                  <a:tcPr anchor="ctr"/>
                </a:tc>
              </a:tr>
              <a:tr h="720000">
                <a:tc>
                  <a:txBody>
                    <a:bodyPr/>
                    <a:lstStyle/>
                    <a:p>
                      <a:r>
                        <a:rPr lang="en-US" altLang="zh-CN" sz="2800" dirty="0" smtClean="0">
                          <a:latin typeface="Times New Roman" panose="02020603050405020304" pitchFamily="18" charset="0"/>
                        </a:rPr>
                        <a:t>3. Standard Processing Step for Edge target</a:t>
                      </a:r>
                      <a:endParaRPr lang="zh-CN" altLang="en-US" sz="2800" dirty="0">
                        <a:latin typeface="Times New Roman" panose="02020603050405020304" pitchFamily="18" charset="0"/>
                      </a:endParaRPr>
                    </a:p>
                  </a:txBody>
                  <a:tcPr anchor="ctr"/>
                </a:tc>
              </a:tr>
              <a:tr h="720000">
                <a:tc>
                  <a:txBody>
                    <a:bodyPr/>
                    <a:lstStyle/>
                    <a:p>
                      <a:r>
                        <a:rPr lang="en-US" altLang="zh-CN" sz="2800" dirty="0" smtClean="0">
                          <a:latin typeface="Times New Roman" panose="02020603050405020304" pitchFamily="18" charset="0"/>
                        </a:rPr>
                        <a:t>4.</a:t>
                      </a:r>
                      <a:r>
                        <a:rPr lang="en-US" altLang="zh-CN" sz="2800" baseline="0" dirty="0" smtClean="0">
                          <a:latin typeface="Times New Roman" panose="02020603050405020304" pitchFamily="18" charset="0"/>
                        </a:rPr>
                        <a:t> Results and Analysis</a:t>
                      </a:r>
                      <a:endParaRPr lang="zh-CN" altLang="en-US" sz="2800" dirty="0">
                        <a:latin typeface="Times New Roman" panose="02020603050405020304" pitchFamily="18" charset="0"/>
                      </a:endParaRPr>
                    </a:p>
                  </a:txBody>
                  <a:tcPr anchor="ctr"/>
                </a:tc>
              </a:tr>
              <a:tr h="720000">
                <a:tc>
                  <a:txBody>
                    <a:bodyPr/>
                    <a:lstStyle/>
                    <a:p>
                      <a:r>
                        <a:rPr lang="en-US" altLang="zh-CN" sz="2800" dirty="0" smtClean="0">
                          <a:latin typeface="Times New Roman" panose="02020603050405020304" pitchFamily="18" charset="0"/>
                        </a:rPr>
                        <a:t>5. Conclusions</a:t>
                      </a:r>
                      <a:endParaRPr lang="zh-CN" altLang="en-US" sz="2800" dirty="0">
                        <a:latin typeface="Times New Roman" panose="02020603050405020304" pitchFamily="18" charset="0"/>
                      </a:endParaRPr>
                    </a:p>
                  </a:txBody>
                  <a:tcPr anchor="ctr"/>
                </a:tc>
              </a:tr>
            </a:tbl>
          </a:graphicData>
        </a:graphic>
      </p:graphicFrame>
      <p:sp>
        <p:nvSpPr>
          <p:cNvPr id="6" name="灯片编号占位符 5"/>
          <p:cNvSpPr>
            <a:spLocks noGrp="1"/>
          </p:cNvSpPr>
          <p:nvPr>
            <p:ph type="sldNum" sz="quarter" idx="12"/>
          </p:nvPr>
        </p:nvSpPr>
        <p:spPr>
          <a:xfrm>
            <a:off x="7959634" y="6356351"/>
            <a:ext cx="555716" cy="365125"/>
          </a:xfrm>
          <a:prstGeom prst="rect">
            <a:avLst/>
          </a:prstGeom>
        </p:spPr>
        <p:txBody>
          <a:bodyPr/>
          <a:lstStyle/>
          <a:p>
            <a:fld id="{3BF0C161-C1DE-42F9-9F5B-CD7D8C94B18E}"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22426"/>
          </a:xfrm>
        </p:spPr>
        <p:txBody>
          <a:bodyPr>
            <a:normAutofit fontScale="90000"/>
          </a:bodyPr>
          <a:lstStyle/>
          <a:p>
            <a:pPr algn="ctr"/>
            <a:r>
              <a:rPr lang="en-US" altLang="zh-CN" dirty="0" smtClean="0"/>
              <a:t>Previous works</a:t>
            </a:r>
            <a:endParaRPr lang="zh-CN" altLang="en-US" dirty="0"/>
          </a:p>
        </p:txBody>
      </p:sp>
      <p:sp>
        <p:nvSpPr>
          <p:cNvPr id="3" name="内容占位符 2"/>
          <p:cNvSpPr>
            <a:spLocks noGrp="1"/>
          </p:cNvSpPr>
          <p:nvPr>
            <p:ph idx="1"/>
          </p:nvPr>
        </p:nvSpPr>
        <p:spPr>
          <a:xfrm>
            <a:off x="353696" y="1144270"/>
            <a:ext cx="8363584" cy="5647056"/>
          </a:xfrm>
        </p:spPr>
        <p:txBody>
          <a:bodyPr/>
          <a:lstStyle/>
          <a:p>
            <a:pPr>
              <a:lnSpc>
                <a:spcPct val="140000"/>
              </a:lnSpc>
              <a:buFont typeface="Wingdings" panose="05000000000000000000" charset="0"/>
              <a:buChar char=""/>
            </a:pPr>
            <a:r>
              <a:rPr lang="en-US" altLang="zh-CN" sz="2400" dirty="0" smtClean="0"/>
              <a:t>Many researchers have made contributions to the development </a:t>
            </a:r>
            <a:r>
              <a:rPr lang="en-US" altLang="zh-CN" sz="2400" dirty="0"/>
              <a:t>of on-orbit MTF calculation by lunar.</a:t>
            </a:r>
            <a:endParaRPr lang="en-US" altLang="zh-CN" sz="2000" dirty="0" smtClean="0"/>
          </a:p>
          <a:p>
            <a:pPr lvl="1">
              <a:lnSpc>
                <a:spcPct val="140000"/>
              </a:lnSpc>
              <a:buFont typeface="Wingdings" panose="05000000000000000000" pitchFamily="2" charset="2"/>
              <a:buChar char="Ø"/>
            </a:pPr>
            <a:r>
              <a:rPr lang="en-US" altLang="zh-CN" sz="2000" dirty="0" smtClean="0"/>
              <a:t>1999: Lunar limb (GOES-9) - </a:t>
            </a:r>
            <a:r>
              <a:rPr lang="en-US" altLang="zh-CN" sz="1800" dirty="0" smtClean="0">
                <a:sym typeface="+mn-ea"/>
              </a:rPr>
              <a:t>James</a:t>
            </a:r>
            <a:endParaRPr lang="en-US" altLang="zh-CN" sz="1800" dirty="0" smtClean="0">
              <a:sym typeface="+mn-ea"/>
            </a:endParaRPr>
          </a:p>
          <a:p>
            <a:pPr lvl="1">
              <a:lnSpc>
                <a:spcPct val="140000"/>
              </a:lnSpc>
              <a:buFont typeface="Wingdings" panose="05000000000000000000" pitchFamily="2" charset="2"/>
              <a:buChar char="Ø"/>
            </a:pPr>
            <a:r>
              <a:rPr lang="en-US" altLang="zh-CN" sz="2000" dirty="0" smtClean="0"/>
              <a:t>2005: </a:t>
            </a:r>
            <a:r>
              <a:rPr lang="en-US" altLang="zh-CN" sz="2000" dirty="0" smtClean="0">
                <a:sym typeface="+mn-ea"/>
              </a:rPr>
              <a:t>Relationship between MTF and the SNR</a:t>
            </a:r>
            <a:r>
              <a:rPr lang="en-US" altLang="zh-CN" sz="2000" dirty="0" smtClean="0"/>
              <a:t> -- </a:t>
            </a:r>
            <a:r>
              <a:rPr lang="en-US" altLang="zh-CN" sz="2000" dirty="0" err="1" smtClean="0">
                <a:sym typeface="+mn-ea"/>
              </a:rPr>
              <a:t>Taeyoung</a:t>
            </a:r>
            <a:r>
              <a:rPr lang="en-US" altLang="zh-CN" sz="1800" dirty="0" smtClean="0">
                <a:sym typeface="+mn-ea"/>
              </a:rPr>
              <a:t> Choi</a:t>
            </a:r>
            <a:endParaRPr lang="en-US" altLang="zh-CN" sz="1800" dirty="0" smtClean="0">
              <a:sym typeface="+mn-ea"/>
            </a:endParaRPr>
          </a:p>
          <a:p>
            <a:pPr lvl="1">
              <a:lnSpc>
                <a:spcPct val="140000"/>
              </a:lnSpc>
              <a:buFont typeface="Wingdings" panose="05000000000000000000" pitchFamily="2" charset="2"/>
              <a:buChar char="Ø"/>
            </a:pPr>
            <a:r>
              <a:rPr lang="en-US" altLang="zh-CN" sz="2000" dirty="0" smtClean="0"/>
              <a:t>2014: MODIS --</a:t>
            </a:r>
            <a:r>
              <a:rPr lang="en-US" altLang="zh-CN" sz="1800" dirty="0" smtClean="0">
                <a:sym typeface="+mn-ea"/>
              </a:rPr>
              <a:t>Wang</a:t>
            </a:r>
            <a:endParaRPr lang="en-US" altLang="zh-CN" sz="1800" dirty="0" smtClean="0">
              <a:sym typeface="+mn-ea"/>
            </a:endParaRPr>
          </a:p>
          <a:p>
            <a:pPr lvl="1">
              <a:lnSpc>
                <a:spcPct val="140000"/>
              </a:lnSpc>
              <a:buFont typeface="Wingdings" panose="05000000000000000000" pitchFamily="2" charset="2"/>
              <a:buChar char="Ø"/>
            </a:pPr>
            <a:r>
              <a:rPr lang="en-US" altLang="zh-CN" sz="2000" dirty="0" smtClean="0"/>
              <a:t>2017: Himawari-8/AHI  -- </a:t>
            </a:r>
            <a:r>
              <a:rPr lang="en-US" altLang="zh-CN" sz="1800" dirty="0" err="1" smtClean="0">
                <a:sym typeface="+mn-ea"/>
              </a:rPr>
              <a:t>Graziela</a:t>
            </a:r>
            <a:endParaRPr lang="en-US" altLang="zh-CN" sz="1800" dirty="0" err="1" smtClean="0">
              <a:sym typeface="+mn-ea"/>
            </a:endParaRPr>
          </a:p>
          <a:p>
            <a:pPr lvl="0">
              <a:lnSpc>
                <a:spcPct val="140000"/>
              </a:lnSpc>
              <a:buFont typeface="Wingdings" panose="05000000000000000000" pitchFamily="2" charset="2"/>
              <a:buChar char="Ø"/>
            </a:pPr>
            <a:r>
              <a:rPr lang="en-US" altLang="zh-CN" sz="2400" dirty="0" smtClean="0"/>
              <a:t>We calculated the on-orbit MTF for FY-2G based on knife-edge method and lunar image. The principal method are referenced above.</a:t>
            </a:r>
            <a:endParaRPr lang="en-US" altLang="zh-CN" sz="2400" dirty="0" smtClean="0"/>
          </a:p>
        </p:txBody>
      </p:sp>
      <p:sp>
        <p:nvSpPr>
          <p:cNvPr id="4" name="灯片编号占位符 3"/>
          <p:cNvSpPr>
            <a:spLocks noGrp="1"/>
          </p:cNvSpPr>
          <p:nvPr>
            <p:ph type="sldNum" sz="quarter" idx="12"/>
          </p:nvPr>
        </p:nvSpPr>
        <p:spPr>
          <a:xfrm>
            <a:off x="7959634" y="6356351"/>
            <a:ext cx="555716" cy="365125"/>
          </a:xfrm>
          <a:prstGeom prst="rect">
            <a:avLst/>
          </a:prstGeom>
        </p:spPr>
        <p:txBody>
          <a:bodyPr/>
          <a:lstStyle/>
          <a:p>
            <a:fld id="{3BF0C161-C1DE-42F9-9F5B-CD7D8C94B18E}" type="slidenum">
              <a:rPr lang="zh-CN" altLang="en-US" smtClean="0"/>
            </a:fld>
            <a:endParaRPr lang="zh-CN" altLang="en-US" dirty="0"/>
          </a:p>
        </p:txBody>
      </p:sp>
      <p:sp>
        <p:nvSpPr>
          <p:cNvPr id="1031" name="直接连接符 7"/>
          <p:cNvSpPr/>
          <p:nvPr userDrawn="1"/>
        </p:nvSpPr>
        <p:spPr>
          <a:xfrm>
            <a:off x="71438" y="982663"/>
            <a:ext cx="7500937" cy="1587"/>
          </a:xfrm>
          <a:prstGeom prst="line">
            <a:avLst/>
          </a:prstGeom>
          <a:ln w="57150" cap="flat" cmpd="sng">
            <a:solidFill>
              <a:srgbClr val="5A35F5"/>
            </a:solidFill>
            <a:prstDash val="solid"/>
            <a:round/>
            <a:headEnd type="none" w="med" len="med"/>
            <a:tailEnd type="none" w="med" len="med"/>
          </a:ln>
        </p:spPr>
      </p:sp>
      <p:sp>
        <p:nvSpPr>
          <p:cNvPr id="1032" name="直接连接符 9"/>
          <p:cNvSpPr/>
          <p:nvPr userDrawn="1"/>
        </p:nvSpPr>
        <p:spPr>
          <a:xfrm>
            <a:off x="857250" y="1054100"/>
            <a:ext cx="7500938" cy="1588"/>
          </a:xfrm>
          <a:prstGeom prst="line">
            <a:avLst/>
          </a:prstGeom>
          <a:ln w="57150" cap="flat" cmpd="sng">
            <a:solidFill>
              <a:srgbClr val="5A35F5"/>
            </a:solidFill>
            <a:prstDash val="solid"/>
            <a:round/>
            <a:headEnd type="none" w="med" len="med"/>
            <a:tailEnd type="none" w="med" len="med"/>
          </a:ln>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pPr algn="ctr"/>
            <a:r>
              <a:rPr lang="en-US" altLang="zh-CN" dirty="0" smtClean="0"/>
              <a:t>Knife-edge Method</a:t>
            </a:r>
            <a:endParaRPr lang="zh-CN" altLang="en-US" dirty="0"/>
          </a:p>
        </p:txBody>
      </p:sp>
      <p:sp>
        <p:nvSpPr>
          <p:cNvPr id="4" name="灯片编号占位符 3"/>
          <p:cNvSpPr>
            <a:spLocks noGrp="1"/>
          </p:cNvSpPr>
          <p:nvPr>
            <p:ph type="sldNum" sz="quarter" idx="12"/>
          </p:nvPr>
        </p:nvSpPr>
        <p:spPr/>
        <p:txBody>
          <a:bodyPr/>
          <a:lstStyle/>
          <a:p>
            <a:fld id="{3BF0C161-C1DE-42F9-9F5B-CD7D8C94B18E}" type="slidenum">
              <a:rPr lang="zh-CN" altLang="en-US" smtClean="0"/>
            </a:fld>
            <a:endParaRPr lang="zh-CN" altLang="en-US" dirty="0"/>
          </a:p>
        </p:txBody>
      </p:sp>
      <p:sp>
        <p:nvSpPr>
          <p:cNvPr id="1031" name="直接连接符 7"/>
          <p:cNvSpPr/>
          <p:nvPr userDrawn="1"/>
        </p:nvSpPr>
        <p:spPr>
          <a:xfrm>
            <a:off x="71438" y="982663"/>
            <a:ext cx="7500937" cy="1587"/>
          </a:xfrm>
          <a:prstGeom prst="line">
            <a:avLst/>
          </a:prstGeom>
          <a:ln w="57150" cap="flat" cmpd="sng">
            <a:solidFill>
              <a:srgbClr val="5A35F5"/>
            </a:solidFill>
            <a:prstDash val="solid"/>
            <a:round/>
            <a:headEnd type="none" w="med" len="med"/>
            <a:tailEnd type="none" w="med" len="med"/>
          </a:ln>
        </p:spPr>
      </p:sp>
      <p:sp>
        <p:nvSpPr>
          <p:cNvPr id="1032" name="直接连接符 9"/>
          <p:cNvSpPr/>
          <p:nvPr userDrawn="1"/>
        </p:nvSpPr>
        <p:spPr>
          <a:xfrm>
            <a:off x="857250" y="1054100"/>
            <a:ext cx="7500938" cy="1588"/>
          </a:xfrm>
          <a:prstGeom prst="line">
            <a:avLst/>
          </a:prstGeom>
          <a:ln w="57150" cap="flat" cmpd="sng">
            <a:solidFill>
              <a:srgbClr val="5A35F5"/>
            </a:solidFill>
            <a:prstDash val="solid"/>
            <a:round/>
            <a:headEnd type="none" w="med" len="med"/>
            <a:tailEnd type="none" w="med" len="med"/>
          </a:ln>
        </p:spPr>
      </p:sp>
      <p:pic>
        <p:nvPicPr>
          <p:cNvPr id="17" name="图片 16"/>
          <p:cNvPicPr>
            <a:picLocks noChangeAspect="1"/>
          </p:cNvPicPr>
          <p:nvPr/>
        </p:nvPicPr>
        <p:blipFill>
          <a:blip r:embed="rId1"/>
          <a:srcRect t="3277" r="272" b="1056"/>
          <a:stretch>
            <a:fillRect/>
          </a:stretch>
        </p:blipFill>
        <p:spPr>
          <a:xfrm>
            <a:off x="1577340" y="1167765"/>
            <a:ext cx="5796915" cy="4170680"/>
          </a:xfrm>
          <a:prstGeom prst="rect">
            <a:avLst/>
          </a:prstGeom>
        </p:spPr>
      </p:pic>
      <p:sp>
        <p:nvSpPr>
          <p:cNvPr id="25" name="文本框 24"/>
          <p:cNvSpPr txBox="1"/>
          <p:nvPr/>
        </p:nvSpPr>
        <p:spPr>
          <a:xfrm>
            <a:off x="-32385" y="5070475"/>
            <a:ext cx="9016365" cy="1753235"/>
          </a:xfrm>
          <a:prstGeom prst="rect">
            <a:avLst/>
          </a:prstGeom>
          <a:noFill/>
        </p:spPr>
        <p:txBody>
          <a:bodyPr wrap="square" rtlCol="0" anchor="t">
            <a:spAutoFit/>
          </a:bodyPr>
          <a:p>
            <a:endParaRPr lang="en-US" altLang="zh-CN" dirty="0" smtClean="0">
              <a:latin typeface="+mj-lt"/>
              <a:sym typeface="+mn-ea"/>
            </a:endParaRPr>
          </a:p>
          <a:p>
            <a:r>
              <a:rPr lang="en-US" altLang="zh-CN" dirty="0" smtClean="0">
                <a:latin typeface="+mj-lt"/>
                <a:sym typeface="+mn-ea"/>
              </a:rPr>
              <a:t>In lunar image, multiple scan-direction Moon-to-background transition profiles are aligned by the subpixel edge locations from a parametric Fermi function fit.  Corresponding accumulated edge profiles are filtered and interpolated to obtain the edge spread function (ESF). The MTF is calculated by applying a Fourier transformation on the line spread function through a simple differentiation of the ESF.</a:t>
            </a:r>
            <a:endParaRPr lang="zh-CN" altLang="en-US">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p:spPr>
        <p:txBody>
          <a:bodyPr/>
          <a:lstStyle/>
          <a:p>
            <a:pPr algn="ctr"/>
            <a:r>
              <a:rPr lang="en-US" altLang="zh-CN" dirty="0" smtClean="0"/>
              <a:t>Outline</a:t>
            </a:r>
            <a:endParaRPr lang="zh-CN" altLang="en-US" dirty="0"/>
          </a:p>
        </p:txBody>
      </p:sp>
      <p:graphicFrame>
        <p:nvGraphicFramePr>
          <p:cNvPr id="4" name="表格 3"/>
          <p:cNvGraphicFramePr>
            <a:graphicFrameLocks noGrp="1"/>
          </p:cNvGraphicFramePr>
          <p:nvPr/>
        </p:nvGraphicFramePr>
        <p:xfrm>
          <a:off x="768096" y="2079752"/>
          <a:ext cx="7607808" cy="3600000"/>
        </p:xfrm>
        <a:graphic>
          <a:graphicData uri="http://schemas.openxmlformats.org/drawingml/2006/table">
            <a:tbl>
              <a:tblPr>
                <a:tableStyleId>{1FECB4D8-DB02-4DC6-A0A2-4F2EBAE1DC90}</a:tableStyleId>
              </a:tblPr>
              <a:tblGrid>
                <a:gridCol w="7607808"/>
              </a:tblGrid>
              <a:tr h="720000">
                <a:tc>
                  <a:txBody>
                    <a:bodyPr/>
                    <a:lstStyle/>
                    <a:p>
                      <a:r>
                        <a:rPr lang="en-US" altLang="zh-CN" sz="2800" b="0" dirty="0" smtClean="0">
                          <a:latin typeface="Times New Roman" panose="02020603050405020304" pitchFamily="18" charset="0"/>
                        </a:rPr>
                        <a:t>1. Introduction</a:t>
                      </a:r>
                      <a:endParaRPr lang="zh-CN" altLang="en-US" sz="2800" b="0" dirty="0">
                        <a:latin typeface="Times New Roman" panose="02020603050405020304" pitchFamily="18" charset="0"/>
                      </a:endParaRPr>
                    </a:p>
                  </a:txBody>
                  <a:tcPr anchor="ctr">
                    <a:solidFill>
                      <a:schemeClr val="accent1">
                        <a:lumMod val="40000"/>
                        <a:lumOff val="60000"/>
                      </a:schemeClr>
                    </a:solidFill>
                  </a:tcPr>
                </a:tc>
              </a:tr>
              <a:tr h="720000">
                <a:tc>
                  <a:txBody>
                    <a:bodyPr/>
                    <a:lstStyle/>
                    <a:p>
                      <a:r>
                        <a:rPr lang="en-US" altLang="zh-CN" sz="2800" dirty="0" smtClean="0">
                          <a:latin typeface="Times New Roman" panose="02020603050405020304" pitchFamily="18" charset="0"/>
                        </a:rPr>
                        <a:t>2. Data Acquisition</a:t>
                      </a:r>
                      <a:endParaRPr lang="zh-CN" altLang="en-US" sz="2800" dirty="0">
                        <a:latin typeface="Times New Roman" panose="02020603050405020304" pitchFamily="18" charset="0"/>
                      </a:endParaRPr>
                    </a:p>
                  </a:txBody>
                  <a:tcPr anchor="ctr">
                    <a:solidFill>
                      <a:srgbClr val="FF0000"/>
                    </a:solidFill>
                  </a:tcPr>
                </a:tc>
              </a:tr>
              <a:tr h="720000">
                <a:tc>
                  <a:txBody>
                    <a:bodyPr/>
                    <a:lstStyle/>
                    <a:p>
                      <a:r>
                        <a:rPr lang="en-US" altLang="zh-CN" sz="2800" dirty="0" smtClean="0">
                          <a:latin typeface="Times New Roman" panose="02020603050405020304" pitchFamily="18" charset="0"/>
                        </a:rPr>
                        <a:t>3. Standard Processing Step for Edge target</a:t>
                      </a:r>
                      <a:endParaRPr lang="zh-CN" altLang="en-US" sz="2800" dirty="0">
                        <a:latin typeface="Times New Roman" panose="02020603050405020304" pitchFamily="18" charset="0"/>
                      </a:endParaRPr>
                    </a:p>
                  </a:txBody>
                  <a:tcPr anchor="ctr"/>
                </a:tc>
              </a:tr>
              <a:tr h="720000">
                <a:tc>
                  <a:txBody>
                    <a:bodyPr/>
                    <a:lstStyle/>
                    <a:p>
                      <a:r>
                        <a:rPr lang="en-US" altLang="zh-CN" sz="2800" dirty="0" smtClean="0">
                          <a:latin typeface="Times New Roman" panose="02020603050405020304" pitchFamily="18" charset="0"/>
                        </a:rPr>
                        <a:t>4.</a:t>
                      </a:r>
                      <a:r>
                        <a:rPr lang="en-US" altLang="zh-CN" sz="2800" baseline="0" dirty="0" smtClean="0">
                          <a:latin typeface="Times New Roman" panose="02020603050405020304" pitchFamily="18" charset="0"/>
                        </a:rPr>
                        <a:t> Results and Analysis</a:t>
                      </a:r>
                      <a:endParaRPr lang="zh-CN" altLang="en-US" sz="2800" dirty="0">
                        <a:latin typeface="Times New Roman" panose="02020603050405020304" pitchFamily="18" charset="0"/>
                      </a:endParaRPr>
                    </a:p>
                  </a:txBody>
                  <a:tcPr anchor="ctr"/>
                </a:tc>
              </a:tr>
              <a:tr h="720000">
                <a:tc>
                  <a:txBody>
                    <a:bodyPr/>
                    <a:lstStyle/>
                    <a:p>
                      <a:r>
                        <a:rPr lang="en-US" altLang="zh-CN" sz="2800" dirty="0" smtClean="0">
                          <a:latin typeface="Times New Roman" panose="02020603050405020304" pitchFamily="18" charset="0"/>
                        </a:rPr>
                        <a:t>5. Conclusion</a:t>
                      </a:r>
                      <a:endParaRPr lang="zh-CN" altLang="en-US" sz="2800" dirty="0">
                        <a:latin typeface="Times New Roman" panose="02020603050405020304" pitchFamily="18" charset="0"/>
                      </a:endParaRPr>
                    </a:p>
                  </a:txBody>
                  <a:tcPr anchor="ctr"/>
                </a:tc>
              </a:tr>
            </a:tbl>
          </a:graphicData>
        </a:graphic>
      </p:graphicFrame>
      <p:sp>
        <p:nvSpPr>
          <p:cNvPr id="3" name="灯片编号占位符 2"/>
          <p:cNvSpPr>
            <a:spLocks noGrp="1"/>
          </p:cNvSpPr>
          <p:nvPr>
            <p:ph type="sldNum" sz="quarter" idx="12"/>
          </p:nvPr>
        </p:nvSpPr>
        <p:spPr>
          <a:xfrm>
            <a:off x="7959634" y="6356351"/>
            <a:ext cx="555716" cy="365125"/>
          </a:xfrm>
          <a:prstGeom prst="rect">
            <a:avLst/>
          </a:prstGeom>
        </p:spPr>
        <p:txBody>
          <a:bodyPr/>
          <a:lstStyle/>
          <a:p>
            <a:fld id="{3BF0C161-C1DE-42F9-9F5B-CD7D8C94B18E}"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53568"/>
            <a:ext cx="7886700" cy="609600"/>
          </a:xfrm>
        </p:spPr>
        <p:txBody>
          <a:bodyPr>
            <a:normAutofit fontScale="90000"/>
          </a:bodyPr>
          <a:lstStyle/>
          <a:p>
            <a:pPr algn="ctr"/>
            <a:r>
              <a:rPr lang="en-US" altLang="zh-CN" dirty="0" smtClean="0"/>
              <a:t>Data Acquisition</a:t>
            </a:r>
            <a:endParaRPr lang="zh-CN" altLang="en-US" dirty="0"/>
          </a:p>
        </p:txBody>
      </p:sp>
      <p:sp>
        <p:nvSpPr>
          <p:cNvPr id="3" name="内容占位符 2"/>
          <p:cNvSpPr>
            <a:spLocks noGrp="1"/>
          </p:cNvSpPr>
          <p:nvPr>
            <p:ph idx="1"/>
          </p:nvPr>
        </p:nvSpPr>
        <p:spPr>
          <a:xfrm>
            <a:off x="628650" y="1093978"/>
            <a:ext cx="7886700" cy="4860228"/>
          </a:xfrm>
        </p:spPr>
        <p:txBody>
          <a:bodyPr/>
          <a:lstStyle/>
          <a:p>
            <a:pPr>
              <a:lnSpc>
                <a:spcPct val="130000"/>
              </a:lnSpc>
              <a:buFont typeface="Wingdings" panose="05000000000000000000" pitchFamily="2" charset="2"/>
              <a:buChar char="Ø"/>
            </a:pPr>
            <a:r>
              <a:rPr lang="en-US" altLang="zh-CN" dirty="0" smtClean="0"/>
              <a:t>VISSR, on-board the FY-2G</a:t>
            </a:r>
            <a:endParaRPr lang="en-US" altLang="zh-CN" dirty="0" smtClean="0"/>
          </a:p>
          <a:p>
            <a:pPr>
              <a:lnSpc>
                <a:spcPct val="130000"/>
              </a:lnSpc>
              <a:buFont typeface="Wingdings" panose="05000000000000000000" pitchFamily="2" charset="2"/>
              <a:buChar char="Ø"/>
            </a:pPr>
            <a:r>
              <a:rPr lang="en-US" altLang="zh-CN" dirty="0" smtClean="0"/>
              <a:t>Five channels</a:t>
            </a:r>
            <a:endParaRPr lang="en-US" altLang="zh-CN" dirty="0" smtClean="0"/>
          </a:p>
          <a:p>
            <a:pPr>
              <a:lnSpc>
                <a:spcPct val="130000"/>
              </a:lnSpc>
              <a:buFont typeface="Wingdings" panose="05000000000000000000" pitchFamily="2" charset="2"/>
              <a:buChar char="Ø"/>
            </a:pPr>
            <a:r>
              <a:rPr lang="en-US" altLang="zh-CN" dirty="0" smtClean="0"/>
              <a:t>Visible channel have 4 detectors</a:t>
            </a:r>
            <a:endParaRPr lang="en-US" altLang="zh-CN" dirty="0" smtClean="0"/>
          </a:p>
        </p:txBody>
      </p:sp>
      <p:sp>
        <p:nvSpPr>
          <p:cNvPr id="4" name="灯片编号占位符 3"/>
          <p:cNvSpPr>
            <a:spLocks noGrp="1"/>
          </p:cNvSpPr>
          <p:nvPr>
            <p:ph type="sldNum" sz="quarter" idx="12"/>
          </p:nvPr>
        </p:nvSpPr>
        <p:spPr>
          <a:xfrm>
            <a:off x="7959634" y="6356351"/>
            <a:ext cx="555716" cy="365125"/>
          </a:xfrm>
          <a:prstGeom prst="rect">
            <a:avLst/>
          </a:prstGeom>
        </p:spPr>
        <p:txBody>
          <a:bodyPr/>
          <a:lstStyle/>
          <a:p>
            <a:fld id="{3BF0C161-C1DE-42F9-9F5B-CD7D8C94B18E}" type="slidenum">
              <a:rPr lang="zh-CN" altLang="en-US" smtClean="0"/>
            </a:fld>
            <a:endParaRPr lang="zh-CN" altLang="en-US"/>
          </a:p>
        </p:txBody>
      </p:sp>
      <p:graphicFrame>
        <p:nvGraphicFramePr>
          <p:cNvPr id="5" name="表格 4"/>
          <p:cNvGraphicFramePr>
            <a:graphicFrameLocks noGrp="1"/>
          </p:cNvGraphicFramePr>
          <p:nvPr/>
        </p:nvGraphicFramePr>
        <p:xfrm>
          <a:off x="628651" y="3219541"/>
          <a:ext cx="7886699" cy="3006000"/>
        </p:xfrm>
        <a:graphic>
          <a:graphicData uri="http://schemas.openxmlformats.org/drawingml/2006/table">
            <a:tbl>
              <a:tblPr firstRow="1" firstCol="1" bandRow="1" bandCol="1">
                <a:tableStyleId>{5C22544A-7EE6-4342-B048-85BDC9FD1C3A}</a:tableStyleId>
              </a:tblPr>
              <a:tblGrid>
                <a:gridCol w="909205"/>
                <a:gridCol w="2286000"/>
                <a:gridCol w="1143000"/>
                <a:gridCol w="1870363"/>
                <a:gridCol w="1678131"/>
              </a:tblGrid>
              <a:tr h="720000">
                <a:tc>
                  <a:txBody>
                    <a:bodyPr/>
                    <a:lstStyle/>
                    <a:p>
                      <a:pPr algn="ctr">
                        <a:lnSpc>
                          <a:spcPct val="150000"/>
                        </a:lnSpc>
                        <a:spcAft>
                          <a:spcPts val="0"/>
                        </a:spcAft>
                      </a:pPr>
                      <a:r>
                        <a:rPr lang="en-US" altLang="zh-CN" sz="2000" kern="100" dirty="0" smtClean="0">
                          <a:effectLst/>
                        </a:rPr>
                        <a:t>Band</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2000" kern="100" dirty="0" smtClean="0">
                          <a:effectLst/>
                        </a:rPr>
                        <a:t>Wavelength/</a:t>
                      </a:r>
                      <a:r>
                        <a:rPr lang="zh-CN" sz="2000" kern="100" dirty="0" smtClean="0">
                          <a:effectLst/>
                        </a:rPr>
                        <a:t>μ</a:t>
                      </a:r>
                      <a:r>
                        <a:rPr lang="en-US" sz="2000" kern="100" dirty="0">
                          <a:effectLst/>
                        </a:rPr>
                        <a:t>m</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000" kern="100" dirty="0" smtClean="0">
                          <a:effectLst/>
                        </a:rPr>
                        <a:t>Bit</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2000" kern="100" dirty="0" smtClean="0">
                          <a:effectLst/>
                        </a:rPr>
                        <a:t>Line scan</a:t>
                      </a:r>
                      <a:r>
                        <a:rPr lang="en-US" sz="2000" kern="100" dirty="0" smtClean="0">
                          <a:effectLst/>
                        </a:rPr>
                        <a:t>/s</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2000" kern="100" dirty="0" smtClean="0">
                          <a:effectLst/>
                          <a:latin typeface="等线" panose="02010600030101010101" pitchFamily="2" charset="-122"/>
                          <a:ea typeface="等线" panose="02010600030101010101" pitchFamily="2" charset="-122"/>
                          <a:cs typeface="Times New Roman" panose="02020603050405020304" pitchFamily="18" charset="0"/>
                        </a:rPr>
                        <a:t>Dynamic</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r>
              <a:tr h="720000">
                <a:tc>
                  <a:txBody>
                    <a:bodyPr/>
                    <a:lstStyle/>
                    <a:p>
                      <a:pPr algn="ctr">
                        <a:lnSpc>
                          <a:spcPct val="150000"/>
                        </a:lnSpc>
                        <a:spcAft>
                          <a:spcPts val="0"/>
                        </a:spcAft>
                      </a:pPr>
                      <a:r>
                        <a:rPr lang="en-US" sz="2000" kern="100">
                          <a:effectLst/>
                        </a:rPr>
                        <a:t>VIS</a:t>
                      </a:r>
                      <a:endParaRPr lang="zh-CN" sz="2000" kern="100">
                        <a:effectLst/>
                      </a:endParaRPr>
                    </a:p>
                    <a:p>
                      <a:pPr algn="ctr">
                        <a:lnSpc>
                          <a:spcPct val="150000"/>
                        </a:lnSpc>
                        <a:spcAft>
                          <a:spcPts val="0"/>
                        </a:spcAft>
                      </a:pPr>
                      <a:r>
                        <a:rPr lang="en-US" sz="2000" kern="100">
                          <a:effectLst/>
                        </a:rPr>
                        <a:t>IR1</a:t>
                      </a:r>
                      <a:endParaRPr lang="zh-CN" sz="2000" kern="100">
                        <a:effectLst/>
                      </a:endParaRPr>
                    </a:p>
                    <a:p>
                      <a:pPr algn="ctr">
                        <a:lnSpc>
                          <a:spcPct val="150000"/>
                        </a:lnSpc>
                        <a:spcAft>
                          <a:spcPts val="0"/>
                        </a:spcAft>
                      </a:pPr>
                      <a:r>
                        <a:rPr lang="en-US" sz="2000" kern="100">
                          <a:effectLst/>
                        </a:rPr>
                        <a:t>IR2</a:t>
                      </a:r>
                      <a:endParaRPr lang="zh-CN" sz="2000" kern="100">
                        <a:effectLst/>
                      </a:endParaRPr>
                    </a:p>
                    <a:p>
                      <a:pPr algn="ctr">
                        <a:lnSpc>
                          <a:spcPct val="150000"/>
                        </a:lnSpc>
                        <a:spcAft>
                          <a:spcPts val="0"/>
                        </a:spcAft>
                      </a:pPr>
                      <a:r>
                        <a:rPr lang="en-US" sz="2000" kern="100">
                          <a:effectLst/>
                        </a:rPr>
                        <a:t>IR3</a:t>
                      </a:r>
                      <a:endParaRPr lang="zh-CN" sz="2000" kern="100">
                        <a:effectLst/>
                      </a:endParaRPr>
                    </a:p>
                    <a:p>
                      <a:pPr algn="ctr">
                        <a:lnSpc>
                          <a:spcPct val="150000"/>
                        </a:lnSpc>
                        <a:spcAft>
                          <a:spcPts val="0"/>
                        </a:spcAft>
                      </a:pPr>
                      <a:r>
                        <a:rPr lang="en-US" sz="2000" kern="100">
                          <a:effectLst/>
                        </a:rPr>
                        <a:t>IR4</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000" kern="100" dirty="0">
                          <a:effectLst/>
                        </a:rPr>
                        <a:t>0.5~0.9</a:t>
                      </a:r>
                      <a:endParaRPr lang="zh-CN" sz="2000" kern="100" dirty="0">
                        <a:effectLst/>
                      </a:endParaRPr>
                    </a:p>
                    <a:p>
                      <a:pPr algn="ctr">
                        <a:lnSpc>
                          <a:spcPct val="150000"/>
                        </a:lnSpc>
                        <a:spcAft>
                          <a:spcPts val="0"/>
                        </a:spcAft>
                      </a:pPr>
                      <a:r>
                        <a:rPr lang="en-US" sz="2000" kern="100" dirty="0">
                          <a:effectLst/>
                        </a:rPr>
                        <a:t>10.3~11.3</a:t>
                      </a:r>
                      <a:endParaRPr lang="zh-CN" sz="2000" kern="100" dirty="0">
                        <a:effectLst/>
                      </a:endParaRPr>
                    </a:p>
                    <a:p>
                      <a:pPr algn="ctr">
                        <a:lnSpc>
                          <a:spcPct val="150000"/>
                        </a:lnSpc>
                        <a:spcAft>
                          <a:spcPts val="0"/>
                        </a:spcAft>
                      </a:pPr>
                      <a:r>
                        <a:rPr lang="en-US" sz="2000" kern="100" dirty="0">
                          <a:effectLst/>
                        </a:rPr>
                        <a:t>11.5~12.5</a:t>
                      </a:r>
                      <a:endParaRPr lang="zh-CN" sz="2000" kern="100" dirty="0">
                        <a:effectLst/>
                      </a:endParaRPr>
                    </a:p>
                    <a:p>
                      <a:pPr algn="ctr">
                        <a:lnSpc>
                          <a:spcPct val="150000"/>
                        </a:lnSpc>
                        <a:spcAft>
                          <a:spcPts val="0"/>
                        </a:spcAft>
                      </a:pPr>
                      <a:r>
                        <a:rPr lang="en-US" sz="2000" kern="100" dirty="0">
                          <a:effectLst/>
                        </a:rPr>
                        <a:t>6.3~7.6</a:t>
                      </a:r>
                      <a:endParaRPr lang="zh-CN" sz="2000" kern="100" dirty="0">
                        <a:effectLst/>
                      </a:endParaRPr>
                    </a:p>
                    <a:p>
                      <a:pPr algn="ctr">
                        <a:lnSpc>
                          <a:spcPct val="150000"/>
                        </a:lnSpc>
                        <a:spcAft>
                          <a:spcPts val="0"/>
                        </a:spcAft>
                      </a:pPr>
                      <a:r>
                        <a:rPr lang="en-US" sz="2000" kern="100" dirty="0">
                          <a:effectLst/>
                        </a:rPr>
                        <a:t>3.5~4.0</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000" kern="100" dirty="0">
                          <a:effectLst/>
                        </a:rPr>
                        <a:t>6</a:t>
                      </a:r>
                      <a:endParaRPr lang="zh-CN" sz="2000" kern="100" dirty="0">
                        <a:effectLst/>
                      </a:endParaRPr>
                    </a:p>
                    <a:p>
                      <a:pPr algn="ctr">
                        <a:lnSpc>
                          <a:spcPct val="150000"/>
                        </a:lnSpc>
                        <a:spcAft>
                          <a:spcPts val="0"/>
                        </a:spcAft>
                      </a:pPr>
                      <a:r>
                        <a:rPr lang="en-US" sz="2000" kern="100" dirty="0">
                          <a:effectLst/>
                        </a:rPr>
                        <a:t>10</a:t>
                      </a:r>
                      <a:endParaRPr lang="zh-CN" sz="2000" kern="100" dirty="0">
                        <a:effectLst/>
                      </a:endParaRPr>
                    </a:p>
                    <a:p>
                      <a:pPr algn="ctr">
                        <a:lnSpc>
                          <a:spcPct val="150000"/>
                        </a:lnSpc>
                        <a:spcAft>
                          <a:spcPts val="0"/>
                        </a:spcAft>
                      </a:pPr>
                      <a:r>
                        <a:rPr lang="en-US" sz="2000" kern="100" dirty="0">
                          <a:effectLst/>
                        </a:rPr>
                        <a:t>10</a:t>
                      </a:r>
                      <a:endParaRPr lang="zh-CN" sz="2000" kern="100" dirty="0">
                        <a:effectLst/>
                      </a:endParaRPr>
                    </a:p>
                    <a:p>
                      <a:pPr algn="ctr">
                        <a:lnSpc>
                          <a:spcPct val="150000"/>
                        </a:lnSpc>
                        <a:spcAft>
                          <a:spcPts val="0"/>
                        </a:spcAft>
                      </a:pPr>
                      <a:r>
                        <a:rPr lang="en-US" sz="2000" kern="100" dirty="0">
                          <a:effectLst/>
                        </a:rPr>
                        <a:t>10</a:t>
                      </a:r>
                      <a:endParaRPr lang="zh-CN" sz="2000" kern="100" dirty="0">
                        <a:effectLst/>
                      </a:endParaRPr>
                    </a:p>
                    <a:p>
                      <a:pPr algn="ctr">
                        <a:lnSpc>
                          <a:spcPct val="150000"/>
                        </a:lnSpc>
                        <a:spcAft>
                          <a:spcPts val="0"/>
                        </a:spcAft>
                      </a:pPr>
                      <a:r>
                        <a:rPr lang="en-US" sz="2000" kern="100" dirty="0">
                          <a:effectLst/>
                        </a:rPr>
                        <a:t>10</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000" kern="100">
                          <a:effectLst/>
                        </a:rPr>
                        <a:t>0.6</a:t>
                      </a:r>
                      <a:endParaRPr lang="zh-CN" sz="2000" kern="100">
                        <a:effectLst/>
                      </a:endParaRPr>
                    </a:p>
                    <a:p>
                      <a:pPr algn="ctr">
                        <a:lnSpc>
                          <a:spcPct val="150000"/>
                        </a:lnSpc>
                        <a:spcAft>
                          <a:spcPts val="0"/>
                        </a:spcAft>
                      </a:pPr>
                      <a:r>
                        <a:rPr lang="en-US" sz="2000" kern="100">
                          <a:effectLst/>
                        </a:rPr>
                        <a:t>0.6</a:t>
                      </a:r>
                      <a:endParaRPr lang="zh-CN" sz="2000" kern="100">
                        <a:effectLst/>
                      </a:endParaRPr>
                    </a:p>
                    <a:p>
                      <a:pPr algn="ctr">
                        <a:lnSpc>
                          <a:spcPct val="150000"/>
                        </a:lnSpc>
                        <a:spcAft>
                          <a:spcPts val="0"/>
                        </a:spcAft>
                      </a:pPr>
                      <a:r>
                        <a:rPr lang="en-US" sz="2000" kern="100">
                          <a:effectLst/>
                        </a:rPr>
                        <a:t>0.6</a:t>
                      </a:r>
                      <a:endParaRPr lang="zh-CN" sz="2000" kern="100">
                        <a:effectLst/>
                      </a:endParaRPr>
                    </a:p>
                    <a:p>
                      <a:pPr algn="ctr">
                        <a:lnSpc>
                          <a:spcPct val="150000"/>
                        </a:lnSpc>
                        <a:spcAft>
                          <a:spcPts val="0"/>
                        </a:spcAft>
                      </a:pPr>
                      <a:r>
                        <a:rPr lang="en-US" sz="2000" kern="100">
                          <a:effectLst/>
                        </a:rPr>
                        <a:t>0.6</a:t>
                      </a:r>
                      <a:endParaRPr lang="zh-CN" sz="2000" kern="100">
                        <a:effectLst/>
                      </a:endParaRPr>
                    </a:p>
                    <a:p>
                      <a:pPr algn="ctr">
                        <a:lnSpc>
                          <a:spcPct val="150000"/>
                        </a:lnSpc>
                        <a:spcAft>
                          <a:spcPts val="0"/>
                        </a:spcAft>
                      </a:pPr>
                      <a:r>
                        <a:rPr lang="en-US" sz="2000" kern="100">
                          <a:effectLst/>
                        </a:rPr>
                        <a:t>0.6</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000" kern="100" dirty="0" smtClean="0">
                          <a:effectLst/>
                        </a:rPr>
                        <a:t>0-98%</a:t>
                      </a:r>
                      <a:endParaRPr lang="zh-CN" sz="2000" kern="100" dirty="0">
                        <a:effectLst/>
                      </a:endParaRPr>
                    </a:p>
                    <a:p>
                      <a:pPr algn="ctr">
                        <a:lnSpc>
                          <a:spcPct val="150000"/>
                        </a:lnSpc>
                        <a:spcAft>
                          <a:spcPts val="0"/>
                        </a:spcAft>
                      </a:pPr>
                      <a:r>
                        <a:rPr lang="en-US" sz="2000" kern="100" dirty="0">
                          <a:effectLst/>
                        </a:rPr>
                        <a:t>180k~330k</a:t>
                      </a:r>
                      <a:endParaRPr lang="zh-CN" sz="2000" kern="100" dirty="0">
                        <a:effectLst/>
                      </a:endParaRPr>
                    </a:p>
                    <a:p>
                      <a:pPr algn="ctr">
                        <a:lnSpc>
                          <a:spcPct val="150000"/>
                        </a:lnSpc>
                        <a:spcAft>
                          <a:spcPts val="0"/>
                        </a:spcAft>
                      </a:pPr>
                      <a:r>
                        <a:rPr lang="en-US" sz="2000" kern="100" dirty="0">
                          <a:effectLst/>
                        </a:rPr>
                        <a:t>180k~330k</a:t>
                      </a:r>
                      <a:endParaRPr lang="zh-CN" sz="2000" kern="100" dirty="0">
                        <a:effectLst/>
                      </a:endParaRPr>
                    </a:p>
                    <a:p>
                      <a:pPr algn="ctr">
                        <a:lnSpc>
                          <a:spcPct val="150000"/>
                        </a:lnSpc>
                        <a:spcAft>
                          <a:spcPts val="0"/>
                        </a:spcAft>
                      </a:pPr>
                      <a:r>
                        <a:rPr lang="en-US" sz="2000" kern="100" dirty="0">
                          <a:effectLst/>
                        </a:rPr>
                        <a:t>190k~300k</a:t>
                      </a:r>
                      <a:endParaRPr lang="zh-CN" sz="2000" kern="100" dirty="0">
                        <a:effectLst/>
                      </a:endParaRPr>
                    </a:p>
                    <a:p>
                      <a:pPr algn="ctr">
                        <a:lnSpc>
                          <a:spcPct val="150000"/>
                        </a:lnSpc>
                        <a:spcAft>
                          <a:spcPts val="0"/>
                        </a:spcAft>
                      </a:pPr>
                      <a:r>
                        <a:rPr lang="en-US" sz="2000" kern="100" dirty="0">
                          <a:effectLst/>
                        </a:rPr>
                        <a:t>180k~340k</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r>
            </a:tbl>
          </a:graphicData>
        </a:graphic>
      </p:graphicFrame>
      <p:sp>
        <p:nvSpPr>
          <p:cNvPr id="1031" name="直接连接符 7"/>
          <p:cNvSpPr/>
          <p:nvPr userDrawn="1"/>
        </p:nvSpPr>
        <p:spPr>
          <a:xfrm>
            <a:off x="71438" y="982663"/>
            <a:ext cx="7500937" cy="1587"/>
          </a:xfrm>
          <a:prstGeom prst="line">
            <a:avLst/>
          </a:prstGeom>
          <a:ln w="57150" cap="flat" cmpd="sng">
            <a:solidFill>
              <a:srgbClr val="5A35F5"/>
            </a:solidFill>
            <a:prstDash val="solid"/>
            <a:round/>
            <a:headEnd type="none" w="med" len="med"/>
            <a:tailEnd type="none" w="med" len="med"/>
          </a:ln>
        </p:spPr>
      </p:sp>
      <p:sp>
        <p:nvSpPr>
          <p:cNvPr id="1032" name="直接连接符 9"/>
          <p:cNvSpPr/>
          <p:nvPr userDrawn="1"/>
        </p:nvSpPr>
        <p:spPr>
          <a:xfrm>
            <a:off x="857250" y="1054100"/>
            <a:ext cx="7500938" cy="1588"/>
          </a:xfrm>
          <a:prstGeom prst="line">
            <a:avLst/>
          </a:prstGeom>
          <a:ln w="57150" cap="flat" cmpd="sng">
            <a:solidFill>
              <a:srgbClr val="5A35F5"/>
            </a:solidFill>
            <a:prstDash val="solid"/>
            <a:round/>
            <a:headEnd type="none" w="med" len="med"/>
            <a:tailEnd type="none" w="med" len="med"/>
          </a:ln>
        </p:spPr>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p:spPr>
        <p:txBody>
          <a:bodyPr/>
          <a:lstStyle/>
          <a:p>
            <a:pPr algn="ctr"/>
            <a:r>
              <a:rPr lang="en-US" altLang="zh-CN" dirty="0" smtClean="0"/>
              <a:t>Outline</a:t>
            </a:r>
            <a:endParaRPr lang="zh-CN" altLang="en-US" dirty="0"/>
          </a:p>
        </p:txBody>
      </p:sp>
      <p:graphicFrame>
        <p:nvGraphicFramePr>
          <p:cNvPr id="4" name="表格 3"/>
          <p:cNvGraphicFramePr>
            <a:graphicFrameLocks noGrp="1"/>
          </p:cNvGraphicFramePr>
          <p:nvPr/>
        </p:nvGraphicFramePr>
        <p:xfrm>
          <a:off x="768096" y="2079752"/>
          <a:ext cx="7607808" cy="3600000"/>
        </p:xfrm>
        <a:graphic>
          <a:graphicData uri="http://schemas.openxmlformats.org/drawingml/2006/table">
            <a:tbl>
              <a:tblPr>
                <a:tableStyleId>{1FECB4D8-DB02-4DC6-A0A2-4F2EBAE1DC90}</a:tableStyleId>
              </a:tblPr>
              <a:tblGrid>
                <a:gridCol w="7607808"/>
              </a:tblGrid>
              <a:tr h="720000">
                <a:tc>
                  <a:txBody>
                    <a:bodyPr/>
                    <a:lstStyle/>
                    <a:p>
                      <a:r>
                        <a:rPr lang="en-US" altLang="zh-CN" sz="2800" dirty="0" smtClean="0">
                          <a:latin typeface="Times New Roman" panose="02020603050405020304" pitchFamily="18" charset="0"/>
                        </a:rPr>
                        <a:t>1. Introduction</a:t>
                      </a:r>
                      <a:endParaRPr lang="zh-CN" altLang="en-US" sz="2800" dirty="0">
                        <a:latin typeface="Times New Roman" panose="02020603050405020304" pitchFamily="18" charset="0"/>
                      </a:endParaRPr>
                    </a:p>
                  </a:txBody>
                  <a:tcPr anchor="ctr">
                    <a:solidFill>
                      <a:schemeClr val="accent1">
                        <a:lumMod val="40000"/>
                        <a:lumOff val="60000"/>
                      </a:schemeClr>
                    </a:solidFill>
                  </a:tcPr>
                </a:tc>
              </a:tr>
              <a:tr h="720000">
                <a:tc>
                  <a:txBody>
                    <a:bodyPr/>
                    <a:lstStyle/>
                    <a:p>
                      <a:r>
                        <a:rPr lang="en-US" altLang="zh-CN" sz="2800" dirty="0" smtClean="0">
                          <a:latin typeface="Times New Roman" panose="02020603050405020304" pitchFamily="18" charset="0"/>
                        </a:rPr>
                        <a:t>2. Data Acquisition</a:t>
                      </a:r>
                      <a:endParaRPr lang="zh-CN" altLang="en-US" sz="2800" dirty="0">
                        <a:latin typeface="Times New Roman" panose="02020603050405020304" pitchFamily="18" charset="0"/>
                      </a:endParaRPr>
                    </a:p>
                  </a:txBody>
                  <a:tcPr anchor="ctr">
                    <a:solidFill>
                      <a:schemeClr val="accent1">
                        <a:lumMod val="40000"/>
                        <a:lumOff val="60000"/>
                      </a:schemeClr>
                    </a:solidFill>
                  </a:tcPr>
                </a:tc>
              </a:tr>
              <a:tr h="720000">
                <a:tc>
                  <a:txBody>
                    <a:bodyPr/>
                    <a:lstStyle/>
                    <a:p>
                      <a:r>
                        <a:rPr lang="en-US" altLang="zh-CN" sz="2800" dirty="0" smtClean="0">
                          <a:latin typeface="Times New Roman" panose="02020603050405020304" pitchFamily="18" charset="0"/>
                        </a:rPr>
                        <a:t>3. Standard Processing Step for Edge target</a:t>
                      </a:r>
                      <a:endParaRPr lang="zh-CN" altLang="en-US" sz="2800" dirty="0">
                        <a:latin typeface="Times New Roman" panose="02020603050405020304" pitchFamily="18" charset="0"/>
                      </a:endParaRPr>
                    </a:p>
                  </a:txBody>
                  <a:tcPr anchor="ctr">
                    <a:solidFill>
                      <a:srgbClr val="FF0000"/>
                    </a:solidFill>
                  </a:tcPr>
                </a:tc>
              </a:tr>
              <a:tr h="720000">
                <a:tc>
                  <a:txBody>
                    <a:bodyPr/>
                    <a:lstStyle/>
                    <a:p>
                      <a:r>
                        <a:rPr lang="en-US" altLang="zh-CN" sz="2800" dirty="0" smtClean="0">
                          <a:latin typeface="Times New Roman" panose="02020603050405020304" pitchFamily="18" charset="0"/>
                        </a:rPr>
                        <a:t>4.</a:t>
                      </a:r>
                      <a:r>
                        <a:rPr lang="en-US" altLang="zh-CN" sz="2800" baseline="0" dirty="0" smtClean="0">
                          <a:latin typeface="Times New Roman" panose="02020603050405020304" pitchFamily="18" charset="0"/>
                        </a:rPr>
                        <a:t> Results and Analysis</a:t>
                      </a:r>
                      <a:endParaRPr lang="zh-CN" altLang="en-US" sz="2800" dirty="0">
                        <a:latin typeface="Times New Roman" panose="02020603050405020304" pitchFamily="18" charset="0"/>
                      </a:endParaRPr>
                    </a:p>
                  </a:txBody>
                  <a:tcPr anchor="ctr"/>
                </a:tc>
              </a:tr>
              <a:tr h="720000">
                <a:tc>
                  <a:txBody>
                    <a:bodyPr/>
                    <a:lstStyle/>
                    <a:p>
                      <a:r>
                        <a:rPr lang="en-US" altLang="zh-CN" sz="2800" dirty="0" smtClean="0">
                          <a:latin typeface="Times New Roman" panose="02020603050405020304" pitchFamily="18" charset="0"/>
                        </a:rPr>
                        <a:t>5. Conclusion</a:t>
                      </a:r>
                      <a:endParaRPr lang="zh-CN" altLang="en-US" sz="2800" dirty="0">
                        <a:latin typeface="Times New Roman" panose="02020603050405020304" pitchFamily="18" charset="0"/>
                      </a:endParaRPr>
                    </a:p>
                  </a:txBody>
                  <a:tcPr anchor="ctr"/>
                </a:tc>
              </a:tr>
            </a:tbl>
          </a:graphicData>
        </a:graphic>
      </p:graphicFrame>
      <p:sp>
        <p:nvSpPr>
          <p:cNvPr id="3" name="灯片编号占位符 2"/>
          <p:cNvSpPr>
            <a:spLocks noGrp="1"/>
          </p:cNvSpPr>
          <p:nvPr>
            <p:ph type="sldNum" sz="quarter" idx="12"/>
          </p:nvPr>
        </p:nvSpPr>
        <p:spPr>
          <a:xfrm>
            <a:off x="7959634" y="6356351"/>
            <a:ext cx="555716" cy="365125"/>
          </a:xfrm>
          <a:prstGeom prst="rect">
            <a:avLst/>
          </a:prstGeom>
        </p:spPr>
        <p:txBody>
          <a:bodyPr/>
          <a:lstStyle/>
          <a:p>
            <a:fld id="{3BF0C161-C1DE-42F9-9F5B-CD7D8C94B18E}"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pPr algn="ctr"/>
            <a:r>
              <a:rPr lang="en-US" altLang="zh-CN" dirty="0" smtClean="0"/>
              <a:t>Edge Spread Function</a:t>
            </a:r>
            <a:endParaRPr lang="zh-CN" altLang="en-US" dirty="0"/>
          </a:p>
        </p:txBody>
      </p:sp>
      <p:sp>
        <p:nvSpPr>
          <p:cNvPr id="6" name="内容占位符 5"/>
          <p:cNvSpPr>
            <a:spLocks noGrp="1"/>
          </p:cNvSpPr>
          <p:nvPr>
            <p:ph sz="half" idx="1"/>
          </p:nvPr>
        </p:nvSpPr>
        <p:spPr>
          <a:xfrm>
            <a:off x="339235" y="1032283"/>
            <a:ext cx="3998586" cy="2450057"/>
          </a:xfrm>
        </p:spPr>
        <p:txBody>
          <a:bodyPr/>
          <a:lstStyle/>
          <a:p>
            <a:pPr>
              <a:lnSpc>
                <a:spcPct val="150000"/>
              </a:lnSpc>
              <a:buFont typeface="Wingdings" panose="05000000000000000000" pitchFamily="2" charset="2"/>
              <a:buChar char="Ø"/>
            </a:pPr>
            <a:r>
              <a:rPr lang="en-US" altLang="zh-CN" sz="2400" dirty="0" smtClean="0"/>
              <a:t>Why use lunar limb?</a:t>
            </a:r>
            <a:endParaRPr lang="en-US" altLang="zh-CN" sz="2400" dirty="0" smtClean="0"/>
          </a:p>
          <a:p>
            <a:pPr lvl="1">
              <a:lnSpc>
                <a:spcPct val="150000"/>
              </a:lnSpc>
              <a:buFont typeface="Wingdings" panose="05000000000000000000" pitchFamily="2" charset="2"/>
              <a:buChar char="Ø"/>
            </a:pPr>
            <a:r>
              <a:rPr lang="en-US" altLang="zh-CN" sz="1800" dirty="0" smtClean="0"/>
              <a:t>High contrast edge</a:t>
            </a:r>
            <a:endParaRPr lang="en-US" altLang="zh-CN" sz="1800" dirty="0" smtClean="0"/>
          </a:p>
          <a:p>
            <a:pPr lvl="1">
              <a:lnSpc>
                <a:spcPct val="150000"/>
              </a:lnSpc>
              <a:buFont typeface="Wingdings" panose="05000000000000000000" pitchFamily="2" charset="2"/>
              <a:buChar char="Ø"/>
            </a:pPr>
            <a:r>
              <a:rPr lang="en-US" altLang="zh-CN" sz="1800" dirty="0" smtClean="0"/>
              <a:t>No atmospheric effect</a:t>
            </a:r>
            <a:endParaRPr lang="en-US" altLang="zh-CN" sz="1800" dirty="0" smtClean="0"/>
          </a:p>
        </p:txBody>
      </p:sp>
      <p:sp>
        <p:nvSpPr>
          <p:cNvPr id="7" name="内容占位符 6"/>
          <p:cNvSpPr>
            <a:spLocks noGrp="1"/>
          </p:cNvSpPr>
          <p:nvPr>
            <p:ph sz="half" idx="2"/>
          </p:nvPr>
        </p:nvSpPr>
        <p:spPr>
          <a:xfrm>
            <a:off x="4209415" y="1032510"/>
            <a:ext cx="4719320" cy="1764030"/>
          </a:xfrm>
        </p:spPr>
        <p:txBody>
          <a:bodyPr>
            <a:normAutofit fontScale="90000" lnSpcReduction="20000"/>
          </a:bodyPr>
          <a:lstStyle/>
          <a:p>
            <a:pPr>
              <a:lnSpc>
                <a:spcPct val="150000"/>
              </a:lnSpc>
              <a:buFont typeface="Wingdings" panose="05000000000000000000" pitchFamily="2" charset="2"/>
              <a:buChar char="Ø"/>
            </a:pPr>
            <a:r>
              <a:rPr lang="en-US" altLang="zh-CN" sz="2400" dirty="0" smtClean="0"/>
              <a:t>Initial ESF:</a:t>
            </a:r>
            <a:endParaRPr lang="en-US" altLang="zh-CN" sz="2400" dirty="0" smtClean="0"/>
          </a:p>
          <a:p>
            <a:pPr lvl="1">
              <a:lnSpc>
                <a:spcPct val="150000"/>
              </a:lnSpc>
              <a:buFont typeface="Wingdings" panose="05000000000000000000" pitchFamily="2" charset="2"/>
              <a:buChar char="Ø"/>
            </a:pPr>
            <a:r>
              <a:rPr lang="en-US" altLang="zh-CN" sz="2000" dirty="0" smtClean="0"/>
              <a:t>Have noise</a:t>
            </a:r>
            <a:endParaRPr lang="en-US" altLang="zh-CN" sz="2000" dirty="0" smtClean="0"/>
          </a:p>
          <a:p>
            <a:pPr lvl="1">
              <a:lnSpc>
                <a:spcPct val="150000"/>
              </a:lnSpc>
              <a:buFont typeface="Wingdings" panose="05000000000000000000" pitchFamily="2" charset="2"/>
              <a:buChar char="Ø"/>
            </a:pPr>
            <a:r>
              <a:rPr lang="en-US" altLang="zh-CN" sz="2000" dirty="0" smtClean="0"/>
              <a:t>Misalignment</a:t>
            </a:r>
            <a:r>
              <a:rPr lang="en-US" altLang="zh-CN" sz="2000" dirty="0" smtClean="0">
                <a:sym typeface="+mn-ea"/>
              </a:rPr>
              <a:t>(due to  inclined angle on edge)</a:t>
            </a:r>
            <a:endParaRPr lang="zh-CN" altLang="en-US" dirty="0"/>
          </a:p>
        </p:txBody>
      </p:sp>
      <p:sp>
        <p:nvSpPr>
          <p:cNvPr id="4" name="灯片编号占位符 3"/>
          <p:cNvSpPr>
            <a:spLocks noGrp="1"/>
          </p:cNvSpPr>
          <p:nvPr>
            <p:ph type="sldNum" sz="quarter" idx="12"/>
          </p:nvPr>
        </p:nvSpPr>
        <p:spPr>
          <a:xfrm>
            <a:off x="8214496" y="6145895"/>
            <a:ext cx="592183" cy="365125"/>
          </a:xfrm>
        </p:spPr>
        <p:txBody>
          <a:bodyPr/>
          <a:lstStyle/>
          <a:p>
            <a:fld id="{3BF0C161-C1DE-42F9-9F5B-CD7D8C94B18E}" type="slidenum">
              <a:rPr lang="zh-CN" altLang="en-US" smtClean="0"/>
            </a:fld>
            <a:endParaRPr lang="zh-CN" altLang="en-US" dirty="0"/>
          </a:p>
        </p:txBody>
      </p:sp>
      <p:pic>
        <p:nvPicPr>
          <p:cNvPr id="1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0578" y="2796310"/>
            <a:ext cx="4110972" cy="276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descr="C:\Users\Chen\AppData\Local\Microsoft\Windows\INetCache\Content.Word\graph_sampleline.bmp"/>
          <p:cNvPicPr/>
          <p:nvPr/>
        </p:nvPicPr>
        <p:blipFill>
          <a:blip r:embed="rId2" cstate="print">
            <a:extLst>
              <a:ext uri="{28A0092B-C50C-407E-A947-70E740481C1C}">
                <a14:useLocalDpi xmlns:a14="http://schemas.microsoft.com/office/drawing/2010/main" val="0"/>
              </a:ext>
            </a:extLst>
          </a:blip>
          <a:srcRect/>
          <a:stretch>
            <a:fillRect/>
          </a:stretch>
        </p:blipFill>
        <p:spPr>
          <a:xfrm>
            <a:off x="5006393" y="2784118"/>
            <a:ext cx="3325504" cy="2769576"/>
          </a:xfrm>
          <a:prstGeom prst="rect">
            <a:avLst/>
          </a:prstGeom>
          <a:noFill/>
          <a:ln>
            <a:noFill/>
          </a:ln>
        </p:spPr>
      </p:pic>
      <p:sp>
        <p:nvSpPr>
          <p:cNvPr id="1031" name="直接连接符 7"/>
          <p:cNvSpPr/>
          <p:nvPr userDrawn="1"/>
        </p:nvSpPr>
        <p:spPr>
          <a:xfrm>
            <a:off x="71438" y="982663"/>
            <a:ext cx="7500937" cy="1587"/>
          </a:xfrm>
          <a:prstGeom prst="line">
            <a:avLst/>
          </a:prstGeom>
          <a:ln w="57150" cap="flat" cmpd="sng">
            <a:solidFill>
              <a:srgbClr val="5A35F5"/>
            </a:solidFill>
            <a:prstDash val="solid"/>
            <a:round/>
            <a:headEnd type="none" w="med" len="med"/>
            <a:tailEnd type="none" w="med" len="med"/>
          </a:ln>
        </p:spPr>
      </p:sp>
      <p:sp>
        <p:nvSpPr>
          <p:cNvPr id="1032" name="直接连接符 9"/>
          <p:cNvSpPr/>
          <p:nvPr userDrawn="1"/>
        </p:nvSpPr>
        <p:spPr>
          <a:xfrm>
            <a:off x="857250" y="1054100"/>
            <a:ext cx="7500938" cy="1588"/>
          </a:xfrm>
          <a:prstGeom prst="line">
            <a:avLst/>
          </a:prstGeom>
          <a:ln w="57150" cap="flat" cmpd="sng">
            <a:solidFill>
              <a:srgbClr val="5A35F5"/>
            </a:solidFill>
            <a:prstDash val="solid"/>
            <a:round/>
            <a:headEnd type="none" w="med" len="med"/>
            <a:tailEnd type="none" w="med" len="med"/>
          </a:ln>
        </p:spPr>
      </p:sp>
      <p:sp>
        <p:nvSpPr>
          <p:cNvPr id="2" name="文本框 1"/>
          <p:cNvSpPr txBox="1"/>
          <p:nvPr/>
        </p:nvSpPr>
        <p:spPr>
          <a:xfrm>
            <a:off x="71755" y="5754370"/>
            <a:ext cx="8999855" cy="953135"/>
          </a:xfrm>
          <a:prstGeom prst="rect">
            <a:avLst/>
          </a:prstGeom>
          <a:noFill/>
        </p:spPr>
        <p:txBody>
          <a:bodyPr wrap="square" rtlCol="0" anchor="t">
            <a:spAutoFit/>
          </a:bodyPr>
          <a:p>
            <a:r>
              <a:rPr lang="en-US" altLang="zh-CN" sz="1400" dirty="0" smtClean="0">
                <a:latin typeface="+mj-lt"/>
                <a:sym typeface="+mn-ea"/>
              </a:rPr>
              <a:t>The Moon offers a high contrast edge and because there is no atmosphere around the Moon, so the edge sharpness is not degraded by atmospheric effect as occurs with targets on Earth. That makes the Moon a good target for MTF analyses. And then we get multiple sampled line from east to west as the initial ESF.  However, the initial ESF has higher noise and misalignment.</a:t>
            </a:r>
            <a:endParaRPr lang="zh-CN" altLang="en-US" sz="140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pPr algn="ctr"/>
            <a:r>
              <a:rPr lang="en-US" altLang="zh-CN" dirty="0"/>
              <a:t>Edge Spread Function</a:t>
            </a:r>
            <a:endParaRPr lang="zh-CN" altLang="en-US" dirty="0"/>
          </a:p>
        </p:txBody>
      </p:sp>
      <p:sp>
        <p:nvSpPr>
          <p:cNvPr id="4" name="灯片编号占位符 3"/>
          <p:cNvSpPr>
            <a:spLocks noGrp="1"/>
          </p:cNvSpPr>
          <p:nvPr>
            <p:ph type="sldNum" sz="quarter" idx="12"/>
          </p:nvPr>
        </p:nvSpPr>
        <p:spPr/>
        <p:txBody>
          <a:bodyPr/>
          <a:lstStyle/>
          <a:p>
            <a:fld id="{3BF0C161-C1DE-42F9-9F5B-CD7D8C94B18E}" type="slidenum">
              <a:rPr lang="zh-CN" altLang="en-US" smtClean="0"/>
            </a:fld>
            <a:endParaRPr lang="zh-CN" altLang="en-US" dirty="0"/>
          </a:p>
        </p:txBody>
      </p:sp>
      <p:pic>
        <p:nvPicPr>
          <p:cNvPr id="9" name="图片 8" descr="C:\Users\Chen\AppData\Local\Microsoft\Windows\INetCache\Content.Word\graph_归一化_SNR.BMP"/>
          <p:cNvPicPr/>
          <p:nvPr/>
        </p:nvPicPr>
        <p:blipFill>
          <a:blip r:embed="rId1" cstate="print">
            <a:extLst>
              <a:ext uri="{28A0092B-C50C-407E-A947-70E740481C1C}">
                <a14:useLocalDpi xmlns:a14="http://schemas.microsoft.com/office/drawing/2010/main" val="0"/>
              </a:ext>
            </a:extLst>
          </a:blip>
          <a:srcRect/>
          <a:stretch>
            <a:fillRect/>
          </a:stretch>
        </p:blipFill>
        <p:spPr>
          <a:xfrm>
            <a:off x="160126" y="1232176"/>
            <a:ext cx="3016758" cy="2465807"/>
          </a:xfrm>
          <a:prstGeom prst="rect">
            <a:avLst/>
          </a:prstGeom>
          <a:noFill/>
          <a:ln>
            <a:noFill/>
          </a:ln>
        </p:spPr>
      </p:pic>
      <p:pic>
        <p:nvPicPr>
          <p:cNvPr id="11" name="图片 10" descr="C:\Users\Chen\AppData\Local\Microsoft\Windows\INetCache\Content.Word\graph_拟合.bmp"/>
          <p:cNvPicPr/>
          <p:nvPr/>
        </p:nvPicPr>
        <p:blipFill>
          <a:blip r:embed="rId2" cstate="print">
            <a:extLst>
              <a:ext uri="{28A0092B-C50C-407E-A947-70E740481C1C}">
                <a14:useLocalDpi xmlns:a14="http://schemas.microsoft.com/office/drawing/2010/main" val="0"/>
              </a:ext>
            </a:extLst>
          </a:blip>
          <a:srcRect/>
          <a:stretch>
            <a:fillRect/>
          </a:stretch>
        </p:blipFill>
        <p:spPr>
          <a:xfrm>
            <a:off x="160127" y="3937381"/>
            <a:ext cx="3016758" cy="2457705"/>
          </a:xfrm>
          <a:prstGeom prst="rect">
            <a:avLst/>
          </a:prstGeom>
          <a:noFill/>
          <a:ln>
            <a:noFill/>
          </a:ln>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nvGraphicFramePr>
        <p:xfrm>
          <a:off x="3872230" y="3540760"/>
          <a:ext cx="3714115" cy="716915"/>
        </p:xfrm>
        <a:graphic>
          <a:graphicData uri="http://schemas.openxmlformats.org/presentationml/2006/ole">
            <mc:AlternateContent xmlns:mc="http://schemas.openxmlformats.org/markup-compatibility/2006">
              <mc:Choice xmlns:v="urn:schemas-microsoft-com:vml" Requires="v">
                <p:oleObj spid="_x0000_s1065" name="Equation" r:id="rId3" imgW="2171700" imgH="419100" progId="Equation.DSMT4">
                  <p:embed/>
                </p:oleObj>
              </mc:Choice>
              <mc:Fallback>
                <p:oleObj name="Equation" r:id="rId3" imgW="2171700" imgH="419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2230" y="3540760"/>
                        <a:ext cx="3714115" cy="716915"/>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3872230" y="4257675"/>
          <a:ext cx="2451735" cy="944880"/>
        </p:xfrm>
        <a:graphic>
          <a:graphicData uri="http://schemas.openxmlformats.org/presentationml/2006/ole">
            <mc:AlternateContent xmlns:mc="http://schemas.openxmlformats.org/markup-compatibility/2006">
              <mc:Choice xmlns:v="urn:schemas-microsoft-com:vml" Requires="v">
                <p:oleObj spid="_x0000_s1066" name="Equation" r:id="rId5" imgW="1320165" imgH="520700" progId="Equation.DSMT4">
                  <p:embed/>
                </p:oleObj>
              </mc:Choice>
              <mc:Fallback>
                <p:oleObj name="Equation" r:id="rId5" imgW="1320165" imgH="5207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2230" y="4257675"/>
                        <a:ext cx="2451735" cy="944880"/>
                      </a:xfrm>
                      <a:prstGeom prst="rect">
                        <a:avLst/>
                      </a:prstGeom>
                      <a:noFill/>
                    </p:spPr>
                  </p:pic>
                </p:oleObj>
              </mc:Fallback>
            </mc:AlternateContent>
          </a:graphicData>
        </a:graphic>
      </p:graphicFrame>
      <p:sp>
        <p:nvSpPr>
          <p:cNvPr id="13" name="内容占位符 5"/>
          <p:cNvSpPr>
            <a:spLocks noGrp="1"/>
          </p:cNvSpPr>
          <p:nvPr>
            <p:ph sz="half" idx="2"/>
          </p:nvPr>
        </p:nvSpPr>
        <p:spPr>
          <a:xfrm>
            <a:off x="3458210" y="1231900"/>
            <a:ext cx="5280025" cy="2225675"/>
          </a:xfrm>
        </p:spPr>
        <p:txBody>
          <a:bodyPr>
            <a:noAutofit/>
          </a:bodyPr>
          <a:lstStyle/>
          <a:p>
            <a:pPr>
              <a:lnSpc>
                <a:spcPct val="150000"/>
              </a:lnSpc>
              <a:buFont typeface="Wingdings" panose="05000000000000000000" pitchFamily="2" charset="2"/>
              <a:buChar char="Ø"/>
            </a:pPr>
            <a:r>
              <a:rPr lang="en-US" altLang="zh-CN" sz="1800" dirty="0" smtClean="0"/>
              <a:t>Normalized the data</a:t>
            </a:r>
            <a:endParaRPr lang="en-US" altLang="zh-CN" sz="1800" dirty="0" smtClean="0"/>
          </a:p>
          <a:p>
            <a:pPr>
              <a:lnSpc>
                <a:spcPct val="150000"/>
              </a:lnSpc>
              <a:buFont typeface="Wingdings" panose="05000000000000000000" pitchFamily="2" charset="2"/>
              <a:buChar char="Ø"/>
            </a:pPr>
            <a:r>
              <a:rPr lang="en-US" altLang="zh-CN" sz="1800" dirty="0" smtClean="0"/>
              <a:t>Scan line averaging </a:t>
            </a:r>
            <a:endParaRPr lang="en-US" altLang="zh-CN" sz="1800" dirty="0" smtClean="0"/>
          </a:p>
          <a:p>
            <a:pPr>
              <a:lnSpc>
                <a:spcPct val="150000"/>
              </a:lnSpc>
              <a:buFont typeface="Wingdings" panose="05000000000000000000" pitchFamily="2" charset="2"/>
              <a:buChar char="Ø"/>
            </a:pPr>
            <a:r>
              <a:rPr lang="en-US" altLang="zh-CN" sz="1800" dirty="0" smtClean="0"/>
              <a:t>Sub-pixel re-sampling (due to slightly inclined angle)</a:t>
            </a:r>
            <a:endParaRPr lang="en-US" altLang="zh-CN" sz="1800" dirty="0" smtClean="0"/>
          </a:p>
          <a:p>
            <a:pPr>
              <a:lnSpc>
                <a:spcPct val="150000"/>
              </a:lnSpc>
              <a:buFont typeface="Wingdings" panose="05000000000000000000" pitchFamily="2" charset="2"/>
              <a:buChar char="Ø"/>
            </a:pPr>
            <a:r>
              <a:rPr lang="en-US" altLang="zh-CN" sz="1800" dirty="0" smtClean="0">
                <a:sym typeface="+mn-ea"/>
              </a:rPr>
              <a:t>The definition of SNR and Fermi function fit</a:t>
            </a:r>
            <a:endParaRPr lang="en-US" altLang="zh-CN" sz="1800" dirty="0" smtClean="0">
              <a:sym typeface="+mn-ea"/>
            </a:endParaRPr>
          </a:p>
        </p:txBody>
      </p:sp>
      <p:sp>
        <p:nvSpPr>
          <p:cNvPr id="1031" name="直接连接符 7"/>
          <p:cNvSpPr/>
          <p:nvPr userDrawn="1"/>
        </p:nvSpPr>
        <p:spPr>
          <a:xfrm>
            <a:off x="71438" y="982663"/>
            <a:ext cx="7500937" cy="1587"/>
          </a:xfrm>
          <a:prstGeom prst="line">
            <a:avLst/>
          </a:prstGeom>
          <a:ln w="57150" cap="flat" cmpd="sng">
            <a:solidFill>
              <a:srgbClr val="5A35F5"/>
            </a:solidFill>
            <a:prstDash val="solid"/>
            <a:round/>
            <a:headEnd type="none" w="med" len="med"/>
            <a:tailEnd type="none" w="med" len="med"/>
          </a:ln>
        </p:spPr>
      </p:sp>
      <p:sp>
        <p:nvSpPr>
          <p:cNvPr id="1032" name="直接连接符 9"/>
          <p:cNvSpPr/>
          <p:nvPr userDrawn="1"/>
        </p:nvSpPr>
        <p:spPr>
          <a:xfrm>
            <a:off x="857250" y="1054100"/>
            <a:ext cx="7500938" cy="1588"/>
          </a:xfrm>
          <a:prstGeom prst="line">
            <a:avLst/>
          </a:prstGeom>
          <a:ln w="57150" cap="flat" cmpd="sng">
            <a:solidFill>
              <a:srgbClr val="5A35F5"/>
            </a:solidFill>
            <a:prstDash val="solid"/>
            <a:round/>
            <a:headEnd type="none" w="med" len="med"/>
            <a:tailEnd type="none" w="med" len="med"/>
          </a:ln>
        </p:spPr>
      </p:sp>
      <p:sp>
        <p:nvSpPr>
          <p:cNvPr id="5" name="文本框 4"/>
          <p:cNvSpPr txBox="1"/>
          <p:nvPr/>
        </p:nvSpPr>
        <p:spPr>
          <a:xfrm>
            <a:off x="3447415" y="5258435"/>
            <a:ext cx="5473065" cy="1168400"/>
          </a:xfrm>
          <a:prstGeom prst="rect">
            <a:avLst/>
          </a:prstGeom>
          <a:noFill/>
        </p:spPr>
        <p:txBody>
          <a:bodyPr wrap="square" rtlCol="0" anchor="t">
            <a:spAutoFit/>
          </a:bodyPr>
          <a:p>
            <a:r>
              <a:rPr lang="en-US" altLang="zh-CN" sz="1400" dirty="0" smtClean="0">
                <a:latin typeface="+mj-lt"/>
                <a:sym typeface="+mn-ea"/>
              </a:rPr>
              <a:t>To produce an edge spread function having low noise and low aliasing potential, a technique of scan line averaging is used. SNR needs to be defined for pulse and edge targets to perform the quality of the image. Often, SNR is defined as the ratio of the mean value of an input signal to its standard deviation.  Finally the ESF is fitted using a Fermi function.</a:t>
            </a:r>
            <a:endParaRPr lang="zh-CN" altLang="en-US" sz="140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4690</Words>
  <Application>WPS 演示</Application>
  <PresentationFormat>全屏显示(4:3)</PresentationFormat>
  <Paragraphs>410</Paragraphs>
  <Slides>19</Slides>
  <Notes>11</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4</vt:i4>
      </vt:variant>
      <vt:variant>
        <vt:lpstr>幻灯片标题</vt:lpstr>
      </vt:variant>
      <vt:variant>
        <vt:i4>19</vt:i4>
      </vt:variant>
    </vt:vector>
  </HeadingPairs>
  <TitlesOfParts>
    <vt:vector size="36" baseType="lpstr">
      <vt:lpstr>Arial</vt:lpstr>
      <vt:lpstr>宋体</vt:lpstr>
      <vt:lpstr>Wingdings</vt:lpstr>
      <vt:lpstr>Times New Roman</vt:lpstr>
      <vt:lpstr>Arial Unicode MS</vt:lpstr>
      <vt:lpstr>楷体_GB2312</vt:lpstr>
      <vt:lpstr>微软雅黑</vt:lpstr>
      <vt:lpstr>Calibri</vt:lpstr>
      <vt:lpstr>Wingdings</vt:lpstr>
      <vt:lpstr>等线</vt:lpstr>
      <vt:lpstr>黑体</vt:lpstr>
      <vt:lpstr>新宋体</vt:lpstr>
      <vt:lpstr>Office 主题​​</vt:lpstr>
      <vt:lpstr>Equation.DSMT4</vt:lpstr>
      <vt:lpstr>Equation.DSMT4</vt:lpstr>
      <vt:lpstr>Equation.DSMT4</vt:lpstr>
      <vt:lpstr>Equation.DSMT4</vt:lpstr>
      <vt:lpstr> MTF Evaluation for FY-2G Based on Lunar</vt:lpstr>
      <vt:lpstr>Outline</vt:lpstr>
      <vt:lpstr>Previous works</vt:lpstr>
      <vt:lpstr>Knife-edge Method</vt:lpstr>
      <vt:lpstr>Outline</vt:lpstr>
      <vt:lpstr>Data Acquisition</vt:lpstr>
      <vt:lpstr>Outline</vt:lpstr>
      <vt:lpstr>Edge Spread Function</vt:lpstr>
      <vt:lpstr>Edge Spread Function</vt:lpstr>
      <vt:lpstr>LSF and MTF</vt:lpstr>
      <vt:lpstr>Outline</vt:lpstr>
      <vt:lpstr>Different Targets</vt:lpstr>
      <vt:lpstr>MTF of Each Detectors</vt:lpstr>
      <vt:lpstr>Each Detector's Result of time series</vt:lpstr>
      <vt:lpstr>MTF with Variation of Moon Phase Angle </vt:lpstr>
      <vt:lpstr>Comparisons between FY-2E and FY-2G</vt:lpstr>
      <vt:lpstr>Conclusions</vt:lpstr>
      <vt:lpstr>Thanks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On-orbit MTF Measurements Based on Knife-edge Method for FY-2G</dc:title>
  <dc:creator>Chen</dc:creator>
  <cp:lastModifiedBy>ChenLin</cp:lastModifiedBy>
  <cp:revision>173</cp:revision>
  <dcterms:created xsi:type="dcterms:W3CDTF">2017-10-23T08:57:00Z</dcterms:created>
  <dcterms:modified xsi:type="dcterms:W3CDTF">2017-11-15T03:57:06Z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2052-10.1.0.6877</vt:lpwstr>
  </property>
</Properties>
</file>