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7" r:id="rId2"/>
    <p:sldId id="264" r:id="rId3"/>
    <p:sldId id="269" r:id="rId4"/>
    <p:sldId id="259" r:id="rId5"/>
    <p:sldId id="261" r:id="rId6"/>
    <p:sldId id="258" r:id="rId7"/>
    <p:sldId id="260" r:id="rId8"/>
    <p:sldId id="262" r:id="rId9"/>
    <p:sldId id="265" r:id="rId10"/>
    <p:sldId id="263" r:id="rId11"/>
    <p:sldId id="268" r:id="rId12"/>
    <p:sldId id="266" r:id="rId13"/>
    <p:sldId id="271" r:id="rId14"/>
    <p:sldId id="270" r:id="rId15"/>
    <p:sldId id="273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A7A8"/>
    <a:srgbClr val="00FDFF"/>
    <a:srgbClr val="0E6703"/>
    <a:srgbClr val="942092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82"/>
  </p:normalViewPr>
  <p:slideViewPr>
    <p:cSldViewPr snapToGrid="0" snapToObjects="1">
      <p:cViewPr>
        <p:scale>
          <a:sx n="130" d="100"/>
          <a:sy n="130" d="100"/>
        </p:scale>
        <p:origin x="1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2708A-A8FB-4947-BFA6-4402221BE872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2582-9DBC-7A46-8DD6-1A56B5391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883"/>
            <a:fld id="{A237FE4A-41E6-436A-A364-DE0E298753DA}" type="slidenum">
              <a:rPr lang="en-GB" smtClean="0">
                <a:solidFill>
                  <a:prstClr val="black"/>
                </a:solidFill>
              </a:rPr>
              <a:pPr defTabSz="923883"/>
              <a:t>1</a:t>
            </a:fld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27607" y="702279"/>
            <a:ext cx="4499627" cy="346531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031" tIns="41515" rIns="83031" bIns="41515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/>
          </p:nvPr>
        </p:nvSpPr>
        <p:spPr>
          <a:xfrm>
            <a:off x="695802" y="4388445"/>
            <a:ext cx="5553681" cy="414693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270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7159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535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4F7E-645B-4955-8850-5CA302205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mcst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535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Page </a:t>
            </a:r>
            <a:fld id="{9C1F4F7E-645B-4955-8850-5CA3022054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5350" cy="86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7" descr="mcst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60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Relationship Id="rId3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7200" y="2209800"/>
            <a:ext cx="8229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GB" sz="3200" b="1" dirty="0">
                <a:solidFill>
                  <a:srgbClr val="0000CC"/>
                </a:solidFill>
                <a:ea typeface="Bitstream Vera Sans" charset="0"/>
                <a:cs typeface="Bitstream Vera Sans" charset="0"/>
              </a:rPr>
              <a:t>Characterization and Correction of Electronic Crosstalk Using Lunar Observations in MODIS</a:t>
            </a:r>
          </a:p>
        </p:txBody>
      </p:sp>
      <p:pic>
        <p:nvPicPr>
          <p:cNvPr id="33796" name="Picture 8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5861050"/>
            <a:ext cx="12573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733800"/>
            <a:ext cx="8382000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MODIS Characterization and Support Team</a:t>
            </a:r>
          </a:p>
          <a:p>
            <a:pPr algn="ctr"/>
            <a:r>
              <a:rPr lang="en-US" sz="2000" dirty="0" smtClean="0"/>
              <a:t>Presented By Truman Wilson</a:t>
            </a:r>
          </a:p>
          <a:p>
            <a:pPr algn="ctr"/>
            <a:endParaRPr lang="en-US" sz="2800" baseline="30000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NASA/GSFC</a:t>
            </a:r>
            <a:endParaRPr lang="en-US" sz="2400" baseline="30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019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2017 Joint GSICS/IVOS Lunar Calibration Workshop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Nov 13 </a:t>
            </a:r>
            <a:r>
              <a:rPr lang="mr-IN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17, Xian, China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486" y="5861050"/>
            <a:ext cx="1082394" cy="8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33" y="1117336"/>
            <a:ext cx="4174483" cy="2265944"/>
          </a:xfrm>
          <a:prstGeom prst="rect">
            <a:avLst/>
          </a:prstGeom>
        </p:spPr>
      </p:pic>
      <p:pic>
        <p:nvPicPr>
          <p:cNvPr id="10" name="Picture 9" descr="b27_correc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89" y="3513181"/>
            <a:ext cx="4333127" cy="2319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Correction of the Lunar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pic>
        <p:nvPicPr>
          <p:cNvPr id="12" name="Picture 11" descr="b28_correcti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32" y="3513181"/>
            <a:ext cx="4171939" cy="2186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0" y="1117336"/>
            <a:ext cx="4328664" cy="22659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469" y="5962120"/>
            <a:ext cx="85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uncorrected data is in </a:t>
            </a:r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the corrected data is in </a:t>
            </a:r>
            <a:r>
              <a:rPr lang="en-US" b="1" dirty="0" smtClean="0"/>
              <a:t>black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5557" y="6609998"/>
            <a:ext cx="88612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Sens. 9 (6), 569 (2017).             T. Wilson et. al., Proc. SPIE </a:t>
            </a:r>
            <a:r>
              <a:rPr lang="is-IS" sz="1000" dirty="0" smtClean="0"/>
              <a:t>1042313</a:t>
            </a:r>
            <a:r>
              <a:rPr lang="en-US" sz="1000" dirty="0" smtClean="0">
                <a:latin typeface="Helvetica" charset="0"/>
              </a:rPr>
              <a:t> (2017).       T</a:t>
            </a:r>
            <a:r>
              <a:rPr lang="en-US" sz="1000" dirty="0">
                <a:latin typeface="Helvetica" charset="0"/>
              </a:rPr>
              <a:t>. Wilson et. al., Proc. SPIE </a:t>
            </a:r>
            <a:r>
              <a:rPr lang="is-IS" sz="1000" dirty="0"/>
              <a:t>104231Z (2017</a:t>
            </a:r>
            <a:r>
              <a:rPr lang="is-IS" sz="1000" dirty="0" smtClean="0"/>
              <a:t>).</a:t>
            </a:r>
            <a:endParaRPr lang="en-US" sz="1000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26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Correction of the Lunar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470" y="1107318"/>
            <a:ext cx="85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For the SWIR bands in Terra MODIS (5-7, 26), electronic crosstalk introduces significant oscillations to our lunar calibration results.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198" y="1679295"/>
            <a:ext cx="6168003" cy="25748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3815744"/>
            <a:ext cx="6168002" cy="25748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733800" y="2248096"/>
            <a:ext cx="0" cy="349250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4900" y="2248096"/>
            <a:ext cx="0" cy="349250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9500" y="2293847"/>
            <a:ext cx="0" cy="349250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3450412"/>
            <a:ext cx="1181100" cy="127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08199" y="3450412"/>
            <a:ext cx="104350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97470" y="6215420"/>
            <a:ext cx="85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The remaining oscillations can be attributed to lunar </a:t>
            </a:r>
            <a:r>
              <a:rPr lang="en-US" dirty="0" err="1" smtClean="0"/>
              <a:t>libration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" charset="0"/>
              </a:rPr>
              <a:t>T. Wilson et. al., Proc. SPIE </a:t>
            </a:r>
            <a:r>
              <a:rPr lang="is-IS" sz="1000" dirty="0"/>
              <a:t>1042313</a:t>
            </a:r>
            <a:r>
              <a:rPr lang="en-US" sz="1000" dirty="0">
                <a:latin typeface="Helvetica" charset="0"/>
              </a:rPr>
              <a:t>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6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Effectiveness of the Correction on EV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51" y="1057172"/>
            <a:ext cx="858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Correcting the gain parameters (a</a:t>
            </a:r>
            <a:r>
              <a:rPr lang="en-US" baseline="-25000" dirty="0" smtClean="0"/>
              <a:t>0</a:t>
            </a:r>
            <a:r>
              <a:rPr lang="en-US" dirty="0" smtClean="0"/>
              <a:t>, b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) are only one part of the crosstalk correction.  To properly correct the data, we need to apply the correction to every place where raw data is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48" y="2202817"/>
            <a:ext cx="7447128" cy="58304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811167" y="2668207"/>
            <a:ext cx="0" cy="3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33458" y="2668207"/>
            <a:ext cx="0" cy="3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4029" y="2668207"/>
            <a:ext cx="0" cy="3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92447" y="2668207"/>
            <a:ext cx="0" cy="3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89" y="2677111"/>
            <a:ext cx="0" cy="3452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55" y="3263913"/>
            <a:ext cx="3619765" cy="3307594"/>
          </a:xfrm>
          <a:prstGeom prst="rect">
            <a:avLst/>
          </a:prstGeom>
        </p:spPr>
      </p:pic>
      <p:pic>
        <p:nvPicPr>
          <p:cNvPr id="12" name="Picture 11" descr="b27_2016_c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059" y="3263913"/>
            <a:ext cx="4265449" cy="3307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706" y="3805947"/>
            <a:ext cx="8622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Band 27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096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Effectiveness of the Correction on EV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pic>
        <p:nvPicPr>
          <p:cNvPr id="14" name="Picture 13" descr="legen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06" y="1675267"/>
            <a:ext cx="7467163" cy="396113"/>
          </a:xfrm>
          <a:prstGeom prst="rect">
            <a:avLst/>
          </a:prstGeom>
        </p:spPr>
      </p:pic>
      <p:pic>
        <p:nvPicPr>
          <p:cNvPr id="16" name="Picture 15" descr="hist_2016_cor_b2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85" y="2011127"/>
            <a:ext cx="3613992" cy="2457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85" y="4183072"/>
            <a:ext cx="3613992" cy="2457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42" y="2011128"/>
            <a:ext cx="3613992" cy="24570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42" y="4183072"/>
            <a:ext cx="3613992" cy="245707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469" y="1060508"/>
            <a:ext cx="85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Plotting histograms of the BT retrieval is a good way to show the effect of the correction over large scenes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3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Effectiveness of the Correction on EV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70" y="1179874"/>
            <a:ext cx="848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long-term effectiveness of our correction can be analyzed using the drift in ocean brightness temperature data relative to a stable reference band (band 31 in this case).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4" y="1924523"/>
            <a:ext cx="8031221" cy="25760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63" y="4131865"/>
            <a:ext cx="8031220" cy="2576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45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Impact on MODIS Science Products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470" y="1134468"/>
            <a:ext cx="85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Cloud Particle Phase Retrieval (CPP): The correction reduces the “uncertain” phase </a:t>
            </a:r>
            <a:r>
              <a:rPr lang="en-US" smtClean="0"/>
              <a:t>retrieval.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946" y="2369693"/>
            <a:ext cx="2510811" cy="3701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76" y="2369693"/>
            <a:ext cx="2510811" cy="3701057"/>
          </a:xfrm>
          <a:prstGeom prst="rect">
            <a:avLst/>
          </a:prstGeom>
        </p:spPr>
      </p:pic>
      <p:pic>
        <p:nvPicPr>
          <p:cNvPr id="9" name="Picture 8" descr="cm_11_u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45" y="2352213"/>
            <a:ext cx="2510811" cy="37360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807" y="6150145"/>
            <a:ext cx="17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Band 31 Image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097" y="6150145"/>
            <a:ext cx="20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CPP Before Correction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6027" y="6150145"/>
            <a:ext cx="202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CPP After Correction</a:t>
            </a:r>
            <a:endParaRPr lang="en-US" dirty="0"/>
          </a:p>
        </p:txBody>
      </p:sp>
      <p:pic>
        <p:nvPicPr>
          <p:cNvPr id="16" name="Picture 15" descr="cpp_lege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600" y="1819098"/>
            <a:ext cx="6474924" cy="53311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40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Conclusions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470" y="1307695"/>
            <a:ext cx="8482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Observations of the Moon can be used effectively to characterize and correct electronic crosstalk in multi-channel scanning radiometers, such as MODIS and VIIRS.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Terra MODIS LWIR bands 27 </a:t>
            </a:r>
            <a:r>
              <a:rPr lang="mr-IN" sz="2400" dirty="0" smtClean="0"/>
              <a:t>–</a:t>
            </a:r>
            <a:r>
              <a:rPr lang="en-US" sz="2400" dirty="0" smtClean="0"/>
              <a:t> 30 [6.7 </a:t>
            </a:r>
            <a:r>
              <a:rPr lang="mr-IN" sz="2400" dirty="0" smtClean="0"/>
              <a:t>–</a:t>
            </a:r>
            <a:r>
              <a:rPr lang="en-US" sz="2400" dirty="0" smtClean="0"/>
              <a:t> 9.7 </a:t>
            </a:r>
            <a:r>
              <a:rPr lang="en-US" sz="2400" dirty="0" err="1" smtClean="0"/>
              <a:t>μm</a:t>
            </a:r>
            <a:r>
              <a:rPr lang="en-US" sz="2400" dirty="0" smtClean="0"/>
              <a:t>] have had the most significant impact from crosstalk contamination.  A correction has been implemented in Collection 6.1, and is currently being reprocessed for the entire mission history.  The impact on Aqua MODIS data is currently being assessed.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The same methodology is being developed for the MWIR bands in both Aqua and Terra MODIS (20 - 25) [3.7 </a:t>
            </a:r>
            <a:r>
              <a:rPr lang="mr-IN" sz="2400" dirty="0" smtClean="0"/>
              <a:t>–</a:t>
            </a:r>
            <a:r>
              <a:rPr lang="en-US" sz="2400" dirty="0" smtClean="0"/>
              <a:t> 4.5</a:t>
            </a:r>
            <a:r>
              <a:rPr lang="en-US" sz="2400" dirty="0"/>
              <a:t> </a:t>
            </a:r>
            <a:r>
              <a:rPr lang="en-US" sz="2400" dirty="0" err="1" smtClean="0"/>
              <a:t>μm</a:t>
            </a:r>
            <a:r>
              <a:rPr lang="en-US" sz="2400" dirty="0" smtClean="0"/>
              <a:t>] and the SWIR bands (5 - 7, 26) [1.2 </a:t>
            </a:r>
            <a:r>
              <a:rPr lang="mr-IN" sz="2400" dirty="0" smtClean="0"/>
              <a:t>–</a:t>
            </a:r>
            <a:r>
              <a:rPr lang="en-US" sz="2400" dirty="0" smtClean="0"/>
              <a:t> 2.1 </a:t>
            </a:r>
            <a:r>
              <a:rPr lang="en-US" sz="2400" dirty="0" err="1" smtClean="0"/>
              <a:t>μm</a:t>
            </a:r>
            <a:r>
              <a:rPr lang="en-US" sz="2400" dirty="0" smtClean="0"/>
              <a:t>].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486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Introduction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70" y="1169551"/>
            <a:ext cx="859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Electronic crosstalk is an issue that affects many space-based remote sensing instruments, including MODIS and VIIRS.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For scanning radiometers like MODIS and VIIRS, spatial dislocation between the spectral bands allow for us to observe crosstalk in lunar observations, as the Moon is a small, bright target against the dark background of space.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738" y="3108543"/>
            <a:ext cx="5255074" cy="258103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230120" y="4383820"/>
            <a:ext cx="452120" cy="132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6520" y="3818566"/>
            <a:ext cx="221488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This detector </a:t>
            </a:r>
            <a:r>
              <a:rPr lang="en-US" sz="1400" smtClean="0"/>
              <a:t>is observing space</a:t>
            </a:r>
            <a:r>
              <a:rPr lang="en-US" sz="1400" dirty="0" smtClean="0"/>
              <a:t>, but may measure some contaminated signal from the bands that are </a:t>
            </a:r>
            <a:r>
              <a:rPr lang="en-US" sz="1400" smtClean="0"/>
              <a:t>observing the Moon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470" y="5728903"/>
            <a:ext cx="859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b="1" dirty="0" smtClean="0"/>
              <a:t>For this presentation, I’ll concentrate mainly on our work with Terra MODIS.</a:t>
            </a:r>
            <a:r>
              <a:rPr lang="en-US" sz="2000" dirty="0" smtClean="0"/>
              <a:t>  The same principles for application apply to both Aqua MODIS and SNPP VIIRS.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17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Introduction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470" y="1310615"/>
            <a:ext cx="8595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Signs of electronic crosstalk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Introduces detector-to-detector differences in EV images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/>
              <a:t>Striping and Radiometric bias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/>
              <a:t>Loss of calibration fidelity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Out-of-band properties</a:t>
            </a:r>
          </a:p>
          <a:p>
            <a:pPr marL="742950" lvl="1" indent="-285750">
              <a:buFont typeface="Arial" charset="0"/>
              <a:buChar char="•"/>
            </a:pPr>
            <a:endParaRPr lang="en-US" sz="2000" dirty="0"/>
          </a:p>
          <a:p>
            <a:pPr marL="1200150" lvl="2" indent="-285750">
              <a:buFont typeface="Arial" charset="0"/>
              <a:buChar char="•"/>
            </a:pPr>
            <a:r>
              <a:rPr lang="en-US" sz="2000" dirty="0" smtClean="0"/>
              <a:t>Land/water boundaries in a spectral channel that should not observe this</a:t>
            </a:r>
          </a:p>
          <a:p>
            <a:pPr marL="1200150" lvl="2" indent="-285750">
              <a:buFont typeface="Arial" charset="0"/>
              <a:buChar char="•"/>
            </a:pPr>
            <a:endParaRPr lang="en-US" sz="2000" dirty="0"/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Anomalous peaks in lunar observations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188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hist_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493" y="5057361"/>
            <a:ext cx="2320514" cy="16821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680" y="5057361"/>
            <a:ext cx="2320514" cy="16821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28" y="5057361"/>
            <a:ext cx="2320514" cy="16821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9651" y="5400813"/>
            <a:ext cx="8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BT</a:t>
            </a:r>
          </a:p>
          <a:p>
            <a:pPr algn="ctr"/>
            <a:r>
              <a:rPr lang="en-US" dirty="0" smtClean="0"/>
              <a:t>Hist.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9649" y="1520"/>
            <a:ext cx="858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432FF"/>
                </a:solidFill>
              </a:rPr>
              <a:t>Striping and Land </a:t>
            </a:r>
            <a:r>
              <a:rPr lang="en-US" sz="2400" b="1" smtClean="0">
                <a:solidFill>
                  <a:srgbClr val="0432FF"/>
                </a:solidFill>
              </a:rPr>
              <a:t>Features in</a:t>
            </a:r>
          </a:p>
          <a:p>
            <a:pPr algn="ctr"/>
            <a:r>
              <a:rPr lang="en-US" sz="2400" b="1" dirty="0" smtClean="0">
                <a:solidFill>
                  <a:srgbClr val="0432FF"/>
                </a:solidFill>
              </a:rPr>
              <a:t>Terra MODIS Band 27 (6.72 </a:t>
            </a:r>
            <a:r>
              <a:rPr lang="en-US" sz="2400" b="1" dirty="0" err="1" smtClean="0">
                <a:solidFill>
                  <a:srgbClr val="0432FF"/>
                </a:solidFill>
              </a:rPr>
              <a:t>μm</a:t>
            </a:r>
            <a:r>
              <a:rPr lang="en-US" sz="2400" b="1" dirty="0" smtClean="0">
                <a:solidFill>
                  <a:srgbClr val="0432FF"/>
                </a:solidFill>
              </a:rPr>
              <a:t>)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2" name="Picture 1" descr="200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14" y="1115388"/>
            <a:ext cx="2046105" cy="193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194" y="1115388"/>
            <a:ext cx="2046106" cy="1937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310" y="1115388"/>
            <a:ext cx="2046106" cy="1937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12858" y="710703"/>
            <a:ext cx="11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7159" y="710703"/>
            <a:ext cx="11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22278" y="710703"/>
            <a:ext cx="11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9651" y="1759282"/>
            <a:ext cx="8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True Color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98" y="3049913"/>
            <a:ext cx="2250711" cy="205660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651" y="3694804"/>
            <a:ext cx="8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Band 27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680" y="3049913"/>
            <a:ext cx="2250711" cy="2056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493" y="3049913"/>
            <a:ext cx="2250711" cy="2056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8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71868" y="1169551"/>
            <a:ext cx="456486" cy="319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Single Detector Lunar Data</a:t>
            </a:r>
            <a:endParaRPr lang="en-US" sz="2800" b="1" dirty="0">
              <a:solidFill>
                <a:srgbClr val="0432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20" y="1143994"/>
            <a:ext cx="4009765" cy="26437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86" y="1143994"/>
            <a:ext cx="4585595" cy="26916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0455" y="3914439"/>
            <a:ext cx="8595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signal during lunar observations saturates at 4095 before background subtraction due to the high scene temperature of the Moon (</a:t>
            </a:r>
            <a:r>
              <a:rPr lang="en-US" sz="2000" b="1" u="sng" dirty="0" smtClean="0">
                <a:solidFill>
                  <a:srgbClr val="FF0000"/>
                </a:solidFill>
              </a:rPr>
              <a:t>red data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saturation can be corrected using the ratio of the unsaturated pixel values with band 31 (</a:t>
            </a:r>
            <a:r>
              <a:rPr lang="en-US" sz="2000" b="1" u="sng" dirty="0" smtClean="0"/>
              <a:t>black data</a:t>
            </a:r>
            <a:r>
              <a:rPr lang="en-US" sz="2000" dirty="0" smtClean="0"/>
              <a:t>).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Outside of the main lunar signal, contamination can be seen in the form of a signal deviation from the background level</a:t>
            </a:r>
            <a:r>
              <a:rPr lang="en-US" sz="20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Proc. SPIE </a:t>
            </a:r>
            <a:r>
              <a:rPr lang="is-IS" sz="1000" dirty="0" smtClean="0"/>
              <a:t>104231Z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756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81156" y="917769"/>
            <a:ext cx="3697738" cy="5381945"/>
            <a:chOff x="478022" y="1197289"/>
            <a:chExt cx="3697738" cy="5381945"/>
          </a:xfrm>
        </p:grpSpPr>
        <p:pic>
          <p:nvPicPr>
            <p:cNvPr id="4" name="Picture 3" descr="b27_sig_align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22" y="3949551"/>
              <a:ext cx="3697738" cy="2629683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030865" y="1197289"/>
              <a:ext cx="2590167" cy="2621280"/>
              <a:chOff x="1030865" y="1197289"/>
              <a:chExt cx="2590167" cy="2621280"/>
            </a:xfrm>
          </p:grpSpPr>
          <p:pic>
            <p:nvPicPr>
              <p:cNvPr id="3" name="Picture 2" descr="lwir_fpa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865" y="1197289"/>
                <a:ext cx="2590167" cy="2621280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625364" y="1637651"/>
                <a:ext cx="192803" cy="1924256"/>
              </a:xfrm>
              <a:prstGeom prst="rect">
                <a:avLst/>
              </a:prstGeom>
              <a:solidFill>
                <a:srgbClr val="942092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69347" y="1637651"/>
                <a:ext cx="192803" cy="1924256"/>
              </a:xfrm>
              <a:prstGeom prst="rect">
                <a:avLst/>
              </a:prstGeom>
              <a:solidFill>
                <a:srgbClr val="0E6703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963" y="1637651"/>
                <a:ext cx="192803" cy="1924256"/>
              </a:xfrm>
              <a:prstGeom prst="rect">
                <a:avLst/>
              </a:prstGeom>
              <a:solidFill>
                <a:srgbClr val="00A7A8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78579" y="1636295"/>
                <a:ext cx="192803" cy="1924256"/>
              </a:xfrm>
              <a:prstGeom prst="rect">
                <a:avLst/>
              </a:prstGeom>
              <a:solidFill>
                <a:srgbClr val="0432FF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325881" y="890031"/>
            <a:ext cx="456486" cy="319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Identifying the Sending Bands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852" y="1609713"/>
            <a:ext cx="4048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sending bands can be identified by shifting the sending data by the appropriate frame offset and scaling it to match the contamination level.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MODIS, there can be a significant contribution to the contamination from detectors within the same band.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main type of contamination involves all the detectors within a given band at nearly the same contamination level.  </a:t>
            </a:r>
            <a:r>
              <a:rPr lang="en-US" b="1" dirty="0" smtClean="0"/>
              <a:t>This is not strictly the case though.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Remote </a:t>
            </a:r>
            <a:r>
              <a:rPr lang="en-US" sz="1000" dirty="0">
                <a:latin typeface="Helvetica" charset="0"/>
              </a:rPr>
              <a:t>Sens. 9 (6), 569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79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C1F4F7E-645B-4955-8850-5CA3022054E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0" y="2211286"/>
            <a:ext cx="4091650" cy="22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Identifying the Sending Anomalies</a:t>
            </a:r>
            <a:endParaRPr lang="en-US" sz="2800" b="1" dirty="0">
              <a:solidFill>
                <a:srgbClr val="0432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470" y="1214415"/>
            <a:ext cx="85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For some detectors, we can further identify crosstalk contamination from individual sending detectors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469" y="4829986"/>
            <a:ext cx="858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We can treat these sending detectors separately from the band average in order to provide the best possible characterization of the contamination.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806" y="2211286"/>
            <a:ext cx="4116994" cy="2340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36160" y="3145115"/>
            <a:ext cx="10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B25 D1</a:t>
            </a:r>
            <a:endParaRPr 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5184486" y="2790137"/>
            <a:ext cx="10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B25 D10</a:t>
            </a:r>
            <a:endParaRPr 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6573520" y="3805430"/>
            <a:ext cx="104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/>
              <a:t>B24 (all)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75680" y="2944025"/>
            <a:ext cx="264160" cy="73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59120" y="3283519"/>
            <a:ext cx="162560" cy="92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71920" y="3830653"/>
            <a:ext cx="274320" cy="119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Proc. SPIE </a:t>
            </a:r>
            <a:r>
              <a:rPr lang="is-IS" sz="1000" dirty="0" smtClean="0"/>
              <a:t>104231Z 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165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651" y="977427"/>
            <a:ext cx="8587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We use linear correction coefficients which are multiplied by the measured signal to represent the contamination.  Some non-linear behavior has been identified but the linear correction works well for nearly all detectors.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The corrected signal for the </a:t>
            </a:r>
            <a:r>
              <a:rPr lang="en-US" sz="2000" i="1" dirty="0" err="1" smtClean="0"/>
              <a:t>i</a:t>
            </a:r>
            <a:r>
              <a:rPr lang="en-US" sz="2000" dirty="0" err="1" smtClean="0"/>
              <a:t>th</a:t>
            </a:r>
            <a:r>
              <a:rPr lang="en-US" sz="2000" dirty="0" smtClean="0"/>
              <a:t> detector is defined by: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51" y="3472028"/>
            <a:ext cx="8587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The crosstalk coefficients, </a:t>
            </a:r>
            <a:r>
              <a:rPr lang="en-US" sz="2000" i="1" dirty="0" err="1" smtClean="0"/>
              <a:t>c</a:t>
            </a:r>
            <a:r>
              <a:rPr lang="en-US" sz="2000" i="1" baseline="-25000" dirty="0" err="1" smtClean="0"/>
              <a:t>i,j</a:t>
            </a:r>
            <a:r>
              <a:rPr lang="en-US" sz="2000" dirty="0"/>
              <a:t>,</a:t>
            </a:r>
            <a:r>
              <a:rPr lang="en-US" sz="2000" dirty="0" smtClean="0"/>
              <a:t> are found for detector,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, through a minimization of: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528" y="2698202"/>
            <a:ext cx="6542437" cy="807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59" y="4248701"/>
            <a:ext cx="7755370" cy="9132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9651" y="5368523"/>
            <a:ext cx="8587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A reference signal from band 31 is used for some detectors to model low signal behavior.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We use band-averaged coefficients except for identified sending anomalies.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Algorithm</a:t>
            </a:r>
            <a:endParaRPr lang="en-US" sz="28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84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7470" y="310175"/>
            <a:ext cx="858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32FF"/>
                </a:solidFill>
              </a:rPr>
              <a:t>Trending Coefficients</a:t>
            </a:r>
            <a:endParaRPr lang="en-US" sz="2800" b="1" dirty="0">
              <a:solidFill>
                <a:srgbClr val="0432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47407" y="3387776"/>
            <a:ext cx="5737674" cy="3103695"/>
            <a:chOff x="3147407" y="3429184"/>
            <a:chExt cx="5737674" cy="31036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7407" y="3429184"/>
              <a:ext cx="5737674" cy="31036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59007" y="3553395"/>
              <a:ext cx="2122033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mtClean="0"/>
                <a:t>Selected Coefficients for the MODIS SWIR bands</a:t>
              </a:r>
              <a:endParaRPr lang="en-US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60" y="1180515"/>
            <a:ext cx="4130292" cy="1971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00" y="1198729"/>
            <a:ext cx="4118555" cy="1934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471" y="3387776"/>
            <a:ext cx="2750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LWIR bands in Terra MODIS are the only bands that show significant changes over the course of the mission.</a:t>
            </a:r>
          </a:p>
          <a:p>
            <a:endParaRPr lang="en-US" dirty="0"/>
          </a:p>
          <a:p>
            <a:r>
              <a:rPr lang="en-US" dirty="0" smtClean="0"/>
              <a:t>The MWIR bands for both Terra and Aqua MODIS show similar behavior to the SWIR bands.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5556" y="6609998"/>
            <a:ext cx="94149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Helvetica" charset="0"/>
              </a:rPr>
              <a:t>T. Wilson et. al., Proc. SPIE </a:t>
            </a:r>
            <a:r>
              <a:rPr lang="is-IS" sz="1000" dirty="0"/>
              <a:t>1042313</a:t>
            </a:r>
            <a:r>
              <a:rPr lang="en-US" sz="1000" dirty="0" smtClean="0">
                <a:latin typeface="Helvetica" charset="0"/>
              </a:rPr>
              <a:t> </a:t>
            </a:r>
            <a:r>
              <a:rPr lang="en-US" sz="1000" dirty="0">
                <a:latin typeface="Helvetica" charset="0"/>
              </a:rPr>
              <a:t>(2017).</a:t>
            </a:r>
            <a:endParaRPr lang="en-US" sz="1000" dirty="0"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23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ST_S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1086</Words>
  <Application>Microsoft Macintosh PowerPoint</Application>
  <PresentationFormat>On-screen Show (4:3)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Bitstream Vera Sans</vt:lpstr>
      <vt:lpstr>Calibri</vt:lpstr>
      <vt:lpstr>Helvetica</vt:lpstr>
      <vt:lpstr>Mangal</vt:lpstr>
      <vt:lpstr>Arial</vt:lpstr>
      <vt:lpstr>MCST_STM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2017-10-24T18:16:55Z</dcterms:created>
  <dcterms:modified xsi:type="dcterms:W3CDTF">2017-11-09T19:04:38Z</dcterms:modified>
</cp:coreProperties>
</file>