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7671" r:id="rId2"/>
    <p:sldMasterId id="2147487683" r:id="rId3"/>
    <p:sldMasterId id="2147487695" r:id="rId4"/>
    <p:sldMasterId id="2147487710" r:id="rId5"/>
  </p:sldMasterIdLst>
  <p:notesMasterIdLst>
    <p:notesMasterId r:id="rId17"/>
  </p:notesMasterIdLst>
  <p:handoutMasterIdLst>
    <p:handoutMasterId r:id="rId18"/>
  </p:handoutMasterIdLst>
  <p:sldIdLst>
    <p:sldId id="589" r:id="rId6"/>
    <p:sldId id="623" r:id="rId7"/>
    <p:sldId id="627" r:id="rId8"/>
    <p:sldId id="618" r:id="rId9"/>
    <p:sldId id="619" r:id="rId10"/>
    <p:sldId id="622" r:id="rId11"/>
    <p:sldId id="620" r:id="rId12"/>
    <p:sldId id="621" r:id="rId13"/>
    <p:sldId id="628" r:id="rId14"/>
    <p:sldId id="625" r:id="rId15"/>
    <p:sldId id="626" r:id="rId16"/>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196">
          <p15:clr>
            <a:srgbClr val="A4A3A4"/>
          </p15:clr>
        </p15:guide>
        <p15:guide id="11" pos="1552">
          <p15:clr>
            <a:srgbClr val="A4A3A4"/>
          </p15:clr>
        </p15:guide>
        <p15:guide id="12" pos="4879">
          <p15:clr>
            <a:srgbClr val="A4A3A4"/>
          </p15:clr>
        </p15:guide>
        <p15:guide id="13" pos="5556">
          <p15:clr>
            <a:srgbClr val="A4A3A4"/>
          </p15:clr>
        </p15:guide>
        <p15:guide id="14" pos="2235">
          <p15:clr>
            <a:srgbClr val="A4A3A4"/>
          </p15:clr>
        </p15:guide>
        <p15:guide id="15" pos="874">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833"/>
    <a:srgbClr val="FE5000"/>
    <a:srgbClr val="C5B9AC"/>
    <a:srgbClr val="00B5E2"/>
    <a:srgbClr val="00205B"/>
    <a:srgbClr val="CB333B"/>
    <a:srgbClr val="FEDB00"/>
    <a:srgbClr val="968C83"/>
    <a:srgbClr val="99C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299" autoAdjust="0"/>
  </p:normalViewPr>
  <p:slideViewPr>
    <p:cSldViewPr snapToGrid="0">
      <p:cViewPr varScale="1">
        <p:scale>
          <a:sx n="62" d="100"/>
          <a:sy n="62" d="100"/>
        </p:scale>
        <p:origin x="150" y="60"/>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43" d="100"/>
          <a:sy n="43" d="100"/>
        </p:scale>
        <p:origin x="2478" y="72"/>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9022056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5858397"/>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796" name="Clip" r:id="rId5" imgW="3809524" imgH="2619048" progId="">
                    <p:embed/>
                  </p:oleObj>
                </mc:Choice>
                <mc:Fallback>
                  <p:oleObj name="Clip" r:id="rId5" imgW="3809524" imgH="2619048" progId="">
                    <p:embed/>
                    <p:pic>
                      <p:nvPicPr>
                        <p:cNvPr id="0" name="Object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797" name="Clip" r:id="rId7" imgW="2835360" imgH="1920600" progId="">
                    <p:embed/>
                  </p:oleObj>
                </mc:Choice>
                <mc:Fallback>
                  <p:oleObj name="Clip" r:id="rId7" imgW="2835360" imgH="1920600" progId="">
                    <p:embed/>
                    <p:pic>
                      <p:nvPicPr>
                        <p:cNvPr id="0" name="Object 2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4" name="Picture 268"/>
            <p:cNvPicPr>
              <a:picLocks noChangeAspect="1" noChangeArrowheads="1"/>
            </p:cNvPicPr>
            <p:nvPr userDrawn="1"/>
          </p:nvPicPr>
          <p:blipFill>
            <a:blip r:embed="rId9"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pic>
        <p:nvPicPr>
          <p:cNvPr id="243" name="Picture 3"/>
          <p:cNvPicPr>
            <a:picLocks noChangeAspect="1" noChangeArrowheads="1"/>
          </p:cNvPicPr>
          <p:nvPr userDrawn="1"/>
        </p:nvPicPr>
        <p:blipFill>
          <a:blip r:embed="rId10" cstate="print"/>
          <a:srcRect/>
          <a:stretch>
            <a:fillRect/>
          </a:stretch>
        </p:blipFill>
        <p:spPr bwMode="auto">
          <a:xfrm>
            <a:off x="9554066" y="6319135"/>
            <a:ext cx="164978" cy="106293"/>
          </a:xfrm>
          <a:prstGeom prst="rect">
            <a:avLst/>
          </a:prstGeom>
          <a:noFill/>
          <a:ln w="9525">
            <a:noFill/>
            <a:miter lim="800000"/>
            <a:headEnd/>
            <a:tailEnd/>
          </a:ln>
        </p:spPr>
      </p:pic>
      <p:sp>
        <p:nvSpPr>
          <p:cNvPr id="245" name="Rectangle 244"/>
          <p:cNvSpPr/>
          <p:nvPr userDrawn="1"/>
        </p:nvSpPr>
        <p:spPr bwMode="auto">
          <a:xfrm>
            <a:off x="8817935" y="661345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2678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62555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12785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37136" y="115889"/>
            <a:ext cx="2184135" cy="59769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84730" y="115889"/>
            <a:ext cx="6387306" cy="59769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686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429076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46325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71337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1363795" y="1125538"/>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14616" y="1125538"/>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2273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6470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102314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972"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096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700695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73155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4007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699508" y="274638"/>
            <a:ext cx="2400829" cy="5314950"/>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95300" y="274638"/>
            <a:ext cx="7039108" cy="5314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82087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a:t>Cliquez pour modifier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9368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45099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589428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84729"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06097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5740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a:t>Cliquez pour modifier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86078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76810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082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028696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764775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18179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37136" y="115889"/>
            <a:ext cx="2184135" cy="59769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84730" y="115889"/>
            <a:ext cx="6387306" cy="59769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0760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a:t>Cliquez pour modifier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308726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58416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309454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84729"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9028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62918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0417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36458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46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986508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691070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40211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37136" y="115889"/>
            <a:ext cx="2184135" cy="59769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84730" y="115889"/>
            <a:ext cx="6387306" cy="59769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1033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41382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84729"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28775"/>
            <a:ext cx="4285721"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876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9567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5191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12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9.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9.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9.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278679"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5" cstate="print"/>
          <a:srcRect/>
          <a:stretch>
            <a:fillRect/>
          </a:stretch>
        </p:blipFill>
        <p:spPr bwMode="auto">
          <a:xfrm>
            <a:off x="8891588" y="6646528"/>
            <a:ext cx="808037" cy="149225"/>
          </a:xfrm>
          <a:prstGeom prst="rect">
            <a:avLst/>
          </a:prstGeom>
          <a:noFill/>
          <a:ln w="9525">
            <a:noFill/>
            <a:miter lim="800000"/>
            <a:headEnd/>
            <a:tailEnd/>
          </a:ln>
        </p:spPr>
      </p:pic>
      <p:sp>
        <p:nvSpPr>
          <p:cNvPr id="7" name="Rectangle 39"/>
          <p:cNvSpPr>
            <a:spLocks noChangeArrowheads="1"/>
          </p:cNvSpPr>
          <p:nvPr/>
        </p:nvSpPr>
        <p:spPr bwMode="auto">
          <a:xfrm>
            <a:off x="324039" y="6652878"/>
            <a:ext cx="125034" cy="123111"/>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sz="800" b="0">
                <a:solidFill>
                  <a:srgbClr val="00B5E2"/>
                </a:solidFill>
                <a:latin typeface="Arial" pitchFamily="34" charset="0"/>
                <a:cs typeface="Arial" pitchFamily="34" charset="0"/>
              </a:rPr>
              <a:pPr algn="ctr" eaLnBrk="0" hangingPunct="0">
                <a:defRPr/>
              </a:pPr>
              <a:t>‹#›</a:t>
            </a:fld>
            <a:endParaRPr lang="de-DE" sz="800" b="0" dirty="0">
              <a:solidFill>
                <a:srgbClr val="00B5E2"/>
              </a:solidFill>
              <a:latin typeface="Arial" pitchFamily="34" charset="0"/>
              <a:cs typeface="Arial" pitchFamily="34" charset="0"/>
            </a:endParaRPr>
          </a:p>
        </p:txBody>
      </p:sp>
      <p:sp>
        <p:nvSpPr>
          <p:cNvPr id="8" name="Rectangle 61"/>
          <p:cNvSpPr>
            <a:spLocks noChangeArrowheads="1"/>
          </p:cNvSpPr>
          <p:nvPr/>
        </p:nvSpPr>
        <p:spPr bwMode="auto">
          <a:xfrm>
            <a:off x="627063" y="6652878"/>
            <a:ext cx="4514056" cy="123111"/>
          </a:xfrm>
          <a:prstGeom prst="rect">
            <a:avLst/>
          </a:prstGeom>
          <a:noFill/>
          <a:ln w="9525">
            <a:noFill/>
            <a:miter lim="800000"/>
            <a:headEnd/>
            <a:tailEnd/>
          </a:ln>
        </p:spPr>
        <p:txBody>
          <a:bodyPr wrap="none" lIns="0" tIns="0" rIns="0" bIns="0">
            <a:spAutoFit/>
          </a:bodyPr>
          <a:lstStyle/>
          <a:p>
            <a:pPr eaLnBrk="0" hangingPunct="0">
              <a:defRPr/>
            </a:pPr>
            <a:r>
              <a:rPr lang="en-GB" sz="800" dirty="0" smtClean="0">
                <a:solidFill>
                  <a:schemeClr val="tx1"/>
                </a:solidFill>
                <a:effectLst/>
              </a:rPr>
              <a:t>Second Joint</a:t>
            </a:r>
            <a:r>
              <a:rPr lang="en-GB" sz="800" baseline="0" dirty="0" smtClean="0">
                <a:solidFill>
                  <a:schemeClr val="tx1"/>
                </a:solidFill>
                <a:effectLst/>
              </a:rPr>
              <a:t> GSICS/IVOS Lunar Calibration Workshop – Xi’an, China – 13-16 Nov. 2017</a:t>
            </a:r>
            <a:endParaRPr lang="de-DE" sz="800" b="0" baseline="0" dirty="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70" r:id="rId1"/>
    <p:sldLayoutId id="2147487664" r:id="rId2"/>
  </p:sldLayoutIdLst>
  <p:transition/>
  <p:timing>
    <p:tnLst>
      <p:par>
        <p:cTn id="1" dur="indefinite" restart="never" nodeType="tmRoot"/>
      </p:par>
    </p:tnLst>
  </p:timing>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2" descr="su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8112258" y="5799138"/>
            <a:ext cx="179374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gray">
          <a:xfrm>
            <a:off x="584729" y="115889"/>
            <a:ext cx="873654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en-US" smtClean="0"/>
              <a:t>TITRE DE LA PAGE – MAJUSCULE Arial 22  </a:t>
            </a:r>
            <a:br>
              <a:rPr lang="fr-FR" altLang="en-US" smtClean="0"/>
            </a:br>
            <a:r>
              <a:rPr lang="fr-FR" altLang="en-US" smtClean="0"/>
              <a:t>IL PEUT S’ÉTENDRE SUR UNE OU DEUX LIGNES</a:t>
            </a:r>
          </a:p>
        </p:txBody>
      </p:sp>
      <p:sp>
        <p:nvSpPr>
          <p:cNvPr id="5124" name="Rectangle 3"/>
          <p:cNvSpPr>
            <a:spLocks noGrp="1" noChangeArrowheads="1"/>
          </p:cNvSpPr>
          <p:nvPr>
            <p:ph type="body" idx="1"/>
          </p:nvPr>
        </p:nvSpPr>
        <p:spPr bwMode="gray">
          <a:xfrm>
            <a:off x="584729" y="1628775"/>
            <a:ext cx="873654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smtClean="0"/>
              <a:t>Sous-titre Arial 20</a:t>
            </a:r>
          </a:p>
          <a:p>
            <a:pPr lvl="0"/>
            <a:endParaRPr lang="fr-FR" altLang="en-US" smtClean="0"/>
          </a:p>
          <a:p>
            <a:pPr lvl="1"/>
            <a:r>
              <a:rPr lang="fr-FR" altLang="en-US" smtClean="0"/>
              <a:t> Puce de niveau 1Arial 18</a:t>
            </a:r>
          </a:p>
          <a:p>
            <a:pPr lvl="2"/>
            <a:r>
              <a:rPr lang="fr-FR" altLang="en-US" smtClean="0"/>
              <a:t> Puce de niveau 2 Arial 16</a:t>
            </a:r>
          </a:p>
          <a:p>
            <a:pPr lvl="3"/>
            <a:r>
              <a:rPr lang="fr-FR" altLang="en-US" smtClean="0"/>
              <a:t> Puce de niveau 3 Arial 14</a:t>
            </a:r>
          </a:p>
        </p:txBody>
      </p:sp>
      <p:sp>
        <p:nvSpPr>
          <p:cNvPr id="5125" name="Text Box 9"/>
          <p:cNvSpPr txBox="1">
            <a:spLocks noChangeArrowheads="1"/>
          </p:cNvSpPr>
          <p:nvPr/>
        </p:nvSpPr>
        <p:spPr bwMode="auto">
          <a:xfrm>
            <a:off x="0" y="6527801"/>
            <a:ext cx="46778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fld id="{D5544A3B-C107-4A4F-9B7B-AAAC61C1819F}" type="slidenum">
              <a:rPr lang="fr-FR" altLang="en-US" sz="800" smtClean="0">
                <a:solidFill>
                  <a:srgbClr val="005191"/>
                </a:solidFill>
                <a:ea typeface="ヒラギノ角ゴ Pro W3" charset="-128"/>
              </a:rPr>
              <a:pPr algn="ctr" eaLnBrk="1" hangingPunct="1">
                <a:spcBef>
                  <a:spcPct val="50000"/>
                </a:spcBef>
              </a:pPr>
              <a:t>‹#›</a:t>
            </a:fld>
            <a:endParaRPr lang="fr-FR" altLang="en-US" sz="800" smtClean="0">
              <a:solidFill>
                <a:srgbClr val="005191"/>
              </a:solidFill>
              <a:ea typeface="ヒラギノ角ゴ Pro W3" charset="-128"/>
            </a:endParaRPr>
          </a:p>
        </p:txBody>
      </p:sp>
    </p:spTree>
    <p:extLst>
      <p:ext uri="{BB962C8B-B14F-4D97-AF65-F5344CB8AC3E}">
        <p14:creationId xmlns:p14="http://schemas.microsoft.com/office/powerpoint/2010/main" val="4014279616"/>
      </p:ext>
    </p:extLst>
  </p:cSld>
  <p:clrMap bg1="lt1" tx1="dk1" bg2="lt2" tx2="dk2" accent1="accent1" accent2="accent2" accent3="accent3" accent4="accent4" accent5="accent5" accent6="accent6" hlink="hlink" folHlink="folHlink"/>
  <p:sldLayoutIdLst>
    <p:sldLayoutId id="2147487672" r:id="rId1"/>
    <p:sldLayoutId id="2147487673" r:id="rId2"/>
    <p:sldLayoutId id="2147487674" r:id="rId3"/>
    <p:sldLayoutId id="2147487675" r:id="rId4"/>
    <p:sldLayoutId id="2147487676" r:id="rId5"/>
    <p:sldLayoutId id="2147487677" r:id="rId6"/>
    <p:sldLayoutId id="2147487678" r:id="rId7"/>
    <p:sldLayoutId id="2147487679" r:id="rId8"/>
    <p:sldLayoutId id="2147487680" r:id="rId9"/>
    <p:sldLayoutId id="2147487681" r:id="rId10"/>
    <p:sldLayoutId id="2147487682" r:id="rId11"/>
  </p:sldLayoutIdLst>
  <p:hf hd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200" b="1">
          <a:solidFill>
            <a:schemeClr val="tx2"/>
          </a:solidFill>
          <a:latin typeface="Arial" charset="0"/>
          <a:cs typeface="Arial" charset="0"/>
        </a:defRPr>
      </a:lvl2pPr>
      <a:lvl3pPr algn="ctr" rtl="0" eaLnBrk="0" fontAlgn="base" hangingPunct="0">
        <a:spcBef>
          <a:spcPct val="0"/>
        </a:spcBef>
        <a:spcAft>
          <a:spcPct val="0"/>
        </a:spcAft>
        <a:defRPr sz="2200" b="1">
          <a:solidFill>
            <a:schemeClr val="tx2"/>
          </a:solidFill>
          <a:latin typeface="Arial" charset="0"/>
          <a:cs typeface="Arial" charset="0"/>
        </a:defRPr>
      </a:lvl3pPr>
      <a:lvl4pPr algn="ctr" rtl="0" eaLnBrk="0" fontAlgn="base" hangingPunct="0">
        <a:spcBef>
          <a:spcPct val="0"/>
        </a:spcBef>
        <a:spcAft>
          <a:spcPct val="0"/>
        </a:spcAft>
        <a:defRPr sz="2200" b="1">
          <a:solidFill>
            <a:schemeClr val="tx2"/>
          </a:solidFill>
          <a:latin typeface="Arial" charset="0"/>
          <a:cs typeface="Arial" charset="0"/>
        </a:defRPr>
      </a:lvl4pPr>
      <a:lvl5pPr algn="ctr" rtl="0" eaLnBrk="0" fontAlgn="base" hangingPunct="0">
        <a:spcBef>
          <a:spcPct val="0"/>
        </a:spcBef>
        <a:spcAft>
          <a:spcPct val="0"/>
        </a:spcAft>
        <a:defRPr sz="2200" b="1">
          <a:solidFill>
            <a:schemeClr val="tx2"/>
          </a:solidFill>
          <a:latin typeface="Arial" charset="0"/>
          <a:cs typeface="Arial" charset="0"/>
        </a:defRPr>
      </a:lvl5pPr>
      <a:lvl6pPr marL="457200" algn="ctr" rtl="0" fontAlgn="base">
        <a:spcBef>
          <a:spcPct val="0"/>
        </a:spcBef>
        <a:spcAft>
          <a:spcPct val="0"/>
        </a:spcAft>
        <a:defRPr sz="2200" b="1">
          <a:solidFill>
            <a:schemeClr val="tx2"/>
          </a:solidFill>
          <a:latin typeface="Arial" charset="0"/>
          <a:cs typeface="Arial" charset="0"/>
        </a:defRPr>
      </a:lvl6pPr>
      <a:lvl7pPr marL="914400" algn="ctr" rtl="0" fontAlgn="base">
        <a:spcBef>
          <a:spcPct val="0"/>
        </a:spcBef>
        <a:spcAft>
          <a:spcPct val="0"/>
        </a:spcAft>
        <a:defRPr sz="2200" b="1">
          <a:solidFill>
            <a:schemeClr val="tx2"/>
          </a:solidFill>
          <a:latin typeface="Arial" charset="0"/>
          <a:cs typeface="Arial" charset="0"/>
        </a:defRPr>
      </a:lvl7pPr>
      <a:lvl8pPr marL="1371600" algn="ctr" rtl="0" fontAlgn="base">
        <a:spcBef>
          <a:spcPct val="0"/>
        </a:spcBef>
        <a:spcAft>
          <a:spcPct val="0"/>
        </a:spcAft>
        <a:defRPr sz="2200" b="1">
          <a:solidFill>
            <a:schemeClr val="tx2"/>
          </a:solidFill>
          <a:latin typeface="Arial" charset="0"/>
          <a:cs typeface="Arial" charset="0"/>
        </a:defRPr>
      </a:lvl8pPr>
      <a:lvl9pPr marL="1828800" algn="ctr" rtl="0" fontAlgn="base">
        <a:spcBef>
          <a:spcPct val="0"/>
        </a:spcBef>
        <a:spcAft>
          <a:spcPct val="0"/>
        </a:spcAft>
        <a:defRPr sz="2200" b="1">
          <a:solidFill>
            <a:schemeClr val="tx2"/>
          </a:solidFill>
          <a:latin typeface="Arial" charset="0"/>
          <a:cs typeface="Arial" charset="0"/>
        </a:defRPr>
      </a:lvl9pPr>
    </p:titleStyle>
    <p:bodyStyle>
      <a:lvl1pPr marL="1588" indent="-1588" algn="just" rtl="0" eaLnBrk="0" fontAlgn="base" hangingPunct="0">
        <a:spcBef>
          <a:spcPct val="0"/>
        </a:spcBef>
        <a:spcAft>
          <a:spcPct val="60000"/>
        </a:spcAft>
        <a:defRPr sz="2000">
          <a:solidFill>
            <a:srgbClr val="000000"/>
          </a:solidFill>
          <a:latin typeface="+mn-lt"/>
          <a:ea typeface="+mn-ea"/>
          <a:cs typeface="+mn-cs"/>
        </a:defRPr>
      </a:lvl1pPr>
      <a:lvl2pPr marL="184150" indent="-180975" algn="l" rtl="0" eaLnBrk="0" fontAlgn="base" hangingPunct="0">
        <a:lnSpc>
          <a:spcPct val="120000"/>
        </a:lnSpc>
        <a:spcBef>
          <a:spcPct val="0"/>
        </a:spcBef>
        <a:spcAft>
          <a:spcPct val="0"/>
        </a:spcAft>
        <a:buClr>
          <a:schemeClr val="tx1"/>
        </a:buClr>
        <a:buSzPct val="80000"/>
        <a:buFont typeface="Wingdings 2" pitchFamily="18" charset="2"/>
        <a:buChar char=""/>
        <a:defRPr>
          <a:solidFill>
            <a:srgbClr val="000000"/>
          </a:solidFill>
          <a:latin typeface="+mn-lt"/>
          <a:cs typeface="+mn-cs"/>
        </a:defRPr>
      </a:lvl2pPr>
      <a:lvl3pPr marL="363538" indent="-177800" algn="l" rtl="0" eaLnBrk="0" fontAlgn="base" hangingPunct="0">
        <a:lnSpc>
          <a:spcPct val="120000"/>
        </a:lnSpc>
        <a:spcBef>
          <a:spcPct val="0"/>
        </a:spcBef>
        <a:spcAft>
          <a:spcPct val="0"/>
        </a:spcAft>
        <a:buClr>
          <a:schemeClr val="tx1"/>
        </a:buClr>
        <a:buFont typeface="Wingdings 2" panose="05020102010507070707" pitchFamily="18" charset="2"/>
        <a:buChar char="è"/>
        <a:defRPr sz="1600">
          <a:solidFill>
            <a:srgbClr val="000000"/>
          </a:solidFill>
          <a:latin typeface="+mn-lt"/>
          <a:cs typeface="+mn-cs"/>
        </a:defRPr>
      </a:lvl3pPr>
      <a:lvl4pPr marL="539750" indent="-174625" algn="l" rtl="0" eaLnBrk="0" fontAlgn="base" hangingPunct="0">
        <a:lnSpc>
          <a:spcPct val="120000"/>
        </a:lnSpc>
        <a:spcBef>
          <a:spcPct val="0"/>
        </a:spcBef>
        <a:spcAft>
          <a:spcPct val="0"/>
        </a:spcAft>
        <a:buClr>
          <a:schemeClr val="tx1"/>
        </a:buClr>
        <a:buFont typeface="Arial" panose="020B0604020202020204" pitchFamily="34" charset="0"/>
        <a:buChar char="»"/>
        <a:defRPr sz="1400">
          <a:solidFill>
            <a:srgbClr val="000000"/>
          </a:solidFill>
          <a:latin typeface="+mn-lt"/>
          <a:cs typeface="+mn-cs"/>
        </a:defRPr>
      </a:lvl4pPr>
      <a:lvl5pPr marL="735013" indent="-193675" algn="l" rtl="0" eaLnBrk="0" fontAlgn="base" hangingPunct="0">
        <a:lnSpc>
          <a:spcPct val="120000"/>
        </a:lnSpc>
        <a:spcBef>
          <a:spcPct val="0"/>
        </a:spcBef>
        <a:spcAft>
          <a:spcPct val="0"/>
        </a:spcAft>
        <a:buClr>
          <a:schemeClr val="tx1"/>
        </a:buClr>
        <a:buFont typeface="Wingdings 2" panose="05020102010507070707" pitchFamily="18" charset="2"/>
        <a:buChar char=""/>
        <a:defRPr sz="1000">
          <a:solidFill>
            <a:srgbClr val="000000"/>
          </a:solidFill>
          <a:latin typeface="+mn-lt"/>
          <a:cs typeface="+mn-cs"/>
        </a:defRPr>
      </a:lvl5pPr>
      <a:lvl6pPr marL="11922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6pPr>
      <a:lvl7pPr marL="16494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7pPr>
      <a:lvl8pPr marL="21066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8pPr>
      <a:lvl9pPr marL="25638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su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8112258" y="5799138"/>
            <a:ext cx="179374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6"/>
          <p:cNvSpPr>
            <a:spLocks noChangeShapeType="1"/>
          </p:cNvSpPr>
          <p:nvPr/>
        </p:nvSpPr>
        <p:spPr bwMode="gray">
          <a:xfrm>
            <a:off x="877094" y="549275"/>
            <a:ext cx="1720" cy="5543550"/>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en-GB" sz="1800" b="0" smtClean="0">
              <a:solidFill>
                <a:srgbClr val="EC7405"/>
              </a:solidFill>
              <a:latin typeface="Arial" panose="020B0604020202020204" pitchFamily="34" charset="0"/>
            </a:endParaRPr>
          </a:p>
        </p:txBody>
      </p:sp>
      <p:sp>
        <p:nvSpPr>
          <p:cNvPr id="2052" name="Oval 7"/>
          <p:cNvSpPr>
            <a:spLocks noChangeArrowheads="1"/>
          </p:cNvSpPr>
          <p:nvPr/>
        </p:nvSpPr>
        <p:spPr bwMode="gray">
          <a:xfrm>
            <a:off x="780785" y="512764"/>
            <a:ext cx="194337" cy="17938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2053" name="Rectangle 3"/>
          <p:cNvSpPr>
            <a:spLocks noGrp="1" noChangeArrowheads="1"/>
          </p:cNvSpPr>
          <p:nvPr>
            <p:ph type="body" idx="1"/>
          </p:nvPr>
        </p:nvSpPr>
        <p:spPr bwMode="gray">
          <a:xfrm>
            <a:off x="1286404" y="1268413"/>
            <a:ext cx="873654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smtClean="0"/>
          </a:p>
        </p:txBody>
      </p:sp>
      <p:sp>
        <p:nvSpPr>
          <p:cNvPr id="31755" name="Text Box 11"/>
          <p:cNvSpPr txBox="1">
            <a:spLocks noChangeArrowheads="1"/>
          </p:cNvSpPr>
          <p:nvPr/>
        </p:nvSpPr>
        <p:spPr bwMode="auto">
          <a:xfrm rot="-5400000">
            <a:off x="-1818415" y="2980537"/>
            <a:ext cx="4464050" cy="754053"/>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defRPr/>
            </a:pPr>
            <a:r>
              <a:rPr lang="fr-FR" sz="4300" smtClean="0">
                <a:solidFill>
                  <a:srgbClr val="005191"/>
                </a:solidFill>
              </a:rPr>
              <a:t>Summary</a:t>
            </a:r>
          </a:p>
        </p:txBody>
      </p:sp>
      <p:sp>
        <p:nvSpPr>
          <p:cNvPr id="2055" name="Oval 7"/>
          <p:cNvSpPr>
            <a:spLocks noChangeArrowheads="1"/>
          </p:cNvSpPr>
          <p:nvPr/>
        </p:nvSpPr>
        <p:spPr bwMode="gray">
          <a:xfrm>
            <a:off x="780785" y="5986464"/>
            <a:ext cx="194337" cy="17938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2056" name="Text Box 9"/>
          <p:cNvSpPr txBox="1">
            <a:spLocks noChangeArrowheads="1"/>
          </p:cNvSpPr>
          <p:nvPr/>
        </p:nvSpPr>
        <p:spPr bwMode="auto">
          <a:xfrm>
            <a:off x="0" y="6527801"/>
            <a:ext cx="46778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fld id="{0BBDBE26-1396-4246-9297-5FE295F7D533}" type="slidenum">
              <a:rPr lang="fr-FR" altLang="en-US" sz="800" smtClean="0">
                <a:solidFill>
                  <a:srgbClr val="005191"/>
                </a:solidFill>
                <a:ea typeface="ヒラギノ角ゴ Pro W3" charset="-128"/>
              </a:rPr>
              <a:pPr algn="ctr" eaLnBrk="1" hangingPunct="1">
                <a:spcBef>
                  <a:spcPct val="50000"/>
                </a:spcBef>
              </a:pPr>
              <a:t>‹#›</a:t>
            </a:fld>
            <a:endParaRPr lang="fr-FR" altLang="en-US" sz="800" smtClean="0">
              <a:solidFill>
                <a:srgbClr val="005191"/>
              </a:solidFill>
              <a:ea typeface="ヒラギノ角ゴ Pro W3" charset="-128"/>
            </a:endParaRPr>
          </a:p>
        </p:txBody>
      </p:sp>
    </p:spTree>
    <p:extLst>
      <p:ext uri="{BB962C8B-B14F-4D97-AF65-F5344CB8AC3E}">
        <p14:creationId xmlns:p14="http://schemas.microsoft.com/office/powerpoint/2010/main" val="2076335878"/>
      </p:ext>
    </p:extLst>
  </p:cSld>
  <p:clrMap bg1="lt1" tx1="dk1" bg2="lt2" tx2="dk2" accent1="accent1" accent2="accent2" accent3="accent3" accent4="accent4" accent5="accent5" accent6="accent6" hlink="hlink" folHlink="folHlink"/>
  <p:sldLayoutIdLst>
    <p:sldLayoutId id="2147487684" r:id="rId1"/>
    <p:sldLayoutId id="2147487685" r:id="rId2"/>
    <p:sldLayoutId id="2147487686" r:id="rId3"/>
    <p:sldLayoutId id="2147487687" r:id="rId4"/>
    <p:sldLayoutId id="2147487688" r:id="rId5"/>
    <p:sldLayoutId id="2147487689" r:id="rId6"/>
    <p:sldLayoutId id="2147487690" r:id="rId7"/>
    <p:sldLayoutId id="2147487691" r:id="rId8"/>
    <p:sldLayoutId id="2147487692" r:id="rId9"/>
    <p:sldLayoutId id="2147487693" r:id="rId10"/>
    <p:sldLayoutId id="2147487694" r:id="rId11"/>
  </p:sldLayoutIdLst>
  <p:hf hd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200" b="1">
          <a:solidFill>
            <a:schemeClr val="tx2"/>
          </a:solidFill>
          <a:latin typeface="Arial" charset="0"/>
          <a:cs typeface="Arial" charset="0"/>
        </a:defRPr>
      </a:lvl2pPr>
      <a:lvl3pPr algn="ctr" rtl="0" eaLnBrk="0" fontAlgn="base" hangingPunct="0">
        <a:spcBef>
          <a:spcPct val="0"/>
        </a:spcBef>
        <a:spcAft>
          <a:spcPct val="0"/>
        </a:spcAft>
        <a:defRPr sz="2200" b="1">
          <a:solidFill>
            <a:schemeClr val="tx2"/>
          </a:solidFill>
          <a:latin typeface="Arial" charset="0"/>
          <a:cs typeface="Arial" charset="0"/>
        </a:defRPr>
      </a:lvl3pPr>
      <a:lvl4pPr algn="ctr" rtl="0" eaLnBrk="0" fontAlgn="base" hangingPunct="0">
        <a:spcBef>
          <a:spcPct val="0"/>
        </a:spcBef>
        <a:spcAft>
          <a:spcPct val="0"/>
        </a:spcAft>
        <a:defRPr sz="2200" b="1">
          <a:solidFill>
            <a:schemeClr val="tx2"/>
          </a:solidFill>
          <a:latin typeface="Arial" charset="0"/>
          <a:cs typeface="Arial" charset="0"/>
        </a:defRPr>
      </a:lvl4pPr>
      <a:lvl5pPr algn="ctr" rtl="0" eaLnBrk="0" fontAlgn="base" hangingPunct="0">
        <a:spcBef>
          <a:spcPct val="0"/>
        </a:spcBef>
        <a:spcAft>
          <a:spcPct val="0"/>
        </a:spcAft>
        <a:defRPr sz="2200" b="1">
          <a:solidFill>
            <a:schemeClr val="tx2"/>
          </a:solidFill>
          <a:latin typeface="Arial" charset="0"/>
          <a:cs typeface="Arial" charset="0"/>
        </a:defRPr>
      </a:lvl5pPr>
      <a:lvl6pPr marL="457200" algn="ctr" rtl="0" fontAlgn="base">
        <a:spcBef>
          <a:spcPct val="0"/>
        </a:spcBef>
        <a:spcAft>
          <a:spcPct val="0"/>
        </a:spcAft>
        <a:defRPr sz="2200" b="1">
          <a:solidFill>
            <a:schemeClr val="tx2"/>
          </a:solidFill>
          <a:latin typeface="Arial" charset="0"/>
          <a:cs typeface="Arial" charset="0"/>
        </a:defRPr>
      </a:lvl6pPr>
      <a:lvl7pPr marL="914400" algn="ctr" rtl="0" fontAlgn="base">
        <a:spcBef>
          <a:spcPct val="0"/>
        </a:spcBef>
        <a:spcAft>
          <a:spcPct val="0"/>
        </a:spcAft>
        <a:defRPr sz="2200" b="1">
          <a:solidFill>
            <a:schemeClr val="tx2"/>
          </a:solidFill>
          <a:latin typeface="Arial" charset="0"/>
          <a:cs typeface="Arial" charset="0"/>
        </a:defRPr>
      </a:lvl7pPr>
      <a:lvl8pPr marL="1371600" algn="ctr" rtl="0" fontAlgn="base">
        <a:spcBef>
          <a:spcPct val="0"/>
        </a:spcBef>
        <a:spcAft>
          <a:spcPct val="0"/>
        </a:spcAft>
        <a:defRPr sz="2200" b="1">
          <a:solidFill>
            <a:schemeClr val="tx2"/>
          </a:solidFill>
          <a:latin typeface="Arial" charset="0"/>
          <a:cs typeface="Arial" charset="0"/>
        </a:defRPr>
      </a:lvl8pPr>
      <a:lvl9pPr marL="1828800" algn="ctr" rtl="0" fontAlgn="base">
        <a:spcBef>
          <a:spcPct val="0"/>
        </a:spcBef>
        <a:spcAft>
          <a:spcPct val="0"/>
        </a:spcAft>
        <a:defRPr sz="2200" b="1">
          <a:solidFill>
            <a:schemeClr val="tx2"/>
          </a:solidFill>
          <a:latin typeface="Arial" charset="0"/>
          <a:cs typeface="Arial" charset="0"/>
        </a:defRPr>
      </a:lvl9pPr>
    </p:titleStyle>
    <p:bodyStyle>
      <a:lvl1pPr marL="1588" indent="-1588" algn="just" rtl="0" eaLnBrk="0" fontAlgn="base" hangingPunct="0">
        <a:spcBef>
          <a:spcPct val="0"/>
        </a:spcBef>
        <a:spcAft>
          <a:spcPct val="60000"/>
        </a:spcAft>
        <a:defRPr sz="2000">
          <a:solidFill>
            <a:srgbClr val="000000"/>
          </a:solidFill>
          <a:latin typeface="+mn-lt"/>
          <a:ea typeface="+mn-ea"/>
          <a:cs typeface="+mn-cs"/>
        </a:defRPr>
      </a:lvl1pPr>
      <a:lvl2pPr marL="184150" indent="-180975" algn="l" rtl="0" eaLnBrk="0" fontAlgn="base" hangingPunct="0">
        <a:lnSpc>
          <a:spcPct val="120000"/>
        </a:lnSpc>
        <a:spcBef>
          <a:spcPct val="0"/>
        </a:spcBef>
        <a:spcAft>
          <a:spcPct val="0"/>
        </a:spcAft>
        <a:buClr>
          <a:schemeClr val="tx1"/>
        </a:buClr>
        <a:buSzPct val="80000"/>
        <a:buFont typeface="Wingdings 2" pitchFamily="18" charset="2"/>
        <a:buChar char=""/>
        <a:defRPr>
          <a:solidFill>
            <a:srgbClr val="000000"/>
          </a:solidFill>
          <a:latin typeface="+mn-lt"/>
          <a:cs typeface="+mn-cs"/>
        </a:defRPr>
      </a:lvl2pPr>
      <a:lvl3pPr marL="363538" indent="-177800" algn="l" rtl="0" eaLnBrk="0" fontAlgn="base" hangingPunct="0">
        <a:lnSpc>
          <a:spcPct val="120000"/>
        </a:lnSpc>
        <a:spcBef>
          <a:spcPct val="0"/>
        </a:spcBef>
        <a:spcAft>
          <a:spcPct val="0"/>
        </a:spcAft>
        <a:buClr>
          <a:schemeClr val="tx1"/>
        </a:buClr>
        <a:buFont typeface="Wingdings 2" panose="05020102010507070707" pitchFamily="18" charset="2"/>
        <a:buChar char="è"/>
        <a:defRPr sz="1600">
          <a:solidFill>
            <a:srgbClr val="000000"/>
          </a:solidFill>
          <a:latin typeface="+mn-lt"/>
          <a:cs typeface="+mn-cs"/>
        </a:defRPr>
      </a:lvl3pPr>
      <a:lvl4pPr marL="539750" indent="-174625" algn="l" rtl="0" eaLnBrk="0" fontAlgn="base" hangingPunct="0">
        <a:lnSpc>
          <a:spcPct val="120000"/>
        </a:lnSpc>
        <a:spcBef>
          <a:spcPct val="0"/>
        </a:spcBef>
        <a:spcAft>
          <a:spcPct val="0"/>
        </a:spcAft>
        <a:buClr>
          <a:schemeClr val="tx1"/>
        </a:buClr>
        <a:buFont typeface="Arial" panose="020B0604020202020204" pitchFamily="34" charset="0"/>
        <a:buChar char="»"/>
        <a:defRPr sz="1400">
          <a:solidFill>
            <a:srgbClr val="000000"/>
          </a:solidFill>
          <a:latin typeface="+mn-lt"/>
          <a:cs typeface="+mn-cs"/>
        </a:defRPr>
      </a:lvl4pPr>
      <a:lvl5pPr marL="735013" indent="-193675" algn="l" rtl="0" eaLnBrk="0" fontAlgn="base" hangingPunct="0">
        <a:lnSpc>
          <a:spcPct val="120000"/>
        </a:lnSpc>
        <a:spcBef>
          <a:spcPct val="0"/>
        </a:spcBef>
        <a:spcAft>
          <a:spcPct val="0"/>
        </a:spcAft>
        <a:buClr>
          <a:schemeClr val="tx1"/>
        </a:buClr>
        <a:buFont typeface="Wingdings 2" panose="05020102010507070707" pitchFamily="18" charset="2"/>
        <a:buChar char=""/>
        <a:defRPr sz="1000">
          <a:solidFill>
            <a:srgbClr val="000000"/>
          </a:solidFill>
          <a:latin typeface="+mn-lt"/>
          <a:cs typeface="+mn-cs"/>
        </a:defRPr>
      </a:lvl5pPr>
      <a:lvl6pPr marL="11922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6pPr>
      <a:lvl7pPr marL="16494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7pPr>
      <a:lvl8pPr marL="21066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8pPr>
      <a:lvl9pPr marL="25638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descr="su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8112258" y="5799138"/>
            <a:ext cx="179374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gray">
          <a:xfrm>
            <a:off x="584729" y="115889"/>
            <a:ext cx="873654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en-US" smtClean="0"/>
              <a:t>TITRE DE LA PAGE – MAJUSCULE Arial 22  </a:t>
            </a:r>
            <a:br>
              <a:rPr lang="fr-FR" altLang="en-US" smtClean="0"/>
            </a:br>
            <a:r>
              <a:rPr lang="fr-FR" altLang="en-US" smtClean="0"/>
              <a:t>IL PEUT S’ÉTENDRE SUR UNE OU DEUX LIGNES</a:t>
            </a:r>
          </a:p>
        </p:txBody>
      </p:sp>
      <p:sp>
        <p:nvSpPr>
          <p:cNvPr id="3076" name="Rectangle 3"/>
          <p:cNvSpPr>
            <a:spLocks noGrp="1" noChangeArrowheads="1"/>
          </p:cNvSpPr>
          <p:nvPr>
            <p:ph type="body" idx="1"/>
          </p:nvPr>
        </p:nvSpPr>
        <p:spPr bwMode="gray">
          <a:xfrm>
            <a:off x="584729" y="1628775"/>
            <a:ext cx="873654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smtClean="0"/>
              <a:t>Sous-titre Arial 20</a:t>
            </a:r>
          </a:p>
          <a:p>
            <a:pPr lvl="0"/>
            <a:endParaRPr lang="fr-FR" altLang="en-US" smtClean="0"/>
          </a:p>
          <a:p>
            <a:pPr lvl="1"/>
            <a:r>
              <a:rPr lang="fr-FR" altLang="en-US" smtClean="0"/>
              <a:t> Puce de niveau 1Arial 18</a:t>
            </a:r>
          </a:p>
          <a:p>
            <a:pPr lvl="2"/>
            <a:r>
              <a:rPr lang="fr-FR" altLang="en-US" smtClean="0"/>
              <a:t> Puce de niveau 2 Arial 16</a:t>
            </a:r>
          </a:p>
          <a:p>
            <a:pPr lvl="3"/>
            <a:r>
              <a:rPr lang="fr-FR" altLang="en-US" smtClean="0"/>
              <a:t> Puce de niveau 3 Arial 14</a:t>
            </a:r>
          </a:p>
        </p:txBody>
      </p:sp>
      <p:sp>
        <p:nvSpPr>
          <p:cNvPr id="3077" name="Oval 5"/>
          <p:cNvSpPr>
            <a:spLocks noChangeArrowheads="1"/>
          </p:cNvSpPr>
          <p:nvPr/>
        </p:nvSpPr>
        <p:spPr bwMode="gray">
          <a:xfrm rot="5400000">
            <a:off x="9172245" y="757701"/>
            <a:ext cx="179388" cy="19433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3078" name="Line 6"/>
          <p:cNvSpPr>
            <a:spLocks noChangeShapeType="1"/>
          </p:cNvSpPr>
          <p:nvPr/>
        </p:nvSpPr>
        <p:spPr bwMode="gray">
          <a:xfrm rot="5400000">
            <a:off x="4953000" y="-3495146"/>
            <a:ext cx="0" cy="8736542"/>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en-GB" sz="1800" b="0" smtClean="0">
              <a:solidFill>
                <a:srgbClr val="EC7405"/>
              </a:solidFill>
              <a:latin typeface="Arial" panose="020B0604020202020204" pitchFamily="34" charset="0"/>
            </a:endParaRPr>
          </a:p>
        </p:txBody>
      </p:sp>
      <p:sp>
        <p:nvSpPr>
          <p:cNvPr id="3079" name="Oval 7"/>
          <p:cNvSpPr>
            <a:spLocks noChangeArrowheads="1"/>
          </p:cNvSpPr>
          <p:nvPr/>
        </p:nvSpPr>
        <p:spPr bwMode="gray">
          <a:xfrm rot="5400000">
            <a:off x="554368" y="757701"/>
            <a:ext cx="179388" cy="19433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3080" name="Text Box 9"/>
          <p:cNvSpPr txBox="1">
            <a:spLocks noChangeArrowheads="1"/>
          </p:cNvSpPr>
          <p:nvPr/>
        </p:nvSpPr>
        <p:spPr bwMode="auto">
          <a:xfrm>
            <a:off x="0" y="6527801"/>
            <a:ext cx="46778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fld id="{4D63F98B-7961-4CD5-A9EC-C5560B9E9179}" type="slidenum">
              <a:rPr lang="fr-FR" altLang="en-US" sz="800" smtClean="0">
                <a:solidFill>
                  <a:srgbClr val="005191"/>
                </a:solidFill>
                <a:ea typeface="ヒラギノ角ゴ Pro W3" charset="-128"/>
              </a:rPr>
              <a:pPr algn="ctr" eaLnBrk="1" hangingPunct="1">
                <a:spcBef>
                  <a:spcPct val="50000"/>
                </a:spcBef>
              </a:pPr>
              <a:t>‹#›</a:t>
            </a:fld>
            <a:endParaRPr lang="fr-FR" altLang="en-US" sz="800" smtClean="0">
              <a:solidFill>
                <a:srgbClr val="005191"/>
              </a:solidFill>
              <a:ea typeface="ヒラギノ角ゴ Pro W3" charset="-128"/>
            </a:endParaRPr>
          </a:p>
        </p:txBody>
      </p:sp>
    </p:spTree>
    <p:extLst>
      <p:ext uri="{BB962C8B-B14F-4D97-AF65-F5344CB8AC3E}">
        <p14:creationId xmlns:p14="http://schemas.microsoft.com/office/powerpoint/2010/main" val="3758073134"/>
      </p:ext>
    </p:extLst>
  </p:cSld>
  <p:clrMap bg1="lt1" tx1="dk1" bg2="lt2" tx2="dk2" accent1="accent1" accent2="accent2" accent3="accent3" accent4="accent4" accent5="accent5" accent6="accent6" hlink="hlink" folHlink="folHlink"/>
  <p:sldLayoutIdLst>
    <p:sldLayoutId id="2147487696" r:id="rId1"/>
    <p:sldLayoutId id="2147487697" r:id="rId2"/>
    <p:sldLayoutId id="2147487698" r:id="rId3"/>
    <p:sldLayoutId id="2147487699" r:id="rId4"/>
    <p:sldLayoutId id="2147487700" r:id="rId5"/>
    <p:sldLayoutId id="2147487701" r:id="rId6"/>
    <p:sldLayoutId id="2147487702" r:id="rId7"/>
    <p:sldLayoutId id="2147487703" r:id="rId8"/>
    <p:sldLayoutId id="2147487704" r:id="rId9"/>
    <p:sldLayoutId id="2147487705" r:id="rId10"/>
    <p:sldLayoutId id="2147487706" r:id="rId11"/>
  </p:sldLayoutIdLst>
  <p:hf hd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200" b="1">
          <a:solidFill>
            <a:schemeClr val="tx2"/>
          </a:solidFill>
          <a:latin typeface="Arial" charset="0"/>
          <a:cs typeface="Arial" charset="0"/>
        </a:defRPr>
      </a:lvl2pPr>
      <a:lvl3pPr algn="ctr" rtl="0" eaLnBrk="0" fontAlgn="base" hangingPunct="0">
        <a:spcBef>
          <a:spcPct val="0"/>
        </a:spcBef>
        <a:spcAft>
          <a:spcPct val="0"/>
        </a:spcAft>
        <a:defRPr sz="2200" b="1">
          <a:solidFill>
            <a:schemeClr val="tx2"/>
          </a:solidFill>
          <a:latin typeface="Arial" charset="0"/>
          <a:cs typeface="Arial" charset="0"/>
        </a:defRPr>
      </a:lvl3pPr>
      <a:lvl4pPr algn="ctr" rtl="0" eaLnBrk="0" fontAlgn="base" hangingPunct="0">
        <a:spcBef>
          <a:spcPct val="0"/>
        </a:spcBef>
        <a:spcAft>
          <a:spcPct val="0"/>
        </a:spcAft>
        <a:defRPr sz="2200" b="1">
          <a:solidFill>
            <a:schemeClr val="tx2"/>
          </a:solidFill>
          <a:latin typeface="Arial" charset="0"/>
          <a:cs typeface="Arial" charset="0"/>
        </a:defRPr>
      </a:lvl4pPr>
      <a:lvl5pPr algn="ctr" rtl="0" eaLnBrk="0" fontAlgn="base" hangingPunct="0">
        <a:spcBef>
          <a:spcPct val="0"/>
        </a:spcBef>
        <a:spcAft>
          <a:spcPct val="0"/>
        </a:spcAft>
        <a:defRPr sz="2200" b="1">
          <a:solidFill>
            <a:schemeClr val="tx2"/>
          </a:solidFill>
          <a:latin typeface="Arial" charset="0"/>
          <a:cs typeface="Arial" charset="0"/>
        </a:defRPr>
      </a:lvl5pPr>
      <a:lvl6pPr marL="457200" algn="ctr" rtl="0" fontAlgn="base">
        <a:spcBef>
          <a:spcPct val="0"/>
        </a:spcBef>
        <a:spcAft>
          <a:spcPct val="0"/>
        </a:spcAft>
        <a:defRPr sz="2200" b="1">
          <a:solidFill>
            <a:schemeClr val="tx2"/>
          </a:solidFill>
          <a:latin typeface="Arial" charset="0"/>
          <a:cs typeface="Arial" charset="0"/>
        </a:defRPr>
      </a:lvl6pPr>
      <a:lvl7pPr marL="914400" algn="ctr" rtl="0" fontAlgn="base">
        <a:spcBef>
          <a:spcPct val="0"/>
        </a:spcBef>
        <a:spcAft>
          <a:spcPct val="0"/>
        </a:spcAft>
        <a:defRPr sz="2200" b="1">
          <a:solidFill>
            <a:schemeClr val="tx2"/>
          </a:solidFill>
          <a:latin typeface="Arial" charset="0"/>
          <a:cs typeface="Arial" charset="0"/>
        </a:defRPr>
      </a:lvl7pPr>
      <a:lvl8pPr marL="1371600" algn="ctr" rtl="0" fontAlgn="base">
        <a:spcBef>
          <a:spcPct val="0"/>
        </a:spcBef>
        <a:spcAft>
          <a:spcPct val="0"/>
        </a:spcAft>
        <a:defRPr sz="2200" b="1">
          <a:solidFill>
            <a:schemeClr val="tx2"/>
          </a:solidFill>
          <a:latin typeface="Arial" charset="0"/>
          <a:cs typeface="Arial" charset="0"/>
        </a:defRPr>
      </a:lvl8pPr>
      <a:lvl9pPr marL="1828800" algn="ctr" rtl="0" fontAlgn="base">
        <a:spcBef>
          <a:spcPct val="0"/>
        </a:spcBef>
        <a:spcAft>
          <a:spcPct val="0"/>
        </a:spcAft>
        <a:defRPr sz="2200" b="1">
          <a:solidFill>
            <a:schemeClr val="tx2"/>
          </a:solidFill>
          <a:latin typeface="Arial" charset="0"/>
          <a:cs typeface="Arial" charset="0"/>
        </a:defRPr>
      </a:lvl9pPr>
    </p:titleStyle>
    <p:bodyStyle>
      <a:lvl1pPr marL="1588" indent="-1588" algn="just" rtl="0" eaLnBrk="0" fontAlgn="base" hangingPunct="0">
        <a:spcBef>
          <a:spcPct val="0"/>
        </a:spcBef>
        <a:spcAft>
          <a:spcPct val="60000"/>
        </a:spcAft>
        <a:defRPr sz="2000">
          <a:solidFill>
            <a:srgbClr val="000000"/>
          </a:solidFill>
          <a:latin typeface="+mn-lt"/>
          <a:ea typeface="+mn-ea"/>
          <a:cs typeface="+mn-cs"/>
        </a:defRPr>
      </a:lvl1pPr>
      <a:lvl2pPr marL="184150" indent="-180975" algn="l" rtl="0" eaLnBrk="0" fontAlgn="base" hangingPunct="0">
        <a:lnSpc>
          <a:spcPct val="120000"/>
        </a:lnSpc>
        <a:spcBef>
          <a:spcPct val="0"/>
        </a:spcBef>
        <a:spcAft>
          <a:spcPct val="0"/>
        </a:spcAft>
        <a:buClr>
          <a:schemeClr val="tx1"/>
        </a:buClr>
        <a:buSzPct val="80000"/>
        <a:buFont typeface="Wingdings 2" pitchFamily="18" charset="2"/>
        <a:buChar char=""/>
        <a:defRPr>
          <a:solidFill>
            <a:srgbClr val="000000"/>
          </a:solidFill>
          <a:latin typeface="+mn-lt"/>
          <a:cs typeface="+mn-cs"/>
        </a:defRPr>
      </a:lvl2pPr>
      <a:lvl3pPr marL="363538" indent="-177800" algn="l" rtl="0" eaLnBrk="0" fontAlgn="base" hangingPunct="0">
        <a:lnSpc>
          <a:spcPct val="120000"/>
        </a:lnSpc>
        <a:spcBef>
          <a:spcPct val="0"/>
        </a:spcBef>
        <a:spcAft>
          <a:spcPct val="0"/>
        </a:spcAft>
        <a:buClr>
          <a:schemeClr val="tx1"/>
        </a:buClr>
        <a:buFont typeface="Wingdings 2" panose="05020102010507070707" pitchFamily="18" charset="2"/>
        <a:buChar char="è"/>
        <a:defRPr sz="1600">
          <a:solidFill>
            <a:srgbClr val="000000"/>
          </a:solidFill>
          <a:latin typeface="+mn-lt"/>
          <a:cs typeface="+mn-cs"/>
        </a:defRPr>
      </a:lvl3pPr>
      <a:lvl4pPr marL="539750" indent="-174625" algn="l" rtl="0" eaLnBrk="0" fontAlgn="base" hangingPunct="0">
        <a:lnSpc>
          <a:spcPct val="120000"/>
        </a:lnSpc>
        <a:spcBef>
          <a:spcPct val="0"/>
        </a:spcBef>
        <a:spcAft>
          <a:spcPct val="0"/>
        </a:spcAft>
        <a:buClr>
          <a:schemeClr val="tx1"/>
        </a:buClr>
        <a:buFont typeface="Arial" panose="020B0604020202020204" pitchFamily="34" charset="0"/>
        <a:buChar char="»"/>
        <a:defRPr sz="1400">
          <a:solidFill>
            <a:srgbClr val="000000"/>
          </a:solidFill>
          <a:latin typeface="+mn-lt"/>
          <a:cs typeface="+mn-cs"/>
        </a:defRPr>
      </a:lvl4pPr>
      <a:lvl5pPr marL="735013" indent="-193675" algn="l" rtl="0" eaLnBrk="0" fontAlgn="base" hangingPunct="0">
        <a:lnSpc>
          <a:spcPct val="120000"/>
        </a:lnSpc>
        <a:spcBef>
          <a:spcPct val="0"/>
        </a:spcBef>
        <a:spcAft>
          <a:spcPct val="0"/>
        </a:spcAft>
        <a:buClr>
          <a:schemeClr val="tx1"/>
        </a:buClr>
        <a:buFont typeface="Wingdings 2" panose="05020102010507070707" pitchFamily="18" charset="2"/>
        <a:buChar char=""/>
        <a:defRPr sz="1000">
          <a:solidFill>
            <a:srgbClr val="000000"/>
          </a:solidFill>
          <a:latin typeface="+mn-lt"/>
          <a:cs typeface="+mn-cs"/>
        </a:defRPr>
      </a:lvl5pPr>
      <a:lvl6pPr marL="11922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6pPr>
      <a:lvl7pPr marL="16494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7pPr>
      <a:lvl8pPr marL="21066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8pPr>
      <a:lvl9pPr marL="25638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2" descr="su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8112258" y="5799138"/>
            <a:ext cx="179374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bwMode="gray">
          <a:xfrm>
            <a:off x="584729" y="115889"/>
            <a:ext cx="873654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fr-FR" altLang="en-US" smtClean="0"/>
              <a:t>TITRE DE LA PAGE – MAJUSCULE Arial 22  </a:t>
            </a:r>
            <a:br>
              <a:rPr lang="fr-FR" altLang="en-US" smtClean="0"/>
            </a:br>
            <a:r>
              <a:rPr lang="fr-FR" altLang="en-US" smtClean="0"/>
              <a:t>IL PEUT S’ÉTENDRE SUR UNE OU DEUX LIGNES</a:t>
            </a:r>
          </a:p>
        </p:txBody>
      </p:sp>
      <p:sp>
        <p:nvSpPr>
          <p:cNvPr id="8196" name="Rectangle 3"/>
          <p:cNvSpPr>
            <a:spLocks noGrp="1" noChangeArrowheads="1"/>
          </p:cNvSpPr>
          <p:nvPr>
            <p:ph type="body" idx="1"/>
          </p:nvPr>
        </p:nvSpPr>
        <p:spPr bwMode="gray">
          <a:xfrm>
            <a:off x="584729" y="1628775"/>
            <a:ext cx="873654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smtClean="0"/>
              <a:t>Sous-titre Arial 20</a:t>
            </a:r>
          </a:p>
          <a:p>
            <a:pPr lvl="0"/>
            <a:endParaRPr lang="fr-FR" altLang="en-US" smtClean="0"/>
          </a:p>
          <a:p>
            <a:pPr lvl="1"/>
            <a:r>
              <a:rPr lang="fr-FR" altLang="en-US" smtClean="0"/>
              <a:t> Puce de niveau 1Arial 18</a:t>
            </a:r>
          </a:p>
          <a:p>
            <a:pPr lvl="2"/>
            <a:r>
              <a:rPr lang="fr-FR" altLang="en-US" smtClean="0"/>
              <a:t> Puce de niveau 2 Arial 16</a:t>
            </a:r>
          </a:p>
          <a:p>
            <a:pPr lvl="3"/>
            <a:r>
              <a:rPr lang="fr-FR" altLang="en-US" smtClean="0"/>
              <a:t> Puce de niveau 3 Arial 14</a:t>
            </a:r>
          </a:p>
        </p:txBody>
      </p:sp>
      <p:sp>
        <p:nvSpPr>
          <p:cNvPr id="3077" name="Oval 5"/>
          <p:cNvSpPr>
            <a:spLocks noChangeArrowheads="1"/>
          </p:cNvSpPr>
          <p:nvPr/>
        </p:nvSpPr>
        <p:spPr bwMode="gray">
          <a:xfrm rot="5400000">
            <a:off x="9172245" y="757701"/>
            <a:ext cx="179388" cy="194336"/>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8198" name="Line 6"/>
          <p:cNvSpPr>
            <a:spLocks noChangeShapeType="1"/>
          </p:cNvSpPr>
          <p:nvPr/>
        </p:nvSpPr>
        <p:spPr bwMode="gray">
          <a:xfrm rot="5400000">
            <a:off x="4953000" y="-3495146"/>
            <a:ext cx="0" cy="8736542"/>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en-GB" sz="1800" b="0" smtClean="0">
              <a:solidFill>
                <a:srgbClr val="EC7405"/>
              </a:solidFill>
              <a:latin typeface="Arial" panose="020B0604020202020204" pitchFamily="34" charset="0"/>
            </a:endParaRPr>
          </a:p>
        </p:txBody>
      </p:sp>
      <p:sp>
        <p:nvSpPr>
          <p:cNvPr id="3079" name="Oval 7"/>
          <p:cNvSpPr>
            <a:spLocks noChangeArrowheads="1"/>
          </p:cNvSpPr>
          <p:nvPr/>
        </p:nvSpPr>
        <p:spPr bwMode="gray">
          <a:xfrm rot="5400000">
            <a:off x="554368" y="757701"/>
            <a:ext cx="179388" cy="19433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b="0" smtClean="0">
              <a:solidFill>
                <a:srgbClr val="EC7405"/>
              </a:solidFill>
            </a:endParaRPr>
          </a:p>
        </p:txBody>
      </p:sp>
      <p:sp>
        <p:nvSpPr>
          <p:cNvPr id="3080" name="Text Box 9"/>
          <p:cNvSpPr txBox="1">
            <a:spLocks noChangeArrowheads="1"/>
          </p:cNvSpPr>
          <p:nvPr/>
        </p:nvSpPr>
        <p:spPr bwMode="auto">
          <a:xfrm>
            <a:off x="0" y="6527801"/>
            <a:ext cx="46778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fld id="{FCB9F8AD-BEA4-41D5-BF49-43BBD6EE32B3}" type="slidenum">
              <a:rPr lang="fr-FR" altLang="en-US" sz="800" smtClean="0">
                <a:solidFill>
                  <a:srgbClr val="005191"/>
                </a:solidFill>
                <a:ea typeface="ヒラギノ角ゴ Pro W3" charset="-128"/>
              </a:rPr>
              <a:pPr algn="ctr" eaLnBrk="1" hangingPunct="1">
                <a:spcBef>
                  <a:spcPct val="50000"/>
                </a:spcBef>
              </a:pPr>
              <a:t>‹#›</a:t>
            </a:fld>
            <a:endParaRPr lang="fr-FR" altLang="en-US" sz="800" smtClean="0">
              <a:solidFill>
                <a:srgbClr val="005191"/>
              </a:solidFill>
              <a:ea typeface="ヒラギノ角ゴ Pro W3" charset="-128"/>
            </a:endParaRPr>
          </a:p>
        </p:txBody>
      </p:sp>
    </p:spTree>
    <p:extLst>
      <p:ext uri="{BB962C8B-B14F-4D97-AF65-F5344CB8AC3E}">
        <p14:creationId xmlns:p14="http://schemas.microsoft.com/office/powerpoint/2010/main" val="2332358640"/>
      </p:ext>
    </p:extLst>
  </p:cSld>
  <p:clrMap bg1="lt1" tx1="dk1" bg2="lt2" tx2="dk2" accent1="accent1" accent2="accent2" accent3="accent3" accent4="accent4" accent5="accent5" accent6="accent6" hlink="hlink" folHlink="folHlink"/>
  <p:sldLayoutIdLst>
    <p:sldLayoutId id="2147487711" r:id="rId1"/>
    <p:sldLayoutId id="2147487712" r:id="rId2"/>
    <p:sldLayoutId id="2147487713" r:id="rId3"/>
    <p:sldLayoutId id="2147487714" r:id="rId4"/>
    <p:sldLayoutId id="2147487715" r:id="rId5"/>
    <p:sldLayoutId id="2147487716" r:id="rId6"/>
    <p:sldLayoutId id="2147487717" r:id="rId7"/>
    <p:sldLayoutId id="2147487718" r:id="rId8"/>
    <p:sldLayoutId id="2147487719" r:id="rId9"/>
    <p:sldLayoutId id="2147487720" r:id="rId10"/>
    <p:sldLayoutId id="2147487721" r:id="rId11"/>
  </p:sldLayoutIdLst>
  <p:hf hd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200" b="1">
          <a:solidFill>
            <a:schemeClr val="tx2"/>
          </a:solidFill>
          <a:latin typeface="Arial" charset="0"/>
          <a:cs typeface="Arial" charset="0"/>
        </a:defRPr>
      </a:lvl2pPr>
      <a:lvl3pPr algn="ctr" rtl="0" eaLnBrk="0" fontAlgn="base" hangingPunct="0">
        <a:spcBef>
          <a:spcPct val="0"/>
        </a:spcBef>
        <a:spcAft>
          <a:spcPct val="0"/>
        </a:spcAft>
        <a:defRPr sz="2200" b="1">
          <a:solidFill>
            <a:schemeClr val="tx2"/>
          </a:solidFill>
          <a:latin typeface="Arial" charset="0"/>
          <a:cs typeface="Arial" charset="0"/>
        </a:defRPr>
      </a:lvl3pPr>
      <a:lvl4pPr algn="ctr" rtl="0" eaLnBrk="0" fontAlgn="base" hangingPunct="0">
        <a:spcBef>
          <a:spcPct val="0"/>
        </a:spcBef>
        <a:spcAft>
          <a:spcPct val="0"/>
        </a:spcAft>
        <a:defRPr sz="2200" b="1">
          <a:solidFill>
            <a:schemeClr val="tx2"/>
          </a:solidFill>
          <a:latin typeface="Arial" charset="0"/>
          <a:cs typeface="Arial" charset="0"/>
        </a:defRPr>
      </a:lvl4pPr>
      <a:lvl5pPr algn="ctr" rtl="0" eaLnBrk="0" fontAlgn="base" hangingPunct="0">
        <a:spcBef>
          <a:spcPct val="0"/>
        </a:spcBef>
        <a:spcAft>
          <a:spcPct val="0"/>
        </a:spcAft>
        <a:defRPr sz="2200" b="1">
          <a:solidFill>
            <a:schemeClr val="tx2"/>
          </a:solidFill>
          <a:latin typeface="Arial" charset="0"/>
          <a:cs typeface="Arial" charset="0"/>
        </a:defRPr>
      </a:lvl5pPr>
      <a:lvl6pPr marL="457200" algn="ctr" rtl="0" fontAlgn="base">
        <a:spcBef>
          <a:spcPct val="0"/>
        </a:spcBef>
        <a:spcAft>
          <a:spcPct val="0"/>
        </a:spcAft>
        <a:defRPr sz="2200" b="1">
          <a:solidFill>
            <a:schemeClr val="tx2"/>
          </a:solidFill>
          <a:latin typeface="Arial" charset="0"/>
          <a:cs typeface="Arial" charset="0"/>
        </a:defRPr>
      </a:lvl6pPr>
      <a:lvl7pPr marL="914400" algn="ctr" rtl="0" fontAlgn="base">
        <a:spcBef>
          <a:spcPct val="0"/>
        </a:spcBef>
        <a:spcAft>
          <a:spcPct val="0"/>
        </a:spcAft>
        <a:defRPr sz="2200" b="1">
          <a:solidFill>
            <a:schemeClr val="tx2"/>
          </a:solidFill>
          <a:latin typeface="Arial" charset="0"/>
          <a:cs typeface="Arial" charset="0"/>
        </a:defRPr>
      </a:lvl7pPr>
      <a:lvl8pPr marL="1371600" algn="ctr" rtl="0" fontAlgn="base">
        <a:spcBef>
          <a:spcPct val="0"/>
        </a:spcBef>
        <a:spcAft>
          <a:spcPct val="0"/>
        </a:spcAft>
        <a:defRPr sz="2200" b="1">
          <a:solidFill>
            <a:schemeClr val="tx2"/>
          </a:solidFill>
          <a:latin typeface="Arial" charset="0"/>
          <a:cs typeface="Arial" charset="0"/>
        </a:defRPr>
      </a:lvl8pPr>
      <a:lvl9pPr marL="1828800" algn="ctr" rtl="0" fontAlgn="base">
        <a:spcBef>
          <a:spcPct val="0"/>
        </a:spcBef>
        <a:spcAft>
          <a:spcPct val="0"/>
        </a:spcAft>
        <a:defRPr sz="2200" b="1">
          <a:solidFill>
            <a:schemeClr val="tx2"/>
          </a:solidFill>
          <a:latin typeface="Arial" charset="0"/>
          <a:cs typeface="Arial" charset="0"/>
        </a:defRPr>
      </a:lvl9pPr>
    </p:titleStyle>
    <p:bodyStyle>
      <a:lvl1pPr marL="1588" indent="-1588" algn="just" rtl="0" eaLnBrk="0" fontAlgn="base" hangingPunct="0">
        <a:spcBef>
          <a:spcPct val="0"/>
        </a:spcBef>
        <a:spcAft>
          <a:spcPct val="60000"/>
        </a:spcAft>
        <a:defRPr sz="2000">
          <a:solidFill>
            <a:srgbClr val="000000"/>
          </a:solidFill>
          <a:latin typeface="+mn-lt"/>
          <a:ea typeface="+mn-ea"/>
          <a:cs typeface="+mn-cs"/>
        </a:defRPr>
      </a:lvl1pPr>
      <a:lvl2pPr marL="184150" indent="-180975" algn="l" rtl="0" eaLnBrk="0" fontAlgn="base" hangingPunct="0">
        <a:lnSpc>
          <a:spcPct val="120000"/>
        </a:lnSpc>
        <a:spcBef>
          <a:spcPct val="0"/>
        </a:spcBef>
        <a:spcAft>
          <a:spcPct val="0"/>
        </a:spcAft>
        <a:buClr>
          <a:schemeClr val="tx1"/>
        </a:buClr>
        <a:buSzPct val="80000"/>
        <a:buFont typeface="Wingdings 2" pitchFamily="18" charset="2"/>
        <a:buChar char=""/>
        <a:defRPr>
          <a:solidFill>
            <a:srgbClr val="000000"/>
          </a:solidFill>
          <a:latin typeface="+mn-lt"/>
          <a:cs typeface="+mn-cs"/>
        </a:defRPr>
      </a:lvl2pPr>
      <a:lvl3pPr marL="363538" indent="-177800" algn="l" rtl="0" eaLnBrk="0" fontAlgn="base" hangingPunct="0">
        <a:lnSpc>
          <a:spcPct val="120000"/>
        </a:lnSpc>
        <a:spcBef>
          <a:spcPct val="0"/>
        </a:spcBef>
        <a:spcAft>
          <a:spcPct val="0"/>
        </a:spcAft>
        <a:buClr>
          <a:schemeClr val="tx1"/>
        </a:buClr>
        <a:buFont typeface="Wingdings 2" panose="05020102010507070707" pitchFamily="18" charset="2"/>
        <a:buChar char="è"/>
        <a:defRPr sz="1600">
          <a:solidFill>
            <a:srgbClr val="000000"/>
          </a:solidFill>
          <a:latin typeface="+mn-lt"/>
          <a:cs typeface="+mn-cs"/>
        </a:defRPr>
      </a:lvl3pPr>
      <a:lvl4pPr marL="539750" indent="-174625" algn="l" rtl="0" eaLnBrk="0" fontAlgn="base" hangingPunct="0">
        <a:lnSpc>
          <a:spcPct val="120000"/>
        </a:lnSpc>
        <a:spcBef>
          <a:spcPct val="0"/>
        </a:spcBef>
        <a:spcAft>
          <a:spcPct val="0"/>
        </a:spcAft>
        <a:buClr>
          <a:schemeClr val="tx1"/>
        </a:buClr>
        <a:buFont typeface="Arial" panose="020B0604020202020204" pitchFamily="34" charset="0"/>
        <a:buChar char="»"/>
        <a:defRPr sz="1400">
          <a:solidFill>
            <a:srgbClr val="000000"/>
          </a:solidFill>
          <a:latin typeface="+mn-lt"/>
          <a:cs typeface="+mn-cs"/>
        </a:defRPr>
      </a:lvl4pPr>
      <a:lvl5pPr marL="735013" indent="-193675" algn="l" rtl="0" eaLnBrk="0" fontAlgn="base" hangingPunct="0">
        <a:lnSpc>
          <a:spcPct val="120000"/>
        </a:lnSpc>
        <a:spcBef>
          <a:spcPct val="0"/>
        </a:spcBef>
        <a:spcAft>
          <a:spcPct val="0"/>
        </a:spcAft>
        <a:buClr>
          <a:schemeClr val="tx1"/>
        </a:buClr>
        <a:buFont typeface="Wingdings 2" panose="05020102010507070707" pitchFamily="18" charset="2"/>
        <a:buChar char=""/>
        <a:defRPr sz="1000">
          <a:solidFill>
            <a:srgbClr val="000000"/>
          </a:solidFill>
          <a:latin typeface="+mn-lt"/>
          <a:cs typeface="+mn-cs"/>
        </a:defRPr>
      </a:lvl5pPr>
      <a:lvl6pPr marL="11922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6pPr>
      <a:lvl7pPr marL="16494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7pPr>
      <a:lvl8pPr marL="21066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8pPr>
      <a:lvl9pPr marL="2563813" indent="-193675" algn="l" rtl="0" fontAlgn="base">
        <a:lnSpc>
          <a:spcPct val="120000"/>
        </a:lnSpc>
        <a:spcBef>
          <a:spcPct val="0"/>
        </a:spcBef>
        <a:spcAft>
          <a:spcPct val="0"/>
        </a:spcAft>
        <a:buClr>
          <a:schemeClr val="tx1"/>
        </a:buClr>
        <a:buFont typeface="Wingdings 2" pitchFamily="18" charset="2"/>
        <a:buChar char=""/>
        <a:defRPr sz="1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4557133" y="3096929"/>
            <a:ext cx="5120268" cy="1943157"/>
          </a:xfrm>
          <a:prstGeom prst="rect">
            <a:avLst/>
          </a:prstGeom>
        </p:spPr>
        <p:txBody>
          <a:bodyPr anchor="t"/>
          <a:lstStyle>
            <a:lvl1pPr marL="0" indent="0" algn="r">
              <a:lnSpc>
                <a:spcPts val="3400"/>
              </a:lnSpc>
              <a:buNone/>
              <a:defRPr sz="2400" b="0" cap="none" baseline="0">
                <a:solidFill>
                  <a:srgbClr val="00205B"/>
                </a:solidFill>
              </a:defRPr>
            </a:lvl1pPr>
          </a:lstStyle>
          <a:p>
            <a:r>
              <a:rPr kumimoji="0" lang="en-US"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X. Scott Hu</a:t>
            </a:r>
            <a:r>
              <a:rPr kumimoji="0" lang="en-US" b="0" i="0" u="none" strike="noStrike" kern="0" cap="none" spc="0" normalizeH="0" noProof="0" dirty="0" smtClean="0">
                <a:ln>
                  <a:noFill/>
                </a:ln>
                <a:solidFill>
                  <a:schemeClr val="bg1"/>
                </a:solidFill>
                <a:effectLst/>
                <a:uLnTx/>
                <a:uFillTx/>
                <a:latin typeface="Arial" pitchFamily="34" charset="0"/>
                <a:ea typeface="+mn-ea"/>
                <a:cs typeface="Arial" pitchFamily="34" charset="0"/>
              </a:rPr>
              <a:t> (CMA)</a:t>
            </a:r>
          </a:p>
          <a:p>
            <a:r>
              <a:rPr kumimoji="0" lang="en-US"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S. Wagner</a:t>
            </a:r>
            <a:r>
              <a:rPr kumimoji="0" lang="en-US" b="0" i="0" u="none" strike="noStrike" kern="0" cap="none" spc="0" normalizeH="0" noProof="0" dirty="0" smtClean="0">
                <a:ln>
                  <a:noFill/>
                </a:ln>
                <a:solidFill>
                  <a:schemeClr val="bg1"/>
                </a:solidFill>
                <a:effectLst/>
                <a:uLnTx/>
                <a:uFillTx/>
                <a:latin typeface="Arial" pitchFamily="34" charset="0"/>
                <a:ea typeface="+mn-ea"/>
                <a:cs typeface="Arial" pitchFamily="34" charset="0"/>
              </a:rPr>
              <a:t> (</a:t>
            </a:r>
            <a:r>
              <a:rPr kumimoji="0" lang="en-US"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EUMETSAT)</a:t>
            </a:r>
          </a:p>
          <a:p>
            <a:r>
              <a:rPr lang="en-US" kern="0" dirty="0" smtClean="0">
                <a:solidFill>
                  <a:schemeClr val="bg1"/>
                </a:solidFill>
                <a:latin typeface="Arial" pitchFamily="34" charset="0"/>
                <a:cs typeface="Arial" pitchFamily="34" charset="0"/>
              </a:rPr>
              <a:t>T. Stone (USGS)</a:t>
            </a:r>
            <a:endParaRPr lang="en-GB" kern="0" dirty="0">
              <a:solidFill>
                <a:schemeClr val="bg1"/>
              </a:solidFill>
              <a:latin typeface="Arial" pitchFamily="34" charset="0"/>
              <a:cs typeface="Arial" pitchFamily="34" charset="0"/>
            </a:endParaRPr>
          </a:p>
          <a:p>
            <a:r>
              <a:rPr lang="en-US" kern="0" dirty="0" smtClean="0">
                <a:solidFill>
                  <a:schemeClr val="bg1"/>
                </a:solidFill>
                <a:latin typeface="Arial" pitchFamily="34" charset="0"/>
                <a:cs typeface="Arial" pitchFamily="34" charset="0"/>
              </a:rPr>
              <a:t>X. Fred Wu, F. Yu (NOAA)</a:t>
            </a:r>
          </a:p>
        </p:txBody>
      </p:sp>
      <p:sp>
        <p:nvSpPr>
          <p:cNvPr id="6" name="Title 247"/>
          <p:cNvSpPr txBox="1">
            <a:spLocks/>
          </p:cNvSpPr>
          <p:nvPr/>
        </p:nvSpPr>
        <p:spPr>
          <a:xfrm>
            <a:off x="2565400" y="1524000"/>
            <a:ext cx="7112000" cy="1222772"/>
          </a:xfrm>
          <a:prstGeom prst="rect">
            <a:avLst/>
          </a:prstGeom>
        </p:spPr>
        <p:txBody>
          <a:bodyPr anchor="b"/>
          <a:lstStyle>
            <a:lvl1pPr algn="r">
              <a:defRPr>
                <a:solidFill>
                  <a:srgbClr val="00B5E2"/>
                </a:solidFill>
              </a:defRPr>
            </a:lvl1pPr>
          </a:lstStyle>
          <a:p>
            <a:pPr>
              <a:lnSpc>
                <a:spcPts val="3600"/>
              </a:lnSpc>
              <a:spcBef>
                <a:spcPts val="0"/>
              </a:spcBef>
              <a:defRPr/>
            </a:pPr>
            <a:r>
              <a:rPr lang="en-GB" sz="2800" kern="0" dirty="0">
                <a:solidFill>
                  <a:schemeClr val="bg1"/>
                </a:solidFill>
                <a:latin typeface="Arial" pitchFamily="34" charset="0"/>
                <a:ea typeface="+mj-ea"/>
                <a:cs typeface="Arial" pitchFamily="34" charset="0"/>
              </a:rPr>
              <a:t>Lunar Calibration Workshop</a:t>
            </a:r>
          </a:p>
          <a:p>
            <a:pPr>
              <a:lnSpc>
                <a:spcPts val="3600"/>
              </a:lnSpc>
              <a:spcBef>
                <a:spcPts val="0"/>
              </a:spcBef>
              <a:defRPr/>
            </a:pPr>
            <a:r>
              <a:rPr lang="en-US" sz="2800" kern="0" dirty="0">
                <a:solidFill>
                  <a:schemeClr val="bg1"/>
                </a:solidFill>
                <a:latin typeface="Arial" pitchFamily="34" charset="0"/>
                <a:ea typeface="+mj-ea"/>
                <a:cs typeface="Arial" pitchFamily="34" charset="0"/>
              </a:rPr>
              <a:t>Wrap up, next steps and list of </a:t>
            </a:r>
            <a:r>
              <a:rPr lang="en-US" sz="2800" kern="0" dirty="0" smtClean="0">
                <a:solidFill>
                  <a:schemeClr val="bg1"/>
                </a:solidFill>
                <a:latin typeface="Arial" pitchFamily="34" charset="0"/>
                <a:ea typeface="+mj-ea"/>
                <a:cs typeface="Arial" pitchFamily="34" charset="0"/>
              </a:rPr>
              <a:t>actions</a:t>
            </a:r>
            <a:endParaRPr lang="en-GB" sz="2800" kern="0" dirty="0">
              <a:solidFill>
                <a:schemeClr val="bg1"/>
              </a:solidFill>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8893" y="1382332"/>
            <a:ext cx="8694420" cy="3823652"/>
          </a:xfrm>
        </p:spPr>
        <p:txBody>
          <a:bodyPr>
            <a:normAutofit fontScale="92500" lnSpcReduction="20000"/>
          </a:bodyPr>
          <a:lstStyle/>
          <a:p>
            <a:pPr>
              <a:lnSpc>
                <a:spcPct val="150000"/>
              </a:lnSpc>
            </a:pPr>
            <a:r>
              <a:rPr lang="en-US" sz="2400" dirty="0" smtClean="0"/>
              <a:t>Next obvious iteration = GSICS annual meeting</a:t>
            </a:r>
          </a:p>
          <a:p>
            <a:pPr>
              <a:lnSpc>
                <a:spcPct val="150000"/>
              </a:lnSpc>
            </a:pPr>
            <a:endParaRPr lang="en-US" sz="2400" dirty="0" smtClean="0"/>
          </a:p>
          <a:p>
            <a:pPr>
              <a:lnSpc>
                <a:spcPct val="150000"/>
              </a:lnSpc>
            </a:pPr>
            <a:r>
              <a:rPr lang="en-US" sz="2400" dirty="0" smtClean="0"/>
              <a:t>Minutes / summary of the workshop to be communicated to CEOS-IVOS + people who showed interest</a:t>
            </a:r>
          </a:p>
          <a:p>
            <a:pPr>
              <a:lnSpc>
                <a:spcPct val="150000"/>
              </a:lnSpc>
            </a:pPr>
            <a:endParaRPr lang="en-US" sz="2400" dirty="0" smtClean="0"/>
          </a:p>
          <a:p>
            <a:pPr>
              <a:lnSpc>
                <a:spcPct val="150000"/>
              </a:lnSpc>
            </a:pPr>
            <a:r>
              <a:rPr lang="en-US" sz="2400" dirty="0" smtClean="0"/>
              <a:t>Is there an interest for another workshop?</a:t>
            </a:r>
          </a:p>
          <a:p>
            <a:pPr marL="0" indent="0">
              <a:lnSpc>
                <a:spcPct val="150000"/>
              </a:lnSpc>
              <a:buNone/>
            </a:pPr>
            <a:endParaRPr lang="en-US" sz="2400" dirty="0" smtClean="0"/>
          </a:p>
          <a:p>
            <a:pPr>
              <a:lnSpc>
                <a:spcPct val="150000"/>
              </a:lnSpc>
            </a:pPr>
            <a:r>
              <a:rPr lang="en-US" sz="2400" dirty="0" smtClean="0"/>
              <a:t>If yes, when and where?</a:t>
            </a:r>
            <a:endParaRPr lang="en-GB" sz="2400" dirty="0"/>
          </a:p>
        </p:txBody>
      </p:sp>
      <p:sp>
        <p:nvSpPr>
          <p:cNvPr id="5" name="Title 1"/>
          <p:cNvSpPr>
            <a:spLocks noGrp="1"/>
          </p:cNvSpPr>
          <p:nvPr>
            <p:ph type="title"/>
          </p:nvPr>
        </p:nvSpPr>
        <p:spPr>
          <a:xfrm>
            <a:off x="0" y="0"/>
            <a:ext cx="9221972" cy="854075"/>
          </a:xfrm>
        </p:spPr>
        <p:txBody>
          <a:bodyPr/>
          <a:lstStyle/>
          <a:p>
            <a:r>
              <a:rPr lang="en-GB" dirty="0" smtClean="0"/>
              <a:t>What’s next?</a:t>
            </a:r>
            <a:endParaRPr lang="en-GB" dirty="0"/>
          </a:p>
        </p:txBody>
      </p:sp>
    </p:spTree>
    <p:extLst>
      <p:ext uri="{BB962C8B-B14F-4D97-AF65-F5344CB8AC3E}">
        <p14:creationId xmlns:p14="http://schemas.microsoft.com/office/powerpoint/2010/main" val="17416768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717" y="865632"/>
            <a:ext cx="9513870" cy="5724644"/>
          </a:xfrm>
          <a:prstGeom prst="rect">
            <a:avLst/>
          </a:prstGeom>
        </p:spPr>
        <p:txBody>
          <a:bodyPr wrap="square">
            <a:spAutoFit/>
          </a:bodyPr>
          <a:lstStyle/>
          <a:p>
            <a:pPr marL="266700" lvl="1" indent="-266700" algn="ctr">
              <a:lnSpc>
                <a:spcPct val="150000"/>
              </a:lnSpc>
            </a:pPr>
            <a:r>
              <a:rPr lang="en-US" sz="3000" dirty="0" smtClean="0">
                <a:solidFill>
                  <a:srgbClr val="002C83"/>
                </a:solidFill>
                <a:latin typeface="Calibri" pitchFamily="34" charset="0"/>
                <a:cs typeface="Calibri" pitchFamily="34" charset="0"/>
                <a:sym typeface="Symbol" pitchFamily="18" charset="2"/>
              </a:rPr>
              <a:t>Many thanks to CMA and to XIOPM</a:t>
            </a:r>
            <a:endParaRPr lang="en-US" sz="3000" dirty="0">
              <a:solidFill>
                <a:srgbClr val="002C83"/>
              </a:solidFill>
              <a:latin typeface="Calibri" pitchFamily="34" charset="0"/>
              <a:cs typeface="Calibri" pitchFamily="34" charset="0"/>
              <a:sym typeface="Symbol" pitchFamily="18" charset="2"/>
            </a:endParaRPr>
          </a:p>
          <a:p>
            <a:pPr marL="266700" lvl="1" indent="-266700" algn="ctr">
              <a:lnSpc>
                <a:spcPct val="150000"/>
              </a:lnSpc>
            </a:pPr>
            <a:r>
              <a:rPr lang="en-US" sz="3000" dirty="0" smtClean="0">
                <a:solidFill>
                  <a:srgbClr val="002C83"/>
                </a:solidFill>
                <a:latin typeface="Calibri" pitchFamily="34" charset="0"/>
                <a:cs typeface="Calibri" pitchFamily="34" charset="0"/>
                <a:sym typeface="Symbol" pitchFamily="18" charset="2"/>
              </a:rPr>
              <a:t>in particular to:</a:t>
            </a:r>
          </a:p>
          <a:p>
            <a:pPr marL="266700" lvl="1" indent="-266700" algn="ctr">
              <a:lnSpc>
                <a:spcPct val="150000"/>
              </a:lnSpc>
            </a:pPr>
            <a:r>
              <a:rPr lang="en-US" sz="3000" dirty="0" smtClean="0">
                <a:solidFill>
                  <a:srgbClr val="002C83"/>
                </a:solidFill>
                <a:latin typeface="Calibri" pitchFamily="34" charset="0"/>
                <a:cs typeface="Calibri" pitchFamily="34" charset="0"/>
                <a:sym typeface="Symbol" pitchFamily="18" charset="2"/>
              </a:rPr>
              <a:t>Peng Zhang, </a:t>
            </a:r>
            <a:r>
              <a:rPr lang="en-US" sz="3000" dirty="0" err="1" smtClean="0">
                <a:solidFill>
                  <a:srgbClr val="002C83"/>
                </a:solidFill>
                <a:latin typeface="Calibri" pitchFamily="34" charset="0"/>
                <a:cs typeface="Calibri" pitchFamily="34" charset="0"/>
                <a:sym typeface="Symbol" pitchFamily="18" charset="2"/>
              </a:rPr>
              <a:t>Xiuping</a:t>
            </a:r>
            <a:r>
              <a:rPr lang="en-US" sz="3000" dirty="0" smtClean="0">
                <a:solidFill>
                  <a:srgbClr val="002C83"/>
                </a:solidFill>
                <a:latin typeface="Calibri" pitchFamily="34" charset="0"/>
                <a:cs typeface="Calibri" pitchFamily="34" charset="0"/>
                <a:sym typeface="Symbol" pitchFamily="18" charset="2"/>
              </a:rPr>
              <a:t>  Hu, Lin Chen</a:t>
            </a:r>
          </a:p>
          <a:p>
            <a:pPr marL="266700" lvl="1" indent="-266700" algn="ctr">
              <a:lnSpc>
                <a:spcPct val="150000"/>
              </a:lnSpc>
            </a:pPr>
            <a:r>
              <a:rPr lang="en-US" sz="3000" dirty="0" smtClean="0">
                <a:solidFill>
                  <a:srgbClr val="002C83"/>
                </a:solidFill>
                <a:latin typeface="Calibri" pitchFamily="34" charset="0"/>
                <a:cs typeface="Calibri" pitchFamily="34" charset="0"/>
                <a:sym typeface="Symbol" pitchFamily="18" charset="2"/>
              </a:rPr>
              <a:t>Wei </a:t>
            </a:r>
            <a:r>
              <a:rPr lang="en-US" sz="3000" dirty="0">
                <a:solidFill>
                  <a:srgbClr val="002C83"/>
                </a:solidFill>
                <a:latin typeface="Calibri" pitchFamily="34" charset="0"/>
                <a:cs typeface="Calibri" pitchFamily="34" charset="0"/>
                <a:sym typeface="Symbol" pitchFamily="18" charset="2"/>
              </a:rPr>
              <a:t>H</a:t>
            </a:r>
            <a:r>
              <a:rPr lang="en-US" sz="3000" dirty="0" smtClean="0">
                <a:solidFill>
                  <a:srgbClr val="002C83"/>
                </a:solidFill>
                <a:latin typeface="Calibri" pitchFamily="34" charset="0"/>
                <a:cs typeface="Calibri" pitchFamily="34" charset="0"/>
                <a:sym typeface="Symbol" pitchFamily="18" charset="2"/>
              </a:rPr>
              <a:t>ao, </a:t>
            </a:r>
            <a:r>
              <a:rPr lang="en-US" sz="3000" dirty="0" err="1" smtClean="0">
                <a:solidFill>
                  <a:srgbClr val="002C83"/>
                </a:solidFill>
                <a:latin typeface="Calibri" pitchFamily="34" charset="0"/>
                <a:cs typeface="Calibri" pitchFamily="34" charset="0"/>
                <a:sym typeface="Symbol" pitchFamily="18" charset="2"/>
              </a:rPr>
              <a:t>Shuang</a:t>
            </a:r>
            <a:r>
              <a:rPr lang="en-US" sz="3000" dirty="0" smtClean="0">
                <a:solidFill>
                  <a:srgbClr val="002C83"/>
                </a:solidFill>
                <a:latin typeface="Calibri" pitchFamily="34" charset="0"/>
                <a:cs typeface="Calibri" pitchFamily="34" charset="0"/>
                <a:sym typeface="Symbol" pitchFamily="18" charset="2"/>
              </a:rPr>
              <a:t> Wang</a:t>
            </a:r>
          </a:p>
          <a:p>
            <a:pPr marL="266700" lvl="1" indent="-266700" algn="ctr">
              <a:lnSpc>
                <a:spcPct val="150000"/>
              </a:lnSpc>
            </a:pPr>
            <a:endParaRPr lang="en-US" sz="2400" dirty="0" smtClean="0">
              <a:solidFill>
                <a:srgbClr val="002C83"/>
              </a:solidFill>
              <a:latin typeface="Calibri" pitchFamily="34" charset="0"/>
              <a:cs typeface="Calibri" pitchFamily="34" charset="0"/>
              <a:sym typeface="Symbol" pitchFamily="18" charset="2"/>
            </a:endParaRPr>
          </a:p>
          <a:p>
            <a:pPr marL="266700" lvl="1" indent="-266700" algn="ctr"/>
            <a:r>
              <a:rPr lang="en-US" sz="3000" dirty="0" smtClean="0">
                <a:solidFill>
                  <a:srgbClr val="002C83"/>
                </a:solidFill>
                <a:latin typeface="Calibri" pitchFamily="34" charset="0"/>
                <a:cs typeface="Calibri" pitchFamily="34" charset="0"/>
                <a:sym typeface="Symbol" pitchFamily="18" charset="2"/>
              </a:rPr>
              <a:t>And to all the people who helped organizing this workshop and welcomed us in Xi’an</a:t>
            </a:r>
          </a:p>
          <a:p>
            <a:pPr marL="266700" lvl="1" indent="-266700" algn="ctr"/>
            <a:endParaRPr lang="en-US" sz="3000" dirty="0">
              <a:solidFill>
                <a:srgbClr val="002C83"/>
              </a:solidFill>
              <a:latin typeface="Calibri" pitchFamily="34" charset="0"/>
              <a:cs typeface="Calibri" pitchFamily="34" charset="0"/>
              <a:sym typeface="Symbol" pitchFamily="18" charset="2"/>
            </a:endParaRPr>
          </a:p>
          <a:p>
            <a:pPr marL="266700" lvl="1" indent="-266700" algn="ctr"/>
            <a:r>
              <a:rPr lang="en-US" sz="3000" dirty="0" smtClean="0">
                <a:solidFill>
                  <a:srgbClr val="002C83"/>
                </a:solidFill>
                <a:latin typeface="Calibri" pitchFamily="34" charset="0"/>
                <a:cs typeface="Calibri" pitchFamily="34" charset="0"/>
                <a:sym typeface="Symbol" pitchFamily="18" charset="2"/>
              </a:rPr>
              <a:t>Many thanks to the chairs</a:t>
            </a:r>
          </a:p>
          <a:p>
            <a:pPr marL="266700" lvl="1" indent="-266700" algn="ctr"/>
            <a:r>
              <a:rPr lang="en-US" sz="3000" dirty="0" smtClean="0">
                <a:solidFill>
                  <a:srgbClr val="002C83"/>
                </a:solidFill>
                <a:latin typeface="Calibri" pitchFamily="34" charset="0"/>
                <a:cs typeface="Calibri" pitchFamily="34" charset="0"/>
                <a:sym typeface="Symbol" pitchFamily="18" charset="2"/>
              </a:rPr>
              <a:t>Many thanks to the participants</a:t>
            </a:r>
            <a:endParaRPr lang="en-US" sz="3600" dirty="0" smtClean="0">
              <a:solidFill>
                <a:srgbClr val="002C83"/>
              </a:solidFill>
              <a:latin typeface="Calibri" pitchFamily="34" charset="0"/>
              <a:cs typeface="Calibri" pitchFamily="34" charset="0"/>
              <a:sym typeface="Symbol" pitchFamily="18" charset="2"/>
            </a:endParaRPr>
          </a:p>
        </p:txBody>
      </p:sp>
    </p:spTree>
    <p:extLst>
      <p:ext uri="{BB962C8B-B14F-4D97-AF65-F5344CB8AC3E}">
        <p14:creationId xmlns:p14="http://schemas.microsoft.com/office/powerpoint/2010/main" val="17849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Wrap up</a:t>
            </a:r>
            <a:endParaRPr lang="en-GB" dirty="0"/>
          </a:p>
        </p:txBody>
      </p:sp>
      <p:sp>
        <p:nvSpPr>
          <p:cNvPr id="6" name="Rectangle 5"/>
          <p:cNvSpPr>
            <a:spLocks noChangeArrowheads="1"/>
          </p:cNvSpPr>
          <p:nvPr/>
        </p:nvSpPr>
        <p:spPr bwMode="auto">
          <a:xfrm>
            <a:off x="138793" y="1289760"/>
            <a:ext cx="9593035" cy="5016758"/>
          </a:xfrm>
          <a:prstGeom prst="rect">
            <a:avLst/>
          </a:prstGeom>
          <a:solidFill>
            <a:schemeClr val="bg1"/>
          </a:solidFill>
          <a:ln w="9525">
            <a:noFill/>
            <a:miter lim="800000"/>
            <a:headEnd/>
            <a:tailEnd/>
          </a:ln>
        </p:spPr>
        <p:txBody>
          <a:bodyPr wrap="square">
            <a:spAutoFit/>
          </a:bodyPr>
          <a:lstStyle/>
          <a:p>
            <a:pPr marL="271463" indent="-271463">
              <a:buFont typeface="Arial" pitchFamily="34" charset="0"/>
              <a:buChar char="•"/>
            </a:pPr>
            <a:r>
              <a:rPr lang="en-GB" sz="2000" dirty="0" smtClean="0">
                <a:solidFill>
                  <a:schemeClr val="tx1"/>
                </a:solidFill>
                <a:latin typeface="Calibri" pitchFamily="34" charset="0"/>
                <a:cs typeface="Calibri" pitchFamily="34" charset="0"/>
                <a:sym typeface="Symbol" pitchFamily="18" charset="2"/>
              </a:rPr>
              <a:t>Great level of interest = at least 22 agencies or institutes represented </a:t>
            </a:r>
            <a:r>
              <a:rPr lang="en-GB" sz="2000" dirty="0" smtClean="0">
                <a:solidFill>
                  <a:schemeClr val="tx1"/>
                </a:solidFill>
                <a:latin typeface="Calibri" pitchFamily="34" charset="0"/>
                <a:cs typeface="Calibri" pitchFamily="34" charset="0"/>
                <a:sym typeface="Wingdings" pitchFamily="2" charset="2"/>
              </a:rPr>
              <a:t> well over 50 people on site + 6 remote attendees over 4 days</a:t>
            </a:r>
          </a:p>
          <a:p>
            <a:pPr marL="271463" indent="-271463">
              <a:buFont typeface="Arial" pitchFamily="34" charset="0"/>
              <a:buChar char="•"/>
            </a:pPr>
            <a:endParaRPr lang="en-US" sz="2000" dirty="0" smtClean="0">
              <a:solidFill>
                <a:schemeClr val="tx1"/>
              </a:solidFill>
              <a:latin typeface="Calibri" pitchFamily="34" charset="0"/>
              <a:cs typeface="Calibri" pitchFamily="34" charset="0"/>
              <a:sym typeface="Wingdings" pitchFamily="2"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Wingdings" pitchFamily="2" charset="2"/>
              </a:rPr>
              <a:t>At the first workshop, the focus was given to the GIRO and the preparation of the data</a:t>
            </a:r>
          </a:p>
          <a:p>
            <a:pPr marL="271463" indent="-271463">
              <a:buFont typeface="Arial" pitchFamily="34" charset="0"/>
              <a:buChar char="•"/>
            </a:pPr>
            <a:endParaRPr lang="en-US" sz="2000" dirty="0" smtClean="0">
              <a:solidFill>
                <a:schemeClr val="tx1"/>
              </a:solidFill>
              <a:latin typeface="Calibri" pitchFamily="34" charset="0"/>
              <a:cs typeface="Calibri" pitchFamily="34" charset="0"/>
              <a:sym typeface="Wingdings" pitchFamily="2"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Wingdings" pitchFamily="2" charset="2"/>
              </a:rPr>
              <a:t>This time, we addressed many more aspects: </a:t>
            </a:r>
          </a:p>
          <a:p>
            <a:pPr marL="800100" lvl="1" indent="-342900">
              <a:buFont typeface="Courier New" panose="02070309020205020404" pitchFamily="49" charset="0"/>
              <a:buChar char="o"/>
            </a:pPr>
            <a:r>
              <a:rPr lang="en-US" sz="2000" dirty="0">
                <a:solidFill>
                  <a:schemeClr val="tx1"/>
                </a:solidFill>
                <a:latin typeface="Calibri" pitchFamily="34" charset="0"/>
                <a:cs typeface="Calibri" pitchFamily="34" charset="0"/>
                <a:sym typeface="Wingdings" pitchFamily="2" charset="2"/>
              </a:rPr>
              <a:t>M</a:t>
            </a:r>
            <a:r>
              <a:rPr lang="en-US" sz="2000" dirty="0" smtClean="0">
                <a:solidFill>
                  <a:schemeClr val="tx1"/>
                </a:solidFill>
                <a:latin typeface="Calibri" pitchFamily="34" charset="0"/>
                <a:cs typeface="Calibri" pitchFamily="34" charset="0"/>
                <a:sym typeface="Wingdings" pitchFamily="2" charset="2"/>
              </a:rPr>
              <a:t>easurements campaigns from ground with a large variety of instruments,</a:t>
            </a:r>
          </a:p>
          <a:p>
            <a:pPr marL="800100" lvl="1" indent="-342900">
              <a:buFont typeface="Courier New" panose="02070309020205020404" pitchFamily="49" charset="0"/>
              <a:buChar char="o"/>
            </a:pPr>
            <a:r>
              <a:rPr lang="en-US" sz="2000" dirty="0">
                <a:solidFill>
                  <a:schemeClr val="tx1"/>
                </a:solidFill>
                <a:latin typeface="Calibri" pitchFamily="34" charset="0"/>
                <a:cs typeface="Calibri" pitchFamily="34" charset="0"/>
                <a:sym typeface="Wingdings" pitchFamily="2" charset="2"/>
              </a:rPr>
              <a:t>T</a:t>
            </a:r>
            <a:r>
              <a:rPr lang="en-US" sz="2000" dirty="0" smtClean="0">
                <a:solidFill>
                  <a:schemeClr val="tx1"/>
                </a:solidFill>
                <a:latin typeface="Calibri" pitchFamily="34" charset="0"/>
                <a:cs typeface="Calibri" pitchFamily="34" charset="0"/>
                <a:sym typeface="Wingdings" pitchFamily="2" charset="2"/>
              </a:rPr>
              <a:t>raceability, </a:t>
            </a:r>
          </a:p>
          <a:p>
            <a:pPr marL="800100" lvl="1" indent="-342900">
              <a:buFont typeface="Courier New" panose="02070309020205020404" pitchFamily="49" charset="0"/>
              <a:buChar char="o"/>
            </a:pPr>
            <a:r>
              <a:rPr lang="en-US" sz="2000" dirty="0">
                <a:solidFill>
                  <a:schemeClr val="tx1"/>
                </a:solidFill>
                <a:latin typeface="Calibri" pitchFamily="34" charset="0"/>
                <a:cs typeface="Calibri" pitchFamily="34" charset="0"/>
                <a:sym typeface="Wingdings" pitchFamily="2" charset="2"/>
              </a:rPr>
              <a:t>N</a:t>
            </a:r>
            <a:r>
              <a:rPr lang="en-US" sz="2000" dirty="0" smtClean="0">
                <a:solidFill>
                  <a:schemeClr val="tx1"/>
                </a:solidFill>
                <a:latin typeface="Calibri" pitchFamily="34" charset="0"/>
                <a:cs typeface="Calibri" pitchFamily="34" charset="0"/>
                <a:sym typeface="Wingdings" pitchFamily="2" charset="2"/>
              </a:rPr>
              <a:t>ew satellites datasets,</a:t>
            </a:r>
          </a:p>
          <a:p>
            <a:pPr marL="800100" lvl="1" indent="-342900">
              <a:buFont typeface="Courier New" panose="02070309020205020404" pitchFamily="49" charset="0"/>
              <a:buChar char="o"/>
            </a:pPr>
            <a:r>
              <a:rPr lang="en-US" sz="2000" dirty="0" smtClean="0">
                <a:solidFill>
                  <a:schemeClr val="tx1"/>
                </a:solidFill>
                <a:latin typeface="Calibri" pitchFamily="34" charset="0"/>
                <a:cs typeface="Calibri" pitchFamily="34" charset="0"/>
                <a:sym typeface="Wingdings" pitchFamily="2" charset="2"/>
              </a:rPr>
              <a:t>Lunar data preparation</a:t>
            </a:r>
          </a:p>
          <a:p>
            <a:pPr marL="800100" lvl="1" indent="-342900">
              <a:buFont typeface="Courier New" panose="02070309020205020404" pitchFamily="49" charset="0"/>
              <a:buChar char="o"/>
            </a:pPr>
            <a:r>
              <a:rPr lang="en-US" sz="2000" dirty="0" smtClean="0">
                <a:solidFill>
                  <a:schemeClr val="tx1"/>
                </a:solidFill>
                <a:latin typeface="Calibri" pitchFamily="34" charset="0"/>
                <a:cs typeface="Calibri" pitchFamily="34" charset="0"/>
                <a:sym typeface="Wingdings" pitchFamily="2" charset="2"/>
              </a:rPr>
              <a:t>Evolution of the ROLO/GIRO/GLOD and new developments in the field of lunar models for calibration purposes,</a:t>
            </a:r>
          </a:p>
          <a:p>
            <a:pPr marL="800100" lvl="1" indent="-342900">
              <a:buFont typeface="Courier New" panose="02070309020205020404" pitchFamily="49" charset="0"/>
              <a:buChar char="o"/>
            </a:pPr>
            <a:r>
              <a:rPr lang="en-US" sz="2000" dirty="0" smtClean="0">
                <a:solidFill>
                  <a:schemeClr val="tx1"/>
                </a:solidFill>
                <a:latin typeface="Calibri" pitchFamily="34" charset="0"/>
                <a:cs typeface="Calibri" pitchFamily="34" charset="0"/>
                <a:sym typeface="Wingdings" pitchFamily="2" charset="2"/>
              </a:rPr>
              <a:t>Inter-calibration but also inter-band calibration,</a:t>
            </a:r>
          </a:p>
          <a:p>
            <a:pPr marL="800100" lvl="1" indent="-342900">
              <a:buFont typeface="Courier New" panose="02070309020205020404" pitchFamily="49" charset="0"/>
              <a:buChar char="o"/>
            </a:pPr>
            <a:r>
              <a:rPr lang="en-US" sz="2000" dirty="0" smtClean="0">
                <a:solidFill>
                  <a:schemeClr val="tx1"/>
                </a:solidFill>
                <a:latin typeface="Calibri" pitchFamily="34" charset="0"/>
                <a:cs typeface="Calibri" pitchFamily="34" charset="0"/>
                <a:sym typeface="Wingdings" pitchFamily="2" charset="2"/>
              </a:rPr>
              <a:t>Post-launch instrument characterization such as MTF estimation, cross-talk or ghost</a:t>
            </a:r>
          </a:p>
          <a:p>
            <a:pPr marL="800100" lvl="1" indent="-342900">
              <a:buFont typeface="Courier New" panose="02070309020205020404" pitchFamily="49" charset="0"/>
              <a:buChar char="o"/>
            </a:pPr>
            <a:r>
              <a:rPr lang="en-US" sz="2000" dirty="0" smtClean="0">
                <a:solidFill>
                  <a:schemeClr val="tx1"/>
                </a:solidFill>
                <a:latin typeface="Calibri" pitchFamily="34" charset="0"/>
                <a:cs typeface="Calibri" pitchFamily="34" charset="0"/>
                <a:sym typeface="Wingdings" pitchFamily="2" charset="2"/>
              </a:rPr>
              <a:t>And some other alternative uses of lunar data in the microwave range. </a:t>
            </a:r>
          </a:p>
        </p:txBody>
      </p:sp>
    </p:spTree>
    <p:extLst>
      <p:ext uri="{BB962C8B-B14F-4D97-AF65-F5344CB8AC3E}">
        <p14:creationId xmlns:p14="http://schemas.microsoft.com/office/powerpoint/2010/main" val="35476434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Wrap up</a:t>
            </a:r>
            <a:endParaRPr lang="en-GB" dirty="0"/>
          </a:p>
        </p:txBody>
      </p:sp>
      <p:sp>
        <p:nvSpPr>
          <p:cNvPr id="6" name="Rectangle 5"/>
          <p:cNvSpPr>
            <a:spLocks noChangeArrowheads="1"/>
          </p:cNvSpPr>
          <p:nvPr/>
        </p:nvSpPr>
        <p:spPr bwMode="auto">
          <a:xfrm>
            <a:off x="149677" y="941417"/>
            <a:ext cx="9593035" cy="5632311"/>
          </a:xfrm>
          <a:prstGeom prst="rect">
            <a:avLst/>
          </a:prstGeom>
          <a:solidFill>
            <a:schemeClr val="bg1"/>
          </a:solidFill>
          <a:ln w="9525">
            <a:noFill/>
            <a:miter lim="800000"/>
            <a:headEnd/>
            <a:tailEnd/>
          </a:ln>
        </p:spPr>
        <p:txBody>
          <a:bodyPr wrap="square">
            <a:spAutoFit/>
          </a:bodyPr>
          <a:lstStyle/>
          <a:p>
            <a:pPr marL="271463" indent="-271463">
              <a:buFont typeface="Arial" pitchFamily="34" charset="0"/>
              <a:buChar char="•"/>
            </a:pPr>
            <a:r>
              <a:rPr lang="en-US" sz="2000" dirty="0" smtClean="0">
                <a:solidFill>
                  <a:schemeClr val="tx1"/>
                </a:solidFill>
                <a:latin typeface="Calibri" pitchFamily="34" charset="0"/>
                <a:cs typeface="Calibri" pitchFamily="34" charset="0"/>
                <a:sym typeface="Wingdings" pitchFamily="2" charset="2"/>
              </a:rPr>
              <a:t>A lot of interactions and discussions</a:t>
            </a:r>
          </a:p>
          <a:p>
            <a:pPr marL="271463" indent="-271463">
              <a:buFont typeface="Arial" pitchFamily="34" charset="0"/>
              <a:buChar char="•"/>
            </a:pPr>
            <a:endParaRPr lang="en-US" sz="2000" dirty="0" smtClean="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Some questions were addressed at the first workshop and were again discussed here, such as the estimation of the oversampling factor estimation</a:t>
            </a:r>
          </a:p>
          <a:p>
            <a:pPr marL="271463" indent="-271463">
              <a:buFont typeface="Arial" pitchFamily="34" charset="0"/>
              <a:buChar char="•"/>
            </a:pPr>
            <a:endParaRPr lang="en-US" sz="2000" dirty="0" smtClean="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The GIRO and GLOD </a:t>
            </a:r>
            <a:r>
              <a:rPr lang="en-US" sz="2000" dirty="0" err="1" smtClean="0">
                <a:solidFill>
                  <a:schemeClr val="tx1"/>
                </a:solidFill>
                <a:latin typeface="Calibri" pitchFamily="34" charset="0"/>
                <a:cs typeface="Calibri" pitchFamily="34" charset="0"/>
                <a:sym typeface="Symbol" pitchFamily="18" charset="2"/>
              </a:rPr>
              <a:t>licence</a:t>
            </a:r>
            <a:r>
              <a:rPr lang="en-US" sz="2000" dirty="0" smtClean="0">
                <a:solidFill>
                  <a:schemeClr val="tx1"/>
                </a:solidFill>
                <a:latin typeface="Calibri" pitchFamily="34" charset="0"/>
                <a:cs typeface="Calibri" pitchFamily="34" charset="0"/>
                <a:sym typeface="Symbol" pitchFamily="18" charset="2"/>
              </a:rPr>
              <a:t> agreement has been discussed and hopefully clarified.</a:t>
            </a:r>
            <a:endParaRPr lang="en-US" sz="2000" dirty="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endParaRPr lang="en-US" sz="2000" dirty="0" smtClean="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Further effort is required:</a:t>
            </a:r>
          </a:p>
          <a:p>
            <a:pPr marL="728663" lvl="1"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Data from the ground-based campaigns need to be further processed and </a:t>
            </a:r>
            <a:r>
              <a:rPr lang="en-US" sz="2000" dirty="0" err="1" smtClean="0">
                <a:solidFill>
                  <a:schemeClr val="tx1"/>
                </a:solidFill>
                <a:latin typeface="Calibri" pitchFamily="34" charset="0"/>
                <a:cs typeface="Calibri" pitchFamily="34" charset="0"/>
                <a:sym typeface="Symbol" pitchFamily="18" charset="2"/>
              </a:rPr>
              <a:t>analysed</a:t>
            </a:r>
            <a:endParaRPr lang="en-US" sz="2000" dirty="0" smtClean="0">
              <a:solidFill>
                <a:schemeClr val="tx1"/>
              </a:solidFill>
              <a:latin typeface="Calibri" pitchFamily="34" charset="0"/>
              <a:cs typeface="Calibri" pitchFamily="34" charset="0"/>
              <a:sym typeface="Symbol" pitchFamily="18" charset="2"/>
            </a:endParaRPr>
          </a:p>
          <a:p>
            <a:pPr marL="728663" lvl="1"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Pursue the efforts on running such campaigns</a:t>
            </a:r>
          </a:p>
          <a:p>
            <a:pPr marL="728663" lvl="1"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The traceability of the GIRO to the ROLO needs to be finalized</a:t>
            </a:r>
          </a:p>
          <a:p>
            <a:pPr marL="728663" lvl="1"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Calculation of the observables for the GIRO and proper </a:t>
            </a:r>
            <a:r>
              <a:rPr lang="en-US" sz="2000" dirty="0">
                <a:solidFill>
                  <a:schemeClr val="tx1"/>
                </a:solidFill>
                <a:latin typeface="Calibri" pitchFamily="34" charset="0"/>
                <a:cs typeface="Calibri" pitchFamily="34" charset="0"/>
                <a:sym typeface="Symbol" pitchFamily="18" charset="2"/>
              </a:rPr>
              <a:t>u</a:t>
            </a:r>
            <a:r>
              <a:rPr lang="en-US" sz="2000" dirty="0" smtClean="0">
                <a:solidFill>
                  <a:schemeClr val="tx1"/>
                </a:solidFill>
                <a:latin typeface="Calibri" pitchFamily="34" charset="0"/>
                <a:cs typeface="Calibri" pitchFamily="34" charset="0"/>
                <a:sym typeface="Symbol" pitchFamily="18" charset="2"/>
              </a:rPr>
              <a:t>ncertainty assessments</a:t>
            </a:r>
          </a:p>
          <a:p>
            <a:pPr marL="728663" lvl="1"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Pursuing the efforts on inter-calibration / inter-band calibration</a:t>
            </a:r>
          </a:p>
          <a:p>
            <a:pPr marL="728663" lvl="1"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Pursuing the efforts on exploring further the use of lunar images from instruments in space. More capabilities (not only on the radiometry) will reinforce further the need for instruments in space to look at the Moon, even when manoeuvers are involved</a:t>
            </a:r>
          </a:p>
        </p:txBody>
      </p:sp>
    </p:spTree>
    <p:extLst>
      <p:ext uri="{BB962C8B-B14F-4D97-AF65-F5344CB8AC3E}">
        <p14:creationId xmlns:p14="http://schemas.microsoft.com/office/powerpoint/2010/main" val="15419092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Measurements</a:t>
            </a:r>
            <a:endParaRPr lang="en-GB" dirty="0"/>
          </a:p>
        </p:txBody>
      </p:sp>
      <p:sp>
        <p:nvSpPr>
          <p:cNvPr id="6" name="Content Placeholder 4"/>
          <p:cNvSpPr txBox="1">
            <a:spLocks/>
          </p:cNvSpPr>
          <p:nvPr/>
        </p:nvSpPr>
        <p:spPr bwMode="auto">
          <a:xfrm>
            <a:off x="285902" y="925048"/>
            <a:ext cx="9447213" cy="2554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52000" indent="-252000" algn="l" rtl="0" eaLnBrk="1" fontAlgn="base" hangingPunct="1">
              <a:spcBef>
                <a:spcPts val="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a:lstStyle>
          <a:p>
            <a:pPr marL="0" indent="0">
              <a:buNone/>
            </a:pPr>
            <a:endParaRPr lang="en-GB" sz="2000" b="0" kern="0" dirty="0" smtClean="0"/>
          </a:p>
          <a:p>
            <a:pPr marL="252000" lvl="1" indent="-252000">
              <a:spcBef>
                <a:spcPts val="0"/>
              </a:spcBef>
            </a:pPr>
            <a:r>
              <a:rPr lang="en-GB" sz="2000" b="0" kern="0" dirty="0" smtClean="0"/>
              <a:t>LCWS.2017.6b.2</a:t>
            </a:r>
            <a:r>
              <a:rPr lang="en-GB" sz="2000" b="0" kern="0" dirty="0"/>
              <a:t>: ESA to report on their progress with lunar observations using photometers</a:t>
            </a:r>
          </a:p>
          <a:p>
            <a:pPr marL="0" lvl="1" indent="0">
              <a:spcBef>
                <a:spcPts val="0"/>
              </a:spcBef>
              <a:buNone/>
            </a:pPr>
            <a:endParaRPr lang="en-GB" sz="2000" b="0" kern="0" dirty="0"/>
          </a:p>
          <a:p>
            <a:pPr marL="252000" lvl="1" indent="-252000">
              <a:spcBef>
                <a:spcPts val="0"/>
              </a:spcBef>
            </a:pPr>
            <a:r>
              <a:rPr lang="en-GB" sz="2000" b="0" kern="0" dirty="0"/>
              <a:t>LCWS.2017.6b.1: CMA to report on their progress on lunar measurements with their new campaigns. This report would also include the definition of new instruments, traceability, model development. </a:t>
            </a:r>
          </a:p>
          <a:p>
            <a:pPr marL="0" indent="0">
              <a:buNone/>
            </a:pPr>
            <a:endParaRPr lang="en-GB" sz="2000" b="0" kern="0" dirty="0"/>
          </a:p>
        </p:txBody>
      </p:sp>
    </p:spTree>
    <p:extLst>
      <p:ext uri="{BB962C8B-B14F-4D97-AF65-F5344CB8AC3E}">
        <p14:creationId xmlns:p14="http://schemas.microsoft.com/office/powerpoint/2010/main" val="10933778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ROLO/GIRO – Data preparation</a:t>
            </a:r>
            <a:endParaRPr lang="en-GB" dirty="0"/>
          </a:p>
        </p:txBody>
      </p:sp>
      <p:sp>
        <p:nvSpPr>
          <p:cNvPr id="6" name="Content Placeholder 4"/>
          <p:cNvSpPr txBox="1">
            <a:spLocks/>
          </p:cNvSpPr>
          <p:nvPr/>
        </p:nvSpPr>
        <p:spPr bwMode="auto">
          <a:xfrm>
            <a:off x="285902" y="968592"/>
            <a:ext cx="9447213" cy="3379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52000" indent="-252000" algn="l" rtl="0" eaLnBrk="1" fontAlgn="base" hangingPunct="1">
              <a:spcBef>
                <a:spcPts val="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a:lstStyle>
          <a:p>
            <a:r>
              <a:rPr lang="en-GB" sz="2000" b="0" kern="0" dirty="0" smtClean="0"/>
              <a:t>Sensitivity analysis and uncertainty assessment still to be done:</a:t>
            </a:r>
            <a:endParaRPr lang="en-GB" sz="2000" b="0" kern="0" dirty="0"/>
          </a:p>
          <a:p>
            <a:pPr lvl="1"/>
            <a:r>
              <a:rPr lang="en-GB" sz="1600" b="0" kern="0" dirty="0" smtClean="0"/>
              <a:t>ROLO/GIRO</a:t>
            </a:r>
          </a:p>
          <a:p>
            <a:pPr lvl="1"/>
            <a:r>
              <a:rPr lang="en-GB" sz="1600" b="0" kern="0" dirty="0" smtClean="0"/>
              <a:t>Data preparation</a:t>
            </a:r>
          </a:p>
          <a:p>
            <a:pPr lvl="1"/>
            <a:r>
              <a:rPr lang="en-GB" sz="1600" b="0" kern="0" dirty="0" smtClean="0"/>
              <a:t>Further work on the phase dependencies observed on ABI, AHI, GOES-12, COMS, SEVIRI, SCIAMACHY to check the spectral consistency of those reported dependencies.</a:t>
            </a:r>
          </a:p>
          <a:p>
            <a:pPr marL="252000" lvl="1" indent="-252000">
              <a:spcBef>
                <a:spcPts val="0"/>
              </a:spcBef>
            </a:pPr>
            <a:endParaRPr lang="en-GB" sz="2000" b="0" kern="0" dirty="0"/>
          </a:p>
          <a:p>
            <a:pPr marL="252000" lvl="1" indent="-252000">
              <a:spcBef>
                <a:spcPts val="0"/>
              </a:spcBef>
            </a:pPr>
            <a:r>
              <a:rPr lang="en-GB" sz="2000" b="0" kern="0" dirty="0"/>
              <a:t>Double-check the over-sampling factor </a:t>
            </a:r>
            <a:r>
              <a:rPr lang="en-GB" sz="2000" b="0" kern="0" dirty="0" smtClean="0"/>
              <a:t>calculation</a:t>
            </a:r>
          </a:p>
          <a:p>
            <a:pPr marL="252000" lvl="1" indent="-252000">
              <a:spcBef>
                <a:spcPts val="0"/>
              </a:spcBef>
            </a:pPr>
            <a:endParaRPr lang="en-GB" sz="2000" b="0" kern="0" dirty="0"/>
          </a:p>
          <a:p>
            <a:pPr marL="252000" lvl="1" indent="-252000">
              <a:spcBef>
                <a:spcPts val="0"/>
              </a:spcBef>
            </a:pPr>
            <a:endParaRPr lang="en-GB" sz="2000" b="0" kern="0" dirty="0" smtClean="0"/>
          </a:p>
          <a:p>
            <a:pPr marL="252000" lvl="1" indent="-252000">
              <a:spcBef>
                <a:spcPts val="0"/>
              </a:spcBef>
            </a:pPr>
            <a:r>
              <a:rPr lang="en-GB" sz="2000" b="0" kern="0" dirty="0" smtClean="0"/>
              <a:t>LCWS.2017.6a.1: agencies to report back on the over-sampling.</a:t>
            </a:r>
          </a:p>
          <a:p>
            <a:pPr marL="252000" lvl="1" indent="-252000">
              <a:spcBef>
                <a:spcPts val="0"/>
              </a:spcBef>
            </a:pPr>
            <a:endParaRPr lang="en-GB" sz="2000" b="0" kern="0" dirty="0"/>
          </a:p>
        </p:txBody>
      </p:sp>
    </p:spTree>
    <p:extLst>
      <p:ext uri="{BB962C8B-B14F-4D97-AF65-F5344CB8AC3E}">
        <p14:creationId xmlns:p14="http://schemas.microsoft.com/office/powerpoint/2010/main" val="41077765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ROLO/GIRO – Model development</a:t>
            </a:r>
            <a:endParaRPr lang="en-GB" dirty="0"/>
          </a:p>
        </p:txBody>
      </p:sp>
      <p:sp>
        <p:nvSpPr>
          <p:cNvPr id="6" name="Content Placeholder 4"/>
          <p:cNvSpPr txBox="1">
            <a:spLocks/>
          </p:cNvSpPr>
          <p:nvPr/>
        </p:nvSpPr>
        <p:spPr bwMode="auto">
          <a:xfrm>
            <a:off x="285902" y="914162"/>
            <a:ext cx="9447213" cy="707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52000" indent="-252000" algn="l" rtl="0" eaLnBrk="1" fontAlgn="base" hangingPunct="1">
              <a:spcBef>
                <a:spcPts val="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a:lstStyle>
          <a:p>
            <a:pPr marL="0" indent="0">
              <a:buNone/>
            </a:pPr>
            <a:r>
              <a:rPr lang="en-GB" sz="2000" b="0" kern="0" dirty="0" smtClean="0"/>
              <a:t>Radiance modelling</a:t>
            </a:r>
          </a:p>
          <a:p>
            <a:pPr marL="0" indent="0">
              <a:buNone/>
            </a:pPr>
            <a:r>
              <a:rPr lang="en-GB" sz="2000" b="0" kern="0" dirty="0" smtClean="0"/>
              <a:t>Use of datasets such as SELENE</a:t>
            </a:r>
            <a:endParaRPr lang="en-GB" sz="2000" b="0" kern="0" dirty="0"/>
          </a:p>
        </p:txBody>
      </p:sp>
    </p:spTree>
    <p:extLst>
      <p:ext uri="{BB962C8B-B14F-4D97-AF65-F5344CB8AC3E}">
        <p14:creationId xmlns:p14="http://schemas.microsoft.com/office/powerpoint/2010/main" val="20328893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Inter-calibration – inter-band calibration</a:t>
            </a:r>
            <a:endParaRPr lang="en-GB" dirty="0"/>
          </a:p>
        </p:txBody>
      </p:sp>
      <p:sp>
        <p:nvSpPr>
          <p:cNvPr id="4" name="Content Placeholder 2"/>
          <p:cNvSpPr>
            <a:spLocks noGrp="1"/>
          </p:cNvSpPr>
          <p:nvPr>
            <p:ph idx="1"/>
          </p:nvPr>
        </p:nvSpPr>
        <p:spPr>
          <a:xfrm>
            <a:off x="266700" y="1079276"/>
            <a:ext cx="9447213" cy="5391150"/>
          </a:xfrm>
        </p:spPr>
        <p:txBody>
          <a:bodyPr>
            <a:normAutofit/>
          </a:bodyPr>
          <a:lstStyle/>
          <a:p>
            <a:r>
              <a:rPr lang="en-GB" sz="2600" dirty="0" smtClean="0"/>
              <a:t>Move from MODIS to VIIRS to cover more channels</a:t>
            </a:r>
          </a:p>
          <a:p>
            <a:endParaRPr lang="en-GB" sz="2600" dirty="0" smtClean="0"/>
          </a:p>
          <a:p>
            <a:r>
              <a:rPr lang="en-GB" sz="2600" dirty="0" smtClean="0"/>
              <a:t>Implementation of the GSICS inter-calibration algorithm</a:t>
            </a:r>
          </a:p>
          <a:p>
            <a:endParaRPr lang="en-GB" sz="2600" dirty="0"/>
          </a:p>
          <a:p>
            <a:r>
              <a:rPr lang="en-GB" sz="2600" dirty="0" smtClean="0"/>
              <a:t>First maybe: attempt to inter-calibrate GEOs together (ABI/AHI/SEVIRI) to check if the phase dependence residuals cancel out.</a:t>
            </a:r>
          </a:p>
          <a:p>
            <a:endParaRPr lang="en-GB" sz="2600" dirty="0"/>
          </a:p>
          <a:p>
            <a:r>
              <a:rPr lang="en-GB" sz="2600" dirty="0" smtClean="0"/>
              <a:t>Inter-band calibration? Can be used to transfer absolute calibration from a reference band to other.</a:t>
            </a:r>
          </a:p>
          <a:p>
            <a:endParaRPr lang="en-GB" sz="2600" dirty="0"/>
          </a:p>
          <a:p>
            <a:endParaRPr lang="en-GB" sz="2600" dirty="0" smtClean="0"/>
          </a:p>
          <a:p>
            <a:endParaRPr lang="en-GB" sz="2600" dirty="0"/>
          </a:p>
          <a:p>
            <a:endParaRPr lang="en-GB" sz="2600" dirty="0" smtClean="0"/>
          </a:p>
          <a:p>
            <a:endParaRPr lang="en-GB" sz="2600" dirty="0" smtClean="0"/>
          </a:p>
          <a:p>
            <a:endParaRPr lang="en-GB" sz="2600" dirty="0"/>
          </a:p>
          <a:p>
            <a:endParaRPr lang="en-GB" sz="2600" dirty="0"/>
          </a:p>
        </p:txBody>
      </p:sp>
    </p:spTree>
    <p:extLst>
      <p:ext uri="{BB962C8B-B14F-4D97-AF65-F5344CB8AC3E}">
        <p14:creationId xmlns:p14="http://schemas.microsoft.com/office/powerpoint/2010/main" val="22855982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 uses of Moon observations</a:t>
            </a:r>
            <a:endParaRPr lang="en-GB" dirty="0"/>
          </a:p>
        </p:txBody>
      </p:sp>
      <p:sp>
        <p:nvSpPr>
          <p:cNvPr id="6" name="Content Placeholder 4"/>
          <p:cNvSpPr txBox="1">
            <a:spLocks/>
          </p:cNvSpPr>
          <p:nvPr/>
        </p:nvSpPr>
        <p:spPr bwMode="auto">
          <a:xfrm>
            <a:off x="285902" y="914162"/>
            <a:ext cx="9447213"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52000" indent="-252000" algn="l" rtl="0" eaLnBrk="1" fontAlgn="base" hangingPunct="1">
              <a:spcBef>
                <a:spcPts val="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a:lstStyle>
          <a:p>
            <a:pPr marL="0" indent="0">
              <a:buNone/>
            </a:pPr>
            <a:r>
              <a:rPr lang="en-GB" sz="2000" b="0" kern="0" dirty="0" smtClean="0"/>
              <a:t>MTF activities, in collaboration with CEOS WGCV IVOS</a:t>
            </a:r>
          </a:p>
          <a:p>
            <a:pPr marL="0" indent="0">
              <a:buNone/>
            </a:pPr>
            <a:r>
              <a:rPr lang="en-GB" sz="2000" b="0" kern="0" dirty="0" smtClean="0"/>
              <a:t>Use of the moon for other activities, in particular to demonstrate the full potential of Moon imagery</a:t>
            </a:r>
            <a:endParaRPr lang="en-GB" sz="2000" b="0" kern="0" dirty="0"/>
          </a:p>
        </p:txBody>
      </p:sp>
    </p:spTree>
    <p:extLst>
      <p:ext uri="{BB962C8B-B14F-4D97-AF65-F5344CB8AC3E}">
        <p14:creationId xmlns:p14="http://schemas.microsoft.com/office/powerpoint/2010/main" val="3867961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079276"/>
            <a:ext cx="9447213" cy="5391150"/>
          </a:xfrm>
        </p:spPr>
        <p:txBody>
          <a:bodyPr>
            <a:normAutofit/>
          </a:bodyPr>
          <a:lstStyle/>
          <a:p>
            <a:r>
              <a:rPr lang="en-GB" sz="2600" dirty="0" smtClean="0"/>
              <a:t>A first iteration of the benchmark to establish the traceability of the GIRO to the ROLO is ready</a:t>
            </a:r>
          </a:p>
          <a:p>
            <a:endParaRPr lang="en-GB" sz="2600" dirty="0" smtClean="0"/>
          </a:p>
          <a:p>
            <a:r>
              <a:rPr lang="en-GB" sz="2600" dirty="0" smtClean="0"/>
              <a:t>Lunar calibration gathers many instrument and calibration experts to share experience and knowledge to move the Lunar Calibration Community forward</a:t>
            </a:r>
          </a:p>
          <a:p>
            <a:endParaRPr lang="en-GB" sz="2600" dirty="0" smtClean="0"/>
          </a:p>
          <a:p>
            <a:r>
              <a:rPr lang="en-GB" sz="2600" dirty="0" smtClean="0"/>
              <a:t>New activities (MTF) are taking place and can reinforce the links established between GSICS and CEOS WGCV IVOS</a:t>
            </a:r>
          </a:p>
          <a:p>
            <a:endParaRPr lang="en-GB" sz="2600" dirty="0"/>
          </a:p>
          <a:p>
            <a:endParaRPr lang="en-GB" sz="2600" dirty="0"/>
          </a:p>
        </p:txBody>
      </p:sp>
      <p:sp>
        <p:nvSpPr>
          <p:cNvPr id="4" name="Title 1"/>
          <p:cNvSpPr>
            <a:spLocks noGrp="1"/>
          </p:cNvSpPr>
          <p:nvPr>
            <p:ph type="title"/>
          </p:nvPr>
        </p:nvSpPr>
        <p:spPr/>
        <p:txBody>
          <a:bodyPr/>
          <a:lstStyle/>
          <a:p>
            <a:r>
              <a:rPr lang="en-GB" dirty="0" smtClean="0"/>
              <a:t>Achievements to date</a:t>
            </a:r>
            <a:endParaRPr lang="en-GB" dirty="0"/>
          </a:p>
        </p:txBody>
      </p:sp>
    </p:spTree>
    <p:extLst>
      <p:ext uri="{BB962C8B-B14F-4D97-AF65-F5344CB8AC3E}">
        <p14:creationId xmlns:p14="http://schemas.microsoft.com/office/powerpoint/2010/main" val="2520413738"/>
      </p:ext>
    </p:extLst>
  </p:cSld>
  <p:clrMapOvr>
    <a:masterClrMapping/>
  </p:clrMapOvr>
  <p:transition/>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iewgraph Landscape Template (004).pptx" id="{CD9FBEF1-995B-422B-B87C-A72B43592E4F}" vid="{AE41CD4D-EB5A-452A-A3E2-F9048FC49520}"/>
    </a:ext>
  </a:extLst>
</a:theme>
</file>

<file path=ppt/theme/theme2.xml><?xml version="1.0" encoding="utf-8"?>
<a:theme xmlns:a="http://schemas.openxmlformats.org/drawingml/2006/main" name="4_CNES_v4">
  <a:themeElements>
    <a:clrScheme name="4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fontScheme name="4_CNES_v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NES_v4">
  <a:themeElements>
    <a:clrScheme name="5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fontScheme name="5_CNES_v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NES_v4">
  <a:themeElements>
    <a:clrScheme name="1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fontScheme name="1_CNES_v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CNES_v4">
  <a:themeElements>
    <a:clrScheme name="1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fontScheme name="1_CNES_v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NES_v4 1">
        <a:dk1>
          <a:srgbClr val="EC7405"/>
        </a:dk1>
        <a:lt1>
          <a:srgbClr val="FFFFFF"/>
        </a:lt1>
        <a:dk2>
          <a:srgbClr val="005191"/>
        </a:dk2>
        <a:lt2>
          <a:srgbClr val="808080"/>
        </a:lt2>
        <a:accent1>
          <a:srgbClr val="00A7E3"/>
        </a:accent1>
        <a:accent2>
          <a:srgbClr val="B1C800"/>
        </a:accent2>
        <a:accent3>
          <a:srgbClr val="FFFFFF"/>
        </a:accent3>
        <a:accent4>
          <a:srgbClr val="C96203"/>
        </a:accent4>
        <a:accent5>
          <a:srgbClr val="AAD0EF"/>
        </a:accent5>
        <a:accent6>
          <a:srgbClr val="A0B500"/>
        </a:accent6>
        <a:hlink>
          <a:srgbClr val="E2007A"/>
        </a:hlink>
        <a:folHlink>
          <a:srgbClr val="7F40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 Landscape Template</Template>
  <TotalTime>3599</TotalTime>
  <Words>668</Words>
  <Application>Microsoft Office PowerPoint</Application>
  <PresentationFormat>A4 210 x 297 mm</PresentationFormat>
  <Paragraphs>92</Paragraphs>
  <Slides>11</Slides>
  <Notes>1</Notes>
  <HiddenSlides>5</HiddenSlides>
  <MMClips>0</MMClips>
  <ScaleCrop>false</ScaleCrop>
  <HeadingPairs>
    <vt:vector size="8" baseType="variant">
      <vt:variant>
        <vt:lpstr>使用されているフォント</vt:lpstr>
      </vt:variant>
      <vt:variant>
        <vt:i4>11</vt:i4>
      </vt:variant>
      <vt:variant>
        <vt:lpstr>テーマ</vt:lpstr>
      </vt:variant>
      <vt:variant>
        <vt:i4>5</vt:i4>
      </vt:variant>
      <vt:variant>
        <vt:lpstr>埋め込まれた OLE サーバー</vt:lpstr>
      </vt:variant>
      <vt:variant>
        <vt:i4>1</vt:i4>
      </vt:variant>
      <vt:variant>
        <vt:lpstr>スライド タイトル</vt:lpstr>
      </vt:variant>
      <vt:variant>
        <vt:i4>11</vt:i4>
      </vt:variant>
    </vt:vector>
  </HeadingPairs>
  <TitlesOfParts>
    <vt:vector size="28" baseType="lpstr">
      <vt:lpstr>ヒラギノ角ゴ Pro W3</vt:lpstr>
      <vt:lpstr>Arial</vt:lpstr>
      <vt:lpstr>Calibri</vt:lpstr>
      <vt:lpstr>Century Gothic</vt:lpstr>
      <vt:lpstr>Courier New</vt:lpstr>
      <vt:lpstr>Helvetica</vt:lpstr>
      <vt:lpstr>Symbol</vt:lpstr>
      <vt:lpstr>Tahoma</vt:lpstr>
      <vt:lpstr>Times New Roman</vt:lpstr>
      <vt:lpstr>Wingdings</vt:lpstr>
      <vt:lpstr>Wingdings 2</vt:lpstr>
      <vt:lpstr>Viewgraph Landscape Template</vt:lpstr>
      <vt:lpstr>4_CNES_v4</vt:lpstr>
      <vt:lpstr>5_CNES_v4</vt:lpstr>
      <vt:lpstr>1_CNES_v4</vt:lpstr>
      <vt:lpstr>6_CNES_v4</vt:lpstr>
      <vt:lpstr>Clip</vt:lpstr>
      <vt:lpstr>PowerPoint プレゼンテーション</vt:lpstr>
      <vt:lpstr>Wrap up</vt:lpstr>
      <vt:lpstr>Wrap up</vt:lpstr>
      <vt:lpstr>Measurements</vt:lpstr>
      <vt:lpstr>ROLO/GIRO – Data preparation</vt:lpstr>
      <vt:lpstr>ROLO/GIRO – Model development</vt:lpstr>
      <vt:lpstr>Inter-calibration – inter-band calibration</vt:lpstr>
      <vt:lpstr>Alternative uses of Moon observations</vt:lpstr>
      <vt:lpstr>Achievements to date</vt:lpstr>
      <vt:lpstr>What’s next?</vt:lpstr>
      <vt:lpstr>PowerPoint プレゼンテーション</vt:lpstr>
    </vt:vector>
  </TitlesOfParts>
  <Company>EUMETSAT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Sebastien Wagner</dc:creator>
  <cp:lastModifiedBy>MSC</cp:lastModifiedBy>
  <cp:revision>152</cp:revision>
  <cp:lastPrinted>2006-03-06T14:11:17Z</cp:lastPrinted>
  <dcterms:created xsi:type="dcterms:W3CDTF">2017-10-25T21:09:19Z</dcterms:created>
  <dcterms:modified xsi:type="dcterms:W3CDTF">2017-11-20T06:39:48Z</dcterms:modified>
</cp:coreProperties>
</file>