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16"/>
  </p:notesMasterIdLst>
  <p:handoutMasterIdLst>
    <p:handoutMasterId r:id="rId17"/>
  </p:handoutMasterIdLst>
  <p:sldIdLst>
    <p:sldId id="943" r:id="rId2"/>
    <p:sldId id="942" r:id="rId3"/>
    <p:sldId id="968" r:id="rId4"/>
    <p:sldId id="979" r:id="rId5"/>
    <p:sldId id="980" r:id="rId6"/>
    <p:sldId id="969" r:id="rId7"/>
    <p:sldId id="970" r:id="rId8"/>
    <p:sldId id="972" r:id="rId9"/>
    <p:sldId id="973" r:id="rId10"/>
    <p:sldId id="976" r:id="rId11"/>
    <p:sldId id="975" r:id="rId12"/>
    <p:sldId id="978" r:id="rId13"/>
    <p:sldId id="971" r:id="rId14"/>
    <p:sldId id="977" r:id="rId15"/>
  </p:sldIdLst>
  <p:sldSz cx="9906000" cy="6858000" type="A4"/>
  <p:notesSz cx="7010400" cy="9296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6837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3673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0508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7346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4180" algn="l" defTabSz="913673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1018" algn="l" defTabSz="913673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197853" algn="l" defTabSz="913673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4689" algn="l" defTabSz="913673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4">
          <p15:clr>
            <a:srgbClr val="A4A3A4"/>
          </p15:clr>
        </p15:guide>
        <p15:guide id="2" orient="horz" pos="1411">
          <p15:clr>
            <a:srgbClr val="A4A3A4"/>
          </p15:clr>
        </p15:guide>
        <p15:guide id="3" orient="horz" pos="2715">
          <p15:clr>
            <a:srgbClr val="A4A3A4"/>
          </p15:clr>
        </p15:guide>
        <p15:guide id="4" orient="horz" pos="2389">
          <p15:clr>
            <a:srgbClr val="A4A3A4"/>
          </p15:clr>
        </p15:guide>
        <p15:guide id="5" orient="horz" pos="2064">
          <p15:clr>
            <a:srgbClr val="A4A3A4"/>
          </p15:clr>
        </p15:guide>
        <p15:guide id="6" orient="horz" pos="1735">
          <p15:clr>
            <a:srgbClr val="A4A3A4"/>
          </p15:clr>
        </p15:guide>
        <p15:guide id="7" orient="horz" pos="3369">
          <p15:clr>
            <a:srgbClr val="A4A3A4"/>
          </p15:clr>
        </p15:guide>
        <p15:guide id="8" orient="horz" pos="3699">
          <p15:clr>
            <a:srgbClr val="A4A3A4"/>
          </p15:clr>
        </p15:guide>
        <p15:guide id="9" pos="4214">
          <p15:clr>
            <a:srgbClr val="A4A3A4"/>
          </p15:clr>
        </p15:guide>
        <p15:guide id="10" pos="358">
          <p15:clr>
            <a:srgbClr val="A4A3A4"/>
          </p15:clr>
        </p15:guide>
        <p15:guide id="11" pos="912">
          <p15:clr>
            <a:srgbClr val="A4A3A4"/>
          </p15:clr>
        </p15:guide>
        <p15:guide id="12" pos="4879">
          <p15:clr>
            <a:srgbClr val="A4A3A4"/>
          </p15:clr>
        </p15:guide>
        <p15:guide id="13" pos="5556">
          <p15:clr>
            <a:srgbClr val="A4A3A4"/>
          </p15:clr>
        </p15:guide>
        <p15:guide id="14" pos="1424">
          <p15:clr>
            <a:srgbClr val="A4A3A4"/>
          </p15:clr>
        </p15:guide>
        <p15:guide id="15" pos="402">
          <p15:clr>
            <a:srgbClr val="A4A3A4"/>
          </p15:clr>
        </p15:guide>
        <p15:guide id="16" pos="17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A2DADE"/>
    <a:srgbClr val="4E0B55"/>
    <a:srgbClr val="EE2D24"/>
    <a:srgbClr val="3333FF"/>
    <a:srgbClr val="FF9900"/>
    <a:srgbClr val="C7A775"/>
    <a:srgbClr val="00B5EF"/>
    <a:srgbClr val="CDE3A0"/>
    <a:srgbClr val="EFC8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90" autoAdjust="0"/>
    <p:restoredTop sz="89586" autoAdjust="0"/>
  </p:normalViewPr>
  <p:slideViewPr>
    <p:cSldViewPr snapToGrid="0">
      <p:cViewPr varScale="1">
        <p:scale>
          <a:sx n="73" d="100"/>
          <a:sy n="73" d="100"/>
        </p:scale>
        <p:origin x="882" y="60"/>
      </p:cViewPr>
      <p:guideLst>
        <p:guide orient="horz" pos="1164"/>
        <p:guide orient="horz" pos="1411"/>
        <p:guide orient="horz" pos="2715"/>
        <p:guide orient="horz" pos="2389"/>
        <p:guide orient="horz" pos="2064"/>
        <p:guide orient="horz" pos="1735"/>
        <p:guide orient="horz" pos="3369"/>
        <p:guide orient="horz" pos="3699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-1506" y="-78"/>
      </p:cViewPr>
      <p:guideLst>
        <p:guide orient="horz" pos="2928"/>
        <p:guide pos="2207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activeX1.xml><?xml version="1.0" encoding="utf-8"?>
<ax:ocx xmlns:ax="http://schemas.microsoft.com/office/2006/activeX" xmlns:r="http://schemas.openxmlformats.org/officeDocument/2006/relationships" ax:classid="{5512D116-5CC6-11CF-8D67-00AA00BDCE1D}" ax:persistence="persistStream" r:id="rId1"/>
</file>

<file path=ppt/activeX/activeX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024396" y="0"/>
            <a:ext cx="10227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9BDA86A5-C3F8-4600-8CE3-C04B72EF9C2F}" type="datetime4">
              <a:rPr lang="en-GB" smtClean="0"/>
              <a:pPr>
                <a:defRPr/>
              </a:pPr>
              <a:t>11 January 2018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4302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859562" y="9104302"/>
            <a:ext cx="18755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173C6697-A4F6-43B0-B68C-324E1280CAF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871661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117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283" y="0"/>
            <a:ext cx="3037117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F3C147A-0D2F-4A49-8F4F-33980B94F1F7}" type="datetime4">
              <a:rPr lang="en-GB" smtClean="0"/>
              <a:pPr>
                <a:defRPr/>
              </a:pPr>
              <a:t>11 January 2018</a:t>
            </a:fld>
            <a:endParaRPr lang="de-DE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695325"/>
            <a:ext cx="503555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829" y="4414824"/>
            <a:ext cx="5144742" cy="418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135"/>
            <a:ext cx="3037117" cy="46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283" y="8831135"/>
            <a:ext cx="3037117" cy="46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23812D3-E89D-4B71-A037-BF846B8DE29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464514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683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367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050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734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4180" algn="l" defTabSz="9136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018" algn="l" defTabSz="9136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853" algn="l" defTabSz="9136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689" algn="l" defTabSz="9136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FB869D-7AE8-45BD-AD5A-D0DA05E60C73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7425" y="695325"/>
            <a:ext cx="5035550" cy="348615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84E8CFAD-6A94-4CB7-B32D-926ACF4E508E}" type="datetime4">
              <a:rPr lang="en-GB" smtClean="0"/>
              <a:pPr>
                <a:defRPr/>
              </a:pPr>
              <a:t>11 January 2018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5515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694004"/>
            <a:ext cx="84201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429125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5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8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6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57346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64"/>
            <a:ext cx="4762500" cy="1933575"/>
          </a:xfrm>
          <a:prstGeom prst="rect">
            <a:avLst/>
          </a:prstGeom>
          <a:noFill/>
        </p:spPr>
      </p:pic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5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6837" indent="0">
              <a:buNone/>
              <a:defRPr sz="2800"/>
            </a:lvl2pPr>
            <a:lvl3pPr marL="913673" indent="0">
              <a:buNone/>
              <a:defRPr sz="2300"/>
            </a:lvl3pPr>
            <a:lvl4pPr marL="1370508" indent="0">
              <a:buNone/>
              <a:defRPr sz="2000"/>
            </a:lvl4pPr>
            <a:lvl5pPr marL="1827346" indent="0">
              <a:buNone/>
              <a:defRPr sz="2000"/>
            </a:lvl5pPr>
            <a:lvl6pPr marL="2284180" indent="0">
              <a:buNone/>
              <a:defRPr sz="2000"/>
            </a:lvl6pPr>
            <a:lvl7pPr marL="2741018" indent="0">
              <a:buNone/>
              <a:defRPr sz="2000"/>
            </a:lvl7pPr>
            <a:lvl8pPr marL="3197853" indent="0">
              <a:buNone/>
              <a:defRPr sz="2000"/>
            </a:lvl8pPr>
            <a:lvl9pPr marL="3654689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49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6837" indent="0">
              <a:buNone/>
              <a:defRPr sz="1200"/>
            </a:lvl2pPr>
            <a:lvl3pPr marL="913673" indent="0">
              <a:buNone/>
              <a:defRPr sz="1100"/>
            </a:lvl3pPr>
            <a:lvl4pPr marL="1370508" indent="0">
              <a:buNone/>
              <a:defRPr sz="900"/>
            </a:lvl4pPr>
            <a:lvl5pPr marL="1827346" indent="0">
              <a:buNone/>
              <a:defRPr sz="900"/>
            </a:lvl5pPr>
            <a:lvl6pPr marL="2284180" indent="0">
              <a:buNone/>
              <a:defRPr sz="900"/>
            </a:lvl6pPr>
            <a:lvl7pPr marL="2741018" indent="0">
              <a:buNone/>
              <a:defRPr sz="900"/>
            </a:lvl7pPr>
            <a:lvl8pPr marL="3197853" indent="0">
              <a:buNone/>
              <a:defRPr sz="900"/>
            </a:lvl8pPr>
            <a:lvl9pPr marL="365468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63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63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6212"/>
            <a:ext cx="8915400" cy="6187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31220"/>
            <a:ext cx="8915400" cy="555665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300" b="1"/>
            </a:lvl1pPr>
            <a:lvl2pPr>
              <a:defRPr sz="2000" b="1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4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83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6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5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3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1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0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78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46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64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6837" indent="0">
              <a:buNone/>
              <a:defRPr sz="2000" b="1"/>
            </a:lvl2pPr>
            <a:lvl3pPr marL="913673" indent="0">
              <a:buNone/>
              <a:defRPr sz="1800" b="1"/>
            </a:lvl3pPr>
            <a:lvl4pPr marL="1370508" indent="0">
              <a:buNone/>
              <a:defRPr sz="1600" b="1"/>
            </a:lvl4pPr>
            <a:lvl5pPr marL="1827346" indent="0">
              <a:buNone/>
              <a:defRPr sz="1600" b="1"/>
            </a:lvl5pPr>
            <a:lvl6pPr marL="2284180" indent="0">
              <a:buNone/>
              <a:defRPr sz="1600" b="1"/>
            </a:lvl6pPr>
            <a:lvl7pPr marL="2741018" indent="0">
              <a:buNone/>
              <a:defRPr sz="1600" b="1"/>
            </a:lvl7pPr>
            <a:lvl8pPr marL="3197853" indent="0">
              <a:buNone/>
              <a:defRPr sz="1600" b="1"/>
            </a:lvl8pPr>
            <a:lvl9pPr marL="365468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7"/>
            <a:ext cx="437859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6837" indent="0">
              <a:buNone/>
              <a:defRPr sz="2000" b="1"/>
            </a:lvl2pPr>
            <a:lvl3pPr marL="913673" indent="0">
              <a:buNone/>
              <a:defRPr sz="1800" b="1"/>
            </a:lvl3pPr>
            <a:lvl4pPr marL="1370508" indent="0">
              <a:buNone/>
              <a:defRPr sz="1600" b="1"/>
            </a:lvl4pPr>
            <a:lvl5pPr marL="1827346" indent="0">
              <a:buNone/>
              <a:defRPr sz="1600" b="1"/>
            </a:lvl5pPr>
            <a:lvl6pPr marL="2284180" indent="0">
              <a:buNone/>
              <a:defRPr sz="1600" b="1"/>
            </a:lvl6pPr>
            <a:lvl7pPr marL="2741018" indent="0">
              <a:buNone/>
              <a:defRPr sz="1600" b="1"/>
            </a:lvl7pPr>
            <a:lvl8pPr marL="3197853" indent="0">
              <a:buNone/>
              <a:defRPr sz="1600" b="1"/>
            </a:lvl8pPr>
            <a:lvl9pPr marL="365468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2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86" y="1090649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3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8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4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837" indent="0">
              <a:buNone/>
              <a:defRPr sz="1200"/>
            </a:lvl2pPr>
            <a:lvl3pPr marL="913673" indent="0">
              <a:buNone/>
              <a:defRPr sz="1100"/>
            </a:lvl3pPr>
            <a:lvl4pPr marL="1370508" indent="0">
              <a:buNone/>
              <a:defRPr sz="900"/>
            </a:lvl4pPr>
            <a:lvl5pPr marL="1827346" indent="0">
              <a:buNone/>
              <a:defRPr sz="900"/>
            </a:lvl5pPr>
            <a:lvl6pPr marL="2284180" indent="0">
              <a:buNone/>
              <a:defRPr sz="900"/>
            </a:lvl6pPr>
            <a:lvl7pPr marL="2741018" indent="0">
              <a:buNone/>
              <a:defRPr sz="900"/>
            </a:lvl7pPr>
            <a:lvl8pPr marL="3197853" indent="0">
              <a:buNone/>
              <a:defRPr sz="900"/>
            </a:lvl8pPr>
            <a:lvl9pPr marL="365468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50368"/>
            <a:ext cx="8915400" cy="429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6" tIns="45682" rIns="91366" bIns="4568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6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6" tIns="45682" rIns="91366" bIns="456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571499" y="573707"/>
            <a:ext cx="8839201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 lIns="91366" tIns="45682" rIns="91366" bIns="45682"/>
          <a:lstStyle/>
          <a:p>
            <a:pPr algn="ctr">
              <a:defRPr/>
            </a:pPr>
            <a:endParaRPr lang="en-US"/>
          </a:p>
        </p:txBody>
      </p:sp>
      <p:pic>
        <p:nvPicPr>
          <p:cNvPr id="2056" name="Picture 8" descr="H:\MY DOCUMENTS\GSICS\logo\GSICS180px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91505" y="6162712"/>
            <a:ext cx="1714500" cy="6953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7" r:id="rId1"/>
    <p:sldLayoutId id="2147484090" r:id="rId2"/>
    <p:sldLayoutId id="2147484087" r:id="rId3"/>
    <p:sldLayoutId id="2147484078" r:id="rId4"/>
    <p:sldLayoutId id="2147484080" r:id="rId5"/>
    <p:sldLayoutId id="2147484079" r:id="rId6"/>
    <p:sldLayoutId id="2147484088" r:id="rId7"/>
    <p:sldLayoutId id="2147484089" r:id="rId8"/>
    <p:sldLayoutId id="2147484081" r:id="rId9"/>
    <p:sldLayoutId id="2147484082" r:id="rId10"/>
    <p:sldLayoutId id="2147484083" r:id="rId11"/>
    <p:sldLayoutId id="2147484084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5pPr>
      <a:lvl6pPr marL="456837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6pPr>
      <a:lvl7pPr marL="913673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7pPr>
      <a:lvl8pPr marL="1370508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8pPr>
      <a:lvl9pPr marL="1827346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9pPr>
    </p:titleStyle>
    <p:bodyStyle>
      <a:lvl1pPr marL="342627" indent="-34262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359" indent="-28552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1142090" indent="-22841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925" indent="-22841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764" indent="-22841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598" indent="-228416" algn="l" defTabSz="9136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435" indent="-228416" algn="l" defTabSz="9136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271" indent="-228416" algn="l" defTabSz="9136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107" indent="-228416" algn="l" defTabSz="9136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37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73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508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346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180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018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853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689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7" Type="http://schemas.openxmlformats.org/officeDocument/2006/relationships/image" Target="../media/image4.wmf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slideLayout" Target="../slideLayouts/slideLayout3.xml"/><Relationship Id="rId4" Type="http://schemas.openxmlformats.org/officeDocument/2006/relationships/control" Target="../activeX/activeX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gsics.atmos.umd.edu/bin/edit/Development/WindSat?topicparent=Development.MicrowaveSubGroup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600" b="0" dirty="0" smtClean="0"/>
              <a:t>MW Products and Deliverables</a:t>
            </a:r>
            <a:endParaRPr lang="en-GB" sz="3600" dirty="0" smtClean="0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1199213" y="4429125"/>
            <a:ext cx="7944787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 Manik Bali, Ralph Ferraro, Larry Flynn, and Cheng-</a:t>
            </a:r>
            <a:r>
              <a:rPr lang="en-US" dirty="0" err="1" smtClean="0">
                <a:solidFill>
                  <a:srgbClr val="002060"/>
                </a:solidFill>
              </a:rPr>
              <a:t>Zhi</a:t>
            </a:r>
            <a:r>
              <a:rPr lang="en-US" dirty="0" smtClean="0">
                <a:solidFill>
                  <a:srgbClr val="002060"/>
                </a:solidFill>
              </a:rPr>
              <a:t> Zou </a:t>
            </a:r>
            <a:br>
              <a:rPr lang="en-US" dirty="0" smtClean="0">
                <a:solidFill>
                  <a:srgbClr val="002060"/>
                </a:solidFill>
              </a:rPr>
            </a:br>
            <a:endParaRPr lang="en-US" sz="1600" dirty="0" smtClean="0">
              <a:solidFill>
                <a:srgbClr val="002060"/>
              </a:solidFill>
            </a:endParaRP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1600" b="0" dirty="0" smtClean="0">
                <a:solidFill>
                  <a:srgbClr val="002060"/>
                </a:solidFill>
              </a:rPr>
              <a:t>MW Subgroup Meeting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1600" b="0" dirty="0" smtClean="0">
                <a:solidFill>
                  <a:srgbClr val="002060"/>
                </a:solidFill>
              </a:rPr>
              <a:t>Aug 20 2017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More…..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940170" y="0"/>
            <a:ext cx="6728816" cy="57311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366" tIns="45682" rIns="91366" bIns="4568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Proposed questions for feedback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8815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Proposed MW Product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814" y="3840180"/>
            <a:ext cx="9438371" cy="2665023"/>
          </a:xfrm>
        </p:spPr>
        <p:txBody>
          <a:bodyPr/>
          <a:lstStyle/>
          <a:p>
            <a:r>
              <a:rPr lang="en-US" dirty="0" smtClean="0"/>
              <a:t>In addition to meeting above user requirements the products shall also ( and not be limited to classical GSICS products)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 smtClean="0"/>
              <a:t>Product shall be able to reveal the full scale of Scan Angle, Geographical, Temporal and Temperature dependent bias.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 smtClean="0"/>
              <a:t>Product shall aid in re-calibration ( User should be able to transition between Count –Radiance – BT space).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 smtClean="0"/>
              <a:t>Onboard health information (from ICVS) about the instrument health encoded into the  product or link to ICVS.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 smtClean="0"/>
              <a:t>Plug and play model ( product shall be self consistent).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b="42667"/>
          <a:stretch>
            <a:fillRect/>
          </a:stretch>
        </p:blipFill>
        <p:spPr bwMode="auto">
          <a:xfrm>
            <a:off x="287520" y="686885"/>
            <a:ext cx="9330960" cy="2597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85564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801" y="816435"/>
            <a:ext cx="8915400" cy="4525963"/>
          </a:xfrm>
        </p:spPr>
        <p:txBody>
          <a:bodyPr/>
          <a:lstStyle/>
          <a:p>
            <a:r>
              <a:rPr lang="en-US" dirty="0" smtClean="0"/>
              <a:t>2015 Question are has been evaluated.</a:t>
            </a:r>
          </a:p>
          <a:p>
            <a:r>
              <a:rPr lang="en-US" dirty="0" smtClean="0"/>
              <a:t>The MW subgroup has connected very well with the community and has users and producers in sight.</a:t>
            </a:r>
          </a:p>
          <a:p>
            <a:r>
              <a:rPr lang="en-US" dirty="0" smtClean="0"/>
              <a:t>Going forward new questions have been proposed, that can eventually result in producing initial MW products that are </a:t>
            </a:r>
            <a:r>
              <a:rPr lang="en-US" dirty="0" err="1" smtClean="0"/>
              <a:t>usefull</a:t>
            </a:r>
            <a:r>
              <a:rPr lang="en-US" dirty="0" smtClean="0"/>
              <a:t> to the community.</a:t>
            </a:r>
          </a:p>
          <a:p>
            <a:r>
              <a:rPr lang="en-US" dirty="0" smtClean="0"/>
              <a:t>Question are for Algorithms and Best practices has also been proposed.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248929" y="0"/>
            <a:ext cx="5850042" cy="57311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366" tIns="45682" rIns="91366" bIns="4568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Summary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87882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60" y="818106"/>
            <a:ext cx="9813540" cy="3777646"/>
          </a:xfrm>
        </p:spPr>
        <p:txBody>
          <a:bodyPr/>
          <a:lstStyle/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Mapping time series of similar sensors but from vastly different heritage (e.g., SSMT2 to AMSU-B) together is of low priority </a:t>
            </a:r>
            <a:r>
              <a:rPr lang="en-US" sz="2400" dirty="0" smtClean="0">
                <a:solidFill>
                  <a:srgbClr val="C00000"/>
                </a:solidFill>
              </a:rPr>
              <a:t>(Q1)</a:t>
            </a:r>
          </a:p>
          <a:p>
            <a:pPr lvl="1"/>
            <a:r>
              <a:rPr lang="en-US" sz="2400" dirty="0" smtClean="0">
                <a:solidFill>
                  <a:srgbClr val="000066"/>
                </a:solidFill>
              </a:rPr>
              <a:t>More precise, longer latency correction are preferred </a:t>
            </a:r>
            <a:r>
              <a:rPr lang="en-US" sz="2400" dirty="0" smtClean="0">
                <a:solidFill>
                  <a:srgbClr val="C00000"/>
                </a:solidFill>
              </a:rPr>
              <a:t>(Q2)</a:t>
            </a:r>
            <a:endParaRPr lang="en-US" sz="2400" dirty="0" smtClean="0">
              <a:solidFill>
                <a:srgbClr val="000066"/>
              </a:solidFill>
            </a:endParaRP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It does appear most users would look at time series for global trends (most likely the O</a:t>
            </a:r>
            <a:r>
              <a:rPr lang="en-US" sz="2400" baseline="-25000" dirty="0" smtClean="0">
                <a:solidFill>
                  <a:srgbClr val="002060"/>
                </a:solidFill>
              </a:rPr>
              <a:t>2 </a:t>
            </a:r>
            <a:r>
              <a:rPr lang="en-US" sz="2400" dirty="0">
                <a:solidFill>
                  <a:srgbClr val="002060"/>
                </a:solidFill>
              </a:rPr>
              <a:t>&amp;</a:t>
            </a:r>
            <a:r>
              <a:rPr lang="en-US" sz="2400" dirty="0" smtClean="0">
                <a:solidFill>
                  <a:srgbClr val="002060"/>
                </a:solidFill>
              </a:rPr>
              <a:t> H</a:t>
            </a:r>
            <a:r>
              <a:rPr lang="en-US" sz="2400" baseline="-25000" dirty="0" smtClean="0">
                <a:solidFill>
                  <a:srgbClr val="002060"/>
                </a:solidFill>
              </a:rPr>
              <a:t>2</a:t>
            </a:r>
            <a:r>
              <a:rPr lang="en-US" sz="2400" dirty="0" smtClean="0">
                <a:solidFill>
                  <a:srgbClr val="002060"/>
                </a:solidFill>
              </a:rPr>
              <a:t>O bands) and use to derive geophysical parameters (most likely window &amp; </a:t>
            </a:r>
            <a:r>
              <a:rPr lang="en-US" sz="2400" dirty="0">
                <a:solidFill>
                  <a:srgbClr val="002060"/>
                </a:solidFill>
              </a:rPr>
              <a:t>H</a:t>
            </a:r>
            <a:r>
              <a:rPr lang="en-US" sz="2400" baseline="-25000" dirty="0">
                <a:solidFill>
                  <a:srgbClr val="002060"/>
                </a:solidFill>
              </a:rPr>
              <a:t>2</a:t>
            </a:r>
            <a:r>
              <a:rPr lang="en-US" sz="2400" dirty="0">
                <a:solidFill>
                  <a:srgbClr val="002060"/>
                </a:solidFill>
              </a:rPr>
              <a:t>O </a:t>
            </a:r>
            <a:r>
              <a:rPr lang="en-US" sz="2400" dirty="0" smtClean="0">
                <a:solidFill>
                  <a:srgbClr val="002060"/>
                </a:solidFill>
              </a:rPr>
              <a:t>bands) </a:t>
            </a:r>
            <a:r>
              <a:rPr lang="en-US" sz="2400" dirty="0" smtClean="0">
                <a:solidFill>
                  <a:srgbClr val="C00000"/>
                </a:solidFill>
              </a:rPr>
              <a:t>(Q3)</a:t>
            </a:r>
          </a:p>
          <a:p>
            <a:pPr lvl="1"/>
            <a:r>
              <a:rPr lang="en-US" sz="2400" dirty="0" smtClean="0">
                <a:solidFill>
                  <a:srgbClr val="000066"/>
                </a:solidFill>
              </a:rPr>
              <a:t>The average desired accuracy of the corrections was on the order of 0.4 K (slightly less for the O</a:t>
            </a:r>
            <a:r>
              <a:rPr lang="en-US" sz="2400" baseline="-25000" dirty="0" smtClean="0">
                <a:solidFill>
                  <a:srgbClr val="000066"/>
                </a:solidFill>
              </a:rPr>
              <a:t>2</a:t>
            </a:r>
            <a:r>
              <a:rPr lang="en-US" sz="2400" dirty="0" smtClean="0">
                <a:solidFill>
                  <a:srgbClr val="000066"/>
                </a:solidFill>
              </a:rPr>
              <a:t> bands)  </a:t>
            </a:r>
            <a:r>
              <a:rPr lang="en-US" sz="2400" dirty="0" smtClean="0">
                <a:solidFill>
                  <a:srgbClr val="C00000"/>
                </a:solidFill>
              </a:rPr>
              <a:t>(Q4)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C3BED8E1-D1FE-4068-BEE1-928EBDA11364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248929" y="0"/>
            <a:ext cx="5850042" cy="57311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366" tIns="45682" rIns="91366" bIns="4568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GSICS MW  Products -Summary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333416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2282" y="2740238"/>
            <a:ext cx="3126674" cy="71548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488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995" y="61359"/>
            <a:ext cx="7016750" cy="533400"/>
          </a:xfrm>
          <a:solidFill>
            <a:schemeClr val="accent4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Outline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041" y="2668546"/>
            <a:ext cx="4571670" cy="1263375"/>
          </a:xfrm>
        </p:spPr>
        <p:txBody>
          <a:bodyPr/>
          <a:lstStyle/>
          <a:p>
            <a:pPr lvl="1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Introduction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</a:rPr>
              <a:t>MW Questionnaire of 2015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</a:rPr>
              <a:t>Recent Discussions</a:t>
            </a:r>
            <a:endParaRPr lang="en-US" b="1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sz="3200" dirty="0" smtClean="0">
              <a:solidFill>
                <a:srgbClr val="000000"/>
              </a:solidFill>
            </a:endParaRPr>
          </a:p>
          <a:p>
            <a:pPr lvl="4"/>
            <a:endParaRPr lang="en-US" sz="1400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sz="3200" dirty="0" smtClean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429500" y="6400800"/>
            <a:ext cx="1981200" cy="457200"/>
          </a:xfrm>
          <a:prstGeom prst="rect">
            <a:avLst/>
          </a:prstGeom>
        </p:spPr>
        <p:txBody>
          <a:bodyPr lIns="91366" tIns="45682" rIns="91366" bIns="45682"/>
          <a:lstStyle/>
          <a:p>
            <a:fld id="{E8869016-7DEB-43E2-B220-9D5667D88CC0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62504"/>
            <a:ext cx="7873340" cy="324962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Background</a:t>
            </a:r>
          </a:p>
          <a:p>
            <a:pPr marL="399732" lvl="1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We had review and feedback on FCDR</a:t>
            </a:r>
          </a:p>
          <a:p>
            <a:pPr marL="399732" lvl="1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We didn’t have products</a:t>
            </a:r>
          </a:p>
          <a:p>
            <a:pPr marL="399732" lvl="1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We didn’t have in-orbit references</a:t>
            </a:r>
          </a:p>
          <a:p>
            <a:pPr marL="399732" lvl="1" indent="0">
              <a:buNone/>
            </a:pPr>
            <a:endParaRPr lang="en-US" sz="18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2426018"/>
            <a:ext cx="754281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1" i="0" u="none" strike="noStrike" cap="none" normalizeH="0" baseline="0" dirty="0" smtClean="0">
              <a:ln>
                <a:noFill/>
              </a:ln>
              <a:solidFill>
                <a:srgbClr val="3A9364"/>
              </a:solidFill>
              <a:effectLst/>
              <a:latin typeface="Kalam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3A9364"/>
                </a:solidFill>
                <a:effectLst/>
                <a:latin typeface="Kalam"/>
              </a:rPr>
              <a:t>What is of most interest to you and your institution for MW calibrated products?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1" eaLnBrk="0" hangingPunct="0">
              <a:buFontTx/>
              <a:buChar char="•"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5A5A5A"/>
                </a:solidFill>
                <a:effectLst/>
                <a:latin typeface="Roboto"/>
              </a:rPr>
              <a:t>Level 1 corrected radiances for operational sensors (e.g., AMSU, MHS, ATMS, etc.)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1" eaLnBrk="0" hangingPunct="0">
              <a:buFontTx/>
              <a:buChar char="•"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5A5A5A"/>
                </a:solidFill>
                <a:effectLst/>
                <a:latin typeface="Roboto"/>
              </a:rPr>
              <a:t>Level 1 corrected radiances for research sensors (e.g., GMI, AMSR-2, SAPHIR, etc.)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1" eaLnBrk="0" hangingPunct="0">
              <a:buFontTx/>
              <a:buChar char="•"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5A5A5A"/>
                </a:solidFill>
                <a:effectLst/>
                <a:latin typeface="Roboto"/>
              </a:rPr>
              <a:t>Intercalibrated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5A5A5A"/>
                </a:solidFill>
                <a:effectLst/>
                <a:latin typeface="Roboto"/>
              </a:rPr>
              <a:t> radiances (L1) from long term time series (e.g., all AMSU-A, AMSU-B)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1" eaLnBrk="0" hangingPunct="0">
              <a:buFontTx/>
              <a:buChar char="•"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5A5A5A"/>
                </a:solidFill>
                <a:effectLst/>
                <a:latin typeface="Roboto"/>
              </a:rPr>
              <a:t>As above, but also including other 'similar' sensors (e.g., MSU to AMSU-A, AMSU-B to MHS to ATMS, etc.)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3A9364"/>
                </a:solidFill>
                <a:effectLst/>
                <a:latin typeface="Kalam"/>
              </a:rPr>
              <a:t>What is the latency and frequency of updates to the corrections needed?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1" eaLnBrk="0" hangingPunct="0">
              <a:buFontTx/>
              <a:buChar char="•"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5A5A5A"/>
                </a:solidFill>
                <a:effectLst/>
                <a:latin typeface="Roboto"/>
              </a:rPr>
              <a:t>A more  frequent and less precise set of corrections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1" eaLnBrk="0" hangingPunct="0">
              <a:buFontTx/>
              <a:buChar char="•"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5A5A5A"/>
                </a:solidFill>
                <a:effectLst/>
                <a:latin typeface="Roboto"/>
              </a:rPr>
              <a:t>A less frequent and more precise set of corrections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3A9364"/>
                </a:solidFill>
                <a:effectLst/>
                <a:latin typeface="Kalam"/>
              </a:rPr>
              <a:t>How would you utilize such information in your work?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1" eaLnBrk="0" hangingPunct="0">
              <a:buFontTx/>
              <a:buChar char="•"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5A5A5A"/>
                </a:solidFill>
                <a:effectLst/>
                <a:latin typeface="Roboto"/>
              </a:rPr>
              <a:t>Global trend Monitoring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1" eaLnBrk="0" hangingPunct="0">
              <a:buFontTx/>
              <a:buChar char="•"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5A5A5A"/>
                </a:solidFill>
                <a:effectLst/>
                <a:latin typeface="Roboto"/>
              </a:rPr>
              <a:t>NWP Assimilation and Reanalysis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1" eaLnBrk="0" hangingPunct="0">
              <a:buFontTx/>
              <a:buChar char="•"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5A5A5A"/>
                </a:solidFill>
                <a:effectLst/>
                <a:latin typeface="Roboto"/>
              </a:rPr>
              <a:t>Geophysical Retrievals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1" eaLnBrk="0" hangingPunct="0">
              <a:buFontTx/>
              <a:buChar char="•"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5A5A5A"/>
                </a:solidFill>
                <a:effectLst/>
                <a:latin typeface="Roboto"/>
              </a:rPr>
              <a:t>Other: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 </a:t>
            </a:r>
          </a:p>
          <a:p>
            <a:pPr lvl="0" eaLnBrk="0" hangingPunct="0"/>
            <a:r>
              <a:rPr lang="en-US" altLang="en-US" sz="1200" dirty="0">
                <a:solidFill>
                  <a:srgbClr val="3A9364"/>
                </a:solidFill>
                <a:latin typeface="Kalam"/>
              </a:rPr>
              <a:t>What is the minimum acceptable uncertainty you would like to see in the L1 data (in </a:t>
            </a:r>
            <a:r>
              <a:rPr lang="en-US" altLang="en-US" sz="1200" dirty="0" err="1">
                <a:solidFill>
                  <a:srgbClr val="3A9364"/>
                </a:solidFill>
                <a:latin typeface="Kalam"/>
              </a:rPr>
              <a:t>deg</a:t>
            </a:r>
            <a:r>
              <a:rPr lang="en-US" altLang="en-US" sz="1200" dirty="0">
                <a:solidFill>
                  <a:srgbClr val="3A9364"/>
                </a:solidFill>
                <a:latin typeface="Kalam"/>
              </a:rPr>
              <a:t> K) for the various microwave spectral bands ?</a:t>
            </a:r>
            <a:endParaRPr lang="en-US" altLang="en-US" sz="1200" b="0" dirty="0">
              <a:solidFill>
                <a:schemeClr val="tx1"/>
              </a:solidFill>
            </a:endParaRPr>
          </a:p>
          <a:p>
            <a:pPr lvl="1" eaLnBrk="0" hangingPunct="0"/>
            <a:r>
              <a:rPr lang="en-US" altLang="en-US" sz="1200" b="0" dirty="0">
                <a:solidFill>
                  <a:srgbClr val="73A9AC"/>
                </a:solidFill>
                <a:latin typeface="Roboto"/>
              </a:rPr>
              <a:t>Atmospheric Window </a:t>
            </a:r>
            <a:r>
              <a:rPr lang="en-US" altLang="en-US" sz="1200" b="0" dirty="0" smtClean="0">
                <a:solidFill>
                  <a:srgbClr val="73A9AC"/>
                </a:solidFill>
                <a:latin typeface="Roboto"/>
              </a:rPr>
              <a:t>Channel</a:t>
            </a:r>
            <a:endParaRPr lang="en-US" altLang="en-US" sz="1200" b="0" dirty="0">
              <a:solidFill>
                <a:schemeClr val="tx1"/>
              </a:solidFill>
            </a:endParaRPr>
          </a:p>
          <a:p>
            <a:pPr lvl="1" eaLnBrk="0" hangingPunct="0"/>
            <a:r>
              <a:rPr lang="en-US" altLang="en-US" sz="1200" b="0" dirty="0">
                <a:solidFill>
                  <a:srgbClr val="73A9AC"/>
                </a:solidFill>
                <a:latin typeface="Roboto"/>
              </a:rPr>
              <a:t>Oxygen </a:t>
            </a:r>
            <a:r>
              <a:rPr lang="en-US" altLang="en-US" sz="1200" b="0" dirty="0" err="1">
                <a:solidFill>
                  <a:srgbClr val="73A9AC"/>
                </a:solidFill>
                <a:latin typeface="Roboto"/>
              </a:rPr>
              <a:t>Absorbtion</a:t>
            </a:r>
            <a:r>
              <a:rPr lang="en-US" altLang="en-US" sz="1200" b="0" dirty="0">
                <a:solidFill>
                  <a:srgbClr val="73A9AC"/>
                </a:solidFill>
                <a:latin typeface="Roboto"/>
              </a:rPr>
              <a:t> Bands</a:t>
            </a:r>
            <a:endParaRPr lang="en-US" altLang="en-US" sz="1200" b="0" dirty="0">
              <a:solidFill>
                <a:schemeClr val="tx1"/>
              </a:solidFill>
            </a:endParaRPr>
          </a:p>
          <a:p>
            <a:pPr lvl="1" eaLnBrk="0" hangingPunct="0"/>
            <a:r>
              <a:rPr lang="en-US" altLang="en-US" sz="1200" b="0" dirty="0">
                <a:solidFill>
                  <a:srgbClr val="73A9AC"/>
                </a:solidFill>
                <a:latin typeface="Roboto"/>
              </a:rPr>
              <a:t>Water Vapor Absorption Bands</a:t>
            </a:r>
            <a:endParaRPr lang="en-US" altLang="en-US" sz="1200" b="0" dirty="0">
              <a:solidFill>
                <a:schemeClr val="tx1"/>
              </a:solidFill>
            </a:endParaRPr>
          </a:p>
          <a:p>
            <a:pPr lvl="1" eaLnBrk="0" hangingPunct="0"/>
            <a:endParaRPr kumimoji="0" lang="en-US" altLang="en-US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2207147"/>
            <a:ext cx="6816436" cy="32316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Very basic questions were asked to connect with the MW community</a:t>
            </a:r>
            <a:endParaRPr lang="en-US" sz="1500" dirty="0"/>
          </a:p>
        </p:txBody>
      </p:sp>
      <p:sp>
        <p:nvSpPr>
          <p:cNvPr id="20" name="Title 1"/>
          <p:cNvSpPr txBox="1">
            <a:spLocks/>
          </p:cNvSpPr>
          <p:nvPr/>
        </p:nvSpPr>
        <p:spPr bwMode="auto">
          <a:xfrm>
            <a:off x="1460995" y="61359"/>
            <a:ext cx="7016750" cy="533400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vert="horz" wrap="square" lIns="91366" tIns="45682" rIns="91366" bIns="45682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5pPr>
            <a:lvl6pPr marL="456837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6pPr>
            <a:lvl7pPr marL="913673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7pPr>
            <a:lvl8pPr marL="1370508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8pPr>
            <a:lvl9pPr marL="1827346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Questionnaire of 2015 </a:t>
            </a:r>
            <a:endParaRPr lang="en-US" dirty="0">
              <a:solidFill>
                <a:schemeClr val="bg1"/>
              </a:solidFill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113" name="HTMLCheckbox1" r:id="rId2" imgW="257040" imgH="304920"/>
        </mc:Choice>
        <mc:Fallback>
          <p:control name="HTMLCheckbox1" r:id="rId2" imgW="257040" imgH="304920">
            <p:pic>
              <p:nvPicPr>
                <p:cNvPr id="5" name="HTMLCheck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/>
                <a:srcRect/>
                <a:stretch>
                  <a:fillRect/>
                </a:stretch>
              </p:blipFill>
              <p:spPr bwMode="auto">
                <a:xfrm>
                  <a:off x="152400" y="152400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14" name="HTMLText1" r:id="rId3" imgW="914400" imgH="228600"/>
        </mc:Choice>
        <mc:Fallback>
          <p:control name="HTMLText1" r:id="rId3" imgW="914400" imgH="228600">
            <p:pic>
              <p:nvPicPr>
                <p:cNvPr id="11" name="HTMLText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>
                  <a:off x="152400" y="152400"/>
                  <a:ext cx="914400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15" name="HTMLText2" r:id="rId4" imgW="914400" imgH="228600"/>
        </mc:Choice>
        <mc:Fallback>
          <p:control name="HTMLText2" r:id="rId4" imgW="914400" imgH="228600">
            <p:pic>
              <p:nvPicPr>
                <p:cNvPr id="12" name="HTMLText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>
                  <a:off x="152400" y="152400"/>
                  <a:ext cx="914400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4165195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756746"/>
            <a:ext cx="8915400" cy="517379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Recent </a:t>
            </a:r>
            <a:r>
              <a:rPr lang="en-US" dirty="0" smtClean="0"/>
              <a:t>discussions in the MW Subgroup recognized  inter-calibration knowledge that exists within the subgroup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Based on this it was felt that we needed a pro-active approach to reach out to the community by providing products and entities upfront and then seek feedback on these which would give us the required maturity of these entities.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It </a:t>
            </a:r>
            <a:r>
              <a:rPr lang="en-US" dirty="0" smtClean="0"/>
              <a:t>was proposed that the Tiger Team would make its </a:t>
            </a:r>
            <a:r>
              <a:rPr lang="en-US" dirty="0" smtClean="0"/>
              <a:t>entity </a:t>
            </a:r>
            <a:r>
              <a:rPr lang="en-US" dirty="0" smtClean="0"/>
              <a:t>freely available to the interested groups including GSICS Members. This includes 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SNO </a:t>
            </a:r>
            <a:r>
              <a:rPr lang="en-US" dirty="0" smtClean="0"/>
              <a:t>Algorithms ( From </a:t>
            </a:r>
            <a:r>
              <a:rPr lang="en-US" dirty="0" err="1" smtClean="0"/>
              <a:t>Karsten</a:t>
            </a:r>
            <a:r>
              <a:rPr lang="en-US" dirty="0" smtClean="0"/>
              <a:t> and Cheng-</a:t>
            </a:r>
            <a:r>
              <a:rPr lang="en-US" dirty="0" err="1" smtClean="0"/>
              <a:t>Zhi</a:t>
            </a:r>
            <a:r>
              <a:rPr lang="en-US" dirty="0" smtClean="0"/>
              <a:t>)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Collocation Data </a:t>
            </a:r>
            <a:r>
              <a:rPr lang="en-US" dirty="0" smtClean="0"/>
              <a:t>Sets (From </a:t>
            </a:r>
            <a:r>
              <a:rPr lang="en-US" dirty="0" err="1" smtClean="0"/>
              <a:t>Karsten</a:t>
            </a:r>
            <a:r>
              <a:rPr lang="en-US" dirty="0" smtClean="0"/>
              <a:t> Cheng-</a:t>
            </a:r>
            <a:r>
              <a:rPr lang="en-US" dirty="0" err="1" smtClean="0"/>
              <a:t>Zhi</a:t>
            </a:r>
            <a:r>
              <a:rPr lang="en-US" dirty="0" smtClean="0"/>
              <a:t> and Manik)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Inter-Calibration Coefficients  ( </a:t>
            </a:r>
            <a:r>
              <a:rPr lang="en-US" dirty="0" smtClean="0"/>
              <a:t>Tabulated </a:t>
            </a:r>
            <a:r>
              <a:rPr lang="en-US" dirty="0" smtClean="0"/>
              <a:t>or GSICS Format)</a:t>
            </a:r>
          </a:p>
          <a:p>
            <a:pPr marL="457200" indent="-457200">
              <a:buAutoNum type="arabicPeriod"/>
            </a:pPr>
            <a:r>
              <a:rPr lang="en-US" dirty="0" smtClean="0"/>
              <a:t>Instrument monitoring ( ATMS Vs FCDR) </a:t>
            </a:r>
          </a:p>
          <a:p>
            <a:pPr marL="457200" indent="-457200">
              <a:buAutoNum type="arabicPeriod"/>
            </a:pPr>
            <a:r>
              <a:rPr lang="en-US" dirty="0" smtClean="0"/>
              <a:t>Lunar Data </a:t>
            </a:r>
            <a:r>
              <a:rPr lang="en-US" dirty="0" smtClean="0"/>
              <a:t>sets</a:t>
            </a:r>
            <a:r>
              <a:rPr lang="en-US" dirty="0" smtClean="0"/>
              <a:t>                     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460995" y="61359"/>
            <a:ext cx="7016750" cy="533400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vert="horz" wrap="square" lIns="91366" tIns="45682" rIns="91366" bIns="45682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5pPr>
            <a:lvl6pPr marL="456837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6pPr>
            <a:lvl7pPr marL="913673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7pPr>
            <a:lvl8pPr marL="1370508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8pPr>
            <a:lvl9pPr marL="1827346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Recent Discussions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360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2073" y="2997932"/>
            <a:ext cx="2861854" cy="88173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885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C3BED8E1-D1FE-4068-BEE1-928EBDA11364}" type="slidenum">
              <a:rPr lang="en-US" altLang="en-US" smtClean="0"/>
              <a:pPr/>
              <a:t>6</a:t>
            </a:fld>
            <a:endParaRPr lang="en-US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25" r="21133" b="35953"/>
          <a:stretch/>
        </p:blipFill>
        <p:spPr bwMode="auto">
          <a:xfrm>
            <a:off x="13476" y="779079"/>
            <a:ext cx="9696186" cy="368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90" r="43279" b="60669"/>
          <a:stretch/>
        </p:blipFill>
        <p:spPr bwMode="auto">
          <a:xfrm>
            <a:off x="0" y="4672956"/>
            <a:ext cx="7493353" cy="1667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94063" y="6562314"/>
            <a:ext cx="7358541" cy="2308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Responses though small in number are provided by space agencies and represent interest of large MW community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08572" y="4922020"/>
            <a:ext cx="3097428" cy="116955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There is a general need of providing instrument monitoring products ( retro or operational sensors, at desired latencies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1460995" y="61359"/>
            <a:ext cx="7016750" cy="533400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vert="horz" wrap="square" lIns="91366" tIns="45682" rIns="91366" bIns="45682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5pPr>
            <a:lvl6pPr marL="456837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6pPr>
            <a:lvl7pPr marL="913673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7pPr>
            <a:lvl8pPr marL="1370508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8pPr>
            <a:lvl9pPr marL="1827346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Responses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00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C3BED8E1-D1FE-4068-BEE1-928EBDA11364}" type="slidenum">
              <a:rPr lang="en-US" altLang="en-US" smtClean="0"/>
              <a:pPr/>
              <a:t>7</a:t>
            </a:fld>
            <a:endParaRPr lang="en-US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9" t="13917" r="35805" b="21141"/>
          <a:stretch/>
        </p:blipFill>
        <p:spPr bwMode="auto">
          <a:xfrm>
            <a:off x="227475" y="1640642"/>
            <a:ext cx="6673669" cy="4545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432720" y="2348880"/>
            <a:ext cx="18036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Window Channels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2720" y="3789040"/>
            <a:ext cx="12811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O</a:t>
            </a:r>
            <a:r>
              <a:rPr lang="en-US" sz="1400" baseline="-25000" dirty="0" smtClean="0">
                <a:solidFill>
                  <a:srgbClr val="FF0000"/>
                </a:solidFill>
              </a:rPr>
              <a:t>2</a:t>
            </a:r>
            <a:r>
              <a:rPr lang="en-US" sz="1400" dirty="0" smtClean="0">
                <a:solidFill>
                  <a:srgbClr val="FF0000"/>
                </a:solidFill>
              </a:rPr>
              <a:t> Channels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32719" y="5409220"/>
            <a:ext cx="14189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H</a:t>
            </a:r>
            <a:r>
              <a:rPr lang="en-US" sz="1400" baseline="-25000" dirty="0" smtClean="0">
                <a:solidFill>
                  <a:srgbClr val="FF0000"/>
                </a:solidFill>
              </a:rPr>
              <a:t>2</a:t>
            </a:r>
            <a:r>
              <a:rPr lang="en-US" sz="1400" dirty="0" smtClean="0">
                <a:solidFill>
                  <a:srgbClr val="FF0000"/>
                </a:solidFill>
              </a:rPr>
              <a:t>O Channels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48255" y="2483895"/>
            <a:ext cx="16401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Average ~ 0.4 K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48255" y="3751293"/>
            <a:ext cx="16401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Average ~ 0.3 K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48255" y="5416478"/>
            <a:ext cx="16401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Average ~ 0.4 K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1460995" y="61359"/>
            <a:ext cx="7016750" cy="533400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vert="horz" wrap="square" lIns="91366" tIns="45682" rIns="91366" bIns="45682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5pPr>
            <a:lvl6pPr marL="456837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6pPr>
            <a:lvl7pPr marL="913673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7pPr>
            <a:lvl8pPr marL="1370508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8pPr>
            <a:lvl9pPr marL="1827346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Responses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050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173" y="5274733"/>
            <a:ext cx="9493827" cy="148835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New Topics</a:t>
            </a:r>
          </a:p>
          <a:p>
            <a:pPr marL="399732" lvl="1" indent="0">
              <a:buNone/>
            </a:pPr>
            <a:r>
              <a:rPr lang="en-US" sz="1600" dirty="0" smtClean="0"/>
              <a:t>Use of Lunar intrusion  as a reference </a:t>
            </a:r>
          </a:p>
          <a:p>
            <a:pPr marL="399732" lvl="1" indent="0">
              <a:buNone/>
            </a:pPr>
            <a:r>
              <a:rPr lang="en-US" sz="1600" dirty="0" smtClean="0"/>
              <a:t>Building FCDR’s and TCDR’s</a:t>
            </a:r>
          </a:p>
          <a:p>
            <a:pPr marL="399732" lvl="1" indent="0">
              <a:buNone/>
            </a:pPr>
            <a:r>
              <a:rPr lang="en-US" sz="1600" dirty="0" smtClean="0"/>
              <a:t>Use of GRUAN travelling references to validate GSICS MW in-orbit reference records</a:t>
            </a:r>
          </a:p>
          <a:p>
            <a:pPr marL="399732" lvl="1" indent="0">
              <a:buNone/>
            </a:pPr>
            <a:r>
              <a:rPr lang="en-US" sz="1600" dirty="0" smtClean="0"/>
              <a:t>Connection with SCOPE-CM</a:t>
            </a:r>
            <a:endParaRPr lang="en-US" sz="16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248929" y="0"/>
            <a:ext cx="6728816" cy="57311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366" tIns="45682" rIns="91366" bIns="4568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Recent Activities of MW subgroup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533129"/>
              </p:ext>
            </p:extLst>
          </p:nvPr>
        </p:nvGraphicFramePr>
        <p:xfrm>
          <a:off x="590303" y="1017695"/>
          <a:ext cx="8915400" cy="3474720"/>
        </p:xfrm>
        <a:graphic>
          <a:graphicData uri="http://schemas.openxmlformats.org/drawingml/2006/table">
            <a:tbl>
              <a:tblPr/>
              <a:tblGrid>
                <a:gridCol w="891540"/>
                <a:gridCol w="891540"/>
                <a:gridCol w="891540"/>
                <a:gridCol w="891540"/>
                <a:gridCol w="891540"/>
                <a:gridCol w="891540"/>
                <a:gridCol w="891540"/>
                <a:gridCol w="891540"/>
                <a:gridCol w="891540"/>
                <a:gridCol w="891540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/>
                      </a:r>
                      <a:br>
                        <a:rPr lang="en-US"/>
                      </a:br>
                      <a:r>
                        <a:rPr lang="en-US"/>
                        <a:t>SSMI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TMI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AMSR-E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none" strike="noStrike">
                          <a:solidFill>
                            <a:srgbClr val="666666"/>
                          </a:solidFill>
                          <a:effectLst/>
                          <a:hlinkClick r:id="rId2" tooltip="Create this topic"/>
                        </a:rPr>
                        <a:t>WindSat</a:t>
                      </a:r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SSMIS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AMSR-2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MADRAS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GMI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MWRI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SSMI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TMI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AMSR-E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u="none" strike="noStrike">
                          <a:solidFill>
                            <a:srgbClr val="666666"/>
                          </a:solidFill>
                          <a:effectLst/>
                          <a:hlinkClick r:id="rId2" tooltip="Create this topic"/>
                        </a:rPr>
                        <a:t>WindSat</a:t>
                      </a:r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SSMIS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AMSR-2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MADRAS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GMI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MWRI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97180" y="275505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5934" y="4621964"/>
            <a:ext cx="8161811" cy="73866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Above table taken from MW Workspace established by Ralph shows candidate inter- comparison instruments whose inter- comparison can eventually produce MW products and fulfill user needs.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451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415" y="573115"/>
            <a:ext cx="8915400" cy="4525963"/>
          </a:xfrm>
        </p:spPr>
        <p:txBody>
          <a:bodyPr/>
          <a:lstStyle/>
          <a:p>
            <a:r>
              <a:rPr lang="en-US" b="0" dirty="0" smtClean="0"/>
              <a:t>Should we provide </a:t>
            </a:r>
            <a:r>
              <a:rPr lang="en-US" b="0" dirty="0"/>
              <a:t>the correction information as a function of scan </a:t>
            </a:r>
            <a:r>
              <a:rPr lang="en-US" b="0" dirty="0" smtClean="0"/>
              <a:t>angle (FIDUCEO Requirement) and/or </a:t>
            </a:r>
            <a:r>
              <a:rPr lang="en-US" b="0" dirty="0"/>
              <a:t>geolocation</a:t>
            </a:r>
            <a:r>
              <a:rPr lang="en-US" b="0" dirty="0" smtClean="0"/>
              <a:t>, Temperature dependence + on board health information as Classical products .</a:t>
            </a:r>
          </a:p>
          <a:p>
            <a:r>
              <a:rPr lang="en-US" b="0" dirty="0" smtClean="0"/>
              <a:t>Should we start with monitoring ATMS, MSU, SSMI,GMI with acceptable in-orbit reference such as FCDR and GMI</a:t>
            </a:r>
          </a:p>
          <a:p>
            <a:r>
              <a:rPr lang="en-US" b="0" dirty="0" smtClean="0"/>
              <a:t>Should we have best practices </a:t>
            </a:r>
          </a:p>
          <a:p>
            <a:pPr lvl="2"/>
            <a:r>
              <a:rPr lang="en-US" b="0" dirty="0" smtClean="0"/>
              <a:t> SNO and algorithms</a:t>
            </a:r>
          </a:p>
          <a:p>
            <a:pPr lvl="2"/>
            <a:r>
              <a:rPr lang="en-US" b="0" dirty="0" smtClean="0"/>
              <a:t>Inter-Comparing instruments of different scanning geometries (mitigate B-G effect)</a:t>
            </a:r>
          </a:p>
          <a:p>
            <a:r>
              <a:rPr lang="en-US" b="0" dirty="0" smtClean="0"/>
              <a:t>Can we identify a inter- comparison coefficient that can be used down the processing chain till TCDR.</a:t>
            </a:r>
          </a:p>
          <a:p>
            <a:r>
              <a:rPr lang="en-US" b="0" dirty="0" smtClean="0"/>
              <a:t>Should and /or when should we use information from Lunar observations and GRUAN observations to validate our instruments and references?</a:t>
            </a:r>
          </a:p>
          <a:p>
            <a:r>
              <a:rPr lang="en-US" dirty="0" smtClean="0"/>
              <a:t>Can we provide AMSU radiances that are more </a:t>
            </a:r>
            <a:r>
              <a:rPr lang="en-US" dirty="0"/>
              <a:t>stable than 0.1 K/decade for the production of UTH. </a:t>
            </a:r>
            <a:r>
              <a:rPr lang="en-US" dirty="0" smtClean="0"/>
              <a:t>[FIDUCEO Requirement]</a:t>
            </a:r>
            <a:endParaRPr lang="en-US" dirty="0"/>
          </a:p>
          <a:p>
            <a:endParaRPr lang="en-US" b="0" dirty="0" smtClean="0"/>
          </a:p>
          <a:p>
            <a:endParaRPr lang="en-US" b="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667037" y="0"/>
            <a:ext cx="6728816" cy="57311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366" tIns="45682" rIns="91366" bIns="4568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Proposed questions for feedback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5645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168567</TotalTime>
  <Words>739</Words>
  <Application>Microsoft Office PowerPoint</Application>
  <PresentationFormat>A4 Paper (210x297 mm)</PresentationFormat>
  <Paragraphs>117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Helvetica</vt:lpstr>
      <vt:lpstr>Kalam</vt:lpstr>
      <vt:lpstr>Roboto</vt:lpstr>
      <vt:lpstr>Tahoma</vt:lpstr>
      <vt:lpstr>Times New Roman</vt:lpstr>
      <vt:lpstr>Wingdings</vt:lpstr>
      <vt:lpstr>Office Theme</vt:lpstr>
      <vt:lpstr>MW Products and Deliverables</vt:lpstr>
      <vt:lpstr>Outline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Proposed MW Product</vt:lpstr>
      <vt:lpstr>PowerPoint Presentation</vt:lpstr>
      <vt:lpstr>Summary</vt:lpstr>
      <vt:lpstr>PowerPoint Presentation</vt:lpstr>
    </vt:vector>
  </TitlesOfParts>
  <Company>Eumetsat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Manik Bali</cp:lastModifiedBy>
  <cp:revision>5516</cp:revision>
  <cp:lastPrinted>2006-03-06T14:11:17Z</cp:lastPrinted>
  <dcterms:created xsi:type="dcterms:W3CDTF">2010-09-10T00:53:07Z</dcterms:created>
  <dcterms:modified xsi:type="dcterms:W3CDTF">2018-01-12T05:08:02Z</dcterms:modified>
</cp:coreProperties>
</file>