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0" r:id="rId3"/>
    <p:sldId id="377" r:id="rId4"/>
    <p:sldId id="379" r:id="rId5"/>
    <p:sldId id="397" r:id="rId6"/>
    <p:sldId id="415" r:id="rId7"/>
    <p:sldId id="398" r:id="rId8"/>
    <p:sldId id="399" r:id="rId9"/>
    <p:sldId id="406" r:id="rId10"/>
    <p:sldId id="400" r:id="rId11"/>
    <p:sldId id="391" r:id="rId12"/>
    <p:sldId id="413" r:id="rId13"/>
    <p:sldId id="414" r:id="rId14"/>
    <p:sldId id="401" r:id="rId15"/>
    <p:sldId id="392" r:id="rId16"/>
    <p:sldId id="405" r:id="rId17"/>
    <p:sldId id="394" r:id="rId18"/>
    <p:sldId id="417" r:id="rId19"/>
    <p:sldId id="418" r:id="rId20"/>
    <p:sldId id="334" r:id="rId21"/>
    <p:sldId id="338" r:id="rId22"/>
    <p:sldId id="416" r:id="rId23"/>
    <p:sldId id="410" r:id="rId24"/>
    <p:sldId id="407" r:id="rId25"/>
    <p:sldId id="408" r:id="rId26"/>
    <p:sldId id="409" r:id="rId27"/>
    <p:sldId id="412" r:id="rId2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CC"/>
    <a:srgbClr val="FFFF99"/>
    <a:srgbClr val="4E0B55"/>
    <a:srgbClr val="A2DADE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9885" autoAdjust="0"/>
  </p:normalViewPr>
  <p:slideViewPr>
    <p:cSldViewPr snapToGrid="0">
      <p:cViewPr varScale="1">
        <p:scale>
          <a:sx n="115" d="100"/>
          <a:sy n="115" d="100"/>
        </p:scale>
        <p:origin x="1710" y="11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29 January 2018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70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29 January 2018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74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29 January 2018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17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18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19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1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20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29/01/2018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21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99060" y="735870"/>
            <a:ext cx="918781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267533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58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9748" y="89919"/>
            <a:ext cx="8915400" cy="56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914400"/>
            <a:ext cx="8915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4" r:id="rId3"/>
    <p:sldLayoutId id="2147484452" r:id="rId4"/>
    <p:sldLayoutId id="2147484453" r:id="rId5"/>
    <p:sldLayoutId id="2147484454" r:id="rId6"/>
    <p:sldLayoutId id="2147484462" r:id="rId7"/>
    <p:sldLayoutId id="2147484463" r:id="rId8"/>
    <p:sldLayoutId id="2147484455" r:id="rId9"/>
    <p:sldLayoutId id="2147484456" r:id="rId10"/>
    <p:sldLayoutId id="2147484457" r:id="rId11"/>
    <p:sldLayoutId id="2147484458" r:id="rId12"/>
    <p:sldLayoutId id="2147484459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zoho.com/file/4y2upaba8d4d8fea343cbbb35341f1f6adb1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sics.nesdis.noaa.gov/wiki/Development/2014032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zoho.com/file/564hm59f78ac1c03c4c6693b018c5978686a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6"/>
            <a:ext cx="8420100" cy="2186526"/>
          </a:xfrm>
        </p:spPr>
        <p:txBody>
          <a:bodyPr/>
          <a:lstStyle/>
          <a:p>
            <a:r>
              <a:rPr lang="en-IE" sz="5400" b="1" dirty="0" smtClean="0"/>
              <a:t>Outline Agenda</a:t>
            </a:r>
            <a:br>
              <a:rPr lang="en-IE" sz="5400" b="1" dirty="0" smtClean="0"/>
            </a:br>
            <a:r>
              <a:rPr lang="en-IE" sz="3200" b="1" dirty="0" smtClean="0"/>
              <a:t>2018 GSICS Annual </a:t>
            </a:r>
            <a:r>
              <a:rPr lang="en-IE" sz="3200" b="1" dirty="0"/>
              <a:t>M</a:t>
            </a:r>
            <a:r>
              <a:rPr lang="en-IE" sz="3200" b="1" dirty="0" smtClean="0"/>
              <a:t>eeting</a:t>
            </a: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>Shanghai, China</a:t>
            </a:r>
            <a:br>
              <a:rPr lang="en-IE" sz="2800" dirty="0" smtClean="0"/>
            </a:br>
            <a:r>
              <a:rPr lang="en-IE" sz="2800" dirty="0" smtClean="0"/>
              <a:t>19-23 March 2018</a:t>
            </a:r>
            <a:endParaRPr lang="en-GB" sz="5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1126" y="559293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January 2018</a:t>
            </a:r>
            <a:endParaRPr lang="ko-KR" altLang="en-US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60652"/>
              </p:ext>
            </p:extLst>
          </p:nvPr>
        </p:nvGraphicFramePr>
        <p:xfrm>
          <a:off x="107479" y="940011"/>
          <a:ext cx="9638100" cy="4278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4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Wed am</a:t>
                      </a:r>
                      <a:endParaRPr lang="en-US" sz="12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Masaya Takahashi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8:30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Masaya Takahashi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JMA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GDWG Action Reviews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00:20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8:50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Jin Wu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KMA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GDWG Baseline Reviews - website, products metadata and structures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00:40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9:30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Peter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Miu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EUMETSAT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GSICS Collaboration GSICS servers, configuration, products meta-data pages and data access services.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Coffee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break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10:30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Thomas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Xu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?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CMA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Cont.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11:00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Manik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Bali?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NOAA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Cont.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11:30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??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ISRO?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ISRO GSICS collaboration server?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91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12:00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Lunch Break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Wed pm</a:t>
                      </a:r>
                      <a:endParaRPr lang="en-US" sz="12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200" b="1" u="none" strike="noStrike" dirty="0" err="1">
                          <a:effectLst/>
                          <a:latin typeface="+mn-lt"/>
                        </a:rPr>
                        <a:t>Ashim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n-lt"/>
                        </a:rPr>
                        <a:t>Mitra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0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13:00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Masaya Takahashi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JMA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Updating GSICS Plotting Tool to support VIS/NIR products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14:00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Jin Woo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KMA</a:t>
                      </a:r>
                      <a:endParaRPr 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Use of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GitHub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for GSICS developments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14:30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Coffee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break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15:00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Manik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Balli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?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New GSICS product convention - MW?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16:00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Rob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Roebeling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?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Event logging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8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17:00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71" marR="8071" marT="807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98853" y="6434096"/>
            <a:ext cx="7265773" cy="434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Parallel Session: GDWG + IR SG + UV SG</a:t>
            </a:r>
            <a:endParaRPr lang="ko-KR" alt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2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Thursday (day-4)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06530"/>
              </p:ext>
            </p:extLst>
          </p:nvPr>
        </p:nvGraphicFramePr>
        <p:xfrm>
          <a:off x="149838" y="905538"/>
          <a:ext cx="9607774" cy="5781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6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9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Thurs am</a:t>
                      </a:r>
                      <a:endParaRPr lang="en-US" sz="10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GRWG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0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000" b="1" u="none" strike="noStrike" baseline="0" dirty="0" smtClean="0">
                          <a:effectLst/>
                          <a:latin typeface="+mn-lt"/>
                        </a:rPr>
                        <a:t>VIS/NIR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Sub-Group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Dave</a:t>
                      </a:r>
                      <a:r>
                        <a:rPr lang="en-US" sz="10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1" u="none" strike="noStrike" baseline="0" dirty="0" err="1" smtClean="0">
                          <a:effectLst/>
                          <a:latin typeface="+mn-lt"/>
                        </a:rPr>
                        <a:t>Doelling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5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8:30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8:50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9:10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9:30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9:50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10:10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u="none" strike="noStrike" dirty="0" smtClean="0">
                          <a:effectLst/>
                          <a:latin typeface="+mn-lt"/>
                        </a:rPr>
                        <a:t>Coffee break</a:t>
                      </a:r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10:40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11:00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11:20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11:40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11:50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12:00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12:30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Lunch Break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Thurs pm</a:t>
                      </a:r>
                      <a:endParaRPr lang="en-US" sz="10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GRWG: VIS/NIR Sub-Group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Chair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en-US" sz="1000" b="1" u="none" strike="noStrike" baseline="0" dirty="0" smtClean="0">
                          <a:effectLst/>
                          <a:latin typeface="+mn-lt"/>
                        </a:rPr>
                        <a:t> Tom Stone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13:30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outcome of the Lunar calibration workshop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13:50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Update on the GIRO benchmark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14:10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14:30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14:40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15:20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000" b="1" u="none" strike="noStrike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15:50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16:00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ko-KR" sz="1000" b="1" dirty="0" smtClean="0">
                          <a:latin typeface="+mn-lt"/>
                        </a:rPr>
                        <a:t>MW Sub</a:t>
                      </a:r>
                      <a:r>
                        <a:rPr lang="en-US" altLang="ko-KR" sz="1000" b="1" baseline="0" dirty="0" smtClean="0">
                          <a:latin typeface="+mn-lt"/>
                        </a:rPr>
                        <a:t>-Group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sz="10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000" b="1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16:10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0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0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16:30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16:50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17:10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17:30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17:50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18:10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18:30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069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18:50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7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(VIS/NIR)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GB" sz="2000" b="1" i="1" dirty="0" smtClean="0">
                <a:solidFill>
                  <a:srgbClr val="3333FF"/>
                </a:solidFill>
              </a:rPr>
              <a:t>THU(day-4)  Dave </a:t>
            </a:r>
            <a:r>
              <a:rPr lang="en-GB" sz="2000" b="1" i="1" dirty="0" err="1" smtClean="0">
                <a:solidFill>
                  <a:srgbClr val="3333FF"/>
                </a:solidFill>
              </a:rPr>
              <a:t>Doelling</a:t>
            </a:r>
            <a:endParaRPr lang="en-GB" sz="2000" b="1" i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</a:endParaRPr>
          </a:p>
          <a:p>
            <a:r>
              <a:rPr lang="en-US" altLang="ko-KR" sz="1600" dirty="0" smtClean="0"/>
              <a:t>Migrate </a:t>
            </a:r>
            <a:r>
              <a:rPr lang="en-US" altLang="ko-KR" sz="1600" dirty="0"/>
              <a:t>to NPP-VIIRS as the calibration reference. Use NASA-</a:t>
            </a:r>
            <a:r>
              <a:rPr lang="en-US" altLang="ko-KR" sz="1600" dirty="0" err="1"/>
              <a:t>LandPEATE</a:t>
            </a:r>
            <a:r>
              <a:rPr lang="en-US" altLang="ko-KR" sz="1600" dirty="0"/>
              <a:t> V2, with VCST updates (</a:t>
            </a:r>
            <a:r>
              <a:rPr lang="en-US" altLang="ko-KR" sz="1600" dirty="0" err="1"/>
              <a:t>Xiong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Update on the JPSS-1 VIIRS instrument performance </a:t>
            </a:r>
            <a:r>
              <a:rPr lang="en-US" altLang="ko-KR" sz="1400" dirty="0"/>
              <a:t>(launched Nov 18, 2017)</a:t>
            </a:r>
            <a:r>
              <a:rPr lang="en-US" altLang="ko-KR" sz="1600" dirty="0"/>
              <a:t>.</a:t>
            </a:r>
          </a:p>
          <a:p>
            <a:r>
              <a:rPr lang="en-US" altLang="ko-KR" sz="1600" dirty="0"/>
              <a:t>DCC SWIR BRDFs for stability analysis of both VIIRS and GEOs.</a:t>
            </a:r>
          </a:p>
          <a:p>
            <a:r>
              <a:rPr lang="en-US" altLang="ko-KR" sz="1600" dirty="0"/>
              <a:t>GEO domain DCC invariant target uncertainty to transfer the VIIRS absolute calibration for VIS/NIR and SWIR bands.</a:t>
            </a:r>
          </a:p>
          <a:p>
            <a:r>
              <a:rPr lang="en-US" altLang="ko-KR" sz="1600" dirty="0"/>
              <a:t>SBAF tool progress on GOME-2, Hyperion, AIRS and discussion for new requirements.</a:t>
            </a:r>
          </a:p>
          <a:p>
            <a:r>
              <a:rPr lang="en-US" altLang="ko-KR" sz="1600" dirty="0"/>
              <a:t>Agency updates on DCC calibration and newly launched GEO visible imager performance.</a:t>
            </a:r>
          </a:p>
          <a:p>
            <a:r>
              <a:rPr lang="en-US" altLang="ko-KR" sz="1600" dirty="0"/>
              <a:t>Discussion of GSICS recommended observations or requirements for the CLARREO Pathfinder Mission in 2022. Pathfinder not required to perform benchmark sampling, but devoted to inter-calibration as its prime mission.</a:t>
            </a:r>
          </a:p>
          <a:p>
            <a:r>
              <a:rPr lang="en-US" altLang="ko-KR" sz="1600" dirty="0"/>
              <a:t>Discussion with UV group: Solar spectra, would like to create a link on the GSICS page with the recommended solar spectra.</a:t>
            </a:r>
          </a:p>
          <a:p>
            <a:r>
              <a:rPr lang="en-US" altLang="ko-KR" sz="1600" dirty="0"/>
              <a:t>Discussion of visible plotting tool, path to operational DCC products, and writing of DCC paper, and other topics such as new visible methods and combining lunar and DCC.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5268286" y="838899"/>
            <a:ext cx="2910979" cy="436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C00000"/>
                </a:solidFill>
              </a:rPr>
              <a:t>Total Time :       hours</a:t>
            </a:r>
            <a:endParaRPr lang="ko-KR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(VIS/NIR)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i="1" dirty="0" smtClean="0">
                <a:solidFill>
                  <a:srgbClr val="3333FF"/>
                </a:solidFill>
              </a:rPr>
              <a:t>THU(day-4)  Tom Stone</a:t>
            </a: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</a:endParaRPr>
          </a:p>
          <a:p>
            <a:r>
              <a:rPr lang="en-GB" sz="2000" dirty="0" smtClean="0"/>
              <a:t>Lunar Inter-Calibration</a:t>
            </a:r>
          </a:p>
          <a:p>
            <a:pPr lvl="1"/>
            <a:r>
              <a:rPr lang="en-US" altLang="ko-KR" sz="1800" dirty="0" smtClean="0"/>
              <a:t>Summary </a:t>
            </a:r>
            <a:r>
              <a:rPr lang="en-US" altLang="ko-KR" sz="1800" dirty="0"/>
              <a:t>and outcome of the 2</a:t>
            </a:r>
            <a:r>
              <a:rPr lang="en-US" altLang="ko-KR" sz="1800" baseline="30000" dirty="0"/>
              <a:t>nd</a:t>
            </a:r>
            <a:r>
              <a:rPr lang="en-US" altLang="ko-KR" sz="1800" dirty="0"/>
              <a:t> Joint GSICS/IVOS Lunar Calibration Workshop (1 talk</a:t>
            </a:r>
            <a:r>
              <a:rPr lang="en-US" altLang="ko-KR" sz="1800" dirty="0" smtClean="0"/>
              <a:t>)</a:t>
            </a:r>
            <a:r>
              <a:rPr lang="en-US" altLang="ko-KR" sz="1800" dirty="0"/>
              <a:t>  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Traceability </a:t>
            </a:r>
            <a:r>
              <a:rPr lang="en-US" altLang="ko-KR" sz="1800" dirty="0"/>
              <a:t>of the GIRO to the ROLO using the GIRO benchmark (report on the progress) </a:t>
            </a:r>
            <a:r>
              <a:rPr lang="en-US" altLang="ko-KR" sz="1800" dirty="0" smtClean="0"/>
              <a:t>(1 talk)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Update </a:t>
            </a:r>
            <a:r>
              <a:rPr lang="en-US" altLang="ko-KR" sz="1800" dirty="0"/>
              <a:t>on the inter-calibration using the Moon</a:t>
            </a:r>
          </a:p>
          <a:p>
            <a:pPr lvl="1"/>
            <a:r>
              <a:rPr lang="en-US" altLang="ko-KR" sz="1800" dirty="0" smtClean="0"/>
              <a:t>Using </a:t>
            </a:r>
            <a:r>
              <a:rPr lang="en-US" altLang="ko-KR" sz="1800" dirty="0"/>
              <a:t>the Moon for inter-band calibration</a:t>
            </a:r>
          </a:p>
          <a:p>
            <a:pPr lvl="1"/>
            <a:r>
              <a:rPr lang="en-US" altLang="ko-KR" sz="1800" dirty="0" smtClean="0"/>
              <a:t>Progress from </a:t>
            </a:r>
            <a:r>
              <a:rPr lang="en-US" altLang="ko-KR" sz="1800" dirty="0"/>
              <a:t>the various agencies (developments / data preparation / new datasets). </a:t>
            </a:r>
          </a:p>
          <a:p>
            <a:pPr lvl="1"/>
            <a:r>
              <a:rPr lang="en-US" altLang="ko-KR" sz="1800" dirty="0" smtClean="0"/>
              <a:t>Alternative </a:t>
            </a:r>
            <a:r>
              <a:rPr lang="en-US" altLang="ko-KR" sz="1800" dirty="0"/>
              <a:t>use of lunar </a:t>
            </a:r>
            <a:r>
              <a:rPr lang="en-US" altLang="ko-KR" sz="1800" dirty="0" smtClean="0"/>
              <a:t>images (post-launch </a:t>
            </a:r>
            <a:r>
              <a:rPr lang="en-US" altLang="ko-KR" sz="1800" dirty="0" err="1"/>
              <a:t>characterisation</a:t>
            </a:r>
            <a:r>
              <a:rPr lang="en-US" altLang="ko-KR" sz="1800" dirty="0"/>
              <a:t> of the </a:t>
            </a:r>
            <a:r>
              <a:rPr lang="en-US" altLang="ko-KR" sz="1800" dirty="0" smtClean="0"/>
              <a:t>MTFs</a:t>
            </a:r>
            <a:r>
              <a:rPr lang="en-US" altLang="ko-KR" sz="1800" dirty="0"/>
              <a:t>)</a:t>
            </a:r>
          </a:p>
          <a:p>
            <a:pPr lvl="1"/>
            <a:r>
              <a:rPr lang="en-US" altLang="ko-KR" sz="1800" dirty="0" smtClean="0"/>
              <a:t>Discussion items (evolution </a:t>
            </a:r>
            <a:r>
              <a:rPr lang="en-US" altLang="ko-KR" sz="1800" dirty="0"/>
              <a:t>of the GLOD, how to coordinate activities with IVOS (MTF for instance</a:t>
            </a:r>
            <a:r>
              <a:rPr lang="en-US" altLang="ko-KR" sz="1800" dirty="0" smtClean="0"/>
              <a:t>))</a:t>
            </a:r>
            <a:endParaRPr lang="en-GB" altLang="ko-KR" sz="2000" dirty="0">
              <a:solidFill>
                <a:schemeClr val="accent3"/>
              </a:solidFill>
            </a:endParaRPr>
          </a:p>
          <a:p>
            <a:pPr lvl="1"/>
            <a:endParaRPr lang="en-US" altLang="ko-KR" sz="1800" dirty="0"/>
          </a:p>
        </p:txBody>
      </p:sp>
      <p:sp>
        <p:nvSpPr>
          <p:cNvPr id="5" name="직사각형 4"/>
          <p:cNvSpPr/>
          <p:nvPr/>
        </p:nvSpPr>
        <p:spPr>
          <a:xfrm>
            <a:off x="5008227" y="872455"/>
            <a:ext cx="2910979" cy="436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C00000"/>
                </a:solidFill>
              </a:rPr>
              <a:t>Total Time :       hours</a:t>
            </a:r>
            <a:endParaRPr lang="ko-KR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68010"/>
              </p:ext>
            </p:extLst>
          </p:nvPr>
        </p:nvGraphicFramePr>
        <p:xfrm>
          <a:off x="140201" y="866853"/>
          <a:ext cx="9593345" cy="4664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1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Thu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GRWG: MW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 :  Ralph Ferraro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16:00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Ralph Ferraro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NOAA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Introduction and Action Item/Discussion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16:30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Shenli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Wu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Development of FY-3/MWRI Calibration on warm/cold targets and reflector emissivity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17:00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Ralph Ferraro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NOAA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Introduction: Radio Occultation as a MW standard/calibration source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0:15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17:15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Xiaolei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Zou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Univ. Maryland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Mutual Validations of Observations between lifetime S-NPP ATMS and GPS ROs from COSMIC,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MetOp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and KOMPSAT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17:45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Scott Hu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FY-3/GNOS (Title TBD)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18:15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ALL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RO Discussion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18:35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BREAK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6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18:55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Hu Yang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Univ. Maryland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Developing Vicarious Calibration from Microwave Sounding Instrument using Lunar Radiation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19:15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Martin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Burgdorf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Hamburg Univ.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In-Orbit Verification of Channel Uniformity with the Moon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19:35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Rachel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Kroodsma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Univ. Maryland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GPM X-Cal (Title TBD)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20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19:55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n-lt"/>
                        </a:rPr>
                        <a:t>Manik Bali, etc.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Univ. Maryland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Proposed Best Practices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0:35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effectLst/>
                          <a:latin typeface="+mn-lt"/>
                        </a:rPr>
                        <a:t>20:30</a:t>
                      </a:r>
                      <a:endParaRPr lang="en-US" altLang="ko-KR" sz="1200" b="0" i="0" u="none" strike="noStrike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SESSION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ENDS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/>
          <a:p>
            <a:r>
              <a:rPr lang="en-IE" altLang="ko-KR" dirty="0"/>
              <a:t>Thursday (</a:t>
            </a:r>
            <a:r>
              <a:rPr lang="en-IE" altLang="ko-KR" dirty="0" smtClean="0"/>
              <a:t>day-4)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6590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Thursday (day-4)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11654"/>
              </p:ext>
            </p:extLst>
          </p:nvPr>
        </p:nvGraphicFramePr>
        <p:xfrm>
          <a:off x="385763" y="831070"/>
          <a:ext cx="9228136" cy="3078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1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Thurs am</a:t>
                      </a:r>
                      <a:endParaRPr lang="en-US" sz="12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Peter </a:t>
                      </a:r>
                      <a:r>
                        <a:rPr lang="en-US" sz="1200" b="1" u="none" strike="noStrike" dirty="0" err="1">
                          <a:effectLst/>
                          <a:latin typeface="+mn-lt"/>
                        </a:rPr>
                        <a:t>Miu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9:00</a:t>
                      </a: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latin typeface="+mn-lt"/>
                        </a:rPr>
                        <a:t>Manik</a:t>
                      </a:r>
                      <a:r>
                        <a:rPr lang="en-US" altLang="ko-KR" sz="1200" dirty="0" smtClean="0">
                          <a:latin typeface="+mn-lt"/>
                        </a:rPr>
                        <a:t> Bali</a:t>
                      </a:r>
                      <a:endParaRPr lang="ko-KR" altLang="en-US" sz="12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Action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Tracking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??</a:t>
                      </a:r>
                      <a:endParaRPr lang="ko-KR" altLang="en-US" sz="12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1:00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11:30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??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TBD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12:00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Lunch 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Thurs pm</a:t>
                      </a:r>
                      <a:endParaRPr lang="en-US" sz="12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Masaya Takahashi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13:00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Peter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effectLst/>
                          <a:latin typeface="+mn-lt"/>
                        </a:rPr>
                        <a:t>Miu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ToR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GDWG Chairing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1:00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14:00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Peter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effectLst/>
                          <a:latin typeface="+mn-lt"/>
                        </a:rPr>
                        <a:t>Miu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GDWG Collaboration - Future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latin typeface="+mn-lt"/>
                        </a:rPr>
                        <a:t>Masaya Takahashi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Drafting a template for each agency's GSICS Annual Report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15:30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latin typeface="+mn-lt"/>
                        </a:rPr>
                        <a:t>Masaya Takahashi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GDWG fact sheet - information presentation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16:00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</a:rPr>
                        <a:t>Wrap-up: Plan activities for 2018/2019</a:t>
                      </a: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17:00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56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Friday (day-5)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22907"/>
              </p:ext>
            </p:extLst>
          </p:nvPr>
        </p:nvGraphicFramePr>
        <p:xfrm>
          <a:off x="227445" y="908772"/>
          <a:ext cx="9461501" cy="5345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7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Fri am</a:t>
                      </a:r>
                      <a:endParaRPr lang="en-US" sz="12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Plenary - Briefs and De-briefs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15">
                <a:tc>
                  <a:txBody>
                    <a:bodyPr/>
                    <a:lstStyle/>
                    <a:p>
                      <a:pPr algn="ctr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Larry Flynn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8:30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Masaya Takahashi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Drafting a template for each agency's GSICS Annual Report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0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9:00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Peter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Miu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GDWG Summary &amp; Agree Actions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40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9:30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Masaya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Takahashi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Wrap-up requirements for GSICS Plotting Tool and implementation plan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Manik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GCC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Updates of Action Tracking Tool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10:50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Masaya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Takahashi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JMA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GDWG Summary &amp; Agree Actions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11:20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Dohyeong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Kim</a:t>
                      </a: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GRWG Summary &amp; Agree Actions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11:50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Lunch 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Fri pm</a:t>
                      </a:r>
                      <a:endParaRPr lang="en-US" sz="12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Plenary - Wrap-up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 </a:t>
                      </a: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Hewison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12:50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Dave</a:t>
                      </a:r>
                      <a:r>
                        <a:rPr lang="en-US" sz="12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Doelling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NASA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The role</a:t>
                      </a:r>
                      <a:r>
                        <a:rPr lang="en-US" sz="12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of inter-calibration in the future climate observing system (GCOS v2)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49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13:20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13:30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0:45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14:15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Topics &amp; Chairing next Web Meetings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489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14:35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Date &amp; Place of Next WG Meetings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489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14:55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Other Business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0:45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15:40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altLang="ko-K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</a:t>
                      </a:r>
                      <a:endParaRPr lang="en-US" altLang="ko-K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41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081" y="1294123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Now down to the </a:t>
            </a:r>
            <a:r>
              <a:rPr lang="en-GB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 of the Working Group meeting!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 on the development of GSICS Products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Mostly items assigned </a:t>
            </a:r>
            <a:r>
              <a:rPr lang="en-GB" sz="24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20 minute slots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But this includes discussion time!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please keep presentations brief and to the point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Presentations will be uploaded to the GSICS Wiki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Unless you tell me not to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include more background information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Please follow file naming convention:</a:t>
            </a:r>
            <a:b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1a_Hewison_Introduction.pptx/</a:t>
            </a:r>
            <a:r>
              <a:rPr lang="en-GB" sz="2400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en-GB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GB" sz="2400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ppt</a:t>
            </a:r>
            <a:endParaRPr lang="en-GB" sz="24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Guideline for presentation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8523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Detailed Agenda was prepared using </a:t>
            </a:r>
            <a:r>
              <a:rPr lang="en-IE" sz="2400" b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3"/>
              </a:rPr>
              <a:t>ZoHo</a:t>
            </a:r>
            <a:r>
              <a:rPr lang="en-IE" sz="24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3"/>
              </a:rPr>
              <a:t> Sheet</a:t>
            </a:r>
            <a:endParaRPr lang="en-IE" sz="2400" b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hyperlinks added to presentations uploaded on Wiki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Exported as HTML and embedded into GSICS Wiki:</a:t>
            </a: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r:id="rId4"/>
            </a:endParaRPr>
          </a:p>
          <a:p>
            <a:pPr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n-IE" sz="2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gsics.atmos.umd.edu/bin/view/Development/20180319</a:t>
            </a:r>
            <a:endParaRPr lang="en-IE" sz="2400" b="0" dirty="0">
              <a:solidFill>
                <a:schemeClr val="tx1"/>
              </a:solidFill>
              <a:latin typeface="Arial" pitchFamily="34" charset="0"/>
              <a:cs typeface="Arial" pitchFamily="34" charset="0"/>
              <a:hlinkClick r:id="rId4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rgbClr val="4E0B55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784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9724" y="1190926"/>
            <a:ext cx="9472925" cy="48354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Minutes on </a:t>
            </a:r>
            <a:r>
              <a:rPr lang="en-GB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ZoHo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 Doc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be updated during the meeting period</a:t>
            </a:r>
          </a:p>
          <a:p>
            <a:pPr marL="895350" indent="-447675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895350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Anyone can access, but need invitations to edit</a:t>
            </a:r>
          </a:p>
          <a:p>
            <a:pPr marL="895350" indent="-447675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895350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Meeting participants will be invited by GDWG Chair</a:t>
            </a:r>
            <a:endParaRPr lang="en-GB" sz="2400" b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Please provide short summary of each talk by end of the meeting</a:t>
            </a:r>
          </a:p>
          <a:p>
            <a:pPr marL="800100" lvl="1" indent="-3429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ja-JP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Directly put it to </a:t>
            </a:r>
            <a:r>
              <a:rPr lang="en-GB" altLang="ja-JP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ZoHo</a:t>
            </a:r>
            <a:r>
              <a:rPr lang="en-GB" altLang="ja-JP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Doc, or send to the minutes taker + GRWG/GDWD chairs</a:t>
            </a:r>
            <a:endParaRPr lang="en-GB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Minute Taker should write Actions in Bold, </a:t>
            </a:r>
          </a:p>
          <a:p>
            <a:pPr marL="800100" lvl="1" indent="-3429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recede with word 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ACTION:</a:t>
            </a:r>
          </a:p>
          <a:p>
            <a:pPr marL="800100" lvl="1" indent="-3429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number </a:t>
            </a: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(e.g. </a:t>
            </a:r>
            <a:r>
              <a:rPr lang="en-GB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A.GIR.2018.4a.2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later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review new actions on Friday morning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GCC to enter into action tracking tool (GSICS Operations Plan?)</a:t>
            </a:r>
          </a:p>
          <a:p>
            <a:pPr marL="0" lvl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Minute Taking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542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Agenda </a:t>
            </a:r>
            <a:r>
              <a:rPr lang="en-US" altLang="ko-KR" dirty="0" smtClean="0"/>
              <a:t>of</a:t>
            </a:r>
            <a:r>
              <a:rPr lang="ko-KR" altLang="en-US" dirty="0" smtClean="0"/>
              <a:t> </a:t>
            </a:r>
            <a:r>
              <a:rPr lang="en-US" altLang="ko-KR" dirty="0" smtClean="0"/>
              <a:t>web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31" y="807864"/>
            <a:ext cx="9267533" cy="5853816"/>
          </a:xfrm>
        </p:spPr>
        <p:txBody>
          <a:bodyPr/>
          <a:lstStyle/>
          <a:p>
            <a:pPr fontAlgn="ctr"/>
            <a:r>
              <a:rPr lang="ko-KR" altLang="ko-KR" sz="2000" dirty="0" smtClean="0"/>
              <a:t>Planning </a:t>
            </a:r>
            <a:r>
              <a:rPr lang="ko-KR" altLang="ko-KR" sz="2000" dirty="0"/>
              <a:t>Agenda for meeting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Outline agenda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Topics for Plenary Discussions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Parallel sessions</a:t>
            </a:r>
          </a:p>
          <a:p>
            <a:pPr fontAlgn="ctr"/>
            <a:r>
              <a:rPr lang="ko-KR" altLang="ko-KR" sz="2000" dirty="0"/>
              <a:t>Mini </a:t>
            </a:r>
            <a:r>
              <a:rPr lang="ko-KR" altLang="ko-KR" sz="2000" dirty="0" smtClean="0"/>
              <a:t>Conference</a:t>
            </a:r>
            <a:r>
              <a:rPr lang="en-US" altLang="ko-KR" sz="2000" dirty="0" smtClean="0"/>
              <a:t> (# of presentations)</a:t>
            </a:r>
            <a:endParaRPr lang="ko-KR" altLang="ko-KR" sz="2000" dirty="0"/>
          </a:p>
          <a:p>
            <a:pPr fontAlgn="ctr"/>
            <a:r>
              <a:rPr lang="ko-KR" altLang="ko-KR" sz="2000" dirty="0" smtClean="0"/>
              <a:t>Chairing</a:t>
            </a:r>
            <a:r>
              <a:rPr lang="en-US" altLang="ko-KR" sz="2000" dirty="0" smtClean="0"/>
              <a:t> : </a:t>
            </a:r>
            <a:r>
              <a:rPr lang="ko-KR" altLang="ko-KR" sz="2000" dirty="0" smtClean="0"/>
              <a:t>Session </a:t>
            </a:r>
            <a:r>
              <a:rPr lang="ko-KR" altLang="ko-KR" sz="2000" dirty="0"/>
              <a:t>chairs</a:t>
            </a:r>
          </a:p>
          <a:p>
            <a:pPr fontAlgn="ctr"/>
            <a:r>
              <a:rPr lang="ko-KR" altLang="ko-KR" sz="2000" dirty="0"/>
              <a:t>Minute Taking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Agree minute takers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Decide minute taking technology</a:t>
            </a:r>
          </a:p>
          <a:p>
            <a:pPr fontAlgn="ctr"/>
            <a:r>
              <a:rPr lang="ko-KR" altLang="ko-KR" sz="2000" dirty="0"/>
              <a:t>Logistics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Lunches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Group Dinner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Registration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Recommended Hotel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Transport options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Remote </a:t>
            </a:r>
            <a:r>
              <a:rPr lang="ko-KR" altLang="ko-KR" sz="2000" dirty="0" smtClean="0"/>
              <a:t>access</a:t>
            </a:r>
            <a:endParaRPr lang="ko-KR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87325"/>
              </p:ext>
            </p:extLst>
          </p:nvPr>
        </p:nvGraphicFramePr>
        <p:xfrm>
          <a:off x="566245" y="1122168"/>
          <a:ext cx="87877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Minute Taker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1: Plenary – Mini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Day-1-AM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Peng Zhang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2: Plenary – Agencies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Day-1-PM</a:t>
                      </a:r>
                      <a:endParaRPr lang="en-GB" altLang="ko-KR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ko-KR" dirty="0" smtClean="0">
                          <a:solidFill>
                            <a:srgbClr val="C00000"/>
                          </a:solidFill>
                        </a:rPr>
                        <a:t>Dohy Kim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2: Plenary – Chairs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Day-2-AM</a:t>
                      </a:r>
                      <a:endParaRPr lang="en-GB" altLang="ko-KR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Scott Hu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3: GRWG+GDWG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plenary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Day-2-PM</a:t>
                      </a:r>
                      <a:endParaRPr lang="en-GB" altLang="ko-KR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smtClean="0">
                          <a:solidFill>
                            <a:srgbClr val="C00000"/>
                          </a:solidFill>
                        </a:rPr>
                        <a:t>Tim </a:t>
                      </a:r>
                      <a:r>
                        <a:rPr lang="en-GB" altLang="ko-KR" dirty="0" err="1" smtClean="0">
                          <a:solidFill>
                            <a:srgbClr val="C00000"/>
                          </a:solidFill>
                        </a:rPr>
                        <a:t>Hewison</a:t>
                      </a:r>
                      <a:endParaRPr lang="en-GB" altLang="ko-KR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4: GRWG –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UV subgroup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smtClean="0">
                          <a:solidFill>
                            <a:srgbClr val="C00000"/>
                          </a:solidFill>
                        </a:rPr>
                        <a:t>Rose Munro</a:t>
                      </a:r>
                      <a:endParaRPr lang="en-GB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5: GRWG – IR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ko-KR" dirty="0" smtClean="0">
                          <a:solidFill>
                            <a:srgbClr val="C00000"/>
                          </a:solidFill>
                        </a:rPr>
                        <a:t>Tim </a:t>
                      </a:r>
                      <a:r>
                        <a:rPr lang="en-GB" altLang="ko-KR" dirty="0" err="1" smtClean="0">
                          <a:solidFill>
                            <a:srgbClr val="C00000"/>
                          </a:solidFill>
                        </a:rPr>
                        <a:t>Hewison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6: GRWG – VIS/NIR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(1)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smtClean="0">
                          <a:solidFill>
                            <a:srgbClr val="C00000"/>
                          </a:solidFill>
                        </a:rPr>
                        <a:t>Dave </a:t>
                      </a:r>
                      <a:r>
                        <a:rPr lang="en-GB" altLang="ko-KR" dirty="0" err="1" smtClean="0">
                          <a:solidFill>
                            <a:srgbClr val="C00000"/>
                          </a:solidFill>
                        </a:rPr>
                        <a:t>Doelling</a:t>
                      </a:r>
                      <a:endParaRPr lang="en-GB" altLang="ko-KR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6</a:t>
                      </a:r>
                      <a:r>
                        <a:rPr lang="en-GB" altLang="ko-KR" sz="180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: </a:t>
                      </a:r>
                      <a:r>
                        <a:rPr lang="en-GB" altLang="ko-KR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GRWG – VIS/NIR</a:t>
                      </a: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(2)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Day-4-PM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dirty="0" smtClean="0">
                          <a:solidFill>
                            <a:srgbClr val="C00000"/>
                          </a:solidFill>
                        </a:rPr>
                        <a:t>Tom 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7: GRWG – Microwave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Day-4-PM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Ralph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 Ferraro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8: 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Masaya/</a:t>
                      </a:r>
                      <a:r>
                        <a:rPr lang="en-GB" dirty="0" err="1" smtClean="0">
                          <a:solidFill>
                            <a:srgbClr val="C00000"/>
                          </a:solidFill>
                        </a:rPr>
                        <a:t>Ashim</a:t>
                      </a:r>
                      <a:endParaRPr lang="en-GB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Peter/Masaya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9: Plenary – Cross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cutting issue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Day-5-AM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Larry Flynn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9: Plenary – Wrap-up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Day-5-PM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Tim </a:t>
                      </a:r>
                      <a:r>
                        <a:rPr lang="en-GB" dirty="0" err="1" smtClean="0">
                          <a:solidFill>
                            <a:srgbClr val="C00000"/>
                          </a:solidFill>
                        </a:rPr>
                        <a:t>Hewison</a:t>
                      </a:r>
                      <a:endParaRPr lang="en-GB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Minute Takers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113948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alibri" pitchFamily="32" charset="0"/>
              </a:rPr>
              <a:t>GRWG Chairing</a:t>
            </a:r>
            <a:endParaRPr lang="en-GB" sz="28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Any </a:t>
            </a:r>
            <a:r>
              <a:rPr lang="en-US" altLang="ko-KR" dirty="0"/>
              <a:t>O</a:t>
            </a:r>
            <a:r>
              <a:rPr lang="en-US" altLang="ko-KR" dirty="0" smtClean="0"/>
              <a:t>ther Business?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 smtClean="0">
                <a:solidFill>
                  <a:schemeClr val="tx2">
                    <a:lumMod val="50000"/>
                  </a:schemeClr>
                </a:solidFill>
              </a:rPr>
              <a:t>GRWG Chairing</a:t>
            </a:r>
            <a:endParaRPr lang="ko-KR" alt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2605" y="957839"/>
            <a:ext cx="8424936" cy="5068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GRWG Chairing : </a:t>
            </a:r>
            <a:r>
              <a:rPr lang="en-US" altLang="ko-KR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years</a:t>
            </a:r>
            <a:r>
              <a:rPr lang="en-US" altLang="ko-K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(renewable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lnSpc>
                <a:spcPts val="28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 : </a:t>
            </a:r>
            <a:r>
              <a:rPr lang="en-US" altLang="ko-KR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Dohyeong</a:t>
            </a:r>
            <a:r>
              <a:rPr lang="en-US" altLang="ko-KR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Kim (KMA), 2015. 6 (approved by EP-16) ~ 2018. 6 (EP-19)</a:t>
            </a:r>
          </a:p>
          <a:p>
            <a:pPr marL="285750" indent="-285750">
              <a:lnSpc>
                <a:spcPts val="28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Vice-Chair : Tim </a:t>
            </a:r>
            <a:r>
              <a:rPr lang="en-US" altLang="ko-KR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Hewison</a:t>
            </a:r>
            <a:r>
              <a:rPr lang="en-US" altLang="ko-KR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(EUMETSAT), Scott Hu (CMA)</a:t>
            </a:r>
          </a:p>
          <a:p>
            <a:pPr>
              <a:lnSpc>
                <a:spcPts val="2800"/>
              </a:lnSpc>
            </a:pPr>
            <a:r>
              <a:rPr lang="en-US" altLang="ko-KR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en-US" altLang="ko-KR" sz="18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Need to reduce the Honeymoon period</a:t>
            </a:r>
            <a:endParaRPr lang="en-US" altLang="ko-KR" sz="18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ko-KR" altLang="ko-K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ko-KR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en-US" altLang="ko-KR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altLang="ko-K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ko-KR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GRWG </a:t>
            </a:r>
            <a:r>
              <a:rPr lang="en-US" altLang="ko-KR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</a:t>
            </a:r>
            <a:r>
              <a:rPr lang="en-US" altLang="ko-KR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ko-KR" altLang="ko-K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</a:pPr>
            <a:r>
              <a:rPr lang="en-US" altLang="ko-KR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 </a:t>
            </a: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development of inter-calibration products and methodologies, and related scientific issues, with delegation to Sub-Groups as appropriate, with a view to promote common standards and best practices ensuring comparability of satellite measurements;  </a:t>
            </a:r>
            <a:endParaRPr lang="ko-KR" altLang="ko-KR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and chair the GRWG session and plenary session of the annual GRWG-GDWG meeting and monthly web meetings, acting as moderator. In coordination with GDWG and Sub-Group Chairs, define agenda, approve invitation of non-members, agree conclusions, actions and recommendations from the meetings, and organize their follow up;  </a:t>
            </a:r>
            <a:endParaRPr lang="ko-KR" altLang="ko-KR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the GRWG with external parties as necessary, coordinate with relevant projects to identify &amp; implement collaborative activities;</a:t>
            </a:r>
            <a:endParaRPr lang="ko-KR" altLang="ko-KR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altLang="ko-KR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Executive Panel, this shall be submitted three weeks prior to the annual meeting of the GSICS EP and presented to the Panel.</a:t>
            </a:r>
            <a:endParaRPr lang="ko-KR" altLang="ko-KR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13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901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Mini-conference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04875"/>
            <a:ext cx="9267533" cy="5853816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MON (day-1) AM –</a:t>
            </a:r>
            <a:r>
              <a:rPr lang="en-GB" sz="2400" b="1" i="1" dirty="0" smtClean="0">
                <a:solidFill>
                  <a:srgbClr val="3333FF"/>
                </a:solidFill>
              </a:rPr>
              <a:t> Peng Zhang</a:t>
            </a:r>
          </a:p>
          <a:p>
            <a:pPr marL="0" lvl="1" indent="0">
              <a:buNone/>
            </a:pPr>
            <a:endParaRPr lang="en-GB" altLang="ko-KR" dirty="0"/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/>
              <a:t>CMA (host) </a:t>
            </a:r>
            <a:endParaRPr lang="en-GB" altLang="ko-KR" dirty="0"/>
          </a:p>
          <a:p>
            <a:pPr marL="742950" lvl="2" indent="-342900"/>
            <a:r>
              <a:rPr lang="en-GB" altLang="ko-KR" dirty="0" smtClean="0"/>
              <a:t>FY-4 : 2 presentations including GIIRS</a:t>
            </a:r>
          </a:p>
          <a:p>
            <a:pPr marL="742950" lvl="2" indent="-342900"/>
            <a:r>
              <a:rPr lang="en-GB" altLang="ko-KR" dirty="0" smtClean="0"/>
              <a:t>FY-3D : 2 presentations?</a:t>
            </a:r>
          </a:p>
          <a:p>
            <a:pPr marL="742950" lvl="2" indent="-342900"/>
            <a:r>
              <a:rPr lang="en-GB" altLang="ko-KR" dirty="0" smtClean="0"/>
              <a:t>SITP : 2~3 presentations?</a:t>
            </a:r>
            <a:endParaRPr lang="en-GB" altLang="ko-KR" dirty="0"/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>
                <a:solidFill>
                  <a:schemeClr val="tx2"/>
                </a:solidFill>
              </a:rPr>
              <a:t>China’s SI traceable ref satellite ???</a:t>
            </a:r>
          </a:p>
          <a:p>
            <a:pPr marL="342900" lvl="1" indent="-342900">
              <a:buFont typeface="Arial" charset="0"/>
              <a:buChar char="•"/>
            </a:pPr>
            <a:endParaRPr lang="en-GB" altLang="ko-KR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>
                <a:solidFill>
                  <a:schemeClr val="tx2"/>
                </a:solidFill>
              </a:rPr>
              <a:t>Each </a:t>
            </a:r>
            <a:r>
              <a:rPr lang="en-GB" altLang="ko-KR" dirty="0">
                <a:solidFill>
                  <a:schemeClr val="tx2"/>
                </a:solidFill>
              </a:rPr>
              <a:t>subgroup </a:t>
            </a:r>
            <a:r>
              <a:rPr lang="en-GB" altLang="ko-KR" dirty="0" smtClean="0">
                <a:solidFill>
                  <a:schemeClr val="tx2"/>
                </a:solidFill>
              </a:rPr>
              <a:t>candidates?</a:t>
            </a:r>
            <a:endParaRPr lang="ko-KR" altLang="ko-KR" sz="1800" dirty="0"/>
          </a:p>
          <a:p>
            <a:r>
              <a:rPr lang="en-GB" altLang="ko-KR" sz="2800" dirty="0" smtClean="0">
                <a:solidFill>
                  <a:srgbClr val="3333FF"/>
                </a:solidFill>
              </a:rPr>
              <a:t>Volunteers and/or invitations?</a:t>
            </a:r>
            <a:endParaRPr lang="en-US" altLang="ko-KR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Session</a:t>
            </a:r>
            <a:r>
              <a:rPr lang="en-GB" sz="2800" dirty="0" smtClean="0"/>
              <a:t>(Agency/Chair Report)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MON(day-1) PM ~ TUE(day-2) AM : </a:t>
            </a:r>
            <a:r>
              <a:rPr lang="en-US" sz="2400" b="1" i="1" dirty="0" smtClean="0">
                <a:solidFill>
                  <a:srgbClr val="3333FF"/>
                </a:solidFill>
              </a:rPr>
              <a:t>Tim </a:t>
            </a:r>
            <a:r>
              <a:rPr lang="en-US" sz="2400" b="1" i="1" dirty="0" err="1" smtClean="0">
                <a:solidFill>
                  <a:srgbClr val="3333FF"/>
                </a:solidFill>
              </a:rPr>
              <a:t>Hewison</a:t>
            </a:r>
            <a:r>
              <a:rPr lang="en-US" sz="2400" b="1" i="1" dirty="0" smtClean="0">
                <a:solidFill>
                  <a:srgbClr val="3333FF"/>
                </a:solidFill>
              </a:rPr>
              <a:t> / Scott Hu</a:t>
            </a:r>
            <a:endParaRPr lang="en-GB" sz="2400" b="1" i="1" dirty="0" smtClean="0">
              <a:solidFill>
                <a:srgbClr val="3333FF"/>
              </a:solidFill>
            </a:endParaRPr>
          </a:p>
          <a:p>
            <a:pPr lvl="1"/>
            <a:endParaRPr lang="en-US" altLang="ko-KR" sz="1600" dirty="0"/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/>
              <a:t>Agency Reports (20 min each agency)</a:t>
            </a:r>
          </a:p>
          <a:p>
            <a:pPr marL="857250" lvl="2" indent="-457200">
              <a:buFont typeface="Wingdings" pitchFamily="2" charset="2"/>
              <a:buChar char="ü"/>
            </a:pPr>
            <a:r>
              <a:rPr lang="en-GB" altLang="ko-KR" dirty="0" smtClean="0"/>
              <a:t>10 Agencies</a:t>
            </a:r>
            <a:endParaRPr lang="en-GB" altLang="ko-KR" dirty="0"/>
          </a:p>
          <a:p>
            <a:r>
              <a:rPr lang="en-US" altLang="ko-KR" sz="2800" dirty="0" smtClean="0"/>
              <a:t>GCC, GDWG reports (40 min)</a:t>
            </a:r>
          </a:p>
          <a:p>
            <a:r>
              <a:rPr lang="en-US" altLang="ko-KR" sz="2800" dirty="0" smtClean="0"/>
              <a:t>GRWG Subgroup Reports (80 min)</a:t>
            </a:r>
            <a:endParaRPr lang="en-US" altLang="ko-KR" sz="2800" dirty="0"/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UV subgroup (Rose)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VIS/NIR subgroup (Dave)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IR subgroup (Tim)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MW subgroup (Ralph)</a:t>
            </a:r>
          </a:p>
        </p:txBody>
      </p:sp>
    </p:spTree>
    <p:extLst>
      <p:ext uri="{BB962C8B-B14F-4D97-AF65-F5344CB8AC3E}">
        <p14:creationId xmlns:p14="http://schemas.microsoft.com/office/powerpoint/2010/main" val="27353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(GRWG+GDWG)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97" y="817529"/>
            <a:ext cx="9267533" cy="5667161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400" b="1" i="1" dirty="0" smtClean="0">
                <a:solidFill>
                  <a:srgbClr val="C00000"/>
                </a:solidFill>
              </a:rPr>
              <a:t>TUE </a:t>
            </a:r>
            <a:r>
              <a:rPr lang="en-GB" altLang="ko-KR" sz="2400" b="1" i="1" dirty="0">
                <a:solidFill>
                  <a:srgbClr val="C00000"/>
                </a:solidFill>
              </a:rPr>
              <a:t>(day-2) </a:t>
            </a:r>
            <a:r>
              <a:rPr lang="en-GB" altLang="ko-KR" sz="2400" b="1" i="1" dirty="0" smtClean="0">
                <a:solidFill>
                  <a:srgbClr val="C00000"/>
                </a:solidFill>
              </a:rPr>
              <a:t>PM – </a:t>
            </a:r>
            <a:r>
              <a:rPr lang="en-GB" altLang="ko-KR" sz="2400" b="1" i="1" dirty="0" smtClean="0">
                <a:solidFill>
                  <a:srgbClr val="3333FF"/>
                </a:solidFill>
              </a:rPr>
              <a:t>Dohy Kim</a:t>
            </a:r>
            <a:endParaRPr lang="en-US" altLang="ko-KR" sz="2400" dirty="0" smtClean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Ad</a:t>
            </a:r>
            <a:r>
              <a:rPr lang="ko-KR" altLang="ko-KR" sz="2400" dirty="0"/>
              <a:t>vanced next generation GEO </a:t>
            </a:r>
            <a:r>
              <a:rPr lang="ko-KR" altLang="ko-KR" sz="2400" dirty="0" smtClean="0"/>
              <a:t>imagers</a:t>
            </a:r>
            <a:r>
              <a:rPr lang="en-US" altLang="ko-KR" sz="2400" dirty="0" smtClean="0"/>
              <a:t>/sounder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2400" dirty="0" smtClean="0"/>
              <a:t>FY-4A, GOES-16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ko-KR" sz="2400" dirty="0" smtClean="0"/>
              <a:t>A straw-man on the requirement for the GSICS plotting tool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ko-KR" sz="2400" dirty="0" smtClean="0"/>
              <a:t>Further </a:t>
            </a:r>
            <a:r>
              <a:rPr lang="en-GB" altLang="ko-KR" sz="2400" dirty="0"/>
              <a:t>evolution of the Prime GSICS Correction concept </a:t>
            </a:r>
            <a:endParaRPr lang="en-GB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ko-KR" sz="2400" dirty="0" err="1" smtClean="0"/>
              <a:t>Update</a:t>
            </a:r>
            <a:r>
              <a:rPr lang="ko-KR" altLang="ko-KR" sz="2400" dirty="0" smtClean="0"/>
              <a:t> </a:t>
            </a:r>
            <a:r>
              <a:rPr lang="ko-KR" altLang="ko-KR" sz="2400" dirty="0" err="1"/>
              <a:t>on</a:t>
            </a:r>
            <a:r>
              <a:rPr lang="ko-KR" altLang="ko-KR" sz="2400" dirty="0"/>
              <a:t> FIDUCEO </a:t>
            </a:r>
            <a:r>
              <a:rPr lang="ko-KR" altLang="ko-KR" sz="2400" dirty="0" err="1"/>
              <a:t>to</a:t>
            </a:r>
            <a:r>
              <a:rPr lang="ko-KR" altLang="ko-KR" sz="2400" dirty="0"/>
              <a:t> </a:t>
            </a:r>
            <a:r>
              <a:rPr lang="ko-KR" altLang="ko-KR" sz="2400" dirty="0" err="1"/>
              <a:t>address</a:t>
            </a:r>
            <a:r>
              <a:rPr lang="ko-KR" altLang="ko-KR" sz="2400" dirty="0"/>
              <a:t> </a:t>
            </a:r>
            <a:r>
              <a:rPr lang="ko-KR" altLang="ko-KR" sz="2400" dirty="0" err="1"/>
              <a:t>inter-calibration</a:t>
            </a:r>
            <a:r>
              <a:rPr lang="ko-KR" altLang="ko-KR" sz="2400" dirty="0"/>
              <a:t> </a:t>
            </a:r>
            <a:r>
              <a:rPr lang="ko-KR" altLang="ko-KR" sz="2400" dirty="0" err="1"/>
              <a:t>requirements</a:t>
            </a:r>
            <a:r>
              <a:rPr lang="ko-KR" altLang="ko-KR" sz="2400" dirty="0"/>
              <a:t> &amp; </a:t>
            </a:r>
            <a:r>
              <a:rPr lang="ko-KR" altLang="ko-KR" sz="2400" dirty="0" err="1"/>
              <a:t>formats</a:t>
            </a: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>
                <a:solidFill>
                  <a:srgbClr val="0070C0"/>
                </a:solidFill>
              </a:rPr>
              <a:t>GEO-GEO approach (JMA, CMA …) – IRSG?</a:t>
            </a:r>
            <a:endParaRPr lang="en-GB" altLang="ko-KR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ja-JP" sz="2400" dirty="0" smtClean="0">
                <a:solidFill>
                  <a:srgbClr val="0070C0"/>
                </a:solidFill>
              </a:rPr>
              <a:t>Gap filling method (AIRS and AHI)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/>
              <a:t>Discussion of Actions from </a:t>
            </a:r>
            <a:r>
              <a:rPr lang="en-US" altLang="ko-KR" sz="2400" dirty="0" smtClean="0"/>
              <a:t>GSICS-EP-18</a:t>
            </a: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ko-KR" sz="2400" dirty="0" err="1" smtClean="0"/>
              <a:t>Anything</a:t>
            </a:r>
            <a:r>
              <a:rPr lang="ko-KR" altLang="ko-KR" sz="2400" dirty="0" smtClean="0"/>
              <a:t> </a:t>
            </a:r>
            <a:r>
              <a:rPr lang="ko-KR" altLang="ko-KR" sz="2400" dirty="0" err="1"/>
              <a:t>for</a:t>
            </a:r>
            <a:r>
              <a:rPr lang="ko-KR" altLang="ko-KR" sz="2400" dirty="0"/>
              <a:t> </a:t>
            </a:r>
            <a:r>
              <a:rPr lang="en-US" altLang="ko-KR" sz="2400" dirty="0" smtClean="0"/>
              <a:t>the </a:t>
            </a:r>
            <a:r>
              <a:rPr lang="ko-KR" altLang="ko-KR" sz="2400" dirty="0" smtClean="0"/>
              <a:t>CGMS</a:t>
            </a:r>
            <a:r>
              <a:rPr lang="en-US" altLang="ko-KR" sz="2400" dirty="0" smtClean="0"/>
              <a:t> report</a:t>
            </a:r>
            <a:r>
              <a:rPr lang="ko-KR" altLang="ko-KR" sz="2400" dirty="0" smtClean="0"/>
              <a:t>, etc</a:t>
            </a:r>
            <a:endParaRPr lang="en-GB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6141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(MWSG)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61132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400" b="1" i="1" dirty="0" smtClean="0">
                <a:solidFill>
                  <a:srgbClr val="C00000"/>
                </a:solidFill>
              </a:rPr>
              <a:t>WED(day-3) AM – </a:t>
            </a:r>
            <a:r>
              <a:rPr lang="en-US" altLang="ko-KR" sz="2400" b="1" dirty="0" smtClean="0">
                <a:solidFill>
                  <a:srgbClr val="3333FF"/>
                </a:solidFill>
              </a:rPr>
              <a:t>Ralph</a:t>
            </a:r>
            <a:r>
              <a:rPr lang="en-US" altLang="ko-KR" sz="2400" b="1" dirty="0">
                <a:solidFill>
                  <a:srgbClr val="3333FF"/>
                </a:solidFill>
              </a:rPr>
              <a:t> </a:t>
            </a:r>
            <a:r>
              <a:rPr lang="en-US" altLang="ko-KR" sz="2400" b="1" dirty="0" smtClean="0">
                <a:solidFill>
                  <a:srgbClr val="3333FF"/>
                </a:solidFill>
              </a:rPr>
              <a:t>Ferraro</a:t>
            </a:r>
          </a:p>
          <a:p>
            <a:r>
              <a:rPr lang="en-US" altLang="ko-KR" sz="2400" dirty="0" smtClean="0"/>
              <a:t>Level </a:t>
            </a:r>
            <a:r>
              <a:rPr lang="en-US" altLang="ko-KR" sz="2400" dirty="0"/>
              <a:t>1 adjustments and corrections </a:t>
            </a:r>
            <a:r>
              <a:rPr lang="en-US" altLang="ko-KR" sz="2000" dirty="0"/>
              <a:t>(Result in Classical products)</a:t>
            </a:r>
            <a:endParaRPr lang="en-US" altLang="ko-KR" sz="2400" dirty="0"/>
          </a:p>
          <a:p>
            <a:r>
              <a:rPr lang="en-US" altLang="ko-KR" sz="2400" dirty="0"/>
              <a:t>–   Methods (e.g., SNO or double difference)</a:t>
            </a:r>
            <a:br>
              <a:rPr lang="en-US" altLang="ko-KR" sz="2400" dirty="0"/>
            </a:br>
            <a:r>
              <a:rPr lang="en-US" altLang="ko-KR" sz="2400" dirty="0"/>
              <a:t>–   Need to address</a:t>
            </a:r>
            <a:br>
              <a:rPr lang="en-US" altLang="ko-KR" sz="2400" dirty="0"/>
            </a:br>
            <a:r>
              <a:rPr lang="en-US" altLang="ko-KR" sz="2400" dirty="0"/>
              <a:t>    •   References, transfers, stability</a:t>
            </a:r>
            <a:br>
              <a:rPr lang="en-US" altLang="ko-KR" sz="2400" dirty="0"/>
            </a:br>
            <a:r>
              <a:rPr lang="en-US" altLang="ko-KR" sz="2400" dirty="0"/>
              <a:t>    •   Spectral region idiosyncrasies</a:t>
            </a:r>
            <a:br>
              <a:rPr lang="en-US" altLang="ko-KR" sz="2400" dirty="0"/>
            </a:br>
            <a:r>
              <a:rPr lang="en-US" altLang="ko-KR" sz="2400" dirty="0"/>
              <a:t> Satellite and Instrument Data Bases</a:t>
            </a:r>
          </a:p>
          <a:p>
            <a:pPr lvl="1"/>
            <a:r>
              <a:rPr lang="en-US" altLang="ko-KR" sz="2000" dirty="0"/>
              <a:t>OSCAR (SRF -&gt; product, etc.)</a:t>
            </a:r>
          </a:p>
          <a:p>
            <a:pPr lvl="1"/>
            <a:r>
              <a:rPr lang="en-US" altLang="ko-KR" sz="2000" dirty="0"/>
              <a:t>Provide Geolocation and FOVs</a:t>
            </a:r>
          </a:p>
          <a:p>
            <a:pPr lvl="1"/>
            <a:r>
              <a:rPr lang="en-US" altLang="ko-KR" sz="2000" dirty="0"/>
              <a:t>Identify and catalog anomalies and periods of </a:t>
            </a:r>
            <a:r>
              <a:rPr lang="en-US" altLang="ko-KR" sz="2000" dirty="0" smtClean="0"/>
              <a:t>coverage</a:t>
            </a:r>
            <a:endParaRPr lang="en-US" altLang="ko-K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03393" y="5224310"/>
            <a:ext cx="8002463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</a:rPr>
              <a:t>Visibility to Chinese/Asian(</a:t>
            </a:r>
            <a:r>
              <a:rPr lang="en-US" sz="1400" b="0" dirty="0" err="1">
                <a:solidFill>
                  <a:schemeClr val="tx1"/>
                </a:solidFill>
              </a:rPr>
              <a:t>JAXA+India</a:t>
            </a:r>
            <a:r>
              <a:rPr lang="en-US" sz="1400" b="0" dirty="0">
                <a:solidFill>
                  <a:schemeClr val="tx1"/>
                </a:solidFill>
              </a:rPr>
              <a:t>)  MW Program (SI Traceability China )+Gather User Needs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Can we collaborate on make the Window FCDR that can act as reference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MW Lunar Calibration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J1- ATMS and SNPP ATMS SDR Re-Processing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GPM-X Satellite reference and calibration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GSICS MW Products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GSICS-GNSS-GPSRO</a:t>
            </a:r>
          </a:p>
        </p:txBody>
      </p:sp>
      <p:sp>
        <p:nvSpPr>
          <p:cNvPr id="5" name="Rectangle 5"/>
          <p:cNvSpPr/>
          <p:nvPr/>
        </p:nvSpPr>
        <p:spPr>
          <a:xfrm>
            <a:off x="903393" y="4888000"/>
            <a:ext cx="2919389" cy="253916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n-US" sz="1050" dirty="0"/>
              <a:t>Potential Focus in the Shanghai meeting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587068" y="855677"/>
            <a:ext cx="2910979" cy="436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C00000"/>
                </a:solidFill>
              </a:rPr>
              <a:t>Total Time :       hours</a:t>
            </a:r>
            <a:endParaRPr lang="ko-KR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2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 of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798986"/>
            <a:ext cx="9267533" cy="585381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IE" sz="2400" b="1" dirty="0" smtClean="0"/>
              <a:t>Monday (day-1)</a:t>
            </a:r>
            <a:r>
              <a:rPr lang="en-IE" sz="2400" dirty="0" smtClean="0"/>
              <a:t> : </a:t>
            </a:r>
            <a:r>
              <a:rPr lang="en-IE" sz="2400" dirty="0" smtClean="0">
                <a:solidFill>
                  <a:srgbClr val="3333FF"/>
                </a:solidFill>
              </a:rPr>
              <a:t>Start time 09:00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AM: “Mini Conference” 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PM: Plenary </a:t>
            </a:r>
            <a:r>
              <a:rPr lang="en-IE" altLang="ko-KR" sz="2000" dirty="0"/>
              <a:t>(Agency Reports) </a:t>
            </a:r>
            <a:endParaRPr lang="en-IE" altLang="ko-KR" sz="2000" dirty="0" smtClean="0"/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>
                <a:solidFill>
                  <a:srgbClr val="C00000"/>
                </a:solidFill>
              </a:rPr>
              <a:t>Reception? SITP tour?</a:t>
            </a:r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Tuesday (day-2)</a:t>
            </a:r>
            <a:r>
              <a:rPr lang="en-IE" sz="2400" dirty="0" smtClean="0"/>
              <a:t> : </a:t>
            </a:r>
            <a:endParaRPr lang="en-IE" altLang="ko-KR" sz="2400" dirty="0"/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/>
              <a:t>AM</a:t>
            </a:r>
            <a:r>
              <a:rPr lang="en-IE" altLang="ko-KR" sz="2000" dirty="0" smtClean="0"/>
              <a:t>: </a:t>
            </a:r>
            <a:r>
              <a:rPr lang="en-IE" sz="2000" dirty="0" smtClean="0"/>
              <a:t>Plenary (Subgroup Reports) 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PM: Plenary (GRWG and GDWG) 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>
                <a:solidFill>
                  <a:srgbClr val="C00000"/>
                </a:solidFill>
              </a:rPr>
              <a:t>Working Group Reception</a:t>
            </a:r>
            <a:r>
              <a:rPr lang="en-IE" altLang="ko-KR" sz="2000" dirty="0">
                <a:solidFill>
                  <a:srgbClr val="C00000"/>
                </a:solidFill>
              </a:rPr>
              <a:t>?</a:t>
            </a:r>
            <a:endParaRPr lang="en-IE" sz="2000" dirty="0" smtClean="0"/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Wednesday (day-3): </a:t>
            </a:r>
            <a:r>
              <a:rPr lang="en-IE" sz="2400" dirty="0" smtClean="0"/>
              <a:t>GRWG+GDWG</a:t>
            </a:r>
            <a:endParaRPr lang="en-IE" altLang="ko-KR" sz="2400" dirty="0"/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/>
              <a:t>AM: </a:t>
            </a:r>
            <a:r>
              <a:rPr lang="en-IE" altLang="ko-KR" sz="2000" dirty="0" smtClean="0"/>
              <a:t>parallel session? (IR + UV-Subgroup) 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PM: IR session</a:t>
            </a:r>
            <a:endParaRPr lang="en-IE" sz="2400" dirty="0" smtClean="0"/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Thursday (day-4) </a:t>
            </a:r>
            <a:r>
              <a:rPr lang="en-IE" sz="2400" dirty="0" smtClean="0"/>
              <a:t>: GRWG+</a:t>
            </a:r>
            <a:r>
              <a:rPr lang="en-IE" altLang="ko-KR" sz="2400" dirty="0" smtClean="0"/>
              <a:t>GDWG </a:t>
            </a:r>
            <a:endParaRPr lang="en-IE" altLang="ko-KR" sz="2400" dirty="0"/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AM: VIS/NIR session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PM: Lunar calibration + MW session</a:t>
            </a:r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Friday (day-5)</a:t>
            </a:r>
            <a:r>
              <a:rPr lang="en-IE" altLang="ko-KR" sz="2400" dirty="0" smtClean="0"/>
              <a:t> </a:t>
            </a:r>
            <a:r>
              <a:rPr lang="en-IE" altLang="ko-KR" sz="2400" dirty="0"/>
              <a:t>: </a:t>
            </a:r>
            <a:r>
              <a:rPr lang="en-IE" altLang="ko-KR" sz="2400" dirty="0" smtClean="0">
                <a:solidFill>
                  <a:srgbClr val="3333FF"/>
                </a:solidFill>
              </a:rPr>
              <a:t>End time 16:00 </a:t>
            </a:r>
            <a:endParaRPr lang="en-IE" altLang="ko-KR" sz="2400" dirty="0">
              <a:solidFill>
                <a:srgbClr val="3333FF"/>
              </a:solidFill>
            </a:endParaRP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AM: Cross-cutting issues, </a:t>
            </a:r>
            <a:r>
              <a:rPr lang="en-IE" sz="2000" dirty="0" smtClean="0"/>
              <a:t>GRWG &amp; GDWG wrap-up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PM: </a:t>
            </a:r>
            <a:r>
              <a:rPr lang="en-IE" altLang="ko-KR" sz="2000" dirty="0"/>
              <a:t>Reporting Outcomes &amp; Planning Future Meetings</a:t>
            </a: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11498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Outlook of Agenda</a:t>
            </a:r>
            <a:endParaRPr lang="en-GB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893650"/>
              </p:ext>
            </p:extLst>
          </p:nvPr>
        </p:nvGraphicFramePr>
        <p:xfrm>
          <a:off x="230810" y="1041234"/>
          <a:ext cx="9419215" cy="5615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9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3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76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Monday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(19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Tuesday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(20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Wednesday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(21</a:t>
                      </a:r>
                      <a:r>
                        <a:rPr lang="en-US" altLang="ko-KR" baseline="0" dirty="0" smtClean="0">
                          <a:latin typeface="Arial" pitchFamily="34" charset="0"/>
                          <a:cs typeface="Arial" pitchFamily="34" charset="0"/>
                        </a:rPr>
                        <a:t>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Thursday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(22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Friday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(23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1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ko-KR" alt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“Mini Conference” </a:t>
                      </a:r>
                    </a:p>
                    <a:p>
                      <a:pPr latinLnBrk="1"/>
                      <a:r>
                        <a:rPr lang="en-IE" altLang="ko-KR" sz="1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Peng</a:t>
                      </a:r>
                      <a:r>
                        <a:rPr lang="en-IE" altLang="ko-KR" sz="1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Zhang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u="none" dirty="0" smtClean="0">
                          <a:latin typeface="Arial" pitchFamily="34" charset="0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1800" b="0" i="1" u="sng" dirty="0" smtClean="0">
                          <a:latin typeface="Arial" pitchFamily="34" charset="0"/>
                          <a:cs typeface="Arial" pitchFamily="34" charset="0"/>
                        </a:rPr>
                        <a:t>Subgroup Reports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b="0" i="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Scott</a:t>
                      </a:r>
                      <a:r>
                        <a:rPr lang="en-IE" altLang="ko-KR" sz="1400" b="0" i="0" u="non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Hu</a:t>
                      </a:r>
                      <a:endParaRPr lang="en-IE" altLang="ko-KR" sz="1400" b="0" i="0" u="none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Parallel Session</a:t>
                      </a: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 (IRSG vs. UVSG)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Tim </a:t>
                      </a:r>
                      <a:r>
                        <a:rPr lang="en-IE" altLang="ko-KR" sz="1400" u="non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Hewison</a:t>
                      </a:r>
                      <a:endParaRPr lang="en-IE" altLang="ko-KR" sz="1400" u="none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Rose Munro</a:t>
                      </a:r>
                      <a:endParaRPr lang="en-IE" altLang="ko-K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Masaya Takahashi</a:t>
                      </a:r>
                      <a:endParaRPr lang="en-IE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VIS/NIR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Dave </a:t>
                      </a:r>
                      <a:r>
                        <a:rPr lang="en-IE" altLang="ko-KR" sz="1400" u="non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Doelling</a:t>
                      </a:r>
                      <a:endParaRPr lang="en-IE" altLang="ko-KR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GDWG</a:t>
                      </a:r>
                    </a:p>
                    <a:p>
                      <a:r>
                        <a:rPr lang="en-US" altLang="ko-KR" sz="14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Peter </a:t>
                      </a:r>
                      <a:r>
                        <a:rPr lang="en-US" altLang="ko-KR" sz="1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Miu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IE" altLang="ko-KR" sz="1800" b="0" i="0" dirty="0" smtClean="0">
                          <a:latin typeface="Arial" pitchFamily="34" charset="0"/>
                          <a:cs typeface="Arial" pitchFamily="34" charset="0"/>
                        </a:rPr>
                        <a:t>Cross-cutting &amp; </a:t>
                      </a: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wrap-up </a:t>
                      </a:r>
                      <a:r>
                        <a:rPr lang="en-IE" altLang="ko-KR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Larry Flynn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27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  <a:endParaRPr lang="ko-KR" alt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1800" i="1" u="sng" dirty="0" smtClean="0">
                          <a:latin typeface="Arial" pitchFamily="34" charset="0"/>
                          <a:cs typeface="Arial" pitchFamily="34" charset="0"/>
                        </a:rPr>
                        <a:t>Agency Reports</a:t>
                      </a:r>
                    </a:p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Dohy Kim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1800" i="1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IE" altLang="ko-KR" sz="1800" i="1" u="sng" dirty="0" smtClean="0">
                          <a:latin typeface="Arial" pitchFamily="34" charset="0"/>
                          <a:cs typeface="Arial" pitchFamily="34" charset="0"/>
                        </a:rPr>
                        <a:t>GRWG + GDWG)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Tim </a:t>
                      </a:r>
                      <a:r>
                        <a:rPr lang="en-IE" altLang="ko-KR" sz="1400" u="non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Hewison</a:t>
                      </a:r>
                      <a:endParaRPr lang="en-IE" altLang="ko-KR" sz="1400" u="none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IRSG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Tim </a:t>
                      </a:r>
                      <a:r>
                        <a:rPr lang="en-IE" altLang="ko-KR" sz="1400" u="non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Hewison</a:t>
                      </a:r>
                      <a:endParaRPr lang="en-IE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Ashim</a:t>
                      </a: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E" altLang="ko-KR" sz="1400" u="non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Mitra</a:t>
                      </a:r>
                      <a:endParaRPr lang="en-IE" altLang="ko-KR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err="1" smtClean="0">
                          <a:latin typeface="Arial" pitchFamily="34" charset="0"/>
                          <a:cs typeface="Arial" pitchFamily="34" charset="0"/>
                        </a:rPr>
                        <a:t>LunarCal</a:t>
                      </a: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Tom Stone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Masaya Takahashi</a:t>
                      </a:r>
                      <a:endParaRPr lang="en-IE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Reporting Outcomes &amp; Planning Future Meetings</a:t>
                      </a:r>
                    </a:p>
                    <a:p>
                      <a:pPr latinLnBrk="1"/>
                      <a:r>
                        <a:rPr lang="en-IE" altLang="ko-KR" sz="1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Tim </a:t>
                      </a:r>
                      <a:r>
                        <a:rPr lang="en-IE" altLang="ko-KR" sz="1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Hewison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2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MWSG?</a:t>
                      </a:r>
                      <a:endParaRPr lang="en-IE" altLang="ko-KR" sz="1800" u="none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400" u="non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Ralph Ferrero</a:t>
                      </a:r>
                      <a:endParaRPr lang="ko-KR" alt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64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SITP tour?</a:t>
                      </a:r>
                    </a:p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Reception?</a:t>
                      </a:r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u="none" dirty="0" smtClean="0">
                          <a:latin typeface="Arial" pitchFamily="34" charset="0"/>
                          <a:cs typeface="Arial" pitchFamily="34" charset="0"/>
                        </a:rPr>
                        <a:t>Working Groups’ Reception?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4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2"/>
          <p:cNvSpPr>
            <a:spLocks noGrp="1"/>
          </p:cNvSpPr>
          <p:nvPr>
            <p:ph type="title"/>
          </p:nvPr>
        </p:nvSpPr>
        <p:spPr>
          <a:xfrm>
            <a:off x="146054" y="31810"/>
            <a:ext cx="8543925" cy="385439"/>
          </a:xfrm>
        </p:spPr>
        <p:txBody>
          <a:bodyPr/>
          <a:lstStyle/>
          <a:p>
            <a:r>
              <a:rPr lang="en-IE" altLang="ko-KR" dirty="0"/>
              <a:t>Monday (day-1)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483930"/>
              </p:ext>
            </p:extLst>
          </p:nvPr>
        </p:nvGraphicFramePr>
        <p:xfrm>
          <a:off x="65903" y="624779"/>
          <a:ext cx="9778313" cy="6207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4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2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Mon am</a:t>
                      </a: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effectLst/>
                          <a:latin typeface="+mn-lt"/>
                        </a:rPr>
                        <a:t>Mini Conference</a:t>
                      </a:r>
                    </a:p>
                  </a:txBody>
                  <a:tcPr marL="7645" marR="7645" marT="76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000" b="1" u="none" strike="noStrike" dirty="0" err="1">
                          <a:effectLst/>
                          <a:latin typeface="+mn-lt"/>
                        </a:rPr>
                        <a:t>Peng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 Zhang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8:45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Coffee and Registration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9:00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Dohyeong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Kim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KMA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Introduction to Mini Conference &amp; GSICS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8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9:15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??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SITP?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Welcome to SITP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1b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9:25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Peng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Zang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?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CMA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Agenda, Announcements,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etc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1c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0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9:35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Peng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Zang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Latest progress of CMA FY-3D and FY-4 satellite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1d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71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9:55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Lei Din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SITP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Development of SI-traceable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Hyperspectral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FTIR instrument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1e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71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Xiuqing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Hu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CMA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FY-4A L1 Products validation based on CMA GSICS platform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1f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10:35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Coffee break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10:55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Na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Xu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CMA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Post-launch test progress of FY-3D MERSI-II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1g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9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11:15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Cao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Changyong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/Lin 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lin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NOAA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NOAA-20 Imager/Sounder SDR Maturity and Collaboration with FY3D through GSICS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1h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11:35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Feng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Jiang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SITP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Solar band SI-traceable demonstration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1i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70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11:55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Yanmeng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Bi/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Zhongdong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Yang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Tansat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/ACGS inflight calibration and validation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1j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70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12:15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Dekui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Yin/</a:t>
                      </a:r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Yipeng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Zhang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SITP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TG-2 Multi-Angle Polarization Imager Calibration and evaluation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1k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12:35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Lunch Break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Mon pm</a:t>
                      </a:r>
                      <a:endParaRPr lang="en-US" sz="10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Plenary - Reports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b="1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000" b="1" u="none" strike="noStrike" dirty="0" err="1">
                          <a:effectLst/>
                          <a:latin typeface="+mn-lt"/>
                        </a:rPr>
                        <a:t>Dohyeong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 Kim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13:35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All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Round Table Introductions + Logistics Info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13:55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lt"/>
                        </a:rPr>
                        <a:t>Dohyeong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 Kim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KMA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Agree Agenda &amp; Minute Taking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2a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14:10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CMA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2b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14:30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CNES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CNES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14:50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EUMETSAT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EUMETSAT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15:10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IMD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IMD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15:30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ISRO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ISRO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15:50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b="1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10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1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16:20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JAXA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JAXA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16:40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Masaya Takahashi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JMA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JMA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17:00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KMA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KMA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17:20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NASA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NASA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17:40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NIST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NIST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18:00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NOAA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NOAA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736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18:20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ROSCOMSMOS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ROSCOSMOS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70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18:40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ROSHYDROMET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ROSHYDROMET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19:00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lt"/>
                        </a:rPr>
                        <a:t>USGS</a:t>
                      </a:r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USGS Agency Report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0:15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lt"/>
                        </a:rPr>
                        <a:t>19:20</a:t>
                      </a:r>
                      <a:endParaRPr lang="en-US" altLang="ko-KR" sz="1000" b="0" i="0" u="none" strike="noStrike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Reception ??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2:00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926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lt"/>
                        </a:rPr>
                        <a:t>21:20</a:t>
                      </a:r>
                      <a:endParaRPr lang="en-US" altLang="ko-KR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45" marR="7645" marT="76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/>
              <a:t>CMA’s presentations by Scott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720261"/>
              </p:ext>
            </p:extLst>
          </p:nvPr>
        </p:nvGraphicFramePr>
        <p:xfrm>
          <a:off x="422032" y="958359"/>
          <a:ext cx="9267092" cy="4277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5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Yuan Li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CMA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New BRDF Model in </a:t>
                      </a:r>
                      <a:r>
                        <a:rPr lang="en-US" sz="1600" u="none" strike="noStrike" dirty="0" err="1">
                          <a:effectLst/>
                        </a:rPr>
                        <a:t>Dunhuang</a:t>
                      </a:r>
                      <a:r>
                        <a:rPr lang="en-US" sz="1600" u="none" strike="noStrike" dirty="0">
                          <a:effectLst/>
                        </a:rPr>
                        <a:t> field campaign for Vicarious calibration/validation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VNIR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Ling Wang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Consistent calibration of VIRRs onboard on FY-3A to 3C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VNIR?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Ling Wang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Calibration monitoring based on Tibet glaciers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VNIR?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Hanlie Xu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Interband</a:t>
                      </a:r>
                      <a:r>
                        <a:rPr lang="en-US" sz="1600" u="none" strike="noStrike" dirty="0">
                          <a:effectLst/>
                        </a:rPr>
                        <a:t> calibration development using </a:t>
                      </a:r>
                      <a:r>
                        <a:rPr lang="en-US" sz="1600" u="none" strike="noStrike" dirty="0" err="1">
                          <a:effectLst/>
                        </a:rPr>
                        <a:t>Sunglint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VNIR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Na Xu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FY-3D/MERSI-II calibration/validation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VNIR?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Yang Wang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Lunar model validation using ground-based </a:t>
                      </a:r>
                      <a:r>
                        <a:rPr lang="en-US" sz="1600" u="none" strike="noStrike" dirty="0" err="1">
                          <a:effectLst/>
                        </a:rPr>
                        <a:t>hyperspectral</a:t>
                      </a:r>
                      <a:r>
                        <a:rPr lang="en-US" sz="1600" u="none" strike="noStrike" dirty="0">
                          <a:effectLst/>
                        </a:rPr>
                        <a:t> measurement  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Lunar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Ronghua Wu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Interband calibration for atmosphere absorption bands  based on Lunar observation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Lunar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Lu Zhang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CMA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Lunar Simultaneous observation </a:t>
                      </a:r>
                      <a:r>
                        <a:rPr lang="en-US" sz="1600" u="none" strike="noStrike" dirty="0" err="1">
                          <a:effectLst/>
                        </a:rPr>
                        <a:t>intercomparison</a:t>
                      </a:r>
                      <a:r>
                        <a:rPr lang="en-US" sz="1600" u="none" strike="noStrike" dirty="0">
                          <a:effectLst/>
                        </a:rPr>
                        <a:t> from FY-3D and ground-based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Lunar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Houmao</a:t>
                      </a:r>
                      <a:r>
                        <a:rPr lang="en-US" sz="1600" u="none" strike="noStrike" dirty="0">
                          <a:effectLst/>
                        </a:rPr>
                        <a:t> Wang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NSSC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FY-3/TOU </a:t>
                      </a:r>
                      <a:r>
                        <a:rPr lang="en-US" sz="1600" u="none" strike="noStrike" dirty="0" err="1">
                          <a:effectLst/>
                        </a:rPr>
                        <a:t>intercalibration</a:t>
                      </a:r>
                      <a:r>
                        <a:rPr lang="en-US" sz="1600" u="none" strike="noStrike" dirty="0">
                          <a:effectLst/>
                        </a:rPr>
                        <a:t> with GOME-2 and OMPS for solar diffuser correction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UV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22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Ronghua Wu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Tansat/CAPI calibration and evaluation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3333FF"/>
                          </a:solidFill>
                          <a:effectLst/>
                        </a:rPr>
                        <a:t>UV?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98267"/>
              </p:ext>
            </p:extLst>
          </p:nvPr>
        </p:nvGraphicFramePr>
        <p:xfrm>
          <a:off x="455246" y="5562274"/>
          <a:ext cx="925146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err="1" smtClean="0"/>
                        <a:t>Kibum</a:t>
                      </a:r>
                      <a:r>
                        <a:rPr lang="en-US" altLang="ko-KR" sz="1400" b="0" dirty="0" smtClean="0"/>
                        <a:t> </a:t>
                      </a:r>
                      <a:r>
                        <a:rPr lang="en-US" altLang="ko-KR" sz="1400" b="0" dirty="0" err="1" smtClean="0"/>
                        <a:t>Ahn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/>
                        <a:t>KIOST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/>
                        <a:t>GOCI-II lunar calibration</a:t>
                      </a:r>
                      <a:r>
                        <a:rPr lang="en-US" altLang="ko-KR" sz="1400" b="0" baseline="0" dirty="0" smtClean="0"/>
                        <a:t> and MTF plan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/>
                        <a:t>lunar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Mina Kang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Ewha</a:t>
                      </a:r>
                      <a:r>
                        <a:rPr lang="en-US" altLang="ko-KR" sz="1400" dirty="0" smtClean="0"/>
                        <a:t> Woman’s Univ.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High</a:t>
                      </a:r>
                      <a:r>
                        <a:rPr lang="en-US" altLang="ko-KR" sz="1400" baseline="0" dirty="0" smtClean="0"/>
                        <a:t> resolution reference solar spectrum for GEMS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UV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93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/>
          <a:p>
            <a:r>
              <a:rPr lang="en-IE" altLang="ko-KR" dirty="0"/>
              <a:t>Tuesday (day-2)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27689"/>
              </p:ext>
            </p:extLst>
          </p:nvPr>
        </p:nvGraphicFramePr>
        <p:xfrm>
          <a:off x="80447" y="883965"/>
          <a:ext cx="9689628" cy="5620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8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Tues am</a:t>
                      </a:r>
                      <a:endParaRPr lang="en-US" sz="100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ea"/>
                          <a:ea typeface="+mn-ea"/>
                        </a:rPr>
                        <a:t>Plenary - Reports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ea"/>
                          <a:ea typeface="+mn-ea"/>
                        </a:rPr>
                        <a:t>Chair: Scott Hu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8:30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Larry Flynn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NOAA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GCC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3a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 smtClean="0">
                          <a:effectLst/>
                          <a:latin typeface="+mn-ea"/>
                          <a:ea typeface="+mn-ea"/>
                        </a:rPr>
                        <a:t>0:40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9:10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Masaya Takahashi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JMA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GDWG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3b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9:30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>
                          <a:effectLst/>
                          <a:latin typeface="+mn-ea"/>
                          <a:ea typeface="+mn-ea"/>
                        </a:rPr>
                        <a:t>Dohyeong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 Kim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KMA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GRWG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3c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0:30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10:00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Tim </a:t>
                      </a:r>
                      <a:r>
                        <a:rPr lang="en-US" sz="1000" u="none" strike="noStrike" dirty="0" err="1">
                          <a:effectLst/>
                          <a:latin typeface="+mn-ea"/>
                          <a:ea typeface="+mn-ea"/>
                        </a:rPr>
                        <a:t>Hewison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EUMETSAT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GRWG IR Sub-Group Briefing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3d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10:20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Dave </a:t>
                      </a:r>
                      <a:r>
                        <a:rPr lang="en-US" sz="1000" u="none" strike="noStrike" dirty="0" err="1">
                          <a:effectLst/>
                          <a:latin typeface="+mn-ea"/>
                          <a:ea typeface="+mn-ea"/>
                        </a:rPr>
                        <a:t>Doelling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NASA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GRWG VIS-NIR Sub-Group Briefing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3e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10:40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 smtClean="0">
                          <a:effectLst/>
                          <a:latin typeface="+mn-ea"/>
                          <a:ea typeface="+mn-ea"/>
                        </a:rPr>
                        <a:t>Coffee </a:t>
                      </a:r>
                      <a:r>
                        <a:rPr lang="en-US" sz="1000" b="1" u="none" strike="noStrike" dirty="0">
                          <a:effectLst/>
                          <a:latin typeface="+mn-ea"/>
                          <a:ea typeface="+mn-ea"/>
                        </a:rPr>
                        <a:t>break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ko-KR" altLang="en-US" sz="9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0:30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11:10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Rose Munro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EUMETSAT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GRWG UV Sub-Group Briefing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3f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11:30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Ralph Ferraro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NOAA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GRWG Microwave Sub-Group Briefing Report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3g</a:t>
                      </a:r>
                      <a:endParaRPr 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11:50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All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Discussion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3h</a:t>
                      </a:r>
                      <a:endParaRPr lang="en-US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12:00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Lunch Break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1:00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Tues pm</a:t>
                      </a:r>
                      <a:endParaRPr lang="en-US" sz="100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ea"/>
                          <a:ea typeface="+mn-ea"/>
                        </a:rPr>
                        <a:t>Plenary Briefings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ea"/>
                          <a:ea typeface="+mn-ea"/>
                        </a:rPr>
                        <a:t>Chair: Tim </a:t>
                      </a:r>
                      <a:r>
                        <a:rPr lang="en-US" sz="1000" b="1" u="none" strike="noStrike" dirty="0" err="1">
                          <a:effectLst/>
                          <a:latin typeface="+mn-ea"/>
                          <a:ea typeface="+mn-ea"/>
                        </a:rPr>
                        <a:t>Hewison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13:10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CMA</a:t>
                      </a:r>
                      <a:endParaRPr 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Advanced next-gen GEO imagers/sounders - FY-4A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13:30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NOAA</a:t>
                      </a:r>
                      <a:endParaRPr 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Advanced next-gen GEO imagers - GOES-16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5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13:50</a:t>
                      </a:r>
                      <a:endParaRPr lang="en-US" altLang="ko-KR" sz="1050" b="0" i="0" u="none" strike="noStrike">
                        <a:solidFill>
                          <a:srgbClr val="1717BD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+mn-ea"/>
                          <a:ea typeface="+mn-ea"/>
                        </a:rPr>
                        <a:t>Likun</a:t>
                      </a:r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 Wang</a:t>
                      </a:r>
                      <a:endParaRPr lang="en-US" sz="1050" b="0" i="0" u="none" strike="noStrike" dirty="0">
                        <a:solidFill>
                          <a:srgbClr val="1717BD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NOAA</a:t>
                      </a:r>
                      <a:endParaRPr lang="en-US" sz="1050" b="0" i="0" u="none" strike="noStrike" dirty="0">
                        <a:solidFill>
                          <a:srgbClr val="1717BD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NOAA-20 </a:t>
                      </a:r>
                      <a:r>
                        <a:rPr lang="en-US" sz="1050" u="none" strike="noStrike" dirty="0" err="1">
                          <a:effectLst/>
                          <a:latin typeface="+mn-ea"/>
                          <a:ea typeface="+mn-ea"/>
                        </a:rPr>
                        <a:t>CrIS</a:t>
                      </a:r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 calibration status and preliminary differences between SNPP and NOAA-20 </a:t>
                      </a:r>
                      <a:r>
                        <a:rPr lang="en-US" sz="1050" u="none" strike="noStrike" dirty="0" err="1">
                          <a:effectLst/>
                          <a:latin typeface="+mn-ea"/>
                          <a:ea typeface="+mn-ea"/>
                        </a:rPr>
                        <a:t>CrIS</a:t>
                      </a:r>
                      <a:endParaRPr lang="en-US" sz="1050" b="0" i="0" u="none" strike="noStrike" dirty="0">
                        <a:solidFill>
                          <a:srgbClr val="1717BD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1717BD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1717BD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14:10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Sebastien</a:t>
                      </a:r>
                      <a:r>
                        <a:rPr lang="en-US" sz="1050" u="none" strike="noStrike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050" u="none" strike="noStrike" dirty="0" smtClean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</a:rPr>
                        <a:t>Wagner?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ea"/>
                          <a:ea typeface="+mn-ea"/>
                        </a:rPr>
                        <a:t>EUMETSAT</a:t>
                      </a:r>
                      <a:endParaRPr 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A straw-man on the requirement for the GSICS plotting tool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0:30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14:40</a:t>
                      </a:r>
                      <a:endParaRPr lang="en-US" altLang="ko-KR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Tim </a:t>
                      </a:r>
                      <a:r>
                        <a:rPr lang="en-US" sz="1050" u="none" strike="noStrike" dirty="0" err="1">
                          <a:effectLst/>
                          <a:latin typeface="+mn-ea"/>
                          <a:ea typeface="+mn-ea"/>
                        </a:rPr>
                        <a:t>Hewison</a:t>
                      </a:r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?</a:t>
                      </a:r>
                      <a:endParaRPr 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EUMETSAT</a:t>
                      </a:r>
                      <a:endParaRPr 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Further evolution of the Prime GSICS Correction concept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0:30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15:10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 smtClean="0">
                          <a:effectLst/>
                          <a:latin typeface="+mn-ea"/>
                          <a:ea typeface="+mn-ea"/>
                        </a:rPr>
                        <a:t>Coffee </a:t>
                      </a:r>
                      <a:r>
                        <a:rPr lang="en-US" sz="1050" b="1" u="none" strike="noStrike" dirty="0">
                          <a:effectLst/>
                          <a:latin typeface="+mn-ea"/>
                          <a:ea typeface="+mn-ea"/>
                        </a:rPr>
                        <a:t>break</a:t>
                      </a:r>
                      <a:endParaRPr lang="en-US" sz="105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0:30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5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15:40</a:t>
                      </a:r>
                      <a:endParaRPr lang="en-US" altLang="ko-KR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ea"/>
                          <a:ea typeface="+mn-ea"/>
                        </a:rPr>
                        <a:t>EUMETSAT?</a:t>
                      </a:r>
                      <a:endParaRPr 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Update on FIDUCEO to address inter-calibration requirements and formats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>
                          <a:effectLst/>
                          <a:latin typeface="+mn-ea"/>
                          <a:ea typeface="+mn-ea"/>
                        </a:rPr>
                        <a:t>0:30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16:10</a:t>
                      </a:r>
                      <a:endParaRPr lang="en-US" altLang="ko-KR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Rob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GEO-Ring database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16:30</a:t>
                      </a:r>
                      <a:endParaRPr lang="en-US" altLang="ko-KR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Ken Knapp</a:t>
                      </a:r>
                      <a:endParaRPr lang="en-US" sz="105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- users</a:t>
                      </a:r>
                      <a:endParaRPr lang="en-US" sz="105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solidFill>
                            <a:srgbClr val="3333FF"/>
                          </a:solidFill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3333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16:50</a:t>
                      </a:r>
                      <a:endParaRPr lang="en-US" altLang="ko-KR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ea"/>
                          <a:ea typeface="+mn-ea"/>
                        </a:rPr>
                        <a:t>All?</a:t>
                      </a:r>
                      <a:endParaRPr 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- analysis, RGB composites, ...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17:10</a:t>
                      </a:r>
                      <a:endParaRPr lang="en-US" altLang="ko-KR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FIDUCEO update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17:30</a:t>
                      </a:r>
                      <a:endParaRPr lang="en-US" altLang="ko-KR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CLARREO update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17:50</a:t>
                      </a:r>
                      <a:endParaRPr lang="en-US" altLang="ko-KR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Traceable </a:t>
                      </a:r>
                      <a:r>
                        <a:rPr lang="en-US" sz="1050" u="none" strike="noStrike" dirty="0" err="1">
                          <a:effectLst/>
                          <a:latin typeface="+mn-ea"/>
                          <a:ea typeface="+mn-ea"/>
                        </a:rPr>
                        <a:t>Hyperspectral</a:t>
                      </a:r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 Reference Workshop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+mn-ea"/>
                          <a:ea typeface="+mn-ea"/>
                        </a:rPr>
                        <a:t>18:10</a:t>
                      </a:r>
                      <a:endParaRPr lang="en-US" altLang="ko-KR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ea"/>
                          <a:ea typeface="+mn-ea"/>
                        </a:rPr>
                        <a:t>Dohyeong Kim</a:t>
                      </a:r>
                      <a:endParaRPr 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ea"/>
                          <a:ea typeface="+mn-ea"/>
                        </a:rPr>
                        <a:t>KMA</a:t>
                      </a:r>
                      <a:endParaRPr 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+mn-ea"/>
                          <a:ea typeface="+mn-ea"/>
                        </a:rPr>
                        <a:t>Discussion on Actions from GSICS-EP-18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dirty="0" smtClean="0">
                          <a:effectLst/>
                          <a:latin typeface="+mn-ea"/>
                          <a:ea typeface="+mn-ea"/>
                        </a:rPr>
                        <a:t>0:20</a:t>
                      </a:r>
                      <a:endParaRPr lang="en-US" altLang="ko-KR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18:30</a:t>
                      </a:r>
                      <a:endParaRPr lang="en-US" altLang="ko-KR" sz="10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+mn-ea"/>
                          <a:ea typeface="+mn-ea"/>
                        </a:rPr>
                        <a:t>END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19:00</a:t>
                      </a:r>
                      <a:endParaRPr lang="en-US" altLang="ko-KR" sz="1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Working Groups' Reception ??</a:t>
                      </a:r>
                      <a:endParaRPr lang="en-US" sz="1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02:00</a:t>
                      </a:r>
                      <a:endParaRPr lang="en-US" altLang="ko-KR" sz="10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368" marR="6368" marT="636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79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761417"/>
              </p:ext>
            </p:extLst>
          </p:nvPr>
        </p:nvGraphicFramePr>
        <p:xfrm>
          <a:off x="110595" y="790001"/>
          <a:ext cx="9733621" cy="5635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5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Wed am</a:t>
                      </a:r>
                      <a:endParaRPr lang="en-US" sz="11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GRWG: IR Sub-Group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GEO IR Imagers - Chair: Tim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Hewison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8:30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All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5min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each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GEO-LEO IR Product Progress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9:00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Yusuke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Yogo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JMA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Type-B uncertainty analysis of AHI-AIRS/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CrIS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9:20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Fangfang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Yu?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NOAA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accounting for diurnal var.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9:40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Yusuke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Yogo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JMA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GEO-GEO comparisons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10:00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Dohyeong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?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KMA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accounting for seasonal var.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10:20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Hui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Xu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NOAA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Gap Filling (PCA Compression)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10:40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Likun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Wang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NOAA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Collocation Method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11:00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Coffee Break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11:30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IR Sounders - Chair: Tim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Hewison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11:30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ISRO/NOAA?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Broadband GEO Sounders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1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11:50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Hanlie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Xu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GIIRS and HIRAS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Hyperspectral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instrument evaluation for FY-4A and FY-3D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12:10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Na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Xu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CMA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Inflight SRF retrieval based on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hyperspectral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reference instrument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12:30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LEO IR Imagers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12:30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Alessandro/Igor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EUM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SLSTR-IASI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12:50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Aisheng Wu?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NASA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VIIRS/MODIS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13:10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Lunch Break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Wed pm</a:t>
                      </a:r>
                      <a:endParaRPr lang="en-US" sz="11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GRWG: IR Sub-Group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Reference Migration - Chair: Tim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Hewison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425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14:10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Chengli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Qi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CMA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HIRAS calibration algorithm and uncertainty budget &amp; non-linearity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14:30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Dorothee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EUM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Roll-out changes to IASI Processing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14:50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Tim + Rob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Prime GSICS Correction + FIDUCEO feedback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15:10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Tim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Blind Blend Concept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15:30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Authors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-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IRRefUTable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Report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16:10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Coffee Break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16:40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Likun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Wang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NOAA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Hyperspectral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Best Practice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17:10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Chengli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Qi?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CMA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Pre-launch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characterisation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+ workshop?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17:30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Tim Trent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U. Leicester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Inter-calibration Algorithm Development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17:50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Likun+Tim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IR Sub-Group activities &amp; leaders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31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18:10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8852" marR="8852" marT="885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96720" y="6504099"/>
            <a:ext cx="5099539" cy="2923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Parallel Session: GDWG + IR SG + UV SG</a:t>
            </a:r>
            <a:endParaRPr lang="ko-KR" alt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7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98853" y="6434096"/>
            <a:ext cx="7265773" cy="434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Parallel Session: GDWG + IR SG + UV SG</a:t>
            </a:r>
            <a:endParaRPr lang="ko-KR" alt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45493"/>
              </p:ext>
            </p:extLst>
          </p:nvPr>
        </p:nvGraphicFramePr>
        <p:xfrm>
          <a:off x="298942" y="932596"/>
          <a:ext cx="9293469" cy="3023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2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Wed </a:t>
                      </a:r>
                      <a:r>
                        <a:rPr lang="en-US" sz="1100" b="1" u="none" strike="noStrike" dirty="0" smtClean="0">
                          <a:effectLst/>
                        </a:rPr>
                        <a:t> AM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GRWG: </a:t>
                      </a:r>
                      <a:r>
                        <a:rPr lang="en-US" sz="1100" b="1" u="none" strike="noStrike" dirty="0" smtClean="0">
                          <a:effectLst/>
                        </a:rPr>
                        <a:t>UV Sub-Group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17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Chair </a:t>
                      </a:r>
                      <a:r>
                        <a:rPr lang="en-US" sz="1100" b="1" u="none" strike="noStrike" dirty="0" smtClean="0">
                          <a:effectLst/>
                        </a:rPr>
                        <a:t>: Rose Munro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1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8:30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75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8:50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14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9:10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3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9:30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3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9:50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3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10:10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Coffee </a:t>
                      </a:r>
                      <a:r>
                        <a:rPr lang="en-US" sz="1000" u="none" strike="noStrike" dirty="0">
                          <a:effectLst/>
                        </a:rPr>
                        <a:t>break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0:30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3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10:40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3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11:00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>
                          <a:effectLst/>
                        </a:rPr>
                        <a:t>0:20</a:t>
                      </a:r>
                      <a:endParaRPr lang="en-US" altLang="ko-K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72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11:20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u="none" strike="noStrike" dirty="0">
                          <a:effectLst/>
                        </a:rPr>
                        <a:t>0:20</a:t>
                      </a:r>
                      <a:endParaRPr lang="en-US" altLang="ko-K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9037" y="3508131"/>
            <a:ext cx="7921869" cy="2672859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anchor="ctr" anchorCtr="0"/>
          <a:lstStyle/>
          <a:p>
            <a:pPr marL="0" indent="0">
              <a:buNone/>
            </a:pPr>
            <a:r>
              <a:rPr lang="en-US" altLang="ko-KR" sz="1800" dirty="0" smtClean="0">
                <a:solidFill>
                  <a:srgbClr val="C00000"/>
                </a:solidFill>
              </a:rPr>
              <a:t>Total time :     hours</a:t>
            </a:r>
          </a:p>
          <a:p>
            <a:pPr>
              <a:buFont typeface="Wingdings" pitchFamily="2" charset="2"/>
              <a:buChar char="§"/>
            </a:pPr>
            <a:r>
              <a:rPr lang="ko-KR" altLang="ko-KR" sz="1800" dirty="0" smtClean="0"/>
              <a:t>Reference </a:t>
            </a:r>
            <a:r>
              <a:rPr lang="ko-KR" altLang="ko-KR" sz="1800" dirty="0"/>
              <a:t>Solar Spectrum </a:t>
            </a:r>
            <a:endParaRPr lang="en-US" altLang="ko-KR" sz="1800" dirty="0" smtClean="0"/>
          </a:p>
          <a:p>
            <a:pPr>
              <a:buFont typeface="Wingdings" pitchFamily="2" charset="2"/>
              <a:buChar char="§"/>
            </a:pPr>
            <a:r>
              <a:rPr lang="ko-KR" altLang="ko-KR" sz="1800" dirty="0" smtClean="0"/>
              <a:t>Match-ups </a:t>
            </a:r>
            <a:r>
              <a:rPr lang="ko-KR" altLang="ko-KR" sz="1800" dirty="0"/>
              <a:t>and Target </a:t>
            </a:r>
            <a:r>
              <a:rPr lang="ko-KR" altLang="ko-KR" sz="1800" dirty="0" smtClean="0"/>
              <a:t>Sites</a:t>
            </a:r>
            <a:endParaRPr lang="en-US" altLang="ko-KR" sz="1800" dirty="0" smtClean="0"/>
          </a:p>
          <a:p>
            <a:pPr>
              <a:buFont typeface="Wingdings" pitchFamily="2" charset="2"/>
              <a:buChar char="§"/>
            </a:pPr>
            <a:r>
              <a:rPr lang="ko-KR" altLang="ko-KR" sz="1800" dirty="0" smtClean="0"/>
              <a:t>Cross-calibration </a:t>
            </a:r>
            <a:r>
              <a:rPr lang="ko-KR" altLang="ko-KR" sz="1800" dirty="0"/>
              <a:t>below </a:t>
            </a:r>
            <a:r>
              <a:rPr lang="ko-KR" altLang="ko-KR" sz="1800" dirty="0" smtClean="0"/>
              <a:t>300nm</a:t>
            </a:r>
            <a:endParaRPr lang="en-US" altLang="ko-KR" sz="1800" dirty="0" smtClean="0"/>
          </a:p>
          <a:p>
            <a:pPr>
              <a:buFont typeface="Wingdings" pitchFamily="2" charset="2"/>
              <a:buChar char="§"/>
            </a:pPr>
            <a:r>
              <a:rPr lang="ko-KR" altLang="ko-KR" sz="1800" dirty="0" smtClean="0"/>
              <a:t>White </a:t>
            </a:r>
            <a:r>
              <a:rPr lang="ko-KR" altLang="ko-KR" sz="1800" dirty="0"/>
              <a:t>Paper on Ground-based Characterisation of UV/Vis/NIR/SWIR </a:t>
            </a:r>
            <a:r>
              <a:rPr lang="ko-KR" altLang="ko-KR" sz="1800" dirty="0" smtClean="0"/>
              <a:t>spectrometers</a:t>
            </a: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Add CMA, </a:t>
            </a:r>
            <a:r>
              <a:rPr lang="en-US" altLang="ko-KR" sz="1800" dirty="0" err="1" smtClean="0"/>
              <a:t>Ewha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univ.</a:t>
            </a:r>
            <a:r>
              <a:rPr lang="en-US" altLang="ko-KR" sz="1800" dirty="0" smtClean="0"/>
              <a:t>(Korea) presentations, and so on</a:t>
            </a:r>
            <a:endParaRPr lang="ko-KR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23748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</TotalTime>
  <Words>2703</Words>
  <Application>Microsoft Office PowerPoint</Application>
  <PresentationFormat>A4 용지(210x297mm)</PresentationFormat>
  <Paragraphs>1265</Paragraphs>
  <Slides>27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6" baseType="lpstr">
      <vt:lpstr>ＭＳ Ｐゴシック</vt:lpstr>
      <vt:lpstr>맑은 고딕</vt:lpstr>
      <vt:lpstr>Arial</vt:lpstr>
      <vt:lpstr>Calibri</vt:lpstr>
      <vt:lpstr>Helvetica</vt:lpstr>
      <vt:lpstr>Tahoma</vt:lpstr>
      <vt:lpstr>Times New Roman</vt:lpstr>
      <vt:lpstr>Wingdings</vt:lpstr>
      <vt:lpstr>Office Theme</vt:lpstr>
      <vt:lpstr>Outline Agenda 2018 GSICS Annual Meeting Shanghai, China 19-23 March 2018</vt:lpstr>
      <vt:lpstr>Agenda of web meeting</vt:lpstr>
      <vt:lpstr>Outline of Agenda</vt:lpstr>
      <vt:lpstr>Outlook of Agenda</vt:lpstr>
      <vt:lpstr>Monday (day-1)</vt:lpstr>
      <vt:lpstr>CMA’s presentations by Scott</vt:lpstr>
      <vt:lpstr>Tuesday (day-2)</vt:lpstr>
      <vt:lpstr>Wednesday (day-3)</vt:lpstr>
      <vt:lpstr>Wednesday (day-3)</vt:lpstr>
      <vt:lpstr>Wednesday (day-3)</vt:lpstr>
      <vt:lpstr>Thursday (day-4)</vt:lpstr>
      <vt:lpstr>Topics for GRWG (VIS/NIR)</vt:lpstr>
      <vt:lpstr>Topics for GRWG (VIS/NIR)</vt:lpstr>
      <vt:lpstr>Thursday (day-4)</vt:lpstr>
      <vt:lpstr>Thursday (day-4)</vt:lpstr>
      <vt:lpstr>Friday (day-5)</vt:lpstr>
      <vt:lpstr>Guideline for presentation</vt:lpstr>
      <vt:lpstr>Agenda</vt:lpstr>
      <vt:lpstr>Minute Taking</vt:lpstr>
      <vt:lpstr>Minute Takers</vt:lpstr>
      <vt:lpstr>Any Other Business?</vt:lpstr>
      <vt:lpstr>GRWG Chairing</vt:lpstr>
      <vt:lpstr>PowerPoint 프레젠테이션</vt:lpstr>
      <vt:lpstr>Mini-conference</vt:lpstr>
      <vt:lpstr>Plenary Session(Agency/Chair Report)</vt:lpstr>
      <vt:lpstr>Plenary (GRWG+GDWG)</vt:lpstr>
      <vt:lpstr>Topics for GRWG (MWSG)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Dohy Kim</cp:lastModifiedBy>
  <cp:revision>1392</cp:revision>
  <cp:lastPrinted>2006-03-06T14:11:17Z</cp:lastPrinted>
  <dcterms:created xsi:type="dcterms:W3CDTF">1997-07-23T08:21:02Z</dcterms:created>
  <dcterms:modified xsi:type="dcterms:W3CDTF">2018-01-29T02:07:46Z</dcterms:modified>
</cp:coreProperties>
</file>