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14" r:id="rId2"/>
    <p:sldId id="715" r:id="rId3"/>
    <p:sldId id="717" r:id="rId4"/>
    <p:sldId id="716" r:id="rId5"/>
    <p:sldId id="729" r:id="rId6"/>
    <p:sldId id="721" r:id="rId7"/>
    <p:sldId id="730" r:id="rId8"/>
    <p:sldId id="718" r:id="rId9"/>
    <p:sldId id="726" r:id="rId10"/>
    <p:sldId id="727" r:id="rId11"/>
    <p:sldId id="720" r:id="rId12"/>
    <p:sldId id="678" r:id="rId13"/>
    <p:sldId id="728" r:id="rId1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CC"/>
    <a:srgbClr val="CCECFF"/>
    <a:srgbClr val="0066CC"/>
    <a:srgbClr val="FF6600"/>
    <a:srgbClr val="008000"/>
    <a:srgbClr val="FF3300"/>
    <a:srgbClr val="00CC00"/>
    <a:srgbClr val="00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1694" autoAdjust="0"/>
  </p:normalViewPr>
  <p:slideViewPr>
    <p:cSldViewPr snapToGrid="0">
      <p:cViewPr varScale="1">
        <p:scale>
          <a:sx n="73" d="100"/>
          <a:sy n="73" d="100"/>
        </p:scale>
        <p:origin x="3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26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787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11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16E1F4-C91A-4F44-BD9C-370F412BC27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93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57037-F5AB-4234-8B75-84F7F4C5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6CA05-B660-4EEB-890E-A679DF02D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BB8C-0C0C-4EAB-9830-DC513CDAB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B3AD7-A00B-4A91-9B8B-0BA01B14E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D3E82-9912-4669-9E99-524028854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47E33C82-C2A6-478E-8FB2-E20C8DB41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57199" y="6400800"/>
            <a:ext cx="625468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it-IT" sz="1000" b="1" dirty="0"/>
              <a:t>GSICS </a:t>
            </a:r>
            <a:r>
              <a:rPr lang="en-GB" sz="1000" b="1" dirty="0"/>
              <a:t>Agency</a:t>
            </a:r>
            <a:r>
              <a:rPr lang="en-GB" sz="1000" b="1" baseline="0" dirty="0"/>
              <a:t> Report                 GRWG/GDWG Annual Meeting, 19-23 March, 2018, Shanghai, China</a:t>
            </a:r>
            <a:endParaRPr lang="en-US" sz="1000" b="1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457200" y="6324600"/>
            <a:ext cx="822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pic>
        <p:nvPicPr>
          <p:cNvPr id="2" name="Picture 18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971413" y="8540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9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23813" y="10064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0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866638" y="8159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66183" y="330201"/>
            <a:ext cx="2815396" cy="71966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8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5" Type="http://schemas.microsoft.com/office/2007/relationships/hdphoto" Target="../media/hdphoto2.wdp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66A421-960F-40DF-BDE6-CED4FB09D90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68338" y="1727200"/>
            <a:ext cx="7772400" cy="16598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br>
              <a:rPr lang="en-IE" sz="4000" b="1" dirty="0">
                <a:solidFill>
                  <a:srgbClr val="FF0000"/>
                </a:solidFill>
              </a:rPr>
            </a:br>
            <a:r>
              <a:rPr lang="en-IE" sz="4000" b="1" dirty="0">
                <a:solidFill>
                  <a:srgbClr val="0000FF"/>
                </a:solidFill>
              </a:rPr>
              <a:t>JMA Agency Report 2018 </a:t>
            </a:r>
            <a:br>
              <a:rPr lang="en-IE" sz="4000" b="1" dirty="0">
                <a:solidFill>
                  <a:srgbClr val="0000FF"/>
                </a:solidFill>
              </a:rPr>
            </a:br>
            <a:endParaRPr lang="en-US" sz="4000" b="1" i="1" dirty="0">
              <a:solidFill>
                <a:srgbClr val="FF0000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14650"/>
            <a:ext cx="7315200" cy="2876550"/>
          </a:xfrm>
        </p:spPr>
        <p:txBody>
          <a:bodyPr/>
          <a:lstStyle/>
          <a:p>
            <a:pPr eaLnBrk="1" hangingPunct="1">
              <a:spcBef>
                <a:spcPct val="100000"/>
              </a:spcBef>
              <a:spcAft>
                <a:spcPct val="100000"/>
              </a:spcAft>
            </a:pPr>
            <a:endParaRPr lang="en-US" sz="28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zh-CN" sz="2800" b="1" u="sng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Masaya Takahashi</a:t>
            </a:r>
            <a:r>
              <a:rPr lang="en-US" altLang="zh-CN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Yusuke </a:t>
            </a:r>
            <a:r>
              <a:rPr lang="en-US" altLang="zh-CN" sz="28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Yogo</a:t>
            </a:r>
            <a:r>
              <a:rPr lang="en-US" altLang="zh-CN" sz="28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and Hidehiko Murata</a:t>
            </a:r>
            <a:endParaRPr lang="en-US" altLang="zh-CN" sz="2800" b="1" dirty="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eaLnBrk="1" hangingPunct="1"/>
            <a:endParaRPr lang="en-US" altLang="zh-CN" sz="2000" dirty="0">
              <a:latin typeface="Times New Roman" pitchFamily="18" charset="0"/>
              <a:ea typeface="宋体" pitchFamily="2" charset="-122"/>
            </a:endParaRPr>
          </a:p>
          <a:p>
            <a:pPr eaLnBrk="1" hangingPunct="1"/>
            <a:r>
              <a:rPr lang="en-US" altLang="zh-CN" sz="2000" b="1" dirty="0">
                <a:latin typeface="Times New Roman" pitchFamily="18" charset="0"/>
                <a:ea typeface="宋体" pitchFamily="2" charset="-122"/>
              </a:rPr>
              <a:t>Meteorological Satellite Center, Japan Meteorological Agency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D57F20A-C6F9-49F2-AF33-B91D293264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3BB8C-0C0C-4EAB-9830-DC513CDAB61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545B12F-B521-4B7F-BA79-836F97F5A5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242" y="3168500"/>
            <a:ext cx="4121253" cy="2645893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549BFAF7-4643-4D5A-87AF-1462DEB9A8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4914" y="3181125"/>
            <a:ext cx="4121253" cy="2639797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4BC54677-0D83-4159-95EA-90C65608D674}"/>
              </a:ext>
            </a:extLst>
          </p:cNvPr>
          <p:cNvSpPr txBox="1">
            <a:spLocks/>
          </p:cNvSpPr>
          <p:nvPr/>
        </p:nvSpPr>
        <p:spPr>
          <a:xfrm>
            <a:off x="3219061" y="302507"/>
            <a:ext cx="5543940" cy="58954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400" b="1" kern="0" dirty="0"/>
              <a:t>Inter-comparison of Himawari-8/9 AHI Calibration Biases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34A83C1-D369-431F-AA45-D56FB1E38299}"/>
              </a:ext>
            </a:extLst>
          </p:cNvPr>
          <p:cNvSpPr txBox="1"/>
          <p:nvPr/>
        </p:nvSpPr>
        <p:spPr>
          <a:xfrm>
            <a:off x="5230005" y="6033361"/>
            <a:ext cx="3286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Period of time for stats: 3-12 Feb. 2018</a:t>
            </a:r>
            <a:endParaRPr kumimoji="1" lang="ja-JP" altLang="en-US" sz="14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0E4E62E-2DD2-493E-9069-0CF0D502761C}"/>
              </a:ext>
            </a:extLst>
          </p:cNvPr>
          <p:cNvSpPr txBox="1">
            <a:spLocks/>
          </p:cNvSpPr>
          <p:nvPr/>
        </p:nvSpPr>
        <p:spPr>
          <a:xfrm>
            <a:off x="650116" y="1292060"/>
            <a:ext cx="7988787" cy="18971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10000"/>
              </a:lnSpc>
            </a:pPr>
            <a:r>
              <a:rPr lang="en-GB" altLang="ja-JP" sz="1800" kern="0" dirty="0"/>
              <a:t>VNIR: vicarious calibration using Aqua/MODIS + RTM, ray-matching w/ S-NPP/VIIRS, and GEO-GEO (i.e. AHI9 – AHI8)</a:t>
            </a:r>
          </a:p>
          <a:p>
            <a:pPr>
              <a:lnSpc>
                <a:spcPct val="110000"/>
              </a:lnSpc>
            </a:pPr>
            <a:r>
              <a:rPr lang="en-GB" altLang="ja-JP" sz="1800" kern="0" dirty="0"/>
              <a:t>IR: Quasi-SNO w/ </a:t>
            </a:r>
            <a:r>
              <a:rPr lang="en-GB" altLang="ja-JP" sz="1800" kern="0" dirty="0" err="1"/>
              <a:t>Metop</a:t>
            </a:r>
            <a:r>
              <a:rPr lang="en-GB" altLang="ja-JP" sz="1800" kern="0" dirty="0"/>
              <a:t>-A/IASI and GEO-GEO</a:t>
            </a:r>
          </a:p>
          <a:p>
            <a:pPr>
              <a:lnSpc>
                <a:spcPct val="110000"/>
              </a:lnSpc>
            </a:pPr>
            <a:r>
              <a:rPr lang="en-GB" altLang="ja-JP" sz="1800" kern="0" dirty="0"/>
              <a:t>Good agreements among all the validation approaches</a:t>
            </a:r>
          </a:p>
          <a:p>
            <a:pPr lvl="1">
              <a:lnSpc>
                <a:spcPct val="110000"/>
              </a:lnSpc>
            </a:pPr>
            <a:r>
              <a:rPr lang="en-GB" sz="1600" kern="0" dirty="0"/>
              <a:t>Root causes of the bias differences (e.g. B01, 05, 09, 16): to be investigated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6EF0F1D-098C-430C-828E-E4A9050142D2}"/>
              </a:ext>
            </a:extLst>
          </p:cNvPr>
          <p:cNvSpPr txBox="1"/>
          <p:nvPr/>
        </p:nvSpPr>
        <p:spPr>
          <a:xfrm>
            <a:off x="836025" y="5721528"/>
            <a:ext cx="8151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Calibri" panose="020F0502020204030204" pitchFamily="34" charset="0"/>
                <a:cs typeface="Calibri" panose="020F0502020204030204" pitchFamily="34" charset="0"/>
              </a:rPr>
              <a:t>0.47          0.51         0.64         0.86          1.6           2.3  [</a:t>
            </a:r>
            <a:r>
              <a:rPr kumimoji="1" lang="en-US" altLang="ja-JP" sz="12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</a:t>
            </a:r>
            <a:r>
              <a:rPr kumimoji="1" lang="en-US" altLang="ja-JP" sz="1200" dirty="0">
                <a:latin typeface="Calibri" panose="020F0502020204030204" pitchFamily="34" charset="0"/>
                <a:cs typeface="Calibri" panose="020F0502020204030204" pitchFamily="34" charset="0"/>
              </a:rPr>
              <a:t>m]                3.9     6.2    6.9     7.3    8.6    9.6   10.4   11.2  12.4  13.3 [</a:t>
            </a:r>
            <a:r>
              <a:rPr kumimoji="1" lang="en-US" altLang="ja-JP" sz="12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</a:t>
            </a:r>
            <a:r>
              <a:rPr kumimoji="1" lang="en-US" altLang="ja-JP" sz="1200" dirty="0">
                <a:latin typeface="Calibri" panose="020F0502020204030204" pitchFamily="34" charset="0"/>
                <a:cs typeface="Calibri" panose="020F0502020204030204" pitchFamily="34" charset="0"/>
              </a:rPr>
              <a:t>m]</a:t>
            </a:r>
            <a:endParaRPr kumimoji="1" lang="ja-JP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8D659CA-B477-472F-8D90-58802E21BF7D}"/>
              </a:ext>
            </a:extLst>
          </p:cNvPr>
          <p:cNvSpPr txBox="1"/>
          <p:nvPr/>
        </p:nvSpPr>
        <p:spPr>
          <a:xfrm>
            <a:off x="775063" y="5171993"/>
            <a:ext cx="2403469" cy="318924"/>
          </a:xfrm>
          <a:prstGeom prst="rect">
            <a:avLst/>
          </a:prstGeom>
          <a:solidFill>
            <a:srgbClr val="0000FF"/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(AHI9/AHI-8 -1) x 100 [%]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9B3FD1B-1E20-4008-B068-1BD42FE7E818}"/>
              </a:ext>
            </a:extLst>
          </p:cNvPr>
          <p:cNvSpPr txBox="1"/>
          <p:nvPr/>
        </p:nvSpPr>
        <p:spPr>
          <a:xfrm>
            <a:off x="4978339" y="5189409"/>
            <a:ext cx="1510469" cy="318924"/>
          </a:xfrm>
          <a:prstGeom prst="rect">
            <a:avLst/>
          </a:prstGeom>
          <a:solidFill>
            <a:srgbClr val="0000FF"/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AHI9 – AHI8 [K]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323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1" y="391886"/>
            <a:ext cx="5123556" cy="630797"/>
          </a:xfrm>
        </p:spPr>
        <p:txBody>
          <a:bodyPr/>
          <a:lstStyle/>
          <a:p>
            <a:pPr lvl="0"/>
            <a:r>
              <a:rPr lang="en-GB" sz="2400" b="1" dirty="0"/>
              <a:t>Agenda items reported by JMA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677" y="1101623"/>
            <a:ext cx="8484323" cy="4712619"/>
          </a:xfrm>
        </p:spPr>
        <p:txBody>
          <a:bodyPr/>
          <a:lstStyle/>
          <a:p>
            <a:pPr lvl="0">
              <a:lnSpc>
                <a:spcPct val="130000"/>
              </a:lnSpc>
            </a:pPr>
            <a:r>
              <a:rPr lang="en-GB" sz="2400" dirty="0"/>
              <a:t>GRWG</a:t>
            </a:r>
          </a:p>
          <a:p>
            <a:pPr marL="627063" lvl="1" indent="-269875">
              <a:lnSpc>
                <a:spcPct val="130000"/>
              </a:lnSpc>
            </a:pPr>
            <a:r>
              <a:rPr lang="en-GB" sz="1800" dirty="0"/>
              <a:t>IR Sub-Group (Day-3)</a:t>
            </a:r>
          </a:p>
          <a:p>
            <a:pPr marL="809625" lvl="2" indent="-269875">
              <a:lnSpc>
                <a:spcPct val="130000"/>
              </a:lnSpc>
            </a:pPr>
            <a:r>
              <a:rPr lang="en-GB" sz="1800" dirty="0"/>
              <a:t>Agency updates [</a:t>
            </a:r>
            <a:r>
              <a:rPr lang="en-GB" sz="1800" dirty="0">
                <a:solidFill>
                  <a:srgbClr val="0000FF"/>
                </a:solidFill>
              </a:rPr>
              <a:t>4b</a:t>
            </a:r>
            <a:r>
              <a:rPr lang="en-GB" sz="1800" dirty="0"/>
              <a:t>], GEO-GEO approach for accounting diurnal calibration variation [</a:t>
            </a:r>
            <a:r>
              <a:rPr lang="en-GB" sz="1800" dirty="0">
                <a:solidFill>
                  <a:srgbClr val="0000FF"/>
                </a:solidFill>
              </a:rPr>
              <a:t>4c</a:t>
            </a:r>
            <a:r>
              <a:rPr lang="en-GB" sz="1800" dirty="0"/>
              <a:t>], </a:t>
            </a:r>
            <a:r>
              <a:rPr lang="en-GB" sz="1800" dirty="0" err="1"/>
              <a:t>IRRefUTable</a:t>
            </a:r>
            <a:r>
              <a:rPr lang="en-GB" sz="1800" dirty="0"/>
              <a:t> Report [</a:t>
            </a:r>
            <a:r>
              <a:rPr lang="en-GB" sz="1800" dirty="0">
                <a:solidFill>
                  <a:srgbClr val="0000FF"/>
                </a:solidFill>
              </a:rPr>
              <a:t>4p</a:t>
            </a:r>
            <a:r>
              <a:rPr lang="en-GB" sz="1800" dirty="0"/>
              <a:t>]</a:t>
            </a:r>
          </a:p>
          <a:p>
            <a:pPr marL="627063" lvl="1" indent="-269875">
              <a:lnSpc>
                <a:spcPct val="130000"/>
              </a:lnSpc>
            </a:pPr>
            <a:r>
              <a:rPr lang="en-GB" sz="1800" dirty="0"/>
              <a:t>VNIR Sub-Group (Day-4)</a:t>
            </a:r>
          </a:p>
          <a:p>
            <a:pPr marL="809625" lvl="2" indent="-269875">
              <a:lnSpc>
                <a:spcPct val="130000"/>
              </a:lnSpc>
            </a:pPr>
            <a:r>
              <a:rPr lang="en-GB" sz="1800" dirty="0"/>
              <a:t>AHI Rayleigh Scattering approach using MODIS [</a:t>
            </a:r>
            <a:r>
              <a:rPr lang="en-GB" sz="1800" dirty="0">
                <a:solidFill>
                  <a:srgbClr val="0000FF"/>
                </a:solidFill>
              </a:rPr>
              <a:t>7s</a:t>
            </a:r>
            <a:r>
              <a:rPr lang="en-GB" sz="1800" dirty="0"/>
              <a:t>]</a:t>
            </a:r>
          </a:p>
          <a:p>
            <a:pPr lvl="0">
              <a:lnSpc>
                <a:spcPct val="130000"/>
              </a:lnSpc>
            </a:pPr>
            <a:r>
              <a:rPr lang="en-GB" altLang="ja-JP" sz="2400" dirty="0"/>
              <a:t>GDWG</a:t>
            </a:r>
          </a:p>
          <a:p>
            <a:pPr marL="627063" lvl="1" indent="-269875">
              <a:lnSpc>
                <a:spcPct val="130000"/>
              </a:lnSpc>
            </a:pPr>
            <a:r>
              <a:rPr lang="en-US" altLang="ja-JP" sz="1800" dirty="0"/>
              <a:t>Updating GSICS Plotting Tool to support VIS/NIR products [</a:t>
            </a:r>
            <a:r>
              <a:rPr lang="en-US" altLang="ja-JP" sz="1800" dirty="0">
                <a:solidFill>
                  <a:srgbClr val="0000FF"/>
                </a:solidFill>
              </a:rPr>
              <a:t>5g</a:t>
            </a:r>
            <a:r>
              <a:rPr lang="en-US" altLang="ja-JP" sz="1800" dirty="0"/>
              <a:t>, Day-3]</a:t>
            </a:r>
          </a:p>
          <a:p>
            <a:pPr marL="627063" lvl="1" indent="-269875">
              <a:lnSpc>
                <a:spcPct val="130000"/>
              </a:lnSpc>
            </a:pPr>
            <a:r>
              <a:rPr lang="en-US" altLang="ja-JP" sz="1800" dirty="0"/>
              <a:t>GRWG/GDWG actions at GSICS-EP-18 (also to be discussed on Day-5)</a:t>
            </a:r>
          </a:p>
          <a:p>
            <a:pPr marL="809625" lvl="2" indent="-269875">
              <a:lnSpc>
                <a:spcPct val="130000"/>
              </a:lnSpc>
            </a:pPr>
            <a:r>
              <a:rPr lang="en-US" altLang="ja-JP" sz="1600" dirty="0"/>
              <a:t>Requirements for Instrument Performance Monitoring System [</a:t>
            </a:r>
            <a:r>
              <a:rPr lang="en-US" altLang="ja-JP" sz="1600" dirty="0">
                <a:solidFill>
                  <a:srgbClr val="0000FF"/>
                </a:solidFill>
              </a:rPr>
              <a:t>8e</a:t>
            </a:r>
            <a:r>
              <a:rPr lang="en-US" altLang="ja-JP" sz="1600" dirty="0"/>
              <a:t>, Day-4]</a:t>
            </a:r>
          </a:p>
          <a:p>
            <a:pPr marL="809625" lvl="2" indent="-269875">
              <a:lnSpc>
                <a:spcPct val="130000"/>
              </a:lnSpc>
            </a:pPr>
            <a:r>
              <a:rPr lang="en-US" altLang="ja-JP" sz="1600" dirty="0"/>
              <a:t>Annual GSICS Calibration Report [</a:t>
            </a:r>
            <a:r>
              <a:rPr lang="en-US" altLang="ja-JP" sz="1600" dirty="0">
                <a:solidFill>
                  <a:srgbClr val="0000FF"/>
                </a:solidFill>
              </a:rPr>
              <a:t>8j</a:t>
            </a:r>
            <a:r>
              <a:rPr lang="en-US" altLang="ja-JP" sz="1600" dirty="0"/>
              <a:t>, Day-4]</a:t>
            </a:r>
          </a:p>
          <a:p>
            <a:pPr marL="627063" lvl="1" indent="-269875">
              <a:lnSpc>
                <a:spcPct val="130000"/>
              </a:lnSpc>
            </a:pPr>
            <a:r>
              <a:rPr lang="en-US" altLang="ja-JP" sz="1800" dirty="0"/>
              <a:t>GDWG fact sheet - information presentation [</a:t>
            </a:r>
            <a:r>
              <a:rPr lang="en-US" altLang="ja-JP" sz="1800" dirty="0">
                <a:solidFill>
                  <a:srgbClr val="0000FF"/>
                </a:solidFill>
              </a:rPr>
              <a:t>8k</a:t>
            </a:r>
            <a:r>
              <a:rPr lang="en-US" altLang="ja-JP" sz="1800" dirty="0"/>
              <a:t>, Day-4]</a:t>
            </a:r>
          </a:p>
          <a:p>
            <a:pPr marL="0" indent="0">
              <a:lnSpc>
                <a:spcPct val="130000"/>
              </a:lnSpc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32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B25FD9-27DC-4523-A484-31120BF8BAA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8402" y="2879725"/>
            <a:ext cx="5962261" cy="549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dirty="0">
                <a:solidFill>
                  <a:schemeClr val="tx1"/>
                </a:solidFill>
              </a:rPr>
              <a:t>Thank you for your attention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493160"/>
            <a:ext cx="5792593" cy="529523"/>
          </a:xfrm>
        </p:spPr>
        <p:txBody>
          <a:bodyPr/>
          <a:lstStyle/>
          <a:p>
            <a:pPr lvl="0">
              <a:tabLst>
                <a:tab pos="3411538" algn="l"/>
              </a:tabLst>
            </a:pPr>
            <a:r>
              <a:rPr lang="en-GB" sz="2400" b="1" dirty="0"/>
              <a:t>JMA’s Personnel supporting GSICS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355" y="1367086"/>
            <a:ext cx="8765022" cy="4950506"/>
          </a:xfrm>
        </p:spPr>
        <p:txBody>
          <a:bodyPr rIns="0"/>
          <a:lstStyle/>
          <a:p>
            <a:pPr lvl="0"/>
            <a:r>
              <a:rPr lang="en-GB" sz="2000" dirty="0"/>
              <a:t>GRWG</a:t>
            </a:r>
          </a:p>
          <a:p>
            <a:pPr lvl="1"/>
            <a:r>
              <a:rPr lang="en-GB" altLang="ja-JP" sz="1600" b="1" dirty="0"/>
              <a:t>Masaya Takahashi</a:t>
            </a:r>
          </a:p>
          <a:p>
            <a:pPr marL="893763" lvl="1" indent="-266700">
              <a:buFont typeface="Wingdings" panose="05000000000000000000" pitchFamily="2" charset="2"/>
              <a:buChar char="Ø"/>
            </a:pPr>
            <a:r>
              <a:rPr lang="en-GB" altLang="ja-JP" sz="1400" dirty="0"/>
              <a:t>IR inter-calibration </a:t>
            </a:r>
          </a:p>
          <a:p>
            <a:pPr marL="893763" lvl="1" indent="-266700">
              <a:buFont typeface="Wingdings" panose="05000000000000000000" pitchFamily="2" charset="2"/>
              <a:buChar char="Ø"/>
            </a:pPr>
            <a:r>
              <a:rPr lang="en-GB" altLang="ja-JP" sz="1400" dirty="0"/>
              <a:t>Lunar calibration using GIRO, VNIR inter-calibration based on DCC and Ray-matching</a:t>
            </a:r>
          </a:p>
          <a:p>
            <a:pPr lvl="1"/>
            <a:r>
              <a:rPr lang="en-GB" altLang="ja-JP" sz="1600" b="1" dirty="0"/>
              <a:t>Yusuke </a:t>
            </a:r>
            <a:r>
              <a:rPr lang="en-GB" altLang="ja-JP" sz="1600" b="1" dirty="0" err="1"/>
              <a:t>Yogo</a:t>
            </a:r>
            <a:r>
              <a:rPr lang="en-GB" altLang="ja-JP" sz="1600" b="1" dirty="0"/>
              <a:t> (successor of Arata </a:t>
            </a:r>
            <a:r>
              <a:rPr lang="en-GB" altLang="ja-JP" sz="1600" b="1" dirty="0" err="1"/>
              <a:t>Okuyama</a:t>
            </a:r>
            <a:r>
              <a:rPr lang="en-GB" altLang="ja-JP" sz="1600" b="1" dirty="0"/>
              <a:t>)</a:t>
            </a:r>
          </a:p>
          <a:p>
            <a:pPr marL="896938" lvl="1" indent="-269875">
              <a:buFont typeface="Wingdings" panose="05000000000000000000" pitchFamily="2" charset="2"/>
              <a:buChar char="Ø"/>
            </a:pPr>
            <a:r>
              <a:rPr lang="en-GB" altLang="ja-JP" sz="1400" dirty="0"/>
              <a:t>VNIR vicarious calibration (Ocean, Desert, Water Cloud and DCC) using RTM and LEO obs.</a:t>
            </a:r>
          </a:p>
          <a:p>
            <a:pPr marL="896938" lvl="1" indent="-269875">
              <a:buFont typeface="Wingdings" panose="05000000000000000000" pitchFamily="2" charset="2"/>
              <a:buChar char="Ø"/>
            </a:pPr>
            <a:r>
              <a:rPr lang="en-GB" altLang="ja-JP" sz="1400" dirty="0"/>
              <a:t>Lunar calibration based on radiance approach</a:t>
            </a:r>
            <a:endParaRPr lang="en-GB" altLang="ja-JP" sz="1400" b="1" dirty="0"/>
          </a:p>
          <a:p>
            <a:pPr lvl="1"/>
            <a:r>
              <a:rPr lang="en-GB" altLang="ja-JP" sz="1600" b="1" dirty="0"/>
              <a:t>Hidehiko Murata</a:t>
            </a:r>
          </a:p>
          <a:p>
            <a:pPr marL="893763" lvl="1" indent="-266700">
              <a:buFont typeface="Wingdings" panose="05000000000000000000" pitchFamily="2" charset="2"/>
              <a:buChar char="Ø"/>
            </a:pPr>
            <a:r>
              <a:rPr lang="en-GB" altLang="ja-JP" sz="1400" dirty="0"/>
              <a:t>GEO-GEO inter-comparison incl. blending GEO-GEO and GEO-LEO</a:t>
            </a:r>
            <a:endParaRPr lang="en-GB" sz="1400" dirty="0"/>
          </a:p>
          <a:p>
            <a:pPr lvl="0"/>
            <a:r>
              <a:rPr lang="en-GB" sz="2000" dirty="0"/>
              <a:t>GDWG</a:t>
            </a:r>
          </a:p>
          <a:p>
            <a:pPr lvl="1"/>
            <a:r>
              <a:rPr lang="en-GB" altLang="ja-JP" sz="1600" b="1" dirty="0"/>
              <a:t>Masaya Takahashi</a:t>
            </a:r>
          </a:p>
          <a:p>
            <a:pPr marL="893763" lvl="1" indent="-266700">
              <a:buFont typeface="Wingdings" panose="05000000000000000000" pitchFamily="2" charset="2"/>
              <a:buChar char="Ø"/>
            </a:pPr>
            <a:r>
              <a:rPr lang="en-GB" altLang="ja-JP" sz="1400" dirty="0"/>
              <a:t>Keep current contribution to GDWG activities as GDWG Chair</a:t>
            </a:r>
          </a:p>
          <a:p>
            <a:pPr lvl="0"/>
            <a:r>
              <a:rPr lang="en-GB" sz="2000" dirty="0"/>
              <a:t>Others</a:t>
            </a:r>
          </a:p>
          <a:p>
            <a:pPr lvl="1"/>
            <a:r>
              <a:rPr lang="en-GB" sz="1600" b="1" dirty="0" err="1"/>
              <a:t>Tasuku</a:t>
            </a:r>
            <a:r>
              <a:rPr lang="en-GB" sz="1600" b="1" dirty="0"/>
              <a:t> </a:t>
            </a:r>
            <a:r>
              <a:rPr lang="en-GB" sz="1600" b="1" dirty="0" err="1"/>
              <a:t>Tabata</a:t>
            </a:r>
            <a:endParaRPr lang="en-GB" sz="1600" b="1" dirty="0"/>
          </a:p>
          <a:p>
            <a:pPr marL="893763" lvl="1" indent="-266700">
              <a:buFont typeface="Wingdings" panose="05000000000000000000" pitchFamily="2" charset="2"/>
              <a:buChar char="Ø"/>
            </a:pPr>
            <a:r>
              <a:rPr lang="en-GB" sz="1400" dirty="0"/>
              <a:t>1-year visiting scientist at EUMETSAT Climate team (will come back to JMA this week!)</a:t>
            </a:r>
          </a:p>
          <a:p>
            <a:pPr marL="893763" lvl="1" indent="-266700">
              <a:buFont typeface="Wingdings" panose="05000000000000000000" pitchFamily="2" charset="2"/>
              <a:buChar char="Ø"/>
            </a:pPr>
            <a:r>
              <a:rPr lang="en-GB" sz="1400" dirty="0"/>
              <a:t>Inter-calibration of heritage GEO imagers within a framework of SCOPE-CM/IOGEO</a:t>
            </a:r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1200" dirty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48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351661"/>
            <a:ext cx="5673013" cy="457200"/>
          </a:xfrm>
        </p:spPr>
        <p:txBody>
          <a:bodyPr/>
          <a:lstStyle/>
          <a:p>
            <a:r>
              <a:rPr lang="en-GB" sz="2800" b="1" dirty="0"/>
              <a:t>Presentation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861" y="1500027"/>
            <a:ext cx="7696200" cy="3568362"/>
          </a:xfrm>
        </p:spPr>
        <p:txBody>
          <a:bodyPr/>
          <a:lstStyle/>
          <a:p>
            <a:pPr lvl="0"/>
            <a:r>
              <a:rPr lang="en-GB" sz="2000" dirty="0"/>
              <a:t>GSICS Activities, Action &amp; Achievements Summary</a:t>
            </a:r>
          </a:p>
          <a:p>
            <a:pPr marL="0" lvl="0" indent="0">
              <a:buNone/>
            </a:pPr>
            <a:endParaRPr lang="en-GB" sz="2000" dirty="0"/>
          </a:p>
          <a:p>
            <a:pPr lvl="0"/>
            <a:r>
              <a:rPr lang="en-GB" sz="2000" dirty="0"/>
              <a:t>Support to GRWG/GDWG Activities incl. Action Statuses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Instruments Updates – Himawari-8/9 AHI</a:t>
            </a:r>
          </a:p>
          <a:p>
            <a:pPr marL="0" lvl="0" indent="0">
              <a:buNone/>
            </a:pPr>
            <a:endParaRPr lang="en-GB" sz="2000" dirty="0"/>
          </a:p>
          <a:p>
            <a:pPr lvl="0"/>
            <a:r>
              <a:rPr lang="en-GB" sz="2000" dirty="0"/>
              <a:t>GSICS activities to be discussed in this joint meeting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1" y="264694"/>
            <a:ext cx="5239140" cy="757989"/>
          </a:xfrm>
        </p:spPr>
        <p:txBody>
          <a:bodyPr/>
          <a:lstStyle/>
          <a:p>
            <a:pPr lvl="0"/>
            <a:r>
              <a:rPr lang="en-GB" sz="2400" b="1" dirty="0"/>
              <a:t>JMA GSICS Activities &amp; Achievements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85" y="1289577"/>
            <a:ext cx="8602824" cy="4815131"/>
          </a:xfrm>
        </p:spPr>
        <p:txBody>
          <a:bodyPr/>
          <a:lstStyle/>
          <a:p>
            <a:pPr lvl="0">
              <a:lnSpc>
                <a:spcPct val="130000"/>
              </a:lnSpc>
            </a:pPr>
            <a:r>
              <a:rPr lang="en-GB" sz="2000" dirty="0"/>
              <a:t>Current GSICS activities</a:t>
            </a:r>
          </a:p>
          <a:p>
            <a:pPr marL="717550" lvl="0" indent="-271463">
              <a:lnSpc>
                <a:spcPct val="130000"/>
              </a:lnSpc>
              <a:buClr>
                <a:srgbClr val="008000"/>
              </a:buClr>
              <a:buFont typeface="Wingdings" panose="05000000000000000000" pitchFamily="2" charset="2"/>
              <a:buChar char="§"/>
            </a:pPr>
            <a:r>
              <a:rPr lang="en-GB" sz="1800" dirty="0"/>
              <a:t>Implementation of GSICS inter-calibration methods to Himawari-8/9 AHI</a:t>
            </a:r>
            <a:r>
              <a:rPr lang="ja-JP" altLang="en-US" sz="1800" dirty="0"/>
              <a:t> </a:t>
            </a:r>
            <a:r>
              <a:rPr lang="en-US" altLang="ja-JP" sz="1800" dirty="0"/>
              <a:t>VNIR</a:t>
            </a:r>
            <a:r>
              <a:rPr lang="ja-JP" altLang="en-US" sz="1800" dirty="0"/>
              <a:t> </a:t>
            </a:r>
            <a:r>
              <a:rPr lang="en-US" altLang="ja-JP" sz="1800" dirty="0"/>
              <a:t>and</a:t>
            </a:r>
            <a:r>
              <a:rPr lang="ja-JP" altLang="en-US" sz="1800" dirty="0"/>
              <a:t> </a:t>
            </a:r>
            <a:r>
              <a:rPr lang="en-US" altLang="ja-JP" sz="1800" dirty="0"/>
              <a:t>IR</a:t>
            </a:r>
            <a:r>
              <a:rPr lang="ja-JP" altLang="en-US" sz="1800" dirty="0"/>
              <a:t> </a:t>
            </a:r>
            <a:r>
              <a:rPr lang="en-US" altLang="ja-JP" sz="1800" dirty="0"/>
              <a:t>bands</a:t>
            </a:r>
            <a:endParaRPr lang="en-GB" sz="1800" dirty="0"/>
          </a:p>
          <a:p>
            <a:pPr lvl="0">
              <a:lnSpc>
                <a:spcPct val="130000"/>
              </a:lnSpc>
            </a:pPr>
            <a:r>
              <a:rPr lang="en-GB" sz="2000" dirty="0"/>
              <a:t>Notable achievements after 2017 Annual Meeting</a:t>
            </a:r>
          </a:p>
          <a:p>
            <a:pPr lvl="1">
              <a:lnSpc>
                <a:spcPct val="130000"/>
              </a:lnSpc>
            </a:pPr>
            <a:r>
              <a:rPr lang="en-GB" sz="1800" dirty="0">
                <a:solidFill>
                  <a:srgbClr val="0000FF"/>
                </a:solidFill>
              </a:rPr>
              <a:t>Himawari-8/AHI IR GSICS Corrections w.r.t. IASI/AIRS entered Demonstration Phase in December 2017</a:t>
            </a:r>
          </a:p>
          <a:p>
            <a:pPr lvl="2">
              <a:lnSpc>
                <a:spcPct val="130000"/>
              </a:lnSpc>
            </a:pPr>
            <a:r>
              <a:rPr lang="en-GB" sz="1400" dirty="0"/>
              <a:t>Submission to Pre-Operational phase incl. AHI-</a:t>
            </a:r>
            <a:r>
              <a:rPr lang="en-GB" sz="1400" dirty="0" err="1"/>
              <a:t>CrIS</a:t>
            </a:r>
            <a:r>
              <a:rPr lang="en-GB" sz="1400" dirty="0"/>
              <a:t> GSICS Correction is ongoing</a:t>
            </a:r>
          </a:p>
          <a:p>
            <a:pPr lvl="1">
              <a:lnSpc>
                <a:spcPct val="130000"/>
              </a:lnSpc>
            </a:pPr>
            <a:r>
              <a:rPr lang="en-GB" altLang="ja-JP" sz="1800" dirty="0"/>
              <a:t>Inter-comparison of AHIs on Himawari-8/9 calibration during Himawari-9 “Health Check” periods </a:t>
            </a:r>
            <a:r>
              <a:rPr lang="en-GB" altLang="ja-JP" sz="1600" dirty="0"/>
              <a:t>(shown in later slides)</a:t>
            </a:r>
            <a:endParaRPr lang="en-GB" altLang="ja-JP" sz="1800" dirty="0"/>
          </a:p>
          <a:p>
            <a:pPr lvl="1">
              <a:lnSpc>
                <a:spcPct val="130000"/>
              </a:lnSpc>
            </a:pPr>
            <a:r>
              <a:rPr lang="en-GB" sz="1800" dirty="0"/>
              <a:t>Collaboration on AHI/ABI calibration with NOAA ABI calibration team</a:t>
            </a:r>
          </a:p>
          <a:p>
            <a:pPr lvl="1">
              <a:lnSpc>
                <a:spcPct val="130000"/>
              </a:lnSpc>
            </a:pPr>
            <a:r>
              <a:rPr lang="en-GB" sz="1800" dirty="0"/>
              <a:t>Collaboration with EUMETSAT and USGS for GIRO benchmarking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41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433137"/>
            <a:ext cx="5673013" cy="589546"/>
          </a:xfrm>
        </p:spPr>
        <p:txBody>
          <a:bodyPr/>
          <a:lstStyle/>
          <a:p>
            <a:pPr lvl="0"/>
            <a:r>
              <a:rPr lang="en-GB" sz="2800" b="1" dirty="0"/>
              <a:t>Support to </a:t>
            </a:r>
            <a:r>
              <a:rPr lang="en-GB" sz="2800" b="1" dirty="0">
                <a:solidFill>
                  <a:srgbClr val="0000FF"/>
                </a:solidFill>
              </a:rPr>
              <a:t>GRWG</a:t>
            </a:r>
            <a:r>
              <a:rPr lang="en-GB" sz="2800" b="1" dirty="0"/>
              <a:t>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659" y="1184462"/>
            <a:ext cx="8473430" cy="4645837"/>
          </a:xfrm>
        </p:spPr>
        <p:txBody>
          <a:bodyPr/>
          <a:lstStyle/>
          <a:p>
            <a:pPr lvl="0">
              <a:lnSpc>
                <a:spcPct val="120000"/>
              </a:lnSpc>
            </a:pPr>
            <a:r>
              <a:rPr lang="en-US" sz="2000" dirty="0"/>
              <a:t>Summary of the tasks of JMA’s supports in the GRWG</a:t>
            </a:r>
            <a:endParaRPr lang="en-GB" sz="2000" dirty="0"/>
          </a:p>
          <a:p>
            <a:pPr marL="539750" lvl="1" indent="-269875">
              <a:lnSpc>
                <a:spcPct val="120000"/>
              </a:lnSpc>
            </a:pPr>
            <a:r>
              <a:rPr lang="en-GB" sz="1800" dirty="0"/>
              <a:t>To implement VNIR/IR inter-cal. methods to </a:t>
            </a:r>
            <a:r>
              <a:rPr lang="en-GB" sz="1800" dirty="0">
                <a:solidFill>
                  <a:srgbClr val="0000FF"/>
                </a:solidFill>
              </a:rPr>
              <a:t>Himawari-8/9 AHI</a:t>
            </a:r>
          </a:p>
          <a:p>
            <a:pPr marL="539750" lvl="1" indent="-269875">
              <a:lnSpc>
                <a:spcPct val="120000"/>
              </a:lnSpc>
            </a:pPr>
            <a:r>
              <a:rPr lang="en-GB" sz="1800" dirty="0"/>
              <a:t>To develop new Cal/Val approaches for GSICS methods</a:t>
            </a:r>
          </a:p>
          <a:p>
            <a:pPr marL="714375" lvl="1" indent="-269875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rgbClr val="0000FF"/>
                </a:solidFill>
              </a:rPr>
              <a:t>Vicarious cal. using LEO (incl. Rayleigh Scattering), GEO-GEO, Lunar radiance cal.</a:t>
            </a:r>
          </a:p>
          <a:p>
            <a:pPr marL="539750" lvl="1" indent="-269875">
              <a:lnSpc>
                <a:spcPct val="120000"/>
              </a:lnSpc>
            </a:pPr>
            <a:r>
              <a:rPr lang="en-GB" sz="1800" dirty="0"/>
              <a:t>To develop inter-cal. algorithms for heritage GEO imagers</a:t>
            </a:r>
          </a:p>
          <a:p>
            <a:pPr marL="714375" lvl="1" indent="-269875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rgbClr val="0000FF"/>
                </a:solidFill>
              </a:rPr>
              <a:t>GMS/MTSAT imagers within SCOPE-CM/IOGEO</a:t>
            </a:r>
            <a:endParaRPr lang="en-GB" sz="1400" dirty="0">
              <a:solidFill>
                <a:srgbClr val="0000FF"/>
              </a:solidFill>
            </a:endParaRPr>
          </a:p>
          <a:p>
            <a:pPr lvl="0">
              <a:lnSpc>
                <a:spcPct val="120000"/>
              </a:lnSpc>
            </a:pPr>
            <a:r>
              <a:rPr lang="en-GB" altLang="ja-JP" sz="2000" dirty="0"/>
              <a:t>Member</a:t>
            </a:r>
          </a:p>
          <a:p>
            <a:pPr marL="539750" lvl="0" indent="-269875">
              <a:lnSpc>
                <a:spcPct val="12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GB" altLang="ja-JP" sz="1800" dirty="0"/>
              <a:t>Masaya Takahashi : </a:t>
            </a:r>
            <a:r>
              <a:rPr lang="en-GB" altLang="ja-JP" sz="1600" dirty="0"/>
              <a:t>GEO-LEO-IR, Lunar cal., GEO-LEO-VNIR DCC/Ray-matching</a:t>
            </a:r>
          </a:p>
          <a:p>
            <a:pPr marL="539750" lvl="0" indent="-269875">
              <a:lnSpc>
                <a:spcPct val="12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GB" altLang="ja-JP" sz="1800" dirty="0">
                <a:solidFill>
                  <a:srgbClr val="0000FF"/>
                </a:solidFill>
              </a:rPr>
              <a:t>Yusuke </a:t>
            </a:r>
            <a:r>
              <a:rPr lang="en-GB" altLang="ja-JP" sz="1800" dirty="0" err="1">
                <a:solidFill>
                  <a:srgbClr val="0000FF"/>
                </a:solidFill>
              </a:rPr>
              <a:t>Yogo</a:t>
            </a:r>
            <a:r>
              <a:rPr lang="en-GB" altLang="ja-JP" sz="1600" dirty="0">
                <a:solidFill>
                  <a:srgbClr val="0000FF"/>
                </a:solidFill>
              </a:rPr>
              <a:t> (new) </a:t>
            </a:r>
            <a:r>
              <a:rPr lang="en-GB" altLang="ja-JP" sz="1600" dirty="0"/>
              <a:t>: GEO-LEO-VNIR Vicarious cal., (Lunar radiance cal.)</a:t>
            </a:r>
          </a:p>
          <a:p>
            <a:pPr marL="539750" lvl="0" indent="-269875">
              <a:lnSpc>
                <a:spcPct val="12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GB" altLang="ja-JP" sz="1800" dirty="0"/>
              <a:t>Hidehiko Murata </a:t>
            </a:r>
            <a:r>
              <a:rPr lang="en-GB" altLang="ja-JP" sz="1600" dirty="0"/>
              <a:t>(</a:t>
            </a:r>
            <a:r>
              <a:rPr lang="en-GB" altLang="ja-JP" sz="1600" dirty="0">
                <a:solidFill>
                  <a:srgbClr val="0000FF"/>
                </a:solidFill>
              </a:rPr>
              <a:t>outgoing</a:t>
            </a:r>
            <a:r>
              <a:rPr lang="en-GB" altLang="ja-JP" sz="1600" dirty="0"/>
              <a:t>) : GEO-GEO </a:t>
            </a:r>
          </a:p>
          <a:p>
            <a:pPr marL="539750" lvl="0" indent="-269875">
              <a:lnSpc>
                <a:spcPct val="12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GB" altLang="ja-JP" sz="1600" dirty="0"/>
              <a:t>(</a:t>
            </a:r>
            <a:r>
              <a:rPr lang="en-GB" altLang="ja-JP" sz="1600" dirty="0" err="1"/>
              <a:t>Tasuku</a:t>
            </a:r>
            <a:r>
              <a:rPr lang="en-GB" altLang="ja-JP" sz="1600" dirty="0"/>
              <a:t> Tabata : SCOPE-CM/IOGEO, 1-year visiting scientist at EUM)</a:t>
            </a:r>
          </a:p>
          <a:p>
            <a:pPr lvl="0">
              <a:lnSpc>
                <a:spcPct val="120000"/>
              </a:lnSpc>
            </a:pPr>
            <a:r>
              <a:rPr lang="en-GB" altLang="ja-JP" sz="2000" dirty="0"/>
              <a:t>Issues</a:t>
            </a:r>
          </a:p>
          <a:p>
            <a:pPr marL="539750" lvl="1" indent="-269875">
              <a:lnSpc>
                <a:spcPct val="120000"/>
              </a:lnSpc>
            </a:pPr>
            <a:r>
              <a:rPr lang="en-GB" altLang="ja-JP" sz="1800" dirty="0"/>
              <a:t>Limited resources</a:t>
            </a:r>
            <a:endParaRPr lang="en-GB" altLang="ja-JP" sz="16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174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3BB8C-0C0C-4EAB-9830-DC513CDAB61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19060" y="493160"/>
            <a:ext cx="5673013" cy="52952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kern="0" dirty="0"/>
              <a:t>Statuses of Major Actions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219891" y="1598947"/>
          <a:ext cx="8706395" cy="313632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1733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17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u="none" strike="noStrike" dirty="0">
                          <a:effectLst/>
                        </a:rPr>
                        <a:t>GIR.2016.3o.2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Arata to use the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various regression methods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 both radiance and brightness temperatures and process the corrections as derived from AIRS and report back (Arata's successor will take over.).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 be closed at future web meeting (or Day-3)</a:t>
                      </a: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A.GRWG.2017.7c.1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JMA to report at the next annual meeting on their investigations regarding the </a:t>
                      </a: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diurnal variation in AHI by using GEO-GEO approach</a:t>
                      </a:r>
                      <a:r>
                        <a:rPr lang="en-US" sz="1400" u="none" strike="noStrike" dirty="0">
                          <a:effectLst/>
                        </a:rPr>
                        <a:t>.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 be closed on Day-3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u="none" strike="noStrike" dirty="0">
                          <a:effectLst/>
                        </a:rPr>
                        <a:t>A.GRWG.2017.7c.3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 JMA to report at the next annual meeting on their </a:t>
                      </a: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uncertainty analysis in the gap filling method with AHI/AIRS</a:t>
                      </a:r>
                      <a:r>
                        <a:rPr lang="en-US" sz="1400" u="none" strike="noStrike" dirty="0">
                          <a:effectLst/>
                        </a:rPr>
                        <a:t>.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 be closed on Day-3 and future web meeting</a:t>
                      </a: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R.GRWG.2017.c.4</a:t>
                      </a:r>
                    </a:p>
                  </a:txBody>
                  <a:tcPr marL="72000" marR="72000" marT="72000" marB="7200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JMA to report at the next annual meeting on the </a:t>
                      </a:r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double differences on the bias time series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 be closed on Day-3</a:t>
                      </a:r>
                    </a:p>
                  </a:txBody>
                  <a:tcPr marL="72000" marR="72000" marT="72000" marB="72000" anchor="ctr"/>
                </a:tc>
                <a:extLst>
                  <a:ext uri="{0D108BD9-81ED-4DB2-BD59-A6C34878D82A}">
                    <a16:rowId xmlns:a16="http://schemas.microsoft.com/office/drawing/2014/main" val="588425981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69873" y="1137282"/>
            <a:ext cx="5254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GRWG (</a:t>
            </a:r>
            <a:r>
              <a:rPr kumimoji="1" lang="en-US" altLang="ja-JP" sz="2400" b="1" dirty="0">
                <a:solidFill>
                  <a:srgbClr val="FF0000"/>
                </a:solidFill>
              </a:rPr>
              <a:t>Action</a:t>
            </a:r>
            <a:r>
              <a:rPr kumimoji="1" lang="en-US" altLang="ja-JP" sz="2400" b="1" dirty="0"/>
              <a:t> / </a:t>
            </a:r>
            <a:r>
              <a:rPr kumimoji="1" lang="en-US" altLang="ja-JP" sz="2400" b="1" dirty="0">
                <a:solidFill>
                  <a:srgbClr val="0000FF"/>
                </a:solidFill>
              </a:rPr>
              <a:t>Recommendation</a:t>
            </a:r>
            <a:r>
              <a:rPr kumimoji="1" lang="en-US" altLang="ja-JP" sz="2400" b="1" dirty="0"/>
              <a:t>)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35660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433137"/>
            <a:ext cx="5673013" cy="589546"/>
          </a:xfrm>
        </p:spPr>
        <p:txBody>
          <a:bodyPr/>
          <a:lstStyle/>
          <a:p>
            <a:pPr lvl="0"/>
            <a:r>
              <a:rPr lang="en-GB" sz="2800" b="1" dirty="0"/>
              <a:t>Support to </a:t>
            </a:r>
            <a:r>
              <a:rPr lang="en-GB" sz="2800" b="1" dirty="0">
                <a:solidFill>
                  <a:srgbClr val="0000FF"/>
                </a:solidFill>
              </a:rPr>
              <a:t>GDWG</a:t>
            </a:r>
            <a:r>
              <a:rPr lang="en-GB" sz="2800" b="1" dirty="0"/>
              <a:t>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89248" y="1275699"/>
            <a:ext cx="8473752" cy="4645837"/>
          </a:xfrm>
        </p:spPr>
        <p:txBody>
          <a:bodyPr/>
          <a:lstStyle/>
          <a:p>
            <a:pPr lvl="0">
              <a:lnSpc>
                <a:spcPct val="130000"/>
              </a:lnSpc>
            </a:pPr>
            <a:r>
              <a:rPr lang="en-US" sz="2000" dirty="0"/>
              <a:t>Summary of the tasks of JMA’s supports in the GDWG</a:t>
            </a:r>
            <a:endParaRPr lang="en-GB" sz="2000" dirty="0"/>
          </a:p>
          <a:p>
            <a:pPr lvl="1">
              <a:lnSpc>
                <a:spcPct val="130000"/>
              </a:lnSpc>
            </a:pPr>
            <a:r>
              <a:rPr lang="en-GB" sz="1800" dirty="0"/>
              <a:t>To coordinate/develop the specification of GSICS deliverable formats/ tools as a </a:t>
            </a:r>
            <a:r>
              <a:rPr lang="en-GB" sz="1800" dirty="0">
                <a:solidFill>
                  <a:srgbClr val="0000FF"/>
                </a:solidFill>
              </a:rPr>
              <a:t>“bridge” b/w GRWG/GDWG</a:t>
            </a:r>
          </a:p>
          <a:p>
            <a:pPr lvl="1">
              <a:lnSpc>
                <a:spcPct val="130000"/>
              </a:lnSpc>
            </a:pPr>
            <a:r>
              <a:rPr lang="en-GB" sz="1800" dirty="0"/>
              <a:t>To review GSICS deliverables (e.g. GSICS Correction)</a:t>
            </a:r>
          </a:p>
          <a:p>
            <a:pPr lvl="1">
              <a:lnSpc>
                <a:spcPct val="130000"/>
              </a:lnSpc>
            </a:pPr>
            <a:r>
              <a:rPr lang="en-GB" sz="1800" dirty="0">
                <a:solidFill>
                  <a:srgbClr val="0000FF"/>
                </a:solidFill>
              </a:rPr>
              <a:t>To </a:t>
            </a:r>
            <a:r>
              <a:rPr lang="en-GB" sz="1800" dirty="0" err="1">
                <a:solidFill>
                  <a:srgbClr val="0000FF"/>
                </a:solidFill>
              </a:rPr>
              <a:t>suppor</a:t>
            </a:r>
            <a:r>
              <a:rPr lang="en-GB" sz="1800" dirty="0">
                <a:solidFill>
                  <a:srgbClr val="0000FF"/>
                </a:solidFill>
              </a:rPr>
              <a:t> Lunar Calibration activities </a:t>
            </a:r>
            <a:r>
              <a:rPr lang="en-GB" sz="1800" dirty="0"/>
              <a:t>(e.g. generating SRF </a:t>
            </a:r>
            <a:r>
              <a:rPr lang="en-GB" sz="1800" dirty="0" err="1"/>
              <a:t>netCDF</a:t>
            </a:r>
            <a:r>
              <a:rPr lang="en-GB" sz="1800" dirty="0"/>
              <a:t>)</a:t>
            </a:r>
          </a:p>
          <a:p>
            <a:pPr lvl="0">
              <a:lnSpc>
                <a:spcPct val="130000"/>
              </a:lnSpc>
            </a:pPr>
            <a:r>
              <a:rPr lang="en-GB" altLang="ja-JP" sz="2000" dirty="0"/>
              <a:t>Member: Masaya Takahashi (Co-chair -&gt; Chair)</a:t>
            </a:r>
          </a:p>
          <a:p>
            <a:pPr lvl="0">
              <a:lnSpc>
                <a:spcPct val="130000"/>
              </a:lnSpc>
            </a:pPr>
            <a:r>
              <a:rPr lang="en-GB" altLang="ja-JP" sz="2000" dirty="0"/>
              <a:t>Issues</a:t>
            </a:r>
          </a:p>
          <a:p>
            <a:pPr lvl="1">
              <a:lnSpc>
                <a:spcPct val="130000"/>
              </a:lnSpc>
            </a:pPr>
            <a:r>
              <a:rPr lang="en-GB" altLang="ja-JP" sz="1800" dirty="0"/>
              <a:t>Required contribution for GDWG activities (1 person-month / year at least) has been spent for the Web/Annual/EP Meeting</a:t>
            </a:r>
          </a:p>
          <a:p>
            <a:pPr lvl="1">
              <a:lnSpc>
                <a:spcPct val="130000"/>
              </a:lnSpc>
            </a:pPr>
            <a:r>
              <a:rPr lang="en-GB" altLang="ja-JP" sz="1800" dirty="0">
                <a:solidFill>
                  <a:srgbClr val="0000FF"/>
                </a:solidFill>
              </a:rPr>
              <a:t>Difficult to spend more time for GDWG</a:t>
            </a:r>
            <a:r>
              <a:rPr lang="en-GB" altLang="ja-JP" sz="1800" dirty="0"/>
              <a:t> because the member is also involved with GRWG with higher priorities</a:t>
            </a:r>
          </a:p>
        </p:txBody>
      </p:sp>
    </p:spTree>
    <p:extLst>
      <p:ext uri="{BB962C8B-B14F-4D97-AF65-F5344CB8AC3E}">
        <p14:creationId xmlns:p14="http://schemas.microsoft.com/office/powerpoint/2010/main" val="1970143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3BB8C-0C0C-4EAB-9830-DC513CDAB61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19060" y="493160"/>
            <a:ext cx="5673013" cy="52952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kern="0" dirty="0"/>
              <a:t>Statuses of Major Actions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6ABE3ED2-182D-4A23-A1AE-2929D6EEDB4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9891" y="1598947"/>
          <a:ext cx="8706395" cy="349104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1733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2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1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GDWG.2016.5b.1</a:t>
                      </a:r>
                    </a:p>
                  </a:txBody>
                  <a:tcPr marL="36000" marR="36000" marT="36000" marB="3600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JMA to include </a:t>
                      </a:r>
                      <a:r>
                        <a:rPr lang="en-US" sz="14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invalid_hours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in the agreed conventions once the time format has been checked that it follows ISO 8601 format.  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Delayed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42027024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GDWG.2016.6g.2 </a:t>
                      </a:r>
                    </a:p>
                  </a:txBody>
                  <a:tcPr marL="36000" marR="36000" marT="36000" marB="3600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JMA to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investigate the impact enhancement data model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, use of grouping (create an example - available in java or other in C/Fortran).  What tools are available to read this? 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Delayed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4729348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A.GDWG.2017.5a.6</a:t>
                      </a:r>
                    </a:p>
                  </a:txBody>
                  <a:tcPr marL="36000" marR="36000" marT="36000" marB="3600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JMA to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upload their inter-calibration ATBD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 document files.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Closed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717292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A.GDWG.2017.5d.4</a:t>
                      </a:r>
                    </a:p>
                  </a:txBody>
                  <a:tcPr marL="36000" marR="36000" marT="36000" marB="3600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JMA to provide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user requirement to CMA for the </a:t>
                      </a:r>
                      <a:r>
                        <a:rPr lang="en-US" sz="14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NetCDF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 Format Checking Tool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.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Delayed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A.GDWG.2017.5e.1</a:t>
                      </a:r>
                    </a:p>
                  </a:txBody>
                  <a:tcPr marL="36000" marR="36000" marT="36000" marB="3600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JMA to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update Wiki with a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proposal of </a:t>
                      </a:r>
                      <a:r>
                        <a:rPr lang="en-US" sz="14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NetCDF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 SRF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, including a new international data category in  Data Designators category.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Delayed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A.GDWG.2017.5e.3</a:t>
                      </a:r>
                    </a:p>
                  </a:txBody>
                  <a:tcPr marL="36000" marR="36000" marT="36000" marB="3600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JMA to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produce a prototype of the new </a:t>
                      </a:r>
                      <a:r>
                        <a:rPr lang="en-US" sz="14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NetCDF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 SRF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for review by the GDWG; a template and an instance of the template with data.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Delayed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9813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A.GDWG.2017.6a.1</a:t>
                      </a:r>
                    </a:p>
                  </a:txBody>
                  <a:tcPr marL="36000" marR="36000" marT="36000" marB="3600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 GDWG members to consider to add “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Calibration related documents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” on their landing pages.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JMA closed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745701594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15677B7-1797-4B59-A3F9-1CFC84756347}"/>
              </a:ext>
            </a:extLst>
          </p:cNvPr>
          <p:cNvSpPr txBox="1"/>
          <p:nvPr/>
        </p:nvSpPr>
        <p:spPr>
          <a:xfrm>
            <a:off x="369873" y="1137282"/>
            <a:ext cx="2507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GDWG (</a:t>
            </a:r>
            <a:r>
              <a:rPr kumimoji="1" lang="en-US" altLang="ja-JP" sz="2400" b="1" dirty="0">
                <a:solidFill>
                  <a:srgbClr val="FF0000"/>
                </a:solidFill>
              </a:rPr>
              <a:t>Action</a:t>
            </a:r>
            <a:r>
              <a:rPr kumimoji="1" lang="en-US" altLang="ja-JP" sz="2400" b="1" dirty="0"/>
              <a:t>)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72281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350" y="1186078"/>
            <a:ext cx="8457635" cy="3209374"/>
          </a:xfrm>
        </p:spPr>
        <p:txBody>
          <a:bodyPr/>
          <a:lstStyle/>
          <a:p>
            <a:pPr lvl="0">
              <a:lnSpc>
                <a:spcPct val="120000"/>
              </a:lnSpc>
            </a:pPr>
            <a:r>
              <a:rPr lang="en-GB" sz="1800" dirty="0"/>
              <a:t>Himawari-8</a:t>
            </a:r>
            <a:r>
              <a:rPr lang="en-GB" sz="1600" dirty="0"/>
              <a:t> </a:t>
            </a:r>
            <a:r>
              <a:rPr lang="en-GB" sz="1400" dirty="0"/>
              <a:t>(operational since Jul. 2015)</a:t>
            </a:r>
          </a:p>
          <a:p>
            <a:pPr marL="627063" lvl="0" indent="-266700">
              <a:lnSpc>
                <a:spcPct val="12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FF"/>
                </a:solidFill>
              </a:rPr>
              <a:t>Advanced </a:t>
            </a:r>
            <a:r>
              <a:rPr lang="en-US" sz="1600" dirty="0" err="1">
                <a:solidFill>
                  <a:srgbClr val="0000FF"/>
                </a:solidFill>
              </a:rPr>
              <a:t>Himawari</a:t>
            </a:r>
            <a:r>
              <a:rPr lang="en-US" sz="1600" dirty="0">
                <a:solidFill>
                  <a:srgbClr val="0000FF"/>
                </a:solidFill>
              </a:rPr>
              <a:t> Imager (AHI) </a:t>
            </a:r>
            <a:r>
              <a:rPr lang="en-US" sz="1600" dirty="0"/>
              <a:t>with 16 spectral bands</a:t>
            </a:r>
          </a:p>
          <a:p>
            <a:pPr marL="627063" lvl="0" indent="-266700">
              <a:lnSpc>
                <a:spcPct val="12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Full-disk observation every 10 min + regional observations every 2.5/0.5 min</a:t>
            </a:r>
          </a:p>
          <a:p>
            <a:pPr marL="627063" lvl="0" indent="-266700">
              <a:lnSpc>
                <a:spcPct val="12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Jul. 2017: reduction of </a:t>
            </a:r>
            <a:r>
              <a:rPr lang="en-US" sz="1600" dirty="0">
                <a:solidFill>
                  <a:srgbClr val="0000FF"/>
                </a:solidFill>
              </a:rPr>
              <a:t>VNIR banding/striping </a:t>
            </a:r>
            <a:r>
              <a:rPr lang="en-US" sz="1600" dirty="0"/>
              <a:t>by updating calibration slopes</a:t>
            </a:r>
          </a:p>
          <a:p>
            <a:pPr marL="627063" lvl="0" indent="-266700">
              <a:lnSpc>
                <a:spcPct val="12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Feb. 2018: maintenance of Himawari-8 (~2 days)</a:t>
            </a:r>
          </a:p>
          <a:p>
            <a:pPr marL="896938" indent="-269875">
              <a:lnSpc>
                <a:spcPct val="120000"/>
              </a:lnSpc>
              <a:buClr>
                <a:srgbClr val="006600"/>
              </a:buClr>
              <a:buFont typeface="Wingdings" panose="05000000000000000000" pitchFamily="2" charset="2"/>
              <a:buChar char="Ø"/>
            </a:pPr>
            <a:r>
              <a:rPr lang="en-US" altLang="ja-JP" sz="1600" dirty="0"/>
              <a:t>Reduction of </a:t>
            </a:r>
            <a:r>
              <a:rPr lang="en-US" altLang="ja-JP" sz="1600" dirty="0">
                <a:solidFill>
                  <a:srgbClr val="0000FF"/>
                </a:solidFill>
              </a:rPr>
              <a:t>striping</a:t>
            </a:r>
            <a:r>
              <a:rPr lang="en-US" altLang="ja-JP" sz="1600" dirty="0"/>
              <a:t> by Best Detector Selection (BDS) map updates</a:t>
            </a:r>
          </a:p>
          <a:p>
            <a:pPr marL="896938" lvl="0" indent="-269875">
              <a:lnSpc>
                <a:spcPct val="120000"/>
              </a:lnSpc>
              <a:buClr>
                <a:srgbClr val="006600"/>
              </a:buClr>
              <a:buFont typeface="Wingdings" panose="05000000000000000000" pitchFamily="2" charset="2"/>
              <a:buChar char="Ø"/>
            </a:pPr>
            <a:r>
              <a:rPr lang="en-US" sz="1600" dirty="0"/>
              <a:t>Special observations with </a:t>
            </a:r>
            <a:r>
              <a:rPr lang="en-US" sz="1600" dirty="0">
                <a:solidFill>
                  <a:srgbClr val="0000FF"/>
                </a:solidFill>
              </a:rPr>
              <a:t>switching of AHI detector columns</a:t>
            </a:r>
          </a:p>
          <a:p>
            <a:pPr lvl="0">
              <a:lnSpc>
                <a:spcPct val="120000"/>
              </a:lnSpc>
            </a:pPr>
            <a:r>
              <a:rPr lang="en-GB" altLang="ja-JP" sz="1800" dirty="0"/>
              <a:t>Himawari-9 </a:t>
            </a:r>
            <a:r>
              <a:rPr lang="en-GB" altLang="ja-JP" sz="1400" dirty="0"/>
              <a:t>(in-orbit standby since Mar. 2017)</a:t>
            </a:r>
            <a:endParaRPr lang="en-GB" altLang="ja-JP" sz="1600" dirty="0"/>
          </a:p>
          <a:p>
            <a:pPr marL="627063" lvl="0" indent="-266700">
              <a:lnSpc>
                <a:spcPct val="12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GB" altLang="ja-JP" sz="1600" dirty="0">
                <a:solidFill>
                  <a:srgbClr val="0000FF"/>
                </a:solidFill>
              </a:rPr>
              <a:t>“Health Check” observation (~2 weeks) a few times every year</a:t>
            </a:r>
          </a:p>
          <a:p>
            <a:pPr marL="627063" lvl="0" indent="-266700">
              <a:lnSpc>
                <a:spcPct val="120000"/>
              </a:lnSpc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GB" altLang="ja-JP" sz="1600" dirty="0"/>
              <a:t>Feb. 2018: back-up operation of Himawari-8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19060" y="433137"/>
            <a:ext cx="5673013" cy="589546"/>
          </a:xfrm>
        </p:spPr>
        <p:txBody>
          <a:bodyPr/>
          <a:lstStyle/>
          <a:p>
            <a:pPr lvl="0"/>
            <a:r>
              <a:rPr lang="en-GB" sz="2800" b="1" dirty="0"/>
              <a:t>Instruments Updates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519139"/>
              </p:ext>
            </p:extLst>
          </p:nvPr>
        </p:nvGraphicFramePr>
        <p:xfrm>
          <a:off x="766353" y="5277393"/>
          <a:ext cx="7169835" cy="8186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1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9442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8186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500" b="0" dirty="0">
                          <a:effectLst/>
                        </a:rPr>
                        <a:t>Himawari-8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kumimoji="1" lang="en-US" altLang="ja-JP" sz="200" b="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1500" b="0" dirty="0">
                          <a:effectLst/>
                        </a:rPr>
                        <a:t>Himawari-9</a:t>
                      </a:r>
                    </a:p>
                  </a:txBody>
                  <a:tcPr marL="45295" marR="0" marT="45295" marB="4529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000" dirty="0"/>
                    </a:p>
                  </a:txBody>
                  <a:tcPr marL="0" marR="0" marT="45295" marB="45295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B4FC0E1C-D4DA-408A-9850-FE0246F3D519}"/>
              </a:ext>
            </a:extLst>
          </p:cNvPr>
          <p:cNvGrpSpPr/>
          <p:nvPr/>
        </p:nvGrpSpPr>
        <p:grpSpPr>
          <a:xfrm>
            <a:off x="1895797" y="5322701"/>
            <a:ext cx="6018177" cy="724796"/>
            <a:chOff x="2662153" y="5374954"/>
            <a:chExt cx="6018177" cy="724796"/>
          </a:xfrm>
        </p:grpSpPr>
        <p:sp>
          <p:nvSpPr>
            <p:cNvPr id="13" name="正方形/長方形 12"/>
            <p:cNvSpPr/>
            <p:nvPr/>
          </p:nvSpPr>
          <p:spPr>
            <a:xfrm>
              <a:off x="2662153" y="5465545"/>
              <a:ext cx="1760414" cy="271772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35000">
                  <a:srgbClr val="FFFF99"/>
                </a:gs>
                <a:gs pos="100000">
                  <a:srgbClr val="FFFFCC"/>
                </a:gs>
              </a:gsLst>
            </a:gra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2662153" y="5737317"/>
              <a:ext cx="2204309" cy="271772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35000">
                  <a:srgbClr val="FFFF99"/>
                </a:gs>
                <a:gs pos="100000">
                  <a:srgbClr val="FFFFCC"/>
                </a:gs>
              </a:gsLst>
            </a:gra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861932" y="5737317"/>
              <a:ext cx="1621574" cy="27177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6483505" y="5465545"/>
              <a:ext cx="2060939" cy="27177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8544444" y="5737317"/>
              <a:ext cx="135886" cy="27177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二等辺三角形 17"/>
            <p:cNvSpPr/>
            <p:nvPr/>
          </p:nvSpPr>
          <p:spPr>
            <a:xfrm>
              <a:off x="4147397" y="5556136"/>
              <a:ext cx="90591" cy="181181"/>
            </a:xfrm>
            <a:prstGeom prst="triangl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二等辺三角形 18"/>
            <p:cNvSpPr/>
            <p:nvPr/>
          </p:nvSpPr>
          <p:spPr>
            <a:xfrm>
              <a:off x="4748462" y="5827908"/>
              <a:ext cx="90591" cy="181181"/>
            </a:xfrm>
            <a:prstGeom prst="triangl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4422567" y="5465545"/>
              <a:ext cx="2060939" cy="27177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6483505" y="5737317"/>
              <a:ext cx="2060939" cy="27177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27" name="Picture 325" descr="\\Jz200822\衛星課共有\[ 班 ]運用管理班\90　ポンチ絵素材\無題.gif"/>
            <p:cNvPicPr>
              <a:picLocks noChangeAspect="1" noChangeArrowheads="1"/>
            </p:cNvPicPr>
            <p:nvPr/>
          </p:nvPicPr>
          <p:blipFill>
            <a:blip r:embed="rId2" cstate="print"/>
            <a:srcRect t="50252" r="68700"/>
            <a:stretch>
              <a:fillRect/>
            </a:stretch>
          </p:blipFill>
          <p:spPr bwMode="auto">
            <a:xfrm>
              <a:off x="4422567" y="5374954"/>
              <a:ext cx="472739" cy="452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325" descr="\\Jz200822\衛星課共有\[ 班 ]運用管理班\90　ポンチ絵素材\無題.gif"/>
            <p:cNvPicPr>
              <a:picLocks noChangeAspect="1" noChangeArrowheads="1"/>
            </p:cNvPicPr>
            <p:nvPr/>
          </p:nvPicPr>
          <p:blipFill>
            <a:blip r:embed="rId2" cstate="print"/>
            <a:srcRect t="50252" r="68700"/>
            <a:stretch>
              <a:fillRect/>
            </a:stretch>
          </p:blipFill>
          <p:spPr bwMode="auto">
            <a:xfrm>
              <a:off x="4856461" y="5646797"/>
              <a:ext cx="472739" cy="452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正方形/長方形 31"/>
            <p:cNvSpPr/>
            <p:nvPr/>
          </p:nvSpPr>
          <p:spPr>
            <a:xfrm>
              <a:off x="2670277" y="5621143"/>
              <a:ext cx="1154410" cy="215444"/>
            </a:xfrm>
            <a:prstGeom prst="rect">
              <a:avLst/>
            </a:prstGeom>
          </p:spPr>
          <p:txBody>
            <a:bodyPr wrap="none" lIns="36000" tIns="0" rIns="36000" bIns="0">
              <a:spAutoFit/>
            </a:bodyPr>
            <a:lstStyle/>
            <a:p>
              <a:r>
                <a:rPr lang="en-US" altLang="ja-JP" sz="1400" dirty="0"/>
                <a:t>Manufacturing</a:t>
              </a: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3828917" y="5401366"/>
              <a:ext cx="593679" cy="215444"/>
            </a:xfrm>
            <a:prstGeom prst="rect">
              <a:avLst/>
            </a:prstGeom>
          </p:spPr>
          <p:txBody>
            <a:bodyPr wrap="none" lIns="36000" tIns="0" rIns="36000" bIns="0">
              <a:spAutoFit/>
            </a:bodyPr>
            <a:lstStyle/>
            <a:p>
              <a:pPr algn="r"/>
              <a:r>
                <a:rPr lang="en-US" altLang="ja-JP" sz="1400" dirty="0"/>
                <a:t>Launch</a:t>
              </a: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6894259" y="5485257"/>
              <a:ext cx="1239433" cy="215444"/>
            </a:xfrm>
            <a:prstGeom prst="rect">
              <a:avLst/>
            </a:prstGeom>
          </p:spPr>
          <p:txBody>
            <a:bodyPr wrap="none" lIns="36000" tIns="0" rIns="36000" bIns="0">
              <a:spAutoFit/>
            </a:bodyPr>
            <a:lstStyle/>
            <a:p>
              <a:pPr algn="ctr"/>
              <a:r>
                <a:rPr lang="en-US" altLang="ja-JP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In-orbit</a:t>
              </a:r>
              <a:r>
                <a:rPr lang="ja-JP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altLang="ja-JP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standby</a:t>
              </a: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5229969" y="5757029"/>
              <a:ext cx="1239433" cy="215444"/>
            </a:xfrm>
            <a:prstGeom prst="rect">
              <a:avLst/>
            </a:prstGeom>
          </p:spPr>
          <p:txBody>
            <a:bodyPr wrap="none" lIns="36000" tIns="0" rIns="36000" bIns="0">
              <a:spAutoFit/>
            </a:bodyPr>
            <a:lstStyle/>
            <a:p>
              <a:pPr algn="ctr"/>
              <a:r>
                <a:rPr lang="en-US" altLang="ja-JP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In-orbit</a:t>
              </a:r>
              <a:r>
                <a:rPr lang="ja-JP" altLang="en-US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altLang="ja-JP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standby</a:t>
              </a: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4166150" y="5769014"/>
              <a:ext cx="593679" cy="215444"/>
            </a:xfrm>
            <a:prstGeom prst="rect">
              <a:avLst/>
            </a:prstGeom>
          </p:spPr>
          <p:txBody>
            <a:bodyPr wrap="none" lIns="36000" tIns="0" rIns="36000" bIns="0">
              <a:spAutoFit/>
            </a:bodyPr>
            <a:lstStyle/>
            <a:p>
              <a:pPr algn="r"/>
              <a:r>
                <a:rPr lang="en-US" altLang="ja-JP" sz="1400" dirty="0"/>
                <a:t>Launch</a:t>
              </a:r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4983328" y="5485257"/>
              <a:ext cx="939414" cy="215444"/>
            </a:xfrm>
            <a:prstGeom prst="rect">
              <a:avLst/>
            </a:prstGeom>
          </p:spPr>
          <p:txBody>
            <a:bodyPr wrap="none" lIns="36000" tIns="0" rIns="36000" bIns="0">
              <a:spAutoFit/>
            </a:bodyPr>
            <a:lstStyle/>
            <a:p>
              <a:pPr algn="ctr"/>
              <a:r>
                <a:rPr lang="en-US" altLang="ja-JP" sz="1400" dirty="0"/>
                <a:t>Operational</a:t>
              </a: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7044267" y="5757029"/>
              <a:ext cx="939414" cy="215444"/>
            </a:xfrm>
            <a:prstGeom prst="rect">
              <a:avLst/>
            </a:prstGeom>
          </p:spPr>
          <p:txBody>
            <a:bodyPr wrap="none" lIns="36000" tIns="0" rIns="36000" bIns="0">
              <a:spAutoFit/>
            </a:bodyPr>
            <a:lstStyle/>
            <a:p>
              <a:pPr algn="ctr"/>
              <a:r>
                <a:rPr lang="en-US" altLang="ja-JP" sz="1400" dirty="0"/>
                <a:t>Operational</a:t>
              </a:r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3239FF0B-FE6B-4E4F-B3F6-E310D0157E39}"/>
              </a:ext>
            </a:extLst>
          </p:cNvPr>
          <p:cNvSpPr txBox="1"/>
          <p:nvPr/>
        </p:nvSpPr>
        <p:spPr>
          <a:xfrm>
            <a:off x="766353" y="4947727"/>
            <a:ext cx="7297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600" dirty="0">
                <a:solidFill>
                  <a:prstClr val="black"/>
                </a:solidFill>
                <a:latin typeface="Calibri"/>
                <a:ea typeface="ＭＳ Ｐゴシック"/>
              </a:rPr>
              <a:t>JFY                   2010                       2015           2018                2022                                   2029</a:t>
            </a:r>
            <a:endParaRPr kumimoji="1" lang="ja-JP" altLang="en-US" sz="1600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F9543D83-9793-45F0-8E70-FF6D997C74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55" y="4769085"/>
            <a:ext cx="8713433" cy="140050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821414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6461B6C-64FB-48CB-9B00-819DEF25BA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3BB8C-0C0C-4EAB-9830-DC513CDAB61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DF5B934-BBF8-4195-8861-8E9A34A3D7FF}"/>
              </a:ext>
            </a:extLst>
          </p:cNvPr>
          <p:cNvSpPr/>
          <p:nvPr/>
        </p:nvSpPr>
        <p:spPr>
          <a:xfrm>
            <a:off x="3418114" y="305589"/>
            <a:ext cx="534488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200" dirty="0">
                <a:latin typeface="+mj-ea"/>
                <a:ea typeface="+mj-ea"/>
              </a:rPr>
              <a:t>Updates of BDS Map and </a:t>
            </a:r>
            <a:r>
              <a:rPr lang="en-US" altLang="ja-JP" sz="2200" dirty="0">
                <a:latin typeface="+mj-ea"/>
              </a:rPr>
              <a:t>Special Obs. with Switching of AHI Detector Column</a:t>
            </a:r>
            <a:endParaRPr lang="ja-JP" altLang="en-US" sz="2200" dirty="0">
              <a:latin typeface="+mj-ea"/>
              <a:ea typeface="+mj-ea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678878C-D05A-43AF-96A3-EE092B99EB72}"/>
              </a:ext>
            </a:extLst>
          </p:cNvPr>
          <p:cNvSpPr txBox="1">
            <a:spLocks/>
          </p:cNvSpPr>
          <p:nvPr/>
        </p:nvSpPr>
        <p:spPr>
          <a:xfrm>
            <a:off x="376328" y="1245420"/>
            <a:ext cx="8473752" cy="220694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ja-JP" sz="1800" kern="0" dirty="0"/>
              <a:t>AHI has 3 or 6 redundant detector columns for each band</a:t>
            </a:r>
          </a:p>
          <a:p>
            <a:pPr marL="539750" lvl="1" indent="-269875">
              <a:lnSpc>
                <a:spcPct val="110000"/>
              </a:lnSpc>
            </a:pPr>
            <a:r>
              <a:rPr lang="en-US" altLang="ja-JP" sz="1600" kern="0" dirty="0"/>
              <a:t>Performance of all detectors: evaluated in Himawari-8 commissioning phase</a:t>
            </a:r>
          </a:p>
          <a:p>
            <a:pPr marL="809625" lvl="2" indent="-269875">
              <a:lnSpc>
                <a:spcPct val="110000"/>
              </a:lnSpc>
            </a:pPr>
            <a:r>
              <a:rPr lang="en-US" altLang="ja-JP" sz="1600" kern="0" dirty="0"/>
              <a:t>The same best detector select (BDS) map has been used</a:t>
            </a:r>
          </a:p>
          <a:p>
            <a:pPr>
              <a:lnSpc>
                <a:spcPct val="110000"/>
              </a:lnSpc>
            </a:pPr>
            <a:r>
              <a:rPr lang="en-US" sz="1800" kern="0" dirty="0"/>
              <a:t>Himawari-8 maintenance in Feb. 2018</a:t>
            </a:r>
          </a:p>
          <a:p>
            <a:pPr marL="539750" lvl="1" indent="-269875">
              <a:lnSpc>
                <a:spcPct val="110000"/>
              </a:lnSpc>
            </a:pPr>
            <a:r>
              <a:rPr lang="en-US" altLang="ja-JP" sz="1600" kern="0" dirty="0"/>
              <a:t>Updates of IR BDS maps to remove E-W stripes</a:t>
            </a:r>
            <a:endParaRPr lang="en-US" sz="1600" kern="0" dirty="0"/>
          </a:p>
          <a:p>
            <a:pPr marL="539750" lvl="1" indent="-269875">
              <a:lnSpc>
                <a:spcPct val="110000"/>
              </a:lnSpc>
            </a:pPr>
            <a:r>
              <a:rPr lang="en-US" sz="1600" kern="0" dirty="0"/>
              <a:t>Earth observation by all the detectors to re-evaluate their performance</a:t>
            </a:r>
          </a:p>
          <a:p>
            <a:pPr marL="539750" lvl="1" indent="-269875">
              <a:lnSpc>
                <a:spcPct val="110000"/>
              </a:lnSpc>
            </a:pPr>
            <a:endParaRPr lang="en-US" sz="1600" kern="0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27C36D5-1973-46BE-9364-B9E34FFB435B}"/>
              </a:ext>
            </a:extLst>
          </p:cNvPr>
          <p:cNvSpPr/>
          <p:nvPr/>
        </p:nvSpPr>
        <p:spPr>
          <a:xfrm>
            <a:off x="877389" y="5876205"/>
            <a:ext cx="35574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BDS map for one of Bands 4 to 16 (Griffith 2015) </a:t>
            </a:r>
            <a:endParaRPr lang="ja-JP" altLang="en-US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" r="25169"/>
          <a:stretch/>
        </p:blipFill>
        <p:spPr bwMode="auto">
          <a:xfrm>
            <a:off x="4735887" y="3484976"/>
            <a:ext cx="1769688" cy="26631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5169"/>
          <a:stretch/>
        </p:blipFill>
        <p:spPr bwMode="auto">
          <a:xfrm>
            <a:off x="6612312" y="3490463"/>
            <a:ext cx="1769688" cy="26541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4790547" y="4187113"/>
            <a:ext cx="1670898" cy="411257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>
            <a:spAutoFit/>
          </a:bodyPr>
          <a:lstStyle/>
          <a:p>
            <a:pPr algn="ctr"/>
            <a:r>
              <a:rPr kumimoji="1" lang="en-US" altLang="ja-JP" sz="1100" dirty="0"/>
              <a:t>Before BDS map updates</a:t>
            </a:r>
          </a:p>
          <a:p>
            <a:pPr algn="ctr"/>
            <a:r>
              <a:rPr kumimoji="1" lang="en-US" altLang="ja-JP" sz="1100" dirty="0"/>
              <a:t>(2017-7-19 03:00 UTC)</a:t>
            </a:r>
            <a:endParaRPr kumimoji="1" lang="ja-JP" altLang="en-US" sz="1100" dirty="0"/>
          </a:p>
        </p:txBody>
      </p:sp>
      <p:sp>
        <p:nvSpPr>
          <p:cNvPr id="4" name="正方形/長方形 3"/>
          <p:cNvSpPr/>
          <p:nvPr/>
        </p:nvSpPr>
        <p:spPr>
          <a:xfrm>
            <a:off x="6700811" y="4193360"/>
            <a:ext cx="1566185" cy="411257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>
            <a:spAutoFit/>
          </a:bodyPr>
          <a:lstStyle/>
          <a:p>
            <a:pPr algn="ctr"/>
            <a:r>
              <a:rPr kumimoji="1" lang="en-US" altLang="ja-JP" sz="1100" dirty="0"/>
              <a:t>After BDS map updates</a:t>
            </a:r>
          </a:p>
          <a:p>
            <a:pPr algn="ctr"/>
            <a:r>
              <a:rPr kumimoji="1" lang="en-US" altLang="ja-JP" sz="1100" dirty="0"/>
              <a:t>(2018-2-13 09:40 UTC)</a:t>
            </a:r>
            <a:endParaRPr kumimoji="1" lang="ja-JP" altLang="en-US" sz="1100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2239899" y="4332314"/>
            <a:ext cx="20130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明朝" pitchFamily="17" charset="-128"/>
                <a:cs typeface="ＭＳ Ｐゴシック" pitchFamily="50" charset="-128"/>
              </a:rPr>
              <a:t>Selection of the best element in each row</a:t>
            </a:r>
            <a:endParaRPr kumimoji="1" lang="en-US" altLang="ja-JP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2284334" y="5100685"/>
            <a:ext cx="1872818" cy="708498"/>
            <a:chOff x="0" y="0"/>
            <a:chExt cx="1625083" cy="481013"/>
          </a:xfrm>
        </p:grpSpPr>
        <p:pic>
          <p:nvPicPr>
            <p:cNvPr id="22" name="Picture 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071" y="0"/>
              <a:ext cx="1624012" cy="32543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</p:pic>
        <p:pic>
          <p:nvPicPr>
            <p:cNvPr id="23" name="Picture 1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0" y="311150"/>
              <a:ext cx="1624013" cy="16986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</p:pic>
      </p:grp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211" y="3832659"/>
            <a:ext cx="1234815" cy="197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188"/>
          <a:stretch/>
        </p:blipFill>
        <p:spPr bwMode="auto">
          <a:xfrm>
            <a:off x="4418574" y="3484975"/>
            <a:ext cx="317313" cy="2673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037924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32110</TotalTime>
  <Words>1346</Words>
  <Application>Microsoft Office PowerPoint</Application>
  <PresentationFormat>画面に合わせる (4:3)</PresentationFormat>
  <Paragraphs>174</Paragraphs>
  <Slides>13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2" baseType="lpstr">
      <vt:lpstr>ＭＳ Ｐゴシック</vt:lpstr>
      <vt:lpstr>ＭＳ 明朝</vt:lpstr>
      <vt:lpstr>宋体</vt:lpstr>
      <vt:lpstr>Arial</vt:lpstr>
      <vt:lpstr>Calibri</vt:lpstr>
      <vt:lpstr>Symbol</vt:lpstr>
      <vt:lpstr>Times New Roman</vt:lpstr>
      <vt:lpstr>Wingdings</vt:lpstr>
      <vt:lpstr>Default Design</vt:lpstr>
      <vt:lpstr> JMA Agency Report 2018  </vt:lpstr>
      <vt:lpstr>Presentation Overview</vt:lpstr>
      <vt:lpstr>JMA GSICS Activities &amp; Achievements Summary</vt:lpstr>
      <vt:lpstr>Support to GRWG Activities</vt:lpstr>
      <vt:lpstr>PowerPoint プレゼンテーション</vt:lpstr>
      <vt:lpstr>Support to GDWG Activities</vt:lpstr>
      <vt:lpstr>PowerPoint プレゼンテーション</vt:lpstr>
      <vt:lpstr>Instruments Updates</vt:lpstr>
      <vt:lpstr>PowerPoint プレゼンテーション</vt:lpstr>
      <vt:lpstr>PowerPoint プレゼンテーション</vt:lpstr>
      <vt:lpstr>Agenda items reported by JMA</vt:lpstr>
      <vt:lpstr>Thank you for your attention</vt:lpstr>
      <vt:lpstr>JMA’s Personnel supporting GSICS</vt:lpstr>
    </vt:vector>
  </TitlesOfParts>
  <Company>NOAA / NESDIS / ORA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MtScat</cp:lastModifiedBy>
  <cp:revision>957</cp:revision>
  <dcterms:created xsi:type="dcterms:W3CDTF">2004-06-10T15:46:18Z</dcterms:created>
  <dcterms:modified xsi:type="dcterms:W3CDTF">2018-03-17T10:34:03Z</dcterms:modified>
</cp:coreProperties>
</file>