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453" r:id="rId2"/>
    <p:sldId id="479" r:id="rId3"/>
    <p:sldId id="500" r:id="rId4"/>
    <p:sldId id="480" r:id="rId5"/>
    <p:sldId id="482" r:id="rId6"/>
    <p:sldId id="483" r:id="rId7"/>
    <p:sldId id="484" r:id="rId8"/>
    <p:sldId id="502" r:id="rId9"/>
    <p:sldId id="487" r:id="rId10"/>
    <p:sldId id="504" r:id="rId11"/>
    <p:sldId id="493" r:id="rId12"/>
    <p:sldId id="503" r:id="rId13"/>
    <p:sldId id="497" r:id="rId14"/>
    <p:sldId id="501" r:id="rId15"/>
    <p:sldId id="499" r:id="rId16"/>
    <p:sldId id="496" r:id="rId17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nsaas, Gregory L." initials="SGL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46E"/>
    <a:srgbClr val="FFFF99"/>
    <a:srgbClr val="99FF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39" autoAdjust="0"/>
  </p:normalViewPr>
  <p:slideViewPr>
    <p:cSldViewPr snapToGrid="0">
      <p:cViewPr varScale="1">
        <p:scale>
          <a:sx n="98" d="100"/>
          <a:sy n="98" d="100"/>
        </p:scale>
        <p:origin x="888" y="72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8" tIns="46438" rIns="92878" bIns="46438" numCol="1" anchor="t" anchorCtr="0" compatLnSpc="1">
            <a:prstTxWarp prst="textNoShape">
              <a:avLst/>
            </a:prstTxWarp>
          </a:bodyPr>
          <a:lstStyle>
            <a:lvl1pPr defTabSz="92746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348" y="0"/>
            <a:ext cx="3027137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8" tIns="46438" rIns="92878" bIns="46438" numCol="1" anchor="t" anchorCtr="0" compatLnSpc="1">
            <a:prstTxWarp prst="textNoShape">
              <a:avLst/>
            </a:prstTxWarp>
          </a:bodyPr>
          <a:lstStyle>
            <a:lvl1pPr algn="r" defTabSz="92746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6531"/>
            <a:ext cx="3027137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8" tIns="46438" rIns="92878" bIns="46438" numCol="1" anchor="b" anchorCtr="0" compatLnSpc="1">
            <a:prstTxWarp prst="textNoShape">
              <a:avLst/>
            </a:prstTxWarp>
          </a:bodyPr>
          <a:lstStyle>
            <a:lvl1pPr defTabSz="92746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348" y="8806531"/>
            <a:ext cx="3027137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8" tIns="46438" rIns="92878" bIns="46438" numCol="1" anchor="b" anchorCtr="0" compatLnSpc="1">
            <a:prstTxWarp prst="textNoShape">
              <a:avLst/>
            </a:prstTxWarp>
          </a:bodyPr>
          <a:lstStyle>
            <a:lvl1pPr algn="r" defTabSz="927461">
              <a:defRPr sz="1200"/>
            </a:lvl1pPr>
          </a:lstStyle>
          <a:p>
            <a:pPr>
              <a:defRPr/>
            </a:pPr>
            <a:fld id="{30AB6365-29AF-42BC-A2A2-52FEE04D32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1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137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8" tIns="46438" rIns="92878" bIns="46438" numCol="1" anchor="t" anchorCtr="0" compatLnSpc="1">
            <a:prstTxWarp prst="textNoShape">
              <a:avLst/>
            </a:prstTxWarp>
          </a:bodyPr>
          <a:lstStyle>
            <a:lvl1pPr defTabSz="92746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348" y="0"/>
            <a:ext cx="3027137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8" tIns="46438" rIns="92878" bIns="46438" numCol="1" anchor="t" anchorCtr="0" compatLnSpc="1">
            <a:prstTxWarp prst="textNoShape">
              <a:avLst/>
            </a:prstTxWarp>
          </a:bodyPr>
          <a:lstStyle>
            <a:lvl1pPr algn="r" defTabSz="92746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804" y="4404032"/>
            <a:ext cx="5587394" cy="417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8" tIns="46438" rIns="92878" bIns="464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6531"/>
            <a:ext cx="3027137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8" tIns="46438" rIns="92878" bIns="46438" numCol="1" anchor="b" anchorCtr="0" compatLnSpc="1">
            <a:prstTxWarp prst="textNoShape">
              <a:avLst/>
            </a:prstTxWarp>
          </a:bodyPr>
          <a:lstStyle>
            <a:lvl1pPr defTabSz="92746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348" y="8806531"/>
            <a:ext cx="3027137" cy="46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8" tIns="46438" rIns="92878" bIns="46438" numCol="1" anchor="b" anchorCtr="0" compatLnSpc="1">
            <a:prstTxWarp prst="textNoShape">
              <a:avLst/>
            </a:prstTxWarp>
          </a:bodyPr>
          <a:lstStyle>
            <a:lvl1pPr algn="r" defTabSz="927461">
              <a:defRPr sz="1200"/>
            </a:lvl1pPr>
          </a:lstStyle>
          <a:p>
            <a:pPr>
              <a:defRPr/>
            </a:pPr>
            <a:fld id="{69C72FF6-AEDB-4DCC-ACA0-288ECFC7BE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53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5359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12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1404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13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1835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14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895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15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28667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16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0885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4114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176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890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741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150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9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r>
              <a:rPr lang="en-US" dirty="0" smtClean="0"/>
              <a:t>The </a:t>
            </a:r>
            <a:r>
              <a:rPr lang="en-US" baseline="0" dirty="0" smtClean="0"/>
              <a:t>data being updated without PCD or  in need of MSS updates (much from Internationally downloaded partner data) will be done </a:t>
            </a:r>
            <a:r>
              <a:rPr lang="en-US" baseline="0" smtClean="0"/>
              <a:t>by April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938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10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5125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46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3901" indent="-274577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98309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37632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76956" indent="-219662" defTabSz="92746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16279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5603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94926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34250" indent="-219662" defTabSz="92746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81323-11A6-4F61-9FE0-77C1FF17CCAA}" type="slidenum">
              <a:rPr lang="en-US" smtClean="0"/>
              <a:pPr eaLnBrk="1" hangingPunct="1"/>
              <a:t>11</a:t>
            </a:fld>
            <a:endParaRPr lang="en-US" dirty="0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30737" cy="3475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2244" y="4405565"/>
            <a:ext cx="5120514" cy="41694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859" tIns="43929" rIns="87859" bIns="43929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58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6764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55600" y="6156325"/>
            <a:ext cx="25908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b="1" dirty="0"/>
              <a:t>U.S. Department of the Interior</a:t>
            </a:r>
          </a:p>
          <a:p>
            <a:pPr eaLnBrk="0" hangingPunct="0">
              <a:spcBef>
                <a:spcPct val="50000"/>
              </a:spcBef>
            </a:pPr>
            <a:r>
              <a:rPr lang="en-US" sz="1000" b="1" dirty="0"/>
              <a:t>U.S. Geological Survey</a:t>
            </a:r>
          </a:p>
        </p:txBody>
      </p:sp>
      <p:pic>
        <p:nvPicPr>
          <p:cNvPr id="6" name="Picture 23" descr="banner copy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"/>
          <a:stretch>
            <a:fillRect/>
          </a:stretch>
        </p:blipFill>
        <p:spPr bwMode="auto">
          <a:xfrm>
            <a:off x="0" y="0"/>
            <a:ext cx="9144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556000"/>
            <a:ext cx="8534400" cy="617538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2133600"/>
            <a:ext cx="85344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Box 24"/>
          <p:cNvSpPr txBox="1">
            <a:spLocks noChangeArrowheads="1"/>
          </p:cNvSpPr>
          <p:nvPr userDrawn="1"/>
        </p:nvSpPr>
        <p:spPr bwMode="auto">
          <a:xfrm>
            <a:off x="5212080" y="6583363"/>
            <a:ext cx="39319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200" b="1" dirty="0" smtClean="0">
                <a:solidFill>
                  <a:srgbClr val="006600"/>
                </a:solidFill>
              </a:rPr>
              <a:t>GSICS</a:t>
            </a:r>
            <a:r>
              <a:rPr lang="en-US" sz="1200" b="1" baseline="0" dirty="0" smtClean="0">
                <a:solidFill>
                  <a:srgbClr val="006600"/>
                </a:solidFill>
              </a:rPr>
              <a:t> GRWG/GDWG meeting, Shanghai China</a:t>
            </a:r>
            <a:endParaRPr lang="en-US" sz="1200" b="1" dirty="0" smtClean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030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176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6" descr="vert mont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9800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77800"/>
            <a:ext cx="8382000" cy="66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</a:t>
            </a:r>
          </a:p>
        </p:txBody>
      </p:sp>
      <p:pic>
        <p:nvPicPr>
          <p:cNvPr id="1030" name="Picture 24" descr="ident348fromlendalK"/>
          <p:cNvPicPr>
            <a:picLocks noChangeAspect="1"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115"/>
          <a:stretch>
            <a:fillRect/>
          </a:stretch>
        </p:blipFill>
        <p:spPr bwMode="auto">
          <a:xfrm>
            <a:off x="457200" y="6324600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9906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" name="Line 22"/>
          <p:cNvSpPr>
            <a:spLocks noChangeShapeType="1"/>
          </p:cNvSpPr>
          <p:nvPr userDrawn="1"/>
        </p:nvSpPr>
        <p:spPr bwMode="auto">
          <a:xfrm>
            <a:off x="457200" y="60198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5212080" y="6583363"/>
            <a:ext cx="38404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200" b="1" dirty="0" smtClean="0">
                <a:solidFill>
                  <a:srgbClr val="006600"/>
                </a:solidFill>
              </a:rPr>
              <a:t>GSICS</a:t>
            </a:r>
            <a:r>
              <a:rPr lang="en-US" sz="1200" b="1" baseline="0" dirty="0" smtClean="0">
                <a:solidFill>
                  <a:srgbClr val="006600"/>
                </a:solidFill>
              </a:rPr>
              <a:t> GRWG/GDWG meeting, Shanghai China</a:t>
            </a:r>
            <a:endParaRPr lang="en-US" sz="1200" b="1" dirty="0" smtClean="0">
              <a:solidFill>
                <a:srgbClr val="0066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678090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l"/>
        <a:defRPr sz="1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rgbClr val="678090"/>
        </a:buClr>
        <a:buSzPct val="70000"/>
        <a:buFont typeface="Wingdings" pitchFamily="2" charset="2"/>
        <a:buChar char="u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5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85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eos.org/ard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ros.usgs.gov/science/lcmap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ros.usgs.gov/headlines/eros-calibrationvalidation-center-excellence-shares-its-wisd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alval.cr.usgs.gov/jaci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emotesensing.usgs.gov/rca-e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andsat.usgs.gov/lpcs.php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andsat.usgs.gov/2018-2023-science-tea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andsat.usgs.gov/landsat-collectio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andsat.usgs.gov/landsat-no-pc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1828800"/>
            <a:ext cx="7772400" cy="1470025"/>
          </a:xfrm>
        </p:spPr>
        <p:txBody>
          <a:bodyPr/>
          <a:lstStyle/>
          <a:p>
            <a:pPr>
              <a:lnSpc>
                <a:spcPts val="4200"/>
              </a:lnSpc>
            </a:pPr>
            <a:r>
              <a:rPr lang="en-US" altLang="en-US" sz="3200" dirty="0" smtClean="0"/>
              <a:t>USGS Agency Report to GSICS</a:t>
            </a:r>
            <a:br>
              <a:rPr lang="en-US" altLang="en-US" sz="3200" dirty="0" smtClean="0"/>
            </a:br>
            <a:r>
              <a:rPr lang="en-US" altLang="en-US" sz="2800" dirty="0" smtClean="0"/>
              <a:t>March 19, 2018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91840"/>
            <a:ext cx="8305800" cy="2057400"/>
          </a:xfrm>
        </p:spPr>
        <p:txBody>
          <a:bodyPr/>
          <a:lstStyle/>
          <a:p>
            <a:pPr eaLnBrk="1" hangingPunct="1">
              <a:lnSpc>
                <a:spcPts val="2400"/>
              </a:lnSpc>
            </a:pPr>
            <a:r>
              <a:rPr lang="en-US" altLang="en-US" sz="2000" dirty="0" smtClean="0"/>
              <a:t>Tom Stone — USGS Flagstaff Science </a:t>
            </a:r>
            <a:r>
              <a:rPr lang="en-US" altLang="en-US" sz="2000" dirty="0" smtClean="0"/>
              <a:t>Center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dirty="0" smtClean="0"/>
              <a:t>Greg </a:t>
            </a:r>
            <a:r>
              <a:rPr lang="en-US" altLang="en-US" dirty="0" err="1" smtClean="0"/>
              <a:t>Stensaas</a:t>
            </a:r>
            <a:r>
              <a:rPr lang="en-US" altLang="en-US" dirty="0" smtClean="0"/>
              <a:t> — USGS Earth Resources Observation and Science (EROS) Center</a:t>
            </a:r>
          </a:p>
          <a:p>
            <a:pPr eaLnBrk="1" hangingPunct="1">
              <a:lnSpc>
                <a:spcPts val="2400"/>
              </a:lnSpc>
            </a:pPr>
            <a:r>
              <a:rPr lang="en-US" altLang="en-US" sz="2000" dirty="0" smtClean="0"/>
              <a:t>Ron </a:t>
            </a:r>
            <a:r>
              <a:rPr lang="en-US" altLang="en-US" sz="2000" dirty="0" err="1" smtClean="0"/>
              <a:t>Morfitt</a:t>
            </a:r>
            <a:r>
              <a:rPr lang="en-US" altLang="en-US" sz="2000" dirty="0" smtClean="0"/>
              <a:t> </a:t>
            </a:r>
            <a:r>
              <a:rPr lang="en-US" altLang="en-US" dirty="0"/>
              <a:t>— USGS Earth Resources Observation and Science (EROS) Center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31143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 of Interest to GSICS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03920" cy="495300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b="1" i="1" dirty="0" smtClean="0"/>
              <a:t>Landsat Analysis Ready Data (ARD)</a:t>
            </a:r>
          </a:p>
          <a:p>
            <a:pPr marL="342900" lvl="1" indent="-342900">
              <a:spcAft>
                <a:spcPts val="600"/>
              </a:spcAft>
              <a:buSzPct val="75000"/>
            </a:pPr>
            <a:r>
              <a:rPr lang="en-US" dirty="0" smtClean="0"/>
              <a:t>Landsat </a:t>
            </a:r>
            <a:r>
              <a:rPr lang="en-US" dirty="0" smtClean="0"/>
              <a:t>(level-2</a:t>
            </a:r>
            <a:r>
              <a:rPr lang="en-US" dirty="0" smtClean="0"/>
              <a:t>) ARD Surface Reflectance Product available </a:t>
            </a:r>
            <a:r>
              <a:rPr lang="en-US" dirty="0" smtClean="0"/>
              <a:t>for U.S.; </a:t>
            </a:r>
            <a:r>
              <a:rPr lang="en-US" dirty="0" smtClean="0"/>
              <a:t>Global products being </a:t>
            </a:r>
            <a:r>
              <a:rPr lang="en-US" dirty="0"/>
              <a:t>worked  </a:t>
            </a:r>
            <a:r>
              <a:rPr lang="en-US" dirty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://landsat.usgs.gov/ard</a:t>
            </a:r>
            <a:r>
              <a:rPr lang="en-US" dirty="0">
                <a:hlinkClick r:id="rId3"/>
              </a:rPr>
              <a:t>/</a:t>
            </a:r>
            <a:endParaRPr lang="en-US" dirty="0" smtClean="0"/>
          </a:p>
          <a:p>
            <a:pPr marL="342900" lvl="1" indent="-342900">
              <a:spcAft>
                <a:spcPts val="600"/>
              </a:spcAft>
              <a:buSzPct val="75000"/>
            </a:pPr>
            <a:r>
              <a:rPr lang="en-US" dirty="0" smtClean="0"/>
              <a:t>Also, Committee on Earth Observation (CEOS) </a:t>
            </a:r>
            <a:r>
              <a:rPr lang="en-US" dirty="0" smtClean="0"/>
              <a:t>global </a:t>
            </a:r>
            <a:r>
              <a:rPr lang="en-US" dirty="0" smtClean="0"/>
              <a:t>ARD </a:t>
            </a:r>
            <a:r>
              <a:rPr lang="en-US" dirty="0" smtClean="0"/>
              <a:t>for Land (CARD4L) definition:  </a:t>
            </a:r>
            <a:r>
              <a:rPr lang="en-US" dirty="0">
                <a:hlinkClick r:id="rId3"/>
              </a:rPr>
              <a:t>http://ceos.org/ard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342900" lvl="1" indent="-342900">
              <a:spcAft>
                <a:spcPts val="1800"/>
              </a:spcAft>
              <a:buSzPct val="75000"/>
            </a:pPr>
            <a:r>
              <a:rPr lang="en-US" dirty="0" smtClean="0"/>
              <a:t>Product Family Specifications for Surface Reflectance, Surface Temperature, Radar Back </a:t>
            </a:r>
            <a:r>
              <a:rPr lang="en-US" dirty="0" smtClean="0"/>
              <a:t>Scatter</a:t>
            </a:r>
            <a:endParaRPr lang="en-US" dirty="0"/>
          </a:p>
          <a:p>
            <a:pPr marL="0" indent="-1587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i="1" dirty="0"/>
              <a:t>Land Change Monitoring Analysis and Projection (LCMAP</a:t>
            </a:r>
            <a:r>
              <a:rPr lang="en-US" sz="2100" i="1" dirty="0" smtClean="0"/>
              <a:t>)</a:t>
            </a:r>
          </a:p>
          <a:p>
            <a:pPr marL="342900" lvl="1" indent="-342900">
              <a:spcAft>
                <a:spcPts val="600"/>
              </a:spcAft>
              <a:buSzPct val="75000"/>
            </a:pPr>
            <a:r>
              <a:rPr lang="en-US" dirty="0" smtClean="0"/>
              <a:t>Initial Operational Capability with </a:t>
            </a:r>
            <a:r>
              <a:rPr lang="en-US" dirty="0" smtClean="0"/>
              <a:t>level-2 </a:t>
            </a:r>
            <a:r>
              <a:rPr lang="en-US" dirty="0" smtClean="0"/>
              <a:t>ARD stacked archive and Land Change Projection product for CONUS and AK by </a:t>
            </a:r>
            <a:r>
              <a:rPr lang="en-US" dirty="0" smtClean="0"/>
              <a:t>early </a:t>
            </a:r>
            <a:r>
              <a:rPr lang="en-US" dirty="0" smtClean="0"/>
              <a:t>next year</a:t>
            </a:r>
            <a:endParaRPr lang="en-US" dirty="0"/>
          </a:p>
          <a:p>
            <a:pPr marL="342900" lvl="1" indent="-342900">
              <a:spcAft>
                <a:spcPts val="0"/>
              </a:spcAft>
              <a:buSzPct val="75000"/>
            </a:pPr>
            <a:r>
              <a:rPr lang="en-US" dirty="0" smtClean="0"/>
              <a:t>Future plans: </a:t>
            </a:r>
            <a:r>
              <a:rPr lang="en-US" dirty="0" smtClean="0"/>
              <a:t>level-2 </a:t>
            </a:r>
            <a:r>
              <a:rPr lang="en-US" dirty="0" smtClean="0"/>
              <a:t>ARD globally, multiple mission data, public interfaces</a:t>
            </a:r>
          </a:p>
          <a:p>
            <a:pPr marL="0" lvl="1" indent="0" algn="ctr">
              <a:spcBef>
                <a:spcPts val="600"/>
              </a:spcBef>
              <a:spcAft>
                <a:spcPts val="0"/>
              </a:spcAft>
              <a:buSzPct val="75000"/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eros.usgs.gov/science/lcmap</a:t>
            </a:r>
            <a:endParaRPr lang="en-US" dirty="0" smtClean="0"/>
          </a:p>
          <a:p>
            <a:pPr marL="0" lvl="1" indent="0">
              <a:spcAft>
                <a:spcPts val="600"/>
              </a:spcAft>
              <a:buSzPct val="75000"/>
              <a:buNone/>
            </a:pPr>
            <a:endParaRPr lang="en-US" dirty="0" smtClean="0"/>
          </a:p>
          <a:p>
            <a:pPr marL="342900" lvl="1" indent="-342900">
              <a:spcAft>
                <a:spcPts val="600"/>
              </a:spcAft>
              <a:buSzPct val="75000"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59977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 of Interest to GSICS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i="1" dirty="0" smtClean="0"/>
              <a:t>EROS Calibration/Validation Center of Excellence (ECCOE)</a:t>
            </a:r>
          </a:p>
          <a:p>
            <a:pPr>
              <a:lnSpc>
                <a:spcPts val="2400"/>
              </a:lnSpc>
            </a:pPr>
            <a:r>
              <a:rPr lang="en-US" dirty="0" smtClean="0"/>
              <a:t>Formally established June 2017</a:t>
            </a:r>
          </a:p>
          <a:p>
            <a:pPr lvl="1">
              <a:lnSpc>
                <a:spcPts val="2400"/>
              </a:lnSpc>
              <a:spcBef>
                <a:spcPts val="400"/>
              </a:spcBef>
            </a:pPr>
            <a:r>
              <a:rPr lang="en-US" dirty="0" smtClean="0"/>
              <a:t>to develop advanced methods for radiometric, geometric and spatial evaluation calibrations for optical remote sensing systems</a:t>
            </a:r>
          </a:p>
          <a:p>
            <a:pPr lvl="1">
              <a:lnSpc>
                <a:spcPts val="2400"/>
              </a:lnSpc>
              <a:spcBef>
                <a:spcPts val="400"/>
              </a:spcBef>
            </a:pPr>
            <a:r>
              <a:rPr lang="en-US" dirty="0" smtClean="0"/>
              <a:t>to develop and improve methods for cross-calibration to enhance inter-operability of remote sensing data products</a:t>
            </a:r>
          </a:p>
          <a:p>
            <a:pPr lvl="1">
              <a:lnSpc>
                <a:spcPts val="24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/>
              <a:t>to share the collective expertise for the benefit of the community</a:t>
            </a: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dirty="0" smtClean="0"/>
              <a:t>Inaugural </a:t>
            </a:r>
            <a:r>
              <a:rPr lang="en-US" dirty="0" err="1" smtClean="0"/>
              <a:t>cal</a:t>
            </a:r>
            <a:r>
              <a:rPr lang="en-US" dirty="0" smtClean="0"/>
              <a:t>/</a:t>
            </a:r>
            <a:r>
              <a:rPr lang="en-US" dirty="0" err="1" smtClean="0"/>
              <a:t>val</a:t>
            </a:r>
            <a:r>
              <a:rPr lang="en-US" dirty="0" smtClean="0"/>
              <a:t> workshop held November 13-14, 2017 at EROS</a:t>
            </a:r>
          </a:p>
          <a:p>
            <a:pPr lvl="1">
              <a:lnSpc>
                <a:spcPts val="24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 Focus on cross-calibration of Landsat 8 OLI and Sentinel 2 MSI</a:t>
            </a:r>
          </a:p>
          <a:p>
            <a:pPr lvl="2">
              <a:lnSpc>
                <a:spcPts val="24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Website under </a:t>
            </a:r>
            <a:r>
              <a:rPr lang="en-US" dirty="0" smtClean="0"/>
              <a:t>development</a:t>
            </a:r>
            <a:endParaRPr lang="en-US" dirty="0"/>
          </a:p>
          <a:p>
            <a:pPr lvl="3">
              <a:lnSpc>
                <a:spcPts val="24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dirty="0"/>
              <a:t>Slides available </a:t>
            </a:r>
            <a:r>
              <a:rPr lang="en-US" dirty="0" smtClean="0"/>
              <a:t>from</a:t>
            </a:r>
            <a:r>
              <a:rPr lang="en-US" dirty="0" smtClean="0"/>
              <a:t>: </a:t>
            </a:r>
            <a:r>
              <a:rPr lang="en-US" dirty="0" smtClean="0"/>
              <a:t>Dr. Dennis </a:t>
            </a:r>
            <a:r>
              <a:rPr lang="en-US" dirty="0" err="1" smtClean="0"/>
              <a:t>Helder</a:t>
            </a:r>
            <a:r>
              <a:rPr lang="en-US" dirty="0" smtClean="0"/>
              <a:t>, dhelder@usgs.gov</a:t>
            </a:r>
            <a:endParaRPr lang="en-US" dirty="0"/>
          </a:p>
          <a:p>
            <a:pPr>
              <a:lnSpc>
                <a:spcPts val="2400"/>
              </a:lnSpc>
            </a:pPr>
            <a:r>
              <a:rPr lang="en-US" dirty="0" smtClean="0"/>
              <a:t>EROS news article: </a:t>
            </a:r>
            <a:r>
              <a:rPr lang="en-US" b="0" dirty="0" smtClean="0">
                <a:cs typeface="Courier New" panose="02070309020205020404" pitchFamily="49" charset="0"/>
                <a:hlinkClick r:id="rId3"/>
              </a:rPr>
              <a:t>https</a:t>
            </a:r>
            <a:r>
              <a:rPr lang="en-US" b="0" dirty="0">
                <a:cs typeface="Courier New" panose="02070309020205020404" pitchFamily="49" charset="0"/>
                <a:hlinkClick r:id="rId3"/>
              </a:rPr>
              <a:t>://eros.usgs.gov/headlines/eros-calibrationvalidation-center-excellence-shares-its-wisdom</a:t>
            </a:r>
            <a:endParaRPr lang="en-US" b="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1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 of Interest to GSICS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spcAft>
                <a:spcPts val="0"/>
              </a:spcAft>
              <a:buClr>
                <a:schemeClr val="tx1"/>
              </a:buClr>
              <a:buSzPct val="75000"/>
              <a:buNone/>
            </a:pPr>
            <a:r>
              <a:rPr lang="en-US" b="1" i="1" dirty="0" smtClean="0"/>
              <a:t>Cross-calibration and data assimilation for Landsat 8 </a:t>
            </a:r>
            <a:r>
              <a:rPr lang="en-US" b="1" i="1" dirty="0"/>
              <a:t>OLI and </a:t>
            </a:r>
            <a:r>
              <a:rPr lang="en-US" b="1" i="1" dirty="0" smtClean="0"/>
              <a:t>Sentinel-2A MSI </a:t>
            </a:r>
          </a:p>
          <a:p>
            <a:pPr marL="342900" lvl="1" indent="-342900">
              <a:spcAft>
                <a:spcPts val="0"/>
              </a:spcAft>
              <a:buSzPct val="75000"/>
            </a:pPr>
            <a:r>
              <a:rPr lang="en-US" dirty="0" smtClean="0"/>
              <a:t>USGS and ESA teams coordinating cross calibration and correlation efforts</a:t>
            </a:r>
          </a:p>
          <a:p>
            <a:pPr marL="742950" lvl="2" indent="-342900">
              <a:spcAft>
                <a:spcPts val="0"/>
              </a:spcAft>
              <a:buSzPct val="75000"/>
            </a:pPr>
            <a:r>
              <a:rPr lang="en-US" dirty="0" smtClean="0"/>
              <a:t>ECCOE </a:t>
            </a:r>
            <a:r>
              <a:rPr lang="en-US" dirty="0"/>
              <a:t>Workshop </a:t>
            </a:r>
            <a:r>
              <a:rPr lang="en-US" dirty="0" smtClean="0"/>
              <a:t>in November </a:t>
            </a:r>
            <a:r>
              <a:rPr lang="en-US" dirty="0"/>
              <a:t>2017 </a:t>
            </a:r>
            <a:r>
              <a:rPr lang="en-US" dirty="0" smtClean="0"/>
              <a:t>focused on </a:t>
            </a:r>
            <a:r>
              <a:rPr lang="en-US" dirty="0"/>
              <a:t>this </a:t>
            </a:r>
            <a:r>
              <a:rPr lang="en-US" dirty="0" smtClean="0"/>
              <a:t>topic</a:t>
            </a:r>
          </a:p>
          <a:p>
            <a:pPr marL="342900" lvl="1" indent="-342900">
              <a:spcAft>
                <a:spcPts val="1800"/>
              </a:spcAft>
              <a:buSzPct val="75000"/>
            </a:pPr>
            <a:r>
              <a:rPr lang="en-US" dirty="0" smtClean="0"/>
              <a:t>USGS and ESA working on a common reference </a:t>
            </a:r>
            <a:r>
              <a:rPr lang="en-US" dirty="0" smtClean="0"/>
              <a:t>network</a:t>
            </a:r>
            <a:endParaRPr lang="en-US" b="1" i="1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en-US" b="1" i="1" dirty="0" smtClean="0"/>
              <a:t>Sentinel-2A/2B </a:t>
            </a:r>
            <a:r>
              <a:rPr lang="en-US" b="1" i="1" dirty="0"/>
              <a:t>MSI </a:t>
            </a:r>
            <a:r>
              <a:rPr lang="en-US" i="1" dirty="0"/>
              <a:t>d</a:t>
            </a:r>
            <a:r>
              <a:rPr lang="en-US" b="1" i="1" dirty="0" smtClean="0"/>
              <a:t>ata </a:t>
            </a:r>
            <a:r>
              <a:rPr lang="en-US" b="1" i="1" dirty="0" smtClean="0"/>
              <a:t>archived and available at USGS </a:t>
            </a:r>
            <a:r>
              <a:rPr lang="en-US" b="1" i="1" dirty="0" smtClean="0"/>
              <a:t>EROS</a:t>
            </a:r>
            <a:endParaRPr lang="en-US" b="1" i="1" dirty="0" smtClean="0"/>
          </a:p>
          <a:p>
            <a:pPr marL="0" lvl="1" indent="0">
              <a:spcAft>
                <a:spcPts val="0"/>
              </a:spcAft>
              <a:buClr>
                <a:schemeClr val="tx1"/>
              </a:buClr>
              <a:buSzPct val="75000"/>
              <a:buNone/>
            </a:pPr>
            <a:r>
              <a:rPr lang="en-US" b="1" i="1" dirty="0" smtClean="0"/>
              <a:t>ResourceSat-2 </a:t>
            </a:r>
            <a:r>
              <a:rPr lang="en-US" b="1" i="1" dirty="0" smtClean="0"/>
              <a:t>data </a:t>
            </a:r>
            <a:r>
              <a:rPr lang="en-US" b="1" i="1" dirty="0" smtClean="0"/>
              <a:t>(</a:t>
            </a:r>
            <a:r>
              <a:rPr lang="en-US" b="1" i="1" dirty="0" err="1" smtClean="0"/>
              <a:t>AWiFS</a:t>
            </a:r>
            <a:r>
              <a:rPr lang="en-US" b="1" i="1" dirty="0" smtClean="0"/>
              <a:t> and LISS-3) </a:t>
            </a:r>
            <a:r>
              <a:rPr lang="en-US" b="1" i="1" dirty="0"/>
              <a:t>over the U.S</a:t>
            </a:r>
            <a:r>
              <a:rPr lang="en-US" b="1" i="1" dirty="0" smtClean="0"/>
              <a:t>. </a:t>
            </a:r>
            <a:r>
              <a:rPr lang="en-US" b="1" i="1" dirty="0"/>
              <a:t>a</a:t>
            </a:r>
            <a:r>
              <a:rPr lang="en-US" b="1" i="1" dirty="0" smtClean="0"/>
              <a:t>rchived </a:t>
            </a:r>
            <a:r>
              <a:rPr lang="en-US" b="1" i="1" dirty="0" smtClean="0"/>
              <a:t>and </a:t>
            </a:r>
            <a:r>
              <a:rPr lang="en-US" b="1" i="1" dirty="0" smtClean="0"/>
              <a:t>available </a:t>
            </a:r>
            <a:r>
              <a:rPr lang="en-US" b="1" i="1" dirty="0" smtClean="0"/>
              <a:t>at USGS </a:t>
            </a:r>
            <a:r>
              <a:rPr lang="en-US" b="1" i="1" dirty="0"/>
              <a:t>EROS</a:t>
            </a:r>
          </a:p>
          <a:p>
            <a:pPr marL="342900" lvl="1" indent="-342900">
              <a:spcAft>
                <a:spcPts val="0"/>
              </a:spcAft>
              <a:buSzPct val="75000"/>
            </a:pPr>
            <a:r>
              <a:rPr lang="en-US" dirty="0" smtClean="0"/>
              <a:t>Same processing system as </a:t>
            </a:r>
            <a:r>
              <a:rPr lang="en-US" dirty="0" smtClean="0"/>
              <a:t>IRSO; </a:t>
            </a:r>
            <a:r>
              <a:rPr lang="en-US" dirty="0" smtClean="0"/>
              <a:t>Quality Assurance assessed</a:t>
            </a:r>
          </a:p>
          <a:p>
            <a:pPr marL="342900" lvl="1" indent="-342900">
              <a:spcAft>
                <a:spcPts val="0"/>
              </a:spcAft>
              <a:buSzPct val="75000"/>
            </a:pPr>
            <a:r>
              <a:rPr lang="en-US" dirty="0" smtClean="0"/>
              <a:t>Started 2017, looking at potentially including/obtaining past available data</a:t>
            </a:r>
          </a:p>
        </p:txBody>
      </p:sp>
    </p:spTree>
    <p:extLst>
      <p:ext uri="{BB962C8B-B14F-4D97-AF65-F5344CB8AC3E}">
        <p14:creationId xmlns:p14="http://schemas.microsoft.com/office/powerpoint/2010/main" val="311035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 of Interest to GSICS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i="1" dirty="0" smtClean="0"/>
              <a:t>Joint Agency Commercial Imagery Evaluation (JACIE) program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Co-sponsored by USGS, NASA, NOAA and the U.S. Dept. of Agriculture</a:t>
            </a:r>
          </a:p>
          <a:p>
            <a:r>
              <a:rPr lang="en-US" dirty="0" smtClean="0"/>
              <a:t>Performs product analysis of commercial and other remote sensing data and information products</a:t>
            </a:r>
          </a:p>
          <a:p>
            <a:pPr lvl="1"/>
            <a:r>
              <a:rPr lang="en-US" dirty="0" smtClean="0"/>
              <a:t>Provides independent characterizations of image and image-derived end products</a:t>
            </a:r>
          </a:p>
          <a:p>
            <a:pPr lvl="1"/>
            <a:r>
              <a:rPr lang="en-US" dirty="0" smtClean="0"/>
              <a:t>Provides independent verification of commercial imagery data quality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Provides Earth scientists with awareness of commercial imagery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2018 JACIE Annual Workshop will be held at College Park, Maryland, September 18–20, 2018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ECCOE 2</a:t>
            </a:r>
            <a:r>
              <a:rPr lang="en-US" baseline="30000" dirty="0" smtClean="0"/>
              <a:t>nd</a:t>
            </a:r>
            <a:r>
              <a:rPr lang="en-US" dirty="0" smtClean="0"/>
              <a:t> Annual </a:t>
            </a:r>
            <a:r>
              <a:rPr lang="en-US" dirty="0" smtClean="0"/>
              <a:t>Workshop:  </a:t>
            </a:r>
            <a:r>
              <a:rPr lang="en-US" dirty="0" smtClean="0"/>
              <a:t>September 17, </a:t>
            </a:r>
            <a:r>
              <a:rPr lang="en-US" dirty="0" smtClean="0"/>
              <a:t>2018, before</a:t>
            </a:r>
            <a:r>
              <a:rPr lang="en-US" dirty="0" smtClean="0"/>
              <a:t> </a:t>
            </a:r>
            <a:r>
              <a:rPr lang="en-US" dirty="0" smtClean="0"/>
              <a:t>JACIE workshop, w/ focus </a:t>
            </a:r>
            <a:r>
              <a:rPr lang="en-US" dirty="0" smtClean="0"/>
              <a:t>on </a:t>
            </a:r>
            <a:r>
              <a:rPr lang="en-US" dirty="0" smtClean="0"/>
              <a:t>cross-calibration </a:t>
            </a:r>
            <a:r>
              <a:rPr lang="en-US" dirty="0" smtClean="0"/>
              <a:t>with Landsat</a:t>
            </a:r>
          </a:p>
          <a:p>
            <a:pPr marL="0" indent="-1587" algn="ctr">
              <a:buNone/>
            </a:pPr>
            <a:r>
              <a:rPr lang="en-US" b="0" dirty="0" smtClean="0">
                <a:hlinkClick r:id="rId3"/>
              </a:rPr>
              <a:t>https://calval.cr.usgs.gov/jacie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83086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25013"/>
            <a:ext cx="83820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 smtClean="0"/>
              <a:t>Sustainable Land </a:t>
            </a:r>
            <a:r>
              <a:rPr lang="en-US" i="1" dirty="0" smtClean="0"/>
              <a:t>Imaging </a:t>
            </a:r>
            <a:r>
              <a:rPr lang="en-US" i="1" dirty="0" smtClean="0"/>
              <a:t>(SLI) – </a:t>
            </a:r>
            <a:r>
              <a:rPr lang="en-US" i="1" dirty="0" smtClean="0"/>
              <a:t>Landsat 9 </a:t>
            </a:r>
            <a:r>
              <a:rPr lang="en-US" i="1" dirty="0" smtClean="0"/>
              <a:t>follow-on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DOI, NASA, and OMB </a:t>
            </a:r>
            <a:r>
              <a:rPr lang="en-US" b="0" dirty="0" smtClean="0"/>
              <a:t>had</a:t>
            </a:r>
            <a:r>
              <a:rPr lang="en-US" b="0" dirty="0" smtClean="0"/>
              <a:t> </a:t>
            </a:r>
            <a:r>
              <a:rPr lang="en-US" b="0" dirty="0" smtClean="0"/>
              <a:t>the kick-off meeting for the SLI Steering Committee in November 2017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b="0" dirty="0" smtClean="0"/>
              <a:t>Follow-on meeting to begin </a:t>
            </a:r>
            <a:r>
              <a:rPr lang="en-US" b="0" dirty="0" smtClean="0">
                <a:solidFill>
                  <a:srgbClr val="000000"/>
                </a:solidFill>
              </a:rPr>
              <a:t>SLI </a:t>
            </a:r>
            <a:r>
              <a:rPr lang="en-US" b="0" dirty="0">
                <a:solidFill>
                  <a:srgbClr val="000000"/>
                </a:solidFill>
              </a:rPr>
              <a:t>Architecture Study </a:t>
            </a:r>
            <a:r>
              <a:rPr lang="en-US" b="0" dirty="0" smtClean="0">
                <a:solidFill>
                  <a:srgbClr val="000000"/>
                </a:solidFill>
              </a:rPr>
              <a:t>Team (AST</a:t>
            </a:r>
            <a:r>
              <a:rPr lang="en-US" b="0" dirty="0" smtClean="0">
                <a:solidFill>
                  <a:srgbClr val="000000"/>
                </a:solidFill>
              </a:rPr>
              <a:t>)</a:t>
            </a:r>
            <a:endParaRPr lang="en-US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 smtClean="0"/>
              <a:t>Requirements </a:t>
            </a:r>
            <a:r>
              <a:rPr lang="en-US" i="1" dirty="0"/>
              <a:t>Capabilities and Analysis for Earth Observations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>
                <a:solidFill>
                  <a:srgbClr val="000000"/>
                </a:solidFill>
              </a:rPr>
              <a:t>Developed </a:t>
            </a:r>
            <a:r>
              <a:rPr lang="en-US" b="0" u="sng" dirty="0" smtClean="0">
                <a:solidFill>
                  <a:srgbClr val="000000"/>
                </a:solidFill>
              </a:rPr>
              <a:t>SLI User Requirements</a:t>
            </a:r>
            <a:r>
              <a:rPr lang="en-US" b="0" dirty="0" smtClean="0">
                <a:solidFill>
                  <a:srgbClr val="000000"/>
                </a:solidFill>
              </a:rPr>
              <a:t> Version </a:t>
            </a:r>
            <a:r>
              <a:rPr lang="en-US" b="0" dirty="0" smtClean="0">
                <a:solidFill>
                  <a:srgbClr val="000000"/>
                </a:solidFill>
              </a:rPr>
              <a:t>1.0; </a:t>
            </a:r>
            <a:r>
              <a:rPr lang="en-US" b="0" dirty="0" smtClean="0">
                <a:solidFill>
                  <a:srgbClr val="000000"/>
                </a:solidFill>
              </a:rPr>
              <a:t>final Version 1.1 due end of June 2018 to support the beginning of </a:t>
            </a:r>
            <a:r>
              <a:rPr lang="en-US" b="0" dirty="0" smtClean="0">
                <a:solidFill>
                  <a:srgbClr val="000000"/>
                </a:solidFill>
              </a:rPr>
              <a:t>SLI AST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altLang="en-US" b="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en-US" altLang="en-US" b="0" dirty="0" smtClean="0">
                <a:solidFill>
                  <a:srgbClr val="000000"/>
                </a:solidFill>
                <a:hlinkClick r:id="rId3"/>
              </a:rPr>
              <a:t>remotesensing.usgs.gov/rca-eo</a:t>
            </a:r>
            <a:endParaRPr lang="en-US" altLang="en-US" i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i="1" dirty="0" smtClean="0"/>
              <a:t>Land Product Characterization System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Operational </a:t>
            </a:r>
            <a:r>
              <a:rPr lang="en-US" b="0" dirty="0"/>
              <a:t>Land Product comparison </a:t>
            </a:r>
            <a:r>
              <a:rPr lang="en-US" b="0" dirty="0" smtClean="0"/>
              <a:t>tool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Available: ASTER, Landsat, MODIS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 smtClean="0"/>
              <a:t>Working to add: </a:t>
            </a:r>
            <a:r>
              <a:rPr lang="en-US" b="0" dirty="0" smtClean="0"/>
              <a:t> Sentinel-2</a:t>
            </a:r>
            <a:r>
              <a:rPr lang="en-US" b="0" dirty="0" smtClean="0"/>
              <a:t>, Sentinel-3, JPSS, </a:t>
            </a:r>
            <a:r>
              <a:rPr lang="en-US" b="0" dirty="0" smtClean="0"/>
              <a:t>GOES-ABI</a:t>
            </a:r>
            <a:r>
              <a:rPr lang="en-US" b="0" dirty="0" smtClean="0"/>
              <a:t>, and </a:t>
            </a:r>
            <a:r>
              <a:rPr lang="en-US" b="0" dirty="0"/>
              <a:t>near real </a:t>
            </a:r>
            <a:r>
              <a:rPr lang="en-US" b="0" dirty="0" smtClean="0"/>
              <a:t>time </a:t>
            </a:r>
            <a:r>
              <a:rPr lang="en-US" b="0" dirty="0" smtClean="0"/>
              <a:t>monitoring/trending tools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b="0" dirty="0">
                <a:hlinkClick r:id="rId4"/>
              </a:rPr>
              <a:t>http://</a:t>
            </a:r>
            <a:r>
              <a:rPr lang="en-US" altLang="en-US" b="0" dirty="0" smtClean="0">
                <a:hlinkClick r:id="rId4"/>
              </a:rPr>
              <a:t>landsat.usgs.gov/lpcs.php</a:t>
            </a:r>
            <a:endParaRPr lang="en-US" altLang="en-US" b="0" dirty="0"/>
          </a:p>
        </p:txBody>
      </p:sp>
    </p:spTree>
    <p:extLst>
      <p:ext uri="{BB962C8B-B14F-4D97-AF65-F5344CB8AC3E}">
        <p14:creationId xmlns:p14="http://schemas.microsoft.com/office/powerpoint/2010/main" val="356191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USGS Personnel Supporting GSICS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Tom Stone — GRWG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USGS Lunar Calibration Project Scientist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co-developer of the ROLO model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key collaborator on development of the GIRO</a:t>
            </a:r>
          </a:p>
          <a:p>
            <a:pPr>
              <a:lnSpc>
                <a:spcPts val="2400"/>
              </a:lnSpc>
              <a:spcAft>
                <a:spcPts val="0"/>
              </a:spcAft>
            </a:pPr>
            <a:r>
              <a:rPr lang="en-US" dirty="0" smtClean="0"/>
              <a:t>Ron </a:t>
            </a:r>
            <a:r>
              <a:rPr lang="en-US" dirty="0" err="1" smtClean="0"/>
              <a:t>Morfitt</a:t>
            </a:r>
            <a:r>
              <a:rPr lang="en-US" dirty="0" smtClean="0"/>
              <a:t> — GRWG</a:t>
            </a:r>
            <a:endParaRPr lang="en-US" dirty="0"/>
          </a:p>
          <a:p>
            <a:pPr lvl="1">
              <a:lnSpc>
                <a:spcPts val="2400"/>
              </a:lnSpc>
              <a:spcBef>
                <a:spcPts val="300"/>
              </a:spcBef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USGS-EROS </a:t>
            </a:r>
            <a:r>
              <a:rPr lang="en-US" dirty="0" err="1" smtClean="0">
                <a:solidFill>
                  <a:srgbClr val="000000"/>
                </a:solidFill>
              </a:rPr>
              <a:t>cal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val</a:t>
            </a:r>
            <a:r>
              <a:rPr lang="en-US" dirty="0" smtClean="0">
                <a:solidFill>
                  <a:srgbClr val="000000"/>
                </a:solidFill>
              </a:rPr>
              <a:t> lead</a:t>
            </a:r>
            <a:endParaRPr lang="en-US" dirty="0"/>
          </a:p>
          <a:p>
            <a:pPr>
              <a:spcAft>
                <a:spcPts val="0"/>
              </a:spcAft>
            </a:pPr>
            <a:r>
              <a:rPr lang="en-US" altLang="en-US" dirty="0" smtClean="0"/>
              <a:t>Greg </a:t>
            </a:r>
            <a:r>
              <a:rPr lang="en-US" altLang="en-US" dirty="0" err="1" smtClean="0"/>
              <a:t>Stensaas</a:t>
            </a:r>
            <a:r>
              <a:rPr lang="en-US" altLang="en-US" dirty="0" smtClean="0"/>
              <a:t> — EP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USGS Remote Sensing Technologies Project </a:t>
            </a:r>
            <a:r>
              <a:rPr lang="en-US" dirty="0" smtClean="0"/>
              <a:t>Manager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no GDWG representative </a:t>
            </a:r>
            <a:r>
              <a:rPr lang="en-US" b="0" dirty="0" smtClean="0"/>
              <a:t>– USGS open to discussion of need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23539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64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GSICS Activities and Actions</a:t>
            </a:r>
            <a:endParaRPr lang="en-US" dirty="0"/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Lunar Calibration Workshop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GIRO benchmark testing</a:t>
            </a:r>
          </a:p>
          <a:p>
            <a:r>
              <a:rPr lang="en-US" dirty="0" smtClean="0"/>
              <a:t>Landsat </a:t>
            </a:r>
            <a:r>
              <a:rPr lang="en-US" dirty="0"/>
              <a:t>Mission Status</a:t>
            </a:r>
          </a:p>
          <a:p>
            <a:pPr lvl="1">
              <a:lnSpc>
                <a:spcPct val="105000"/>
              </a:lnSpc>
            </a:pPr>
            <a:r>
              <a:rPr lang="en-US" dirty="0" smtClean="0"/>
              <a:t>Landsat 7 and 8 status, L7</a:t>
            </a:r>
            <a:r>
              <a:rPr lang="en-US" dirty="0"/>
              <a:t> </a:t>
            </a:r>
            <a:r>
              <a:rPr lang="en-US" dirty="0" smtClean="0"/>
              <a:t>end-of-mission considerations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Landsat </a:t>
            </a:r>
            <a:r>
              <a:rPr lang="en-US" dirty="0" smtClean="0"/>
              <a:t>9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New Landsat Science Team</a:t>
            </a:r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Landsat Calibration and Collection Update</a:t>
            </a:r>
            <a:endParaRPr lang="en-US" sz="2100" dirty="0"/>
          </a:p>
          <a:p>
            <a:pPr lvl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100" dirty="0"/>
              <a:t>Analysis Ready Data (ARD) / Land Change Monitoring Analysis and Projection (LCMAP</a:t>
            </a:r>
            <a:r>
              <a:rPr lang="en-US" sz="2100" dirty="0" smtClean="0"/>
              <a:t>)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>
              <a:spcBef>
                <a:spcPts val="0"/>
              </a:spcBef>
            </a:pPr>
            <a:r>
              <a:rPr lang="en-US" dirty="0" smtClean="0"/>
              <a:t>Other Activities of Interest to GSICS</a:t>
            </a:r>
            <a:endParaRPr lang="en-US" dirty="0"/>
          </a:p>
          <a:p>
            <a:pPr lvl="1"/>
            <a:r>
              <a:rPr lang="en-US" sz="2100" dirty="0"/>
              <a:t>EROS Cal/Val Center of Excellence</a:t>
            </a:r>
          </a:p>
          <a:p>
            <a:pPr lvl="1"/>
            <a:r>
              <a:rPr lang="en-US" sz="2100" dirty="0"/>
              <a:t>Cross-calibration and data assimilation for Landsat 8 OLI and Sentinel 2A MSI</a:t>
            </a:r>
          </a:p>
          <a:p>
            <a:pPr lvl="1"/>
            <a:r>
              <a:rPr lang="en-US" dirty="0" smtClean="0"/>
              <a:t>Joint Agency Commercial Imagery Evaluation (JACIE)</a:t>
            </a:r>
            <a:endParaRPr lang="en-US" dirty="0"/>
          </a:p>
          <a:p>
            <a:pPr lvl="1"/>
            <a:r>
              <a:rPr lang="en-US" dirty="0" smtClean="0"/>
              <a:t>Land Product Characterization System (LPCS) </a:t>
            </a:r>
          </a:p>
          <a:p>
            <a:pPr lvl="1"/>
            <a:r>
              <a:rPr lang="en-US" dirty="0" smtClean="0"/>
              <a:t>Sustainable Land Imaging – Landsat-9 follow-on</a:t>
            </a:r>
          </a:p>
          <a:p>
            <a:pPr marL="457200" lvl="1" indent="0">
              <a:buNone/>
            </a:pPr>
            <a:endParaRPr lang="en-US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USGS </a:t>
            </a:r>
            <a:r>
              <a:rPr lang="en-US" dirty="0"/>
              <a:t>Personnel Supporting </a:t>
            </a:r>
            <a:r>
              <a:rPr lang="en-US" dirty="0" smtClean="0"/>
              <a:t>GSICS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8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GSICS Activities and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0392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i="1" dirty="0" smtClean="0"/>
              <a:t>2</a:t>
            </a:r>
            <a:r>
              <a:rPr lang="en-US" i="1" baseline="30000" dirty="0" smtClean="0"/>
              <a:t>nd</a:t>
            </a:r>
            <a:r>
              <a:rPr lang="en-US" i="1" dirty="0" smtClean="0"/>
              <a:t> GSICS/CEOS-IVOS Lunar Calibration Workshop</a:t>
            </a:r>
          </a:p>
          <a:p>
            <a:pPr>
              <a:spcAft>
                <a:spcPts val="0"/>
              </a:spcAft>
            </a:pPr>
            <a:r>
              <a:rPr lang="en-US" dirty="0"/>
              <a:t>H</a:t>
            </a:r>
            <a:r>
              <a:rPr lang="en-US" dirty="0" smtClean="0"/>
              <a:t>eld November 13-17, 2017 at Xi’an China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co-organized </a:t>
            </a:r>
            <a:r>
              <a:rPr lang="en-US" dirty="0" smtClean="0"/>
              <a:t>by USGS </a:t>
            </a:r>
            <a:r>
              <a:rPr lang="en-US" dirty="0"/>
              <a:t>and major </a:t>
            </a:r>
            <a:r>
              <a:rPr lang="en-US" dirty="0" smtClean="0"/>
              <a:t>participation by T</a:t>
            </a:r>
            <a:r>
              <a:rPr lang="en-US" dirty="0" smtClean="0"/>
              <a:t>. </a:t>
            </a:r>
            <a:r>
              <a:rPr lang="en-US" dirty="0" smtClean="0"/>
              <a:t>Stone</a:t>
            </a:r>
            <a:endParaRPr lang="en-US" dirty="0" smtClean="0"/>
          </a:p>
          <a:p>
            <a:pPr>
              <a:spcAft>
                <a:spcPts val="2400"/>
              </a:spcAft>
            </a:pPr>
            <a:r>
              <a:rPr lang="en-US" dirty="0" smtClean="0"/>
              <a:t>Outcomes report in the VIS/NIR lunar </a:t>
            </a:r>
            <a:r>
              <a:rPr lang="en-US" dirty="0" smtClean="0"/>
              <a:t>session</a:t>
            </a:r>
            <a:r>
              <a:rPr lang="en-US" dirty="0" smtClean="0"/>
              <a:t>:  </a:t>
            </a:r>
            <a:r>
              <a:rPr lang="en-US" b="0" dirty="0" smtClean="0"/>
              <a:t>7a Thursday</a:t>
            </a:r>
            <a:endParaRPr lang="en-US" b="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i="1" dirty="0" smtClean="0"/>
              <a:t>Validation of the GIRO lunar calibration reference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GIRO benchmark testing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initial validation of the GIRO against ROLO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Update report in the VIS/NIR lunar </a:t>
            </a:r>
            <a:r>
              <a:rPr lang="en-US" dirty="0" smtClean="0"/>
              <a:t>session: </a:t>
            </a:r>
            <a:r>
              <a:rPr lang="en-US" b="0" dirty="0" smtClean="0"/>
              <a:t> 7f Thursday</a:t>
            </a:r>
            <a:endParaRPr lang="en-US" b="0" dirty="0" smtClean="0"/>
          </a:p>
          <a:p>
            <a:pPr marL="0" indent="0">
              <a:spcAft>
                <a:spcPts val="600"/>
              </a:spcAft>
              <a:buNone/>
            </a:pP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/>
              <a:t>GSICS Actions:  </a:t>
            </a:r>
            <a:r>
              <a:rPr lang="en-US" b="0" dirty="0" smtClean="0"/>
              <a:t>none pending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89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782763"/>
            <a:ext cx="3979862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1368425" y="1597025"/>
            <a:ext cx="1803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203BC4"/>
                </a:solidFill>
                <a:latin typeface="Geneva" pitchFamily="-102" charset="0"/>
              </a:rPr>
              <a:t>Attitude Control System</a:t>
            </a:r>
            <a:endParaRPr lang="en-US" altLang="en-US" sz="1200">
              <a:solidFill>
                <a:srgbClr val="203BC4"/>
              </a:solidFill>
            </a:endParaRPr>
          </a:p>
        </p:txBody>
      </p:sp>
      <p:sp>
        <p:nvSpPr>
          <p:cNvPr id="7" name="Rectangle 38"/>
          <p:cNvSpPr>
            <a:spLocks noChangeArrowheads="1"/>
          </p:cNvSpPr>
          <p:nvPr/>
        </p:nvSpPr>
        <p:spPr bwMode="auto">
          <a:xfrm>
            <a:off x="3797300" y="1325563"/>
            <a:ext cx="587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Geneva" pitchFamily="-102" charset="0"/>
              </a:rPr>
              <a:t> </a:t>
            </a:r>
            <a:endParaRPr lang="en-US" altLang="en-US" sz="1800"/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1482725" y="5122863"/>
            <a:ext cx="13033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203BC4"/>
                </a:solidFill>
                <a:latin typeface="Geneva" pitchFamily="-102" charset="0"/>
              </a:rPr>
              <a:t>X-band System</a:t>
            </a:r>
            <a:endParaRPr lang="en-US" altLang="en-US" sz="1200">
              <a:solidFill>
                <a:srgbClr val="203BC4"/>
              </a:solidFill>
            </a:endParaRP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3276600" y="5316538"/>
            <a:ext cx="11588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203BC4"/>
                </a:solidFill>
                <a:latin typeface="Geneva" pitchFamily="-102" charset="0"/>
              </a:rPr>
              <a:t>S-band System </a:t>
            </a:r>
            <a:endParaRPr lang="en-US" altLang="en-US" sz="1200">
              <a:solidFill>
                <a:srgbClr val="203BC4"/>
              </a:solidFill>
            </a:endParaRPr>
          </a:p>
        </p:txBody>
      </p:sp>
      <p:sp>
        <p:nvSpPr>
          <p:cNvPr id="10" name="Rectangle 45"/>
          <p:cNvSpPr>
            <a:spLocks noChangeArrowheads="1"/>
          </p:cNvSpPr>
          <p:nvPr/>
        </p:nvSpPr>
        <p:spPr bwMode="auto">
          <a:xfrm>
            <a:off x="3365500" y="5492750"/>
            <a:ext cx="1298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000" b="1">
                <a:solidFill>
                  <a:srgbClr val="000000"/>
                </a:solidFill>
              </a:rPr>
              <a:t>Performance nominal</a:t>
            </a:r>
            <a:endParaRPr lang="en-US" altLang="en-US" sz="1000" b="1"/>
          </a:p>
        </p:txBody>
      </p:sp>
      <p:sp>
        <p:nvSpPr>
          <p:cNvPr id="11" name="Rectangle 48"/>
          <p:cNvSpPr>
            <a:spLocks noChangeArrowheads="1"/>
          </p:cNvSpPr>
          <p:nvPr/>
        </p:nvSpPr>
        <p:spPr bwMode="auto">
          <a:xfrm>
            <a:off x="536575" y="2351088"/>
            <a:ext cx="21717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203BC4"/>
                </a:solidFill>
                <a:latin typeface="Geneva" pitchFamily="-102" charset="0"/>
              </a:rPr>
              <a:t>Enhanced Thematic Mapper +</a:t>
            </a:r>
            <a:endParaRPr lang="en-US" altLang="en-US" sz="1200">
              <a:solidFill>
                <a:srgbClr val="203BC4"/>
              </a:solidFill>
            </a:endParaRPr>
          </a:p>
        </p:txBody>
      </p:sp>
      <p:sp>
        <p:nvSpPr>
          <p:cNvPr id="12" name="Rectangle 49"/>
          <p:cNvSpPr>
            <a:spLocks noChangeArrowheads="1"/>
          </p:cNvSpPr>
          <p:nvPr/>
        </p:nvSpPr>
        <p:spPr bwMode="auto">
          <a:xfrm>
            <a:off x="3081338" y="1201738"/>
            <a:ext cx="587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Geneva" pitchFamily="-102" charset="0"/>
              </a:rPr>
              <a:t> </a:t>
            </a:r>
            <a:endParaRPr lang="en-US" altLang="en-US" sz="1800"/>
          </a:p>
        </p:txBody>
      </p:sp>
      <p:sp>
        <p:nvSpPr>
          <p:cNvPr id="13" name="Rectangle 50"/>
          <p:cNvSpPr>
            <a:spLocks noChangeArrowheads="1"/>
          </p:cNvSpPr>
          <p:nvPr/>
        </p:nvSpPr>
        <p:spPr bwMode="auto">
          <a:xfrm>
            <a:off x="7061200" y="1344613"/>
            <a:ext cx="587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Geneva" pitchFamily="-102" charset="0"/>
              </a:rPr>
              <a:t> </a:t>
            </a:r>
            <a:endParaRPr lang="en-US" altLang="en-US" sz="1800"/>
          </a:p>
        </p:txBody>
      </p:sp>
      <p:sp>
        <p:nvSpPr>
          <p:cNvPr id="14" name="Rectangle 51"/>
          <p:cNvSpPr>
            <a:spLocks noChangeArrowheads="1"/>
          </p:cNvSpPr>
          <p:nvPr/>
        </p:nvSpPr>
        <p:spPr bwMode="auto">
          <a:xfrm>
            <a:off x="3833813" y="1381125"/>
            <a:ext cx="12715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203BC4"/>
                </a:solidFill>
                <a:latin typeface="Geneva" pitchFamily="-102" charset="0"/>
              </a:rPr>
              <a:t>Electrical System</a:t>
            </a:r>
            <a:endParaRPr lang="en-US" altLang="en-US" sz="1200" b="1">
              <a:solidFill>
                <a:srgbClr val="203BC4"/>
              </a:solidFill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V="1">
            <a:off x="2100263" y="3771900"/>
            <a:ext cx="900112" cy="13668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V="1">
            <a:off x="5981700" y="1963738"/>
            <a:ext cx="579438" cy="298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3638550" y="3976688"/>
            <a:ext cx="163513" cy="1331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3660775" y="3830638"/>
            <a:ext cx="1477963" cy="444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Rectangle 57"/>
          <p:cNvSpPr>
            <a:spLocks noChangeArrowheads="1"/>
          </p:cNvSpPr>
          <p:nvPr/>
        </p:nvSpPr>
        <p:spPr bwMode="auto">
          <a:xfrm>
            <a:off x="5183188" y="4173538"/>
            <a:ext cx="15017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203BC4"/>
                </a:solidFill>
                <a:latin typeface="Geneva" pitchFamily="-102" charset="0"/>
              </a:rPr>
              <a:t>Solid State Recorder</a:t>
            </a:r>
            <a:endParaRPr lang="en-US" altLang="en-US" sz="1200">
              <a:solidFill>
                <a:srgbClr val="203BC4"/>
              </a:solidFill>
            </a:endParaRPr>
          </a:p>
        </p:txBody>
      </p:sp>
      <p:sp>
        <p:nvSpPr>
          <p:cNvPr id="20" name="Rectangle 58"/>
          <p:cNvSpPr>
            <a:spLocks noChangeArrowheads="1"/>
          </p:cNvSpPr>
          <p:nvPr/>
        </p:nvSpPr>
        <p:spPr bwMode="auto">
          <a:xfrm>
            <a:off x="7016750" y="4275138"/>
            <a:ext cx="587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Geneva" pitchFamily="-102" charset="0"/>
              </a:rPr>
              <a:t> </a:t>
            </a:r>
            <a:endParaRPr lang="en-US" altLang="en-US" sz="1800"/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auto">
          <a:xfrm>
            <a:off x="5373688" y="3149600"/>
            <a:ext cx="18176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203BC4"/>
                </a:solidFill>
                <a:latin typeface="Geneva" pitchFamily="-102" charset="0"/>
              </a:rPr>
              <a:t>Reaction Control System</a:t>
            </a:r>
            <a:endParaRPr lang="en-US" altLang="en-US" sz="1200">
              <a:solidFill>
                <a:srgbClr val="203BC4"/>
              </a:solidFill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auto">
          <a:xfrm>
            <a:off x="7327900" y="3190875"/>
            <a:ext cx="587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000000"/>
                </a:solidFill>
                <a:latin typeface="Geneva" pitchFamily="-102" charset="0"/>
              </a:rPr>
              <a:t> </a:t>
            </a:r>
            <a:endParaRPr lang="en-US" altLang="en-US" sz="1800"/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auto">
          <a:xfrm>
            <a:off x="5505450" y="3302000"/>
            <a:ext cx="27574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000" b="1"/>
              <a:t>1/07/04 Fuel line #4 thermostat #1a failure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2/24/05 Fuel line #4 thermostat failure; </a:t>
            </a:r>
          </a:p>
          <a:p>
            <a:pPr eaLnBrk="1" hangingPunct="1"/>
            <a:r>
              <a:rPr lang="en-US" altLang="en-US" sz="1000" b="1"/>
              <a:t>               Primary heater circuit disabled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4/25/13 Fuel line #2 thermostat failure; </a:t>
            </a:r>
          </a:p>
          <a:p>
            <a:pPr eaLnBrk="1" hangingPunct="1"/>
            <a:r>
              <a:rPr lang="en-US" altLang="en-US" sz="1000" b="1"/>
              <a:t>               Redundant heater circuit disabled</a:t>
            </a:r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V="1">
            <a:off x="3951288" y="3268663"/>
            <a:ext cx="1408112" cy="3587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33"/>
          <p:cNvSpPr>
            <a:spLocks noChangeShapeType="1"/>
          </p:cNvSpPr>
          <p:nvPr/>
        </p:nvSpPr>
        <p:spPr bwMode="auto">
          <a:xfrm flipV="1">
            <a:off x="3394075" y="1938338"/>
            <a:ext cx="738188" cy="917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Rectangle 64"/>
          <p:cNvSpPr>
            <a:spLocks noChangeArrowheads="1"/>
          </p:cNvSpPr>
          <p:nvPr/>
        </p:nvSpPr>
        <p:spPr bwMode="auto">
          <a:xfrm>
            <a:off x="6600825" y="1863725"/>
            <a:ext cx="8223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203BC4"/>
                </a:solidFill>
                <a:latin typeface="Geneva" pitchFamily="-102" charset="0"/>
              </a:rPr>
              <a:t>Solar Array</a:t>
            </a:r>
            <a:endParaRPr lang="en-US" altLang="en-US" sz="1200" b="1">
              <a:solidFill>
                <a:srgbClr val="203BC4"/>
              </a:solidFill>
            </a:endParaRPr>
          </a:p>
        </p:txBody>
      </p:sp>
      <p:sp>
        <p:nvSpPr>
          <p:cNvPr id="27" name="Rectangle 65"/>
          <p:cNvSpPr>
            <a:spLocks noChangeArrowheads="1"/>
          </p:cNvSpPr>
          <p:nvPr/>
        </p:nvSpPr>
        <p:spPr bwMode="auto">
          <a:xfrm>
            <a:off x="6551613" y="2039938"/>
            <a:ext cx="19494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1000" b="1"/>
              <a:t>5/14/2002 Circuit #14 Failure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5/16/2005 Circuit # 6 Failure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8/13/2008 Circuit #14 recovery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14 circuits remain operating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no impact to ops</a:t>
            </a:r>
            <a:endParaRPr lang="en-US" altLang="en-US" sz="1000" b="1">
              <a:solidFill>
                <a:srgbClr val="000000"/>
              </a:solidFill>
              <a:latin typeface="Geneva" pitchFamily="-102" charset="0"/>
            </a:endParaRPr>
          </a:p>
        </p:txBody>
      </p:sp>
      <p:sp>
        <p:nvSpPr>
          <p:cNvPr id="28" name="Text Box 36"/>
          <p:cNvSpPr txBox="1">
            <a:spLocks noChangeArrowheads="1"/>
          </p:cNvSpPr>
          <p:nvPr/>
        </p:nvSpPr>
        <p:spPr bwMode="auto">
          <a:xfrm>
            <a:off x="5260975" y="4327525"/>
            <a:ext cx="276542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000" b="1"/>
              <a:t>11/15/1999 SSR PWA #23 Loss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02/11/2001 SSR PWA #12 Loss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12/07/2005 SSR PWA #02 Loss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08/02/2006 SSR PWA #13 Loss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03/28/2008 SSR PWA #22 Loss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09/03/2008 SSR PWA #23 Recovered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10/12/2013 SSR PWA #11 Loss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Each PWA is 4% loss of launch capacity</a:t>
            </a:r>
          </a:p>
          <a:p>
            <a:pPr eaLnBrk="1" hangingPunct="1">
              <a:buFontTx/>
              <a:buChar char="•"/>
            </a:pPr>
            <a:r>
              <a:rPr lang="en-US" altLang="en-US" sz="1000" b="1"/>
              <a:t>Boards are likely recoverable</a:t>
            </a:r>
          </a:p>
        </p:txBody>
      </p:sp>
      <p:sp>
        <p:nvSpPr>
          <p:cNvPr id="29" name="Rectangle 67"/>
          <p:cNvSpPr>
            <a:spLocks noChangeArrowheads="1"/>
          </p:cNvSpPr>
          <p:nvPr/>
        </p:nvSpPr>
        <p:spPr bwMode="auto">
          <a:xfrm>
            <a:off x="1576388" y="5303838"/>
            <a:ext cx="1298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000" b="1">
                <a:solidFill>
                  <a:srgbClr val="000000"/>
                </a:solidFill>
              </a:rPr>
              <a:t>Performance nominal</a:t>
            </a:r>
            <a:endParaRPr lang="en-US" altLang="en-US" sz="1000" b="1"/>
          </a:p>
        </p:txBody>
      </p:sp>
      <p:sp>
        <p:nvSpPr>
          <p:cNvPr id="30" name="Rectangle 68"/>
          <p:cNvSpPr>
            <a:spLocks noChangeArrowheads="1"/>
          </p:cNvSpPr>
          <p:nvPr/>
        </p:nvSpPr>
        <p:spPr bwMode="auto">
          <a:xfrm>
            <a:off x="1431925" y="1770063"/>
            <a:ext cx="2397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000" b="1">
                <a:solidFill>
                  <a:srgbClr val="000000"/>
                </a:solidFill>
                <a:cs typeface="Arial" charset="0"/>
              </a:rPr>
              <a:t>•</a:t>
            </a:r>
            <a:r>
              <a:rPr lang="en-US" altLang="en-US" sz="1000" b="1">
                <a:cs typeface="Arial" charset="0"/>
              </a:rPr>
              <a:t>05/05/2004 Gyro 3 Shut Off</a:t>
            </a:r>
            <a:r>
              <a:rPr lang="en-US" altLang="en-US" sz="1000" b="1">
                <a:solidFill>
                  <a:srgbClr val="000000"/>
                </a:solidFill>
                <a:cs typeface="Arial" charset="0"/>
              </a:rPr>
              <a:t> </a:t>
            </a:r>
          </a:p>
          <a:p>
            <a:pPr eaLnBrk="1" hangingPunct="1"/>
            <a:r>
              <a:rPr lang="en-US" altLang="en-US" sz="1000" b="1">
                <a:solidFill>
                  <a:srgbClr val="000000"/>
                </a:solidFill>
                <a:cs typeface="Arial" charset="0"/>
              </a:rPr>
              <a:t>•1-gyro control system in development</a:t>
            </a:r>
          </a:p>
        </p:txBody>
      </p:sp>
      <p:sp>
        <p:nvSpPr>
          <p:cNvPr id="32" name="Rectangle 70"/>
          <p:cNvSpPr>
            <a:spLocks noChangeArrowheads="1"/>
          </p:cNvSpPr>
          <p:nvPr/>
        </p:nvSpPr>
        <p:spPr bwMode="auto">
          <a:xfrm>
            <a:off x="665163" y="2546350"/>
            <a:ext cx="1574800" cy="4619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000" b="1">
                <a:solidFill>
                  <a:srgbClr val="000000"/>
                </a:solidFill>
              </a:rPr>
              <a:t>•5/31/2003 SLC Failure</a:t>
            </a:r>
          </a:p>
          <a:p>
            <a:pPr eaLnBrk="1" hangingPunct="1"/>
            <a:r>
              <a:rPr lang="en-US" altLang="en-US" sz="1000" b="1">
                <a:solidFill>
                  <a:srgbClr val="000000"/>
                </a:solidFill>
              </a:rPr>
              <a:t>•4/01/2007 Bumper mode</a:t>
            </a:r>
          </a:p>
          <a:p>
            <a:pPr eaLnBrk="1" hangingPunct="1"/>
            <a:r>
              <a:rPr lang="en-US" altLang="en-US" sz="10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42925" y="3867150"/>
            <a:ext cx="210343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200" b="1">
                <a:solidFill>
                  <a:srgbClr val="203BC4"/>
                </a:solidFill>
                <a:latin typeface="Geneva" pitchFamily="-102" charset="0"/>
              </a:rPr>
              <a:t>Remote Tlm Cmd (RTC) Box</a:t>
            </a:r>
            <a:endParaRPr lang="en-US" altLang="en-US" sz="1200">
              <a:solidFill>
                <a:srgbClr val="203BC4"/>
              </a:solidFill>
            </a:endParaRPr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 flipV="1">
            <a:off x="2239963" y="3255963"/>
            <a:ext cx="611187" cy="604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73"/>
          <p:cNvSpPr>
            <a:spLocks noChangeArrowheads="1"/>
          </p:cNvSpPr>
          <p:nvPr/>
        </p:nvSpPr>
        <p:spPr bwMode="auto">
          <a:xfrm>
            <a:off x="687388" y="4070350"/>
            <a:ext cx="17780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000" b="1">
                <a:solidFill>
                  <a:srgbClr val="000000"/>
                </a:solidFill>
              </a:rPr>
              <a:t>•</a:t>
            </a:r>
            <a:r>
              <a:rPr lang="en-US" altLang="en-US" sz="1000" b="1"/>
              <a:t>09/27/2014 RTC A Failover</a:t>
            </a:r>
            <a:endParaRPr lang="en-US" altLang="en-US" sz="1000" b="1">
              <a:solidFill>
                <a:srgbClr val="000000"/>
              </a:solidFill>
            </a:endParaRPr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>
            <a:off x="2133600" y="2597150"/>
            <a:ext cx="377825" cy="27781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3130550" y="2078038"/>
            <a:ext cx="93663" cy="777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Rectangle 68"/>
          <p:cNvSpPr>
            <a:spLocks noChangeArrowheads="1"/>
          </p:cNvSpPr>
          <p:nvPr/>
        </p:nvSpPr>
        <p:spPr bwMode="auto">
          <a:xfrm>
            <a:off x="3938588" y="1566863"/>
            <a:ext cx="26066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2" charset="-128"/>
              </a:defRPr>
            </a:lvl9pPr>
          </a:lstStyle>
          <a:p>
            <a:pPr eaLnBrk="1" hangingPunct="1"/>
            <a:r>
              <a:rPr lang="en-US" altLang="en-US" sz="1000" b="1">
                <a:solidFill>
                  <a:srgbClr val="000000"/>
                </a:solidFill>
                <a:cs typeface="Arial" charset="0"/>
              </a:rPr>
              <a:t>•</a:t>
            </a:r>
            <a:r>
              <a:rPr lang="en-US" altLang="en-US" sz="1000" b="1">
                <a:cs typeface="Arial" charset="0"/>
              </a:rPr>
              <a:t>10/18/2014 Clock Generator Circuit failure</a:t>
            </a:r>
            <a:endParaRPr lang="en-US" altLang="en-US" sz="1000" b="1">
              <a:solidFill>
                <a:srgbClr val="000000"/>
              </a:solidFill>
              <a:cs typeface="Arial" charset="0"/>
            </a:endParaRPr>
          </a:p>
          <a:p>
            <a:pPr eaLnBrk="1" hangingPunct="1"/>
            <a:r>
              <a:rPr lang="en-US" altLang="en-US" sz="1000" b="1">
                <a:solidFill>
                  <a:srgbClr val="000000"/>
                </a:solidFill>
                <a:cs typeface="Arial" charset="0"/>
              </a:rPr>
              <a:t>•Battery performance nominal</a:t>
            </a:r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381000" y="177800"/>
            <a:ext cx="8382000" cy="663575"/>
          </a:xfrm>
        </p:spPr>
        <p:txBody>
          <a:bodyPr/>
          <a:lstStyle/>
          <a:p>
            <a:r>
              <a:rPr lang="en-US" dirty="0" smtClean="0"/>
              <a:t>Landsat 7 Observatory Status</a:t>
            </a:r>
            <a:endParaRPr lang="en-US" dirty="0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707848" y="731322"/>
            <a:ext cx="180889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u="sng" dirty="0" smtClean="0">
                <a:solidFill>
                  <a:srgbClr val="0070C0"/>
                </a:solidFill>
                <a:latin typeface="+mj-lt"/>
                <a:ea typeface="MS PGothic" panose="020B0600070205080204" pitchFamily="34" charset="-128"/>
              </a:rPr>
              <a:t>On orbit since April 1999</a:t>
            </a:r>
            <a:endParaRPr lang="en-US" altLang="en-US" sz="1200" u="sng" dirty="0">
              <a:solidFill>
                <a:srgbClr val="0070C0"/>
              </a:solidFill>
              <a:latin typeface="+mj-lt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382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Landsat 7 </a:t>
            </a:r>
            <a:r>
              <a:rPr lang="en-US" dirty="0" smtClean="0"/>
              <a:t>End of Mission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3000"/>
              </a:lnSpc>
            </a:pPr>
            <a:r>
              <a:rPr lang="en-US" dirty="0" smtClean="0"/>
              <a:t>Place </a:t>
            </a:r>
            <a:r>
              <a:rPr lang="en-US" dirty="0"/>
              <a:t>Landsat 7 in a disposable orbit </a:t>
            </a:r>
            <a:r>
              <a:rPr lang="en-US" dirty="0" smtClean="0"/>
              <a:t>appx </a:t>
            </a:r>
            <a:r>
              <a:rPr lang="en-US" dirty="0"/>
              <a:t>8 km below 705 km </a:t>
            </a:r>
          </a:p>
          <a:p>
            <a:pPr lvl="1">
              <a:lnSpc>
                <a:spcPct val="83000"/>
              </a:lnSpc>
            </a:pPr>
            <a:r>
              <a:rPr lang="en-US" dirty="0"/>
              <a:t>EOM estimate late 2020 — coincides with L9 launch</a:t>
            </a:r>
          </a:p>
          <a:p>
            <a:pPr lvl="1">
              <a:lnSpc>
                <a:spcPct val="83000"/>
              </a:lnSpc>
              <a:spcAft>
                <a:spcPts val="1200"/>
              </a:spcAft>
            </a:pPr>
            <a:r>
              <a:rPr lang="en-US" dirty="0"/>
              <a:t>May be extended to mid 2021 if L9 is delayed</a:t>
            </a:r>
          </a:p>
          <a:p>
            <a:pPr>
              <a:lnSpc>
                <a:spcPct val="80000"/>
              </a:lnSpc>
            </a:pPr>
            <a:r>
              <a:rPr lang="en-US" dirty="0"/>
              <a:t>Several options for fuel use (dependent </a:t>
            </a:r>
            <a:r>
              <a:rPr lang="en-US" dirty="0" smtClean="0"/>
              <a:t>upon spacecraft health)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Must meet 25 year re-entry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Could be used to raise the inclination (MLT) if desired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Potential for </a:t>
            </a:r>
            <a:r>
              <a:rPr lang="en-US" dirty="0" err="1"/>
              <a:t>underflights</a:t>
            </a:r>
            <a:r>
              <a:rPr lang="en-US" dirty="0"/>
              <a:t> of L8 and L9 for calibration purposes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Could return to 705 km if L9 fails to reach orbit</a:t>
            </a:r>
          </a:p>
          <a:p>
            <a:pPr lvl="1">
              <a:lnSpc>
                <a:spcPct val="80000"/>
              </a:lnSpc>
              <a:spcAft>
                <a:spcPts val="1200"/>
              </a:spcAft>
            </a:pPr>
            <a:r>
              <a:rPr lang="en-US" dirty="0"/>
              <a:t>Could potentially perform science off of </a:t>
            </a:r>
            <a:r>
              <a:rPr lang="en-US" dirty="0" smtClean="0"/>
              <a:t>WRS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Participating </a:t>
            </a:r>
            <a:r>
              <a:rPr lang="en-US" dirty="0"/>
              <a:t>with NASA’s Satellite Servicing Projects Division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https://sspd.gsfc.nasa.gov/restore-L.html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L7 </a:t>
            </a:r>
            <a:r>
              <a:rPr lang="en-US" sz="1800" dirty="0"/>
              <a:t>identified as client to be captured and refueled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Would </a:t>
            </a:r>
            <a:r>
              <a:rPr lang="en-US" sz="1600" dirty="0"/>
              <a:t>commence after the end of the science </a:t>
            </a:r>
            <a:r>
              <a:rPr lang="en-US" sz="1600" dirty="0" smtClean="0"/>
              <a:t>mission</a:t>
            </a:r>
          </a:p>
        </p:txBody>
      </p:sp>
    </p:spTree>
    <p:extLst>
      <p:ext uri="{BB962C8B-B14F-4D97-AF65-F5344CB8AC3E}">
        <p14:creationId xmlns:p14="http://schemas.microsoft.com/office/powerpoint/2010/main" val="110453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900" y="4237038"/>
            <a:ext cx="2071080" cy="21544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127376" y="1178999"/>
            <a:ext cx="8763000" cy="4825207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 b="0" dirty="0"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177800"/>
            <a:ext cx="8382000" cy="663575"/>
          </a:xfrm>
        </p:spPr>
        <p:txBody>
          <a:bodyPr/>
          <a:lstStyle/>
          <a:p>
            <a:r>
              <a:rPr lang="en-US" altLang="en-US" dirty="0" smtClean="0"/>
              <a:t>Landsat 8 Observatory Status</a:t>
            </a:r>
          </a:p>
        </p:txBody>
      </p:sp>
      <p:pic>
        <p:nvPicPr>
          <p:cNvPr id="7" name="Picture 2" descr="D:\Documents\7 LDCM\Spacecraft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176" y="2329252"/>
            <a:ext cx="7950200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5"/>
          <p:cNvCxnSpPr>
            <a:cxnSpLocks noChangeShapeType="1"/>
          </p:cNvCxnSpPr>
          <p:nvPr/>
        </p:nvCxnSpPr>
        <p:spPr bwMode="auto">
          <a:xfrm>
            <a:off x="1330325" y="2054225"/>
            <a:ext cx="488950" cy="3714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6999" y="1535415"/>
            <a:ext cx="21576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Operational Land </a:t>
            </a:r>
            <a:r>
              <a:rPr lang="en-US" altLang="en-US" sz="1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Imager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5900" y="4237038"/>
            <a:ext cx="2071080" cy="215444"/>
          </a:xfrm>
          <a:prstGeom prst="rect">
            <a:avLst/>
          </a:prstGeom>
          <a:solidFill>
            <a:schemeClr val="tx2"/>
          </a:solidFill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FFFF00"/>
                </a:solidFill>
                <a:latin typeface="+mj-lt"/>
                <a:ea typeface="MS PGothic" panose="020B0600070205080204" pitchFamily="34" charset="-128"/>
              </a:rPr>
              <a:t>Thermal Infrared Sensor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847202" y="2121592"/>
            <a:ext cx="19396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Propulsion Subsystem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399088" y="1970088"/>
            <a:ext cx="24333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Thermal Control </a:t>
            </a:r>
            <a:r>
              <a:rPr lang="en-US" altLang="en-US" sz="1400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System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u="sng" dirty="0" smtClean="0">
                <a:solidFill>
                  <a:srgbClr val="FF0000"/>
                </a:solidFill>
                <a:latin typeface="+mj-lt"/>
                <a:ea typeface="MS PGothic" panose="020B0600070205080204" pitchFamily="34" charset="-128"/>
              </a:rPr>
              <a:t>-Reaction Wheel 4 Heater erratic cycling</a:t>
            </a:r>
            <a:endParaRPr lang="en-US" altLang="en-US" sz="1000" u="sng" dirty="0">
              <a:solidFill>
                <a:srgbClr val="FF0000"/>
              </a:solidFill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343450" y="3609043"/>
            <a:ext cx="20726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Electrical Power System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193479" y="2572448"/>
            <a:ext cx="207909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Attitude Control </a:t>
            </a:r>
            <a:r>
              <a:rPr lang="en-US" altLang="en-US" sz="1400" u="sng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System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u="sng" dirty="0" smtClean="0">
                <a:solidFill>
                  <a:srgbClr val="FF0000"/>
                </a:solidFill>
                <a:latin typeface="+mj-lt"/>
                <a:ea typeface="MS PGothic" panose="020B0600070205080204" pitchFamily="34" charset="-128"/>
              </a:rPr>
              <a:t>- CSS-9 current spikes</a:t>
            </a: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352800" y="1447800"/>
            <a:ext cx="174086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RF Communications</a:t>
            </a: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2203450" y="5141913"/>
            <a:ext cx="299601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u="sng" dirty="0">
                <a:solidFill>
                  <a:schemeClr val="accent6">
                    <a:lumMod val="75000"/>
                  </a:schemeClr>
                </a:solidFill>
                <a:latin typeface="+mj-lt"/>
                <a:ea typeface="MS PGothic" panose="020B0600070205080204" pitchFamily="34" charset="-128"/>
              </a:rPr>
              <a:t>Command &amp; Data Handling System</a:t>
            </a:r>
          </a:p>
        </p:txBody>
      </p:sp>
      <p:cxnSp>
        <p:nvCxnSpPr>
          <p:cNvPr id="17" name="Straight Arrow Connector 26"/>
          <p:cNvCxnSpPr>
            <a:cxnSpLocks noChangeShapeType="1"/>
          </p:cNvCxnSpPr>
          <p:nvPr/>
        </p:nvCxnSpPr>
        <p:spPr bwMode="auto">
          <a:xfrm flipV="1">
            <a:off x="1173163" y="3775075"/>
            <a:ext cx="423862" cy="4619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707848" y="731322"/>
            <a:ext cx="178093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u="sng" dirty="0" smtClean="0">
                <a:solidFill>
                  <a:srgbClr val="0070C0"/>
                </a:solidFill>
                <a:latin typeface="+mj-lt"/>
                <a:ea typeface="MS PGothic" panose="020B0600070205080204" pitchFamily="34" charset="-128"/>
              </a:rPr>
              <a:t>On orbit since Feb. 2013</a:t>
            </a:r>
            <a:endParaRPr lang="en-US" altLang="en-US" sz="1200" u="sng" dirty="0">
              <a:solidFill>
                <a:srgbClr val="0070C0"/>
              </a:solidFill>
              <a:latin typeface="+mj-lt"/>
              <a:ea typeface="MS PGothic" panose="020B0600070205080204" pitchFamily="34" charset="-128"/>
            </a:endParaRP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auto">
          <a:xfrm>
            <a:off x="126999" y="4551363"/>
            <a:ext cx="4966661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7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5000"/>
              </a:lnSpc>
              <a:spcBef>
                <a:spcPct val="30000"/>
              </a:spcBef>
              <a:buClr>
                <a:srgbClr val="678090"/>
              </a:buClr>
              <a:buSzPct val="70000"/>
              <a:buFont typeface="Wingdings" panose="05000000000000000000" pitchFamily="2" charset="2"/>
              <a:buChar char="u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5000"/>
              </a:lnSpc>
              <a:spcBef>
                <a:spcPct val="30000"/>
              </a:spcBef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85000"/>
              <a:buFont typeface="Wingdings" panose="05000000000000000000" pitchFamily="2" charset="2"/>
              <a:buChar char="l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>
                <a:solidFill>
                  <a:srgbClr val="FF0000"/>
                </a:solidFill>
                <a:ea typeface="MS PGothic" panose="020B0600070205080204" pitchFamily="34" charset="-128"/>
              </a:rPr>
              <a:t>- </a:t>
            </a:r>
            <a:r>
              <a:rPr lang="en-US" altLang="en-US" sz="1000" dirty="0" smtClean="0">
                <a:solidFill>
                  <a:srgbClr val="FF0000"/>
                </a:solidFill>
                <a:ea typeface="MS PGothic" panose="020B0600070205080204" pitchFamily="34" charset="-128"/>
              </a:rPr>
              <a:t>TIRS Alt Con Ops</a:t>
            </a:r>
            <a:r>
              <a:rPr lang="en-US" altLang="en-US" sz="1000" dirty="0" smtClean="0">
                <a:solidFill>
                  <a:srgbClr val="FF0000"/>
                </a:solidFill>
                <a:latin typeface="+mj-lt"/>
                <a:ea typeface="MS PGothic" panose="020B0600070205080204" pitchFamily="34" charset="-128"/>
              </a:rPr>
              <a:t> developed and has been used since Nov. 2015</a:t>
            </a:r>
            <a:endParaRPr lang="en-US" altLang="en-US" sz="1000" dirty="0">
              <a:solidFill>
                <a:srgbClr val="FF0000"/>
              </a:solidFill>
              <a:latin typeface="+mj-lt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24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Landsat </a:t>
            </a:r>
            <a:r>
              <a:rPr lang="en-US" alt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03671"/>
            <a:ext cx="8778240" cy="1777181"/>
          </a:xfrm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i="1" dirty="0" smtClean="0"/>
              <a:t>Nearly identical copy of Landsat 8, part of Sustainable Land </a:t>
            </a:r>
            <a:r>
              <a:rPr lang="en-US" i="1" dirty="0" smtClean="0"/>
              <a:t>Imaging </a:t>
            </a:r>
            <a:r>
              <a:rPr lang="en-US" i="1" dirty="0" smtClean="0"/>
              <a:t>(SLI) Program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Operational Land Imager (OLI-2)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Thermal Infrared Sensor (TIRS-2)</a:t>
            </a:r>
            <a:endParaRPr lang="en-US" dirty="0"/>
          </a:p>
          <a:p>
            <a:pPr marL="0" indent="0">
              <a:buNone/>
              <a:defRPr/>
            </a:pPr>
            <a:r>
              <a:rPr lang="en-US" i="1" dirty="0" smtClean="0"/>
              <a:t>Fast-tracked for December 2020 </a:t>
            </a:r>
            <a:r>
              <a:rPr lang="en-US" i="1" dirty="0" smtClean="0"/>
              <a:t>launch; </a:t>
            </a:r>
            <a:r>
              <a:rPr lang="en-US" i="1" dirty="0" smtClean="0"/>
              <a:t>on schedule</a:t>
            </a:r>
            <a:endParaRPr lang="en-US" i="1" dirty="0"/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Sun-sync orbit, phased 8 days from L8 for better temporal coverage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Spacecraft </a:t>
            </a:r>
            <a:r>
              <a:rPr lang="en-US" dirty="0" smtClean="0"/>
              <a:t>CDR: 2/2018;  Ground Station PDR: 3/2018</a:t>
            </a:r>
            <a:r>
              <a:rPr lang="en-US" dirty="0"/>
              <a:t>;</a:t>
            </a:r>
            <a:r>
              <a:rPr lang="en-US" dirty="0" smtClean="0"/>
              <a:t>  Mission CDR: </a:t>
            </a:r>
            <a:r>
              <a:rPr lang="en-US" dirty="0" smtClean="0"/>
              <a:t>4/2018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32" y="2817172"/>
            <a:ext cx="8209935" cy="404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26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2018 Landsat Science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0" dirty="0" smtClean="0"/>
              <a:t>The </a:t>
            </a:r>
            <a:r>
              <a:rPr lang="en-US" u="sng" dirty="0"/>
              <a:t>2018-2023 Landsat Science Team</a:t>
            </a:r>
            <a:r>
              <a:rPr lang="en-US" b="0" dirty="0"/>
              <a:t> provides technical and scientific input to USGS and NASA on issues critical to the success of the Landsat </a:t>
            </a:r>
            <a:r>
              <a:rPr lang="en-US" b="0" dirty="0" smtClean="0"/>
              <a:t>program</a:t>
            </a:r>
          </a:p>
          <a:p>
            <a:endParaRPr lang="en-US" b="0" dirty="0" smtClean="0"/>
          </a:p>
          <a:p>
            <a:r>
              <a:rPr lang="en-US" dirty="0" smtClean="0"/>
              <a:t>Members:</a:t>
            </a:r>
            <a:r>
              <a:rPr lang="en-US" b="0" dirty="0" smtClean="0"/>
              <a:t> 1 each, </a:t>
            </a:r>
            <a:r>
              <a:rPr lang="en-US" b="0" dirty="0"/>
              <a:t>USGS and NASA co-chair; 21 members, 19 </a:t>
            </a:r>
            <a:r>
              <a:rPr lang="en-US" b="0" dirty="0" smtClean="0"/>
              <a:t>applications </a:t>
            </a:r>
            <a:r>
              <a:rPr lang="en-US" b="0" dirty="0" smtClean="0"/>
              <a:t>proposals</a:t>
            </a:r>
          </a:p>
          <a:p>
            <a:endParaRPr lang="en-US" dirty="0" smtClean="0"/>
          </a:p>
          <a:p>
            <a:r>
              <a:rPr lang="en-US" dirty="0" smtClean="0"/>
              <a:t>Available </a:t>
            </a:r>
            <a:r>
              <a:rPr lang="en-US" dirty="0"/>
              <a:t>at: </a:t>
            </a:r>
            <a:r>
              <a:rPr lang="en-US" b="0" dirty="0" smtClean="0"/>
              <a:t> </a:t>
            </a:r>
            <a:r>
              <a:rPr lang="en-US" b="0" dirty="0" smtClean="0">
                <a:hlinkClick r:id="rId2"/>
              </a:rPr>
              <a:t>https</a:t>
            </a:r>
            <a:r>
              <a:rPr lang="en-US" b="0" dirty="0">
                <a:hlinkClick r:id="rId2"/>
              </a:rPr>
              <a:t>://</a:t>
            </a:r>
            <a:r>
              <a:rPr lang="en-US" b="0" dirty="0" smtClean="0">
                <a:hlinkClick r:id="rId2"/>
              </a:rPr>
              <a:t>landsat.usgs.gov/2018-2023-science-team</a:t>
            </a:r>
            <a:endParaRPr lang="en-US" b="0" dirty="0" smtClean="0"/>
          </a:p>
          <a:p>
            <a:r>
              <a:rPr lang="en-US" dirty="0" smtClean="0"/>
              <a:t>Goals:</a:t>
            </a:r>
          </a:p>
          <a:p>
            <a:pPr lvl="1">
              <a:lnSpc>
                <a:spcPct val="100000"/>
              </a:lnSpc>
            </a:pPr>
            <a:r>
              <a:rPr lang="en-US" u="sng" dirty="0" smtClean="0"/>
              <a:t>Ensure </a:t>
            </a:r>
            <a:r>
              <a:rPr lang="en-US" u="sng" dirty="0"/>
              <a:t>that Landsat 9 data, and relevant data from future Landsat missions are completely integrated</a:t>
            </a:r>
            <a:r>
              <a:rPr lang="en-US" dirty="0"/>
              <a:t> with past Landsat data for the purpose of meeting the needs of current users and enabling new applications. </a:t>
            </a:r>
            <a:endParaRPr lang="en-US" dirty="0" smtClean="0"/>
          </a:p>
          <a:p>
            <a:pPr lvl="1">
              <a:lnSpc>
                <a:spcPct val="100000"/>
              </a:lnSpc>
            </a:pPr>
            <a:r>
              <a:rPr lang="en-US" u="sng" dirty="0" smtClean="0"/>
              <a:t>Synergistically exploit other sources </a:t>
            </a:r>
            <a:r>
              <a:rPr lang="en-US" dirty="0"/>
              <a:t>with the Landsat record.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657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Activities of Interest to GSICS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b="1" i="1" dirty="0"/>
              <a:t>Landsat </a:t>
            </a:r>
            <a:r>
              <a:rPr lang="en-US" b="1" i="1" dirty="0" smtClean="0"/>
              <a:t>8 Calibration </a:t>
            </a:r>
            <a:r>
              <a:rPr lang="en-US" b="1" i="1" dirty="0"/>
              <a:t>Update</a:t>
            </a:r>
          </a:p>
          <a:p>
            <a:pPr marL="342900" lvl="1" indent="-342900">
              <a:spcAft>
                <a:spcPts val="0"/>
              </a:spcAft>
              <a:buSzPct val="75000"/>
            </a:pPr>
            <a:r>
              <a:rPr lang="en-US" dirty="0"/>
              <a:t>Nominal calibration </a:t>
            </a:r>
            <a:r>
              <a:rPr lang="en-US" dirty="0" smtClean="0"/>
              <a:t>process </a:t>
            </a:r>
            <a:r>
              <a:rPr lang="en-US" dirty="0"/>
              <a:t>and updates</a:t>
            </a:r>
          </a:p>
          <a:p>
            <a:pPr marL="742950" lvl="2" indent="-342900">
              <a:spcAft>
                <a:spcPts val="600"/>
              </a:spcAft>
              <a:buSzPct val="75000"/>
            </a:pPr>
            <a:r>
              <a:rPr lang="en-US" dirty="0" smtClean="0"/>
              <a:t>Minor </a:t>
            </a:r>
            <a:r>
              <a:rPr lang="en-US" dirty="0" smtClean="0"/>
              <a:t>calibration drift:  </a:t>
            </a:r>
            <a:r>
              <a:rPr lang="en-US" dirty="0" smtClean="0"/>
              <a:t>Band </a:t>
            </a:r>
            <a:r>
              <a:rPr lang="en-US" dirty="0"/>
              <a:t>1 </a:t>
            </a:r>
            <a:r>
              <a:rPr lang="en-US" dirty="0" smtClean="0"/>
              <a:t>(442 nm) </a:t>
            </a:r>
            <a:r>
              <a:rPr lang="en-US" dirty="0"/>
              <a:t>gain change </a:t>
            </a:r>
            <a:r>
              <a:rPr lang="en-US" dirty="0"/>
              <a:t>&lt; </a:t>
            </a:r>
            <a:r>
              <a:rPr lang="en-US" dirty="0" smtClean="0"/>
              <a:t>0.2</a:t>
            </a:r>
            <a:r>
              <a:rPr lang="en-US" dirty="0"/>
              <a:t>% per year</a:t>
            </a:r>
            <a:endParaRPr lang="en-US" dirty="0" smtClean="0"/>
          </a:p>
          <a:p>
            <a:pPr marL="0" indent="0">
              <a:spcAft>
                <a:spcPts val="600"/>
              </a:spcAft>
              <a:buNone/>
            </a:pPr>
            <a:endParaRPr lang="en-US" b="1" i="1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US" b="1" i="1" dirty="0" smtClean="0"/>
              <a:t>Landsat Collection 1 </a:t>
            </a:r>
            <a:r>
              <a:rPr lang="en-US" b="1" i="1" dirty="0" smtClean="0"/>
              <a:t>Update – Level </a:t>
            </a:r>
            <a:r>
              <a:rPr lang="en-US" b="1" i="1" dirty="0" smtClean="0"/>
              <a:t>1 </a:t>
            </a:r>
            <a:r>
              <a:rPr lang="en-US" b="1" i="1" dirty="0" smtClean="0"/>
              <a:t>products; tiered structure</a:t>
            </a:r>
            <a:endParaRPr lang="en-US" b="1" i="1" dirty="0" smtClean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0" dirty="0" smtClean="0">
                <a:hlinkClick r:id="rId3"/>
              </a:rPr>
              <a:t>https</a:t>
            </a:r>
            <a:r>
              <a:rPr lang="en-US" b="0" dirty="0">
                <a:hlinkClick r:id="rId3"/>
              </a:rPr>
              <a:t>://</a:t>
            </a:r>
            <a:r>
              <a:rPr lang="en-US" b="0" dirty="0" smtClean="0">
                <a:hlinkClick r:id="rId3"/>
              </a:rPr>
              <a:t>landsat.usgs.gov/landsat-collections</a:t>
            </a:r>
            <a:endParaRPr lang="en-US" b="0" dirty="0" smtClean="0"/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dirty="0" smtClean="0"/>
              <a:t>Completed in </a:t>
            </a:r>
            <a:r>
              <a:rPr lang="en-US" dirty="0" smtClean="0"/>
              <a:t>2017:  Thematic </a:t>
            </a:r>
            <a:r>
              <a:rPr lang="en-US" dirty="0" smtClean="0"/>
              <a:t>Mapper (TM), Enhanced </a:t>
            </a:r>
            <a:r>
              <a:rPr lang="en-US" dirty="0" smtClean="0"/>
              <a:t>Thematic </a:t>
            </a:r>
            <a:r>
              <a:rPr lang="en-US" dirty="0" smtClean="0"/>
              <a:t>Mapper </a:t>
            </a:r>
            <a:r>
              <a:rPr lang="en-US" dirty="0" smtClean="0"/>
              <a:t>Plus (ETM</a:t>
            </a:r>
            <a:r>
              <a:rPr lang="en-US" dirty="0" smtClean="0"/>
              <a:t>+), Operational Land Imager (OLI)/Thermal Infrared Sensor (TIRS) products</a:t>
            </a:r>
          </a:p>
          <a:p>
            <a:pPr marL="342900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</a:pPr>
            <a:r>
              <a:rPr lang="en-US" dirty="0" smtClean="0"/>
              <a:t>Landsat </a:t>
            </a:r>
            <a:r>
              <a:rPr lang="en-US" dirty="0" smtClean="0"/>
              <a:t>TM no </a:t>
            </a:r>
            <a:r>
              <a:rPr lang="en-US" dirty="0" smtClean="0"/>
              <a:t>Payload Correction Data (PCD), and Multi Spectral Scanner (MSS) information being processed, expected by end of March</a:t>
            </a:r>
          </a:p>
          <a:p>
            <a:pPr marL="400050" lvl="2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landsat.usgs.gov/landsat-no-pcd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772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19792</TotalTime>
  <Words>1467</Words>
  <Application>Microsoft Office PowerPoint</Application>
  <PresentationFormat>On-screen Show (4:3)</PresentationFormat>
  <Paragraphs>210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ＭＳ Ｐゴシック</vt:lpstr>
      <vt:lpstr>ＭＳ Ｐゴシック</vt:lpstr>
      <vt:lpstr>Arial</vt:lpstr>
      <vt:lpstr>Courier New</vt:lpstr>
      <vt:lpstr>Geneva</vt:lpstr>
      <vt:lpstr>Wingdings</vt:lpstr>
      <vt:lpstr>Microsoft Office 98</vt:lpstr>
      <vt:lpstr>USGS Agency Report to GSICS March 19, 2018</vt:lpstr>
      <vt:lpstr>Overview</vt:lpstr>
      <vt:lpstr>GSICS Activities and Actions</vt:lpstr>
      <vt:lpstr>Landsat 7 Observatory Status</vt:lpstr>
      <vt:lpstr>Landsat 7 End of Mission Considerations</vt:lpstr>
      <vt:lpstr>Landsat 8 Observatory Status</vt:lpstr>
      <vt:lpstr>Landsat 9</vt:lpstr>
      <vt:lpstr>New 2018 Landsat Science Team</vt:lpstr>
      <vt:lpstr>Other Activities of Interest to GSICS</vt:lpstr>
      <vt:lpstr>Other Activities of Interest to GSICS</vt:lpstr>
      <vt:lpstr>Other Activities of Interest to GSICS</vt:lpstr>
      <vt:lpstr>Other Activities of Interest to GSICS</vt:lpstr>
      <vt:lpstr>Other Activities of Interest to GSICS</vt:lpstr>
      <vt:lpstr>Other Activities</vt:lpstr>
      <vt:lpstr>USGS Personnel Supporting GSICS</vt:lpstr>
      <vt:lpstr>PowerPoint Presentation</vt:lpstr>
    </vt:vector>
  </TitlesOfParts>
  <Company>USGS/EROS Data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DocuShare</dc:title>
  <dc:creator>Autumn Olson</dc:creator>
  <cp:lastModifiedBy>Stone, Thomas C.</cp:lastModifiedBy>
  <cp:revision>1296</cp:revision>
  <cp:lastPrinted>2016-02-25T17:49:11Z</cp:lastPrinted>
  <dcterms:created xsi:type="dcterms:W3CDTF">2005-05-17T19:07:47Z</dcterms:created>
  <dcterms:modified xsi:type="dcterms:W3CDTF">2018-03-14T03:00:24Z</dcterms:modified>
</cp:coreProperties>
</file>