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7"/>
  </p:notesMasterIdLst>
  <p:handoutMasterIdLst>
    <p:handoutMasterId r:id="rId18"/>
  </p:handoutMasterIdLst>
  <p:sldIdLst>
    <p:sldId id="410" r:id="rId2"/>
    <p:sldId id="443" r:id="rId3"/>
    <p:sldId id="442" r:id="rId4"/>
    <p:sldId id="415" r:id="rId5"/>
    <p:sldId id="430" r:id="rId6"/>
    <p:sldId id="435" r:id="rId7"/>
    <p:sldId id="439" r:id="rId8"/>
    <p:sldId id="440" r:id="rId9"/>
    <p:sldId id="441" r:id="rId10"/>
    <p:sldId id="436" r:id="rId11"/>
    <p:sldId id="437" r:id="rId12"/>
    <p:sldId id="438" r:id="rId13"/>
    <p:sldId id="433" r:id="rId14"/>
    <p:sldId id="432" r:id="rId15"/>
    <p:sldId id="407" r:id="rId16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FF"/>
    <a:srgbClr val="EFC8DF"/>
    <a:srgbClr val="A2DADE"/>
    <a:srgbClr val="4E0B55"/>
    <a:srgbClr val="EE2D24"/>
    <a:srgbClr val="C7A775"/>
    <a:srgbClr val="00B5EF"/>
    <a:srgbClr val="CDE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93959" autoAdjust="0"/>
  </p:normalViewPr>
  <p:slideViewPr>
    <p:cSldViewPr snapToGrid="0">
      <p:cViewPr varScale="1">
        <p:scale>
          <a:sx n="74" d="100"/>
          <a:sy n="74" d="100"/>
        </p:scale>
        <p:origin x="52" y="12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298BE994-7E1D-4B74-A0AB-6447C27BAAA1}" type="datetime4">
              <a:rPr lang="en-GB"/>
              <a:pPr>
                <a:defRPr/>
              </a:pPr>
              <a:t>20 March 2018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F3074629-B39C-44A2-9073-D9DE82F215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32530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28A4BDC-EC44-46D1-993C-E507C117F681}" type="datetime4">
              <a:rPr lang="en-GB"/>
              <a:pPr>
                <a:defRPr/>
              </a:pPr>
              <a:t>19 March 2018</a:t>
            </a:fld>
            <a:endParaRPr 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DEBF27B-5CB3-489D-AFAE-7A2AA41265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91379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38CB1-C8FF-4E5E-A4BD-5CC7FB3C6B20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99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E9396F8-A9FE-4918-B2E2-A2304C457091}" type="datetime4">
              <a:rPr lang="en-GB" smtClean="0"/>
              <a:pPr/>
              <a:t>19 March 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417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38CB1-C8FF-4E5E-A4BD-5CC7FB3C6B20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99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E9396F8-A9FE-4918-B2E2-A2304C457091}" type="datetime4">
              <a:rPr lang="en-GB" smtClean="0"/>
              <a:pPr/>
              <a:t>19 March 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90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5438" y="128588"/>
            <a:ext cx="8986837" cy="10906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675" y="1606550"/>
            <a:ext cx="4419600" cy="216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92675" y="1606550"/>
            <a:ext cx="4419600" cy="216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0675" y="3921125"/>
            <a:ext cx="4419600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675" y="3921125"/>
            <a:ext cx="4419600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>
                <a:solidFill>
                  <a:schemeClr val="tx1"/>
                </a:solidFill>
              </a:rPr>
              <a:pPr>
                <a:defRPr/>
              </a:pPr>
              <a:t>19 March 2018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Slide: </a:t>
            </a:r>
            <a:fld id="{CA31D592-4D83-4517-9884-F2C159147DA8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24" r:id="rId3"/>
    <p:sldLayoutId id="2147484525" r:id="rId4"/>
    <p:sldLayoutId id="2147484526" r:id="rId5"/>
    <p:sldLayoutId id="2147484534" r:id="rId6"/>
    <p:sldLayoutId id="2147484535" r:id="rId7"/>
    <p:sldLayoutId id="2147484527" r:id="rId8"/>
    <p:sldLayoutId id="2147484528" r:id="rId9"/>
    <p:sldLayoutId id="2147484529" r:id="rId10"/>
    <p:sldLayoutId id="2147484530" r:id="rId11"/>
    <p:sldLayoutId id="2147484531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trs.nasa.gov/archive/nasa/casi.ntrs.nasa.gov/20160007368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CompositeSatelliteImager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892425"/>
          </a:xfrm>
        </p:spPr>
        <p:txBody>
          <a:bodyPr/>
          <a:lstStyle/>
          <a:p>
            <a:r>
              <a:rPr lang="en-US" sz="4000" dirty="0"/>
              <a:t>GEO-ring applications:</a:t>
            </a:r>
            <a:br>
              <a:rPr lang="en-US" sz="4000" dirty="0"/>
            </a:br>
            <a:r>
              <a:rPr lang="en-US" sz="4000" dirty="0"/>
              <a:t>Benefits of GEO-GEO Comparisons </a:t>
            </a:r>
            <a:br>
              <a:rPr lang="en-US" sz="4000" dirty="0"/>
            </a:br>
            <a:r>
              <a:rPr lang="en-US" sz="4000" dirty="0"/>
              <a:t>&amp; RGB Composites </a:t>
            </a:r>
            <a:br>
              <a:rPr lang="en-US" sz="4000" dirty="0"/>
            </a:br>
            <a:r>
              <a:rPr lang="en-GB" sz="4000" b="1" dirty="0"/>
              <a:t> </a:t>
            </a:r>
            <a:r>
              <a:rPr lang="en-GB" sz="3200" b="1" dirty="0"/>
              <a:t>Tim Hewison</a:t>
            </a:r>
            <a:br>
              <a:rPr lang="en-GB" sz="3200" b="1" dirty="0"/>
            </a:br>
            <a:r>
              <a:rPr lang="en-GB" sz="3200" b="1" dirty="0"/>
              <a:t>Masaya Takahashi</a:t>
            </a:r>
            <a:endParaRPr lang="en-GB" sz="4000" b="1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Feedback from </a:t>
            </a:r>
            <a:r>
              <a:rPr lang="en-US" sz="4000" dirty="0" err="1">
                <a:solidFill>
                  <a:srgbClr val="3333FF"/>
                </a:solidFill>
              </a:rPr>
              <a:t>Jochen</a:t>
            </a:r>
            <a:r>
              <a:rPr lang="en-US" sz="4000" dirty="0">
                <a:solidFill>
                  <a:srgbClr val="3333FF"/>
                </a:solidFill>
              </a:rPr>
              <a:t> Kerkmann (EUM)</a:t>
            </a:r>
            <a:endParaRPr lang="en-GB" sz="4000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35034"/>
            <a:ext cx="4442460" cy="4891129"/>
          </a:xfrm>
        </p:spPr>
        <p:txBody>
          <a:bodyPr/>
          <a:lstStyle/>
          <a:p>
            <a:r>
              <a:rPr lang="en-US" sz="2000" dirty="0">
                <a:solidFill>
                  <a:srgbClr val="3333FF"/>
                </a:solidFill>
              </a:rPr>
              <a:t>RGBs that use solar channels have even stronger discontinuities </a:t>
            </a:r>
          </a:p>
          <a:p>
            <a:pPr lvl="1"/>
            <a:r>
              <a:rPr lang="en-US" sz="1600" dirty="0">
                <a:solidFill>
                  <a:srgbClr val="3333FF"/>
                </a:solidFill>
              </a:rPr>
              <a:t>as the solar reflectance depends strongly on viewing angle, </a:t>
            </a:r>
          </a:p>
          <a:p>
            <a:pPr lvl="1"/>
            <a:r>
              <a:rPr lang="en-US" sz="1600" dirty="0">
                <a:solidFill>
                  <a:srgbClr val="3333FF"/>
                </a:solidFill>
              </a:rPr>
              <a:t>so we usually do not create composites from solar channels.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9" y="3079652"/>
            <a:ext cx="7556695" cy="37783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83480" y="1235034"/>
            <a:ext cx="4442460" cy="489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3333FF"/>
                </a:solidFill>
              </a:rPr>
              <a:t>In single channel (e.g. IR) composite the </a:t>
            </a:r>
            <a:r>
              <a:rPr lang="en-US" sz="2000" b="0" dirty="0" err="1">
                <a:solidFill>
                  <a:srgbClr val="3333FF"/>
                </a:solidFill>
              </a:rPr>
              <a:t>colour</a:t>
            </a:r>
            <a:r>
              <a:rPr lang="en-US" sz="2000" b="0" dirty="0">
                <a:solidFill>
                  <a:srgbClr val="3333FF"/>
                </a:solidFill>
              </a:rPr>
              <a:t> jumps in the overlap are not so large, but still visible (see attached one example).</a:t>
            </a:r>
            <a:endParaRPr lang="de-DE" sz="2000" b="0" dirty="0"/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17028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Feedback from </a:t>
            </a:r>
            <a:r>
              <a:rPr lang="en-US" sz="4000" dirty="0" err="1">
                <a:solidFill>
                  <a:srgbClr val="3333FF"/>
                </a:solidFill>
              </a:rPr>
              <a:t>Jochen</a:t>
            </a:r>
            <a:r>
              <a:rPr lang="en-US" sz="4000" dirty="0">
                <a:solidFill>
                  <a:srgbClr val="3333FF"/>
                </a:solidFill>
              </a:rPr>
              <a:t> Kerkmann (EUM)</a:t>
            </a:r>
            <a:endParaRPr lang="en-GB" sz="4000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35034"/>
            <a:ext cx="8915400" cy="4891129"/>
          </a:xfrm>
        </p:spPr>
        <p:txBody>
          <a:bodyPr/>
          <a:lstStyle/>
          <a:p>
            <a:r>
              <a:rPr lang="en-GB" sz="2000" dirty="0">
                <a:solidFill>
                  <a:srgbClr val="3333FF"/>
                </a:solidFill>
              </a:rPr>
              <a:t>As regards the spectral band adjustments, this is hard to do as you need to know the amount of absorbing gases, in particular H2O (for IR channels)… </a:t>
            </a:r>
          </a:p>
          <a:p>
            <a:r>
              <a:rPr lang="en-GB" sz="2000" dirty="0">
                <a:solidFill>
                  <a:srgbClr val="3333FF"/>
                </a:solidFill>
              </a:rPr>
              <a:t>If you do such adjustments, the uncertainty (error) should be small if you want to look at RGB images like the Dust RGB, </a:t>
            </a:r>
            <a:r>
              <a:rPr lang="en-GB" sz="2000" b="1" dirty="0">
                <a:solidFill>
                  <a:srgbClr val="3333FF"/>
                </a:solidFill>
              </a:rPr>
              <a:t>smaller than 0.5 K I guess</a:t>
            </a:r>
            <a:r>
              <a:rPr lang="en-GB" sz="2000" dirty="0">
                <a:solidFill>
                  <a:srgbClr val="3333FF"/>
                </a:solidFill>
              </a:rPr>
              <a:t>. </a:t>
            </a:r>
          </a:p>
          <a:p>
            <a:r>
              <a:rPr lang="en-GB" sz="2000" dirty="0">
                <a:solidFill>
                  <a:srgbClr val="3333FF"/>
                </a:solidFill>
              </a:rPr>
              <a:t>For which channels? </a:t>
            </a:r>
          </a:p>
          <a:p>
            <a:pPr lvl="1"/>
            <a:r>
              <a:rPr lang="en-GB" sz="1600" dirty="0">
                <a:solidFill>
                  <a:srgbClr val="3333FF"/>
                </a:solidFill>
              </a:rPr>
              <a:t>Usually global composites are done for the IR channel, for the 11 micron band. </a:t>
            </a:r>
          </a:p>
          <a:p>
            <a:pPr lvl="1"/>
            <a:r>
              <a:rPr lang="en-GB" sz="1600" dirty="0">
                <a:solidFill>
                  <a:srgbClr val="3333FF"/>
                </a:solidFill>
              </a:rPr>
              <a:t>So for the SEVIRI 10.8 and AHI/ABI 11.2.</a:t>
            </a:r>
          </a:p>
          <a:p>
            <a:pPr lvl="1"/>
            <a:r>
              <a:rPr lang="en-GB" sz="1600" dirty="0">
                <a:solidFill>
                  <a:srgbClr val="3333FF"/>
                </a:solidFill>
              </a:rPr>
              <a:t>If you want to do global RGB composites, than you need to do it for all IR channels needed to create the RGBs:  </a:t>
            </a:r>
          </a:p>
          <a:p>
            <a:pPr lvl="1"/>
            <a:r>
              <a:rPr lang="en-GB" sz="2000" dirty="0">
                <a:solidFill>
                  <a:srgbClr val="3333FF"/>
                </a:solidFill>
              </a:rPr>
              <a:t>This would be (for AHI): WV6.2, WV7.3, IR8.5, IR9.6, IR10.4, IR11.2, IR12.3 (IR11.2 is missing on MTG FCI).</a:t>
            </a:r>
          </a:p>
          <a:p>
            <a:pPr marL="0" indent="0">
              <a:buNone/>
            </a:pPr>
            <a:endParaRPr lang="en-GB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9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Interpretation of RGB Composite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06770"/>
            <a:ext cx="9075420" cy="4719394"/>
          </a:xfrm>
        </p:spPr>
        <p:txBody>
          <a:bodyPr/>
          <a:lstStyle/>
          <a:p>
            <a:r>
              <a:rPr lang="en-GB" sz="2400" dirty="0"/>
              <a:t>Actual calibration differences between the sensors are a relatively small contribution to their overall differences when generating RGBs. </a:t>
            </a:r>
          </a:p>
          <a:p>
            <a:pPr marL="400050" lvl="1" indent="0">
              <a:buNone/>
            </a:pPr>
            <a:r>
              <a:rPr lang="en-GB" sz="2400" b="1" dirty="0"/>
              <a:t>			</a:t>
            </a:r>
            <a:r>
              <a:rPr lang="en-GB" sz="2400" b="1" dirty="0" err="1"/>
              <a:t>dL_cal</a:t>
            </a:r>
            <a:r>
              <a:rPr lang="en-GB" sz="2400" b="1" dirty="0"/>
              <a:t> &lt; </a:t>
            </a:r>
            <a:r>
              <a:rPr lang="en-GB" sz="2400" b="1" dirty="0" err="1"/>
              <a:t>dL_srf</a:t>
            </a:r>
            <a:r>
              <a:rPr lang="en-GB" sz="2400" b="1" dirty="0"/>
              <a:t> &lt; </a:t>
            </a:r>
            <a:r>
              <a:rPr lang="en-GB" sz="2400" b="1" dirty="0" err="1"/>
              <a:t>dL_limb</a:t>
            </a:r>
            <a:endParaRPr lang="en-GB" sz="2400" b="1" dirty="0"/>
          </a:p>
          <a:p>
            <a:r>
              <a:rPr lang="en-GB" sz="2400" dirty="0"/>
              <a:t>Logically, we should apply any GSICS Corrections</a:t>
            </a:r>
          </a:p>
          <a:p>
            <a:pPr lvl="1"/>
            <a:r>
              <a:rPr lang="en-GB" sz="2000" dirty="0"/>
              <a:t>To align the instruments' calibration to that of the reference instrument </a:t>
            </a:r>
          </a:p>
          <a:p>
            <a:pPr lvl="1"/>
            <a:r>
              <a:rPr lang="en-GB" sz="2000" dirty="0"/>
              <a:t>Before applying the spectral band adjustment factor,</a:t>
            </a:r>
          </a:p>
          <a:p>
            <a:pPr lvl="1"/>
            <a:r>
              <a:rPr lang="en-GB" sz="2000" dirty="0"/>
              <a:t>Then finally apply limb correction. </a:t>
            </a:r>
          </a:p>
          <a:p>
            <a:r>
              <a:rPr lang="en-GB" sz="2400" dirty="0"/>
              <a:t>However, in practice we can understand that RGB expert/developer might want to do the limb correction first, then see what discontinuities are left before going into more detail.</a:t>
            </a:r>
          </a:p>
        </p:txBody>
      </p:sp>
    </p:spTree>
    <p:extLst>
      <p:ext uri="{BB962C8B-B14F-4D97-AF65-F5344CB8AC3E}">
        <p14:creationId xmlns:p14="http://schemas.microsoft.com/office/powerpoint/2010/main" val="3318525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Potential Users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35034"/>
            <a:ext cx="8915400" cy="4891129"/>
          </a:xfrm>
        </p:spPr>
        <p:txBody>
          <a:bodyPr/>
          <a:lstStyle/>
          <a:p>
            <a:r>
              <a:rPr lang="en-US" sz="2800" dirty="0"/>
              <a:t>Jean-Baptiste Hernandez (</a:t>
            </a:r>
            <a:r>
              <a:rPr lang="en-US" sz="2800" dirty="0" err="1"/>
              <a:t>MetéoFrance</a:t>
            </a:r>
            <a:r>
              <a:rPr lang="en-US" sz="2800" dirty="0"/>
              <a:t>)</a:t>
            </a:r>
          </a:p>
          <a:p>
            <a:pPr lvl="1"/>
            <a:r>
              <a:rPr lang="en-GB" sz="2400" dirty="0"/>
              <a:t>5 GEO </a:t>
            </a:r>
            <a:r>
              <a:rPr lang="en-GB" sz="2400" dirty="0" err="1"/>
              <a:t>Airmass</a:t>
            </a:r>
            <a:r>
              <a:rPr lang="en-GB" sz="2400" dirty="0"/>
              <a:t> RGB on their visualization software</a:t>
            </a:r>
            <a:endParaRPr lang="en-US" sz="2400" dirty="0"/>
          </a:p>
          <a:p>
            <a:r>
              <a:rPr lang="en-US" sz="2800" dirty="0"/>
              <a:t>Gary </a:t>
            </a:r>
            <a:r>
              <a:rPr lang="en-US" sz="2800" dirty="0" err="1"/>
              <a:t>Jedlovec</a:t>
            </a:r>
            <a:r>
              <a:rPr lang="en-US" sz="2800" dirty="0"/>
              <a:t> of NASA Marshall Space Flight Center</a:t>
            </a:r>
          </a:p>
          <a:p>
            <a:pPr lvl="1"/>
            <a:r>
              <a:rPr lang="en-US" sz="2400" dirty="0"/>
              <a:t>application of "limb correction" to GEO and LEO imageries [</a:t>
            </a:r>
            <a:r>
              <a:rPr lang="en-US" sz="2400" dirty="0">
                <a:hlinkClick r:id="rId2"/>
              </a:rPr>
              <a:t>CGMS-44 NASA-WP-03</a:t>
            </a:r>
            <a:r>
              <a:rPr lang="en-US" sz="2400" dirty="0"/>
              <a:t>]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6744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RGB Composite Support – Way Forward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35034"/>
            <a:ext cx="8915400" cy="4891129"/>
          </a:xfrm>
        </p:spPr>
        <p:txBody>
          <a:bodyPr/>
          <a:lstStyle/>
          <a:p>
            <a:r>
              <a:rPr lang="de-DE" dirty="0"/>
              <a:t>So,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?</a:t>
            </a:r>
          </a:p>
          <a:p>
            <a:r>
              <a:rPr lang="de-DE" dirty="0"/>
              <a:t>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offer</a:t>
            </a:r>
            <a:r>
              <a:rPr lang="de-DE" dirty="0"/>
              <a:t> SBAF </a:t>
            </a:r>
            <a:r>
              <a:rPr lang="de-DE" dirty="0" err="1"/>
              <a:t>algorithms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?</a:t>
            </a:r>
          </a:p>
          <a:p>
            <a:r>
              <a:rPr lang="de-DE" altLang="ja-JP" dirty="0"/>
              <a:t>Work together with composite users?</a:t>
            </a:r>
          </a:p>
          <a:p>
            <a:pPr lvl="1"/>
            <a:r>
              <a:rPr lang="de-DE" altLang="ja-JP" dirty="0"/>
              <a:t>E.g. Invite potential users to GSICS User‘s Workshop or Web Meeting?</a:t>
            </a:r>
          </a:p>
          <a:p>
            <a:r>
              <a:rPr lang="de-DE" dirty="0"/>
              <a:t>Who to lead?</a:t>
            </a:r>
          </a:p>
          <a:p>
            <a:endParaRPr lang="de-DE" dirty="0"/>
          </a:p>
          <a:p>
            <a:pPr marL="342900" lvl="1" indent="-342900">
              <a:buFont typeface="Arial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323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sz="4000" dirty="0"/>
              <a:t>Thank You for your contributions!</a:t>
            </a:r>
            <a:endParaRPr lang="en-GB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GEO-GEO Comparisons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28726"/>
            <a:ext cx="8915400" cy="4897438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Addressing EP-18.04: “Assess the value of GEO-to-GEO </a:t>
            </a:r>
            <a:r>
              <a:rPr lang="en-US" sz="2800" dirty="0" err="1">
                <a:solidFill>
                  <a:srgbClr val="FF0000"/>
                </a:solidFill>
              </a:rPr>
              <a:t>intercalibration</a:t>
            </a:r>
            <a:r>
              <a:rPr lang="en-US" sz="2800" dirty="0">
                <a:solidFill>
                  <a:srgbClr val="FF0000"/>
                </a:solidFill>
              </a:rPr>
              <a:t> for GSICS”</a:t>
            </a:r>
          </a:p>
          <a:p>
            <a:r>
              <a:rPr lang="en-GB" sz="2800" dirty="0"/>
              <a:t>Validation of Multispectral GEO-LEO products </a:t>
            </a:r>
          </a:p>
          <a:p>
            <a:pPr lvl="1"/>
            <a:r>
              <a:rPr lang="en-GB" sz="2400" dirty="0"/>
              <a:t>by double-differencing </a:t>
            </a:r>
          </a:p>
          <a:p>
            <a:pPr lvl="1"/>
            <a:r>
              <a:rPr lang="en-GB" sz="2400" dirty="0"/>
              <a:t>(GEO2-LEO1)-(GEO1-LEO1)=(GEO2-GEO1)?</a:t>
            </a:r>
          </a:p>
          <a:p>
            <a:pPr lvl="1"/>
            <a:r>
              <a:rPr lang="en-GB" sz="2400" dirty="0"/>
              <a:t>Including uncertainties</a:t>
            </a:r>
          </a:p>
          <a:p>
            <a:r>
              <a:rPr lang="en-GB" sz="2800" dirty="0"/>
              <a:t>Quantifying diurnal rel. calibration variations</a:t>
            </a:r>
          </a:p>
          <a:p>
            <a:r>
              <a:rPr lang="en-GB" sz="2800" dirty="0"/>
              <a:t>Hyperspectral-Multispectral comparisons</a:t>
            </a:r>
          </a:p>
          <a:p>
            <a:pPr lvl="1"/>
            <a:r>
              <a:rPr lang="en-GB" sz="2400" dirty="0"/>
              <a:t>SRF validation/retrieval</a:t>
            </a:r>
          </a:p>
          <a:p>
            <a:r>
              <a:rPr lang="en-GB" sz="2800" dirty="0"/>
              <a:t>Supporting Composite image generation…</a:t>
            </a:r>
          </a:p>
          <a:p>
            <a:r>
              <a:rPr lang="en-GB" sz="2800" dirty="0"/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47323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892425"/>
          </a:xfrm>
        </p:spPr>
        <p:txBody>
          <a:bodyPr/>
          <a:lstStyle/>
          <a:p>
            <a:r>
              <a:rPr lang="en-US" sz="4000" dirty="0"/>
              <a:t>GEO-ring applications:</a:t>
            </a:r>
            <a:br>
              <a:rPr lang="en-US" sz="4000" dirty="0"/>
            </a:br>
            <a:r>
              <a:rPr lang="en-US" sz="4000" dirty="0"/>
              <a:t>Benefits of GEO-GEO Comparisons </a:t>
            </a:r>
            <a:br>
              <a:rPr lang="en-US" sz="4000" dirty="0"/>
            </a:br>
            <a:r>
              <a:rPr lang="en-US" sz="4000" dirty="0"/>
              <a:t>&amp; RGB Composites </a:t>
            </a:r>
            <a:br>
              <a:rPr lang="en-US" sz="4000" dirty="0"/>
            </a:br>
            <a:r>
              <a:rPr lang="en-GB" sz="4000" b="1" dirty="0"/>
              <a:t> </a:t>
            </a:r>
            <a:r>
              <a:rPr lang="en-GB" sz="3200" b="1" dirty="0"/>
              <a:t>Tim Hewison</a:t>
            </a:r>
            <a:br>
              <a:rPr lang="en-GB" sz="3200" b="1" dirty="0"/>
            </a:br>
            <a:r>
              <a:rPr lang="en-GB" sz="3200" b="1" dirty="0"/>
              <a:t>Masaya Takahashi</a:t>
            </a:r>
            <a:endParaRPr lang="en-GB" sz="4000" b="1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107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WMO RGB Expert/Developer Workshop 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722" t="19693" r="64433" b="26153"/>
          <a:stretch/>
        </p:blipFill>
        <p:spPr>
          <a:xfrm>
            <a:off x="6643579" y="1228725"/>
            <a:ext cx="3262421" cy="56292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80" y="1438234"/>
            <a:ext cx="6313463" cy="4891129"/>
          </a:xfrm>
        </p:spPr>
        <p:txBody>
          <a:bodyPr/>
          <a:lstStyle/>
          <a:p>
            <a:r>
              <a:rPr lang="en-US" sz="2000" dirty="0"/>
              <a:t>Masaya attended WS at JMA on composite imagery</a:t>
            </a:r>
          </a:p>
          <a:p>
            <a:r>
              <a:rPr lang="en-US" sz="2000" dirty="0">
                <a:solidFill>
                  <a:srgbClr val="3333FF"/>
                </a:solidFill>
              </a:rPr>
              <a:t>RGB imagery could be potential user of GSICS products</a:t>
            </a:r>
          </a:p>
          <a:p>
            <a:r>
              <a:rPr lang="en-US" sz="2000" dirty="0"/>
              <a:t>Relies on the L1 data quality </a:t>
            </a:r>
          </a:p>
          <a:p>
            <a:pPr lvl="1"/>
            <a:r>
              <a:rPr lang="en-US" sz="1800" dirty="0"/>
              <a:t>Not so much attention to calibration accuracy/stability</a:t>
            </a:r>
          </a:p>
          <a:p>
            <a:pPr lvl="1"/>
            <a:r>
              <a:rPr lang="en-US" sz="1800" dirty="0"/>
              <a:t>although RGB composites recipes affected by calibration</a:t>
            </a:r>
          </a:p>
          <a:p>
            <a:pPr lvl="1"/>
            <a:r>
              <a:rPr lang="en-US" sz="1800" dirty="0"/>
              <a:t>E.g. narrow TB differences assigned to Red/Green/Blue for Night Microphysics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-4 to +2 K (IR12.0 - IR10.8) for Red beam</a:t>
            </a:r>
          </a:p>
          <a:p>
            <a:pPr lvl="2"/>
            <a:r>
              <a:rPr lang="en-US" sz="1600" dirty="0">
                <a:solidFill>
                  <a:srgbClr val="008000"/>
                </a:solidFill>
              </a:rPr>
              <a:t>0 to +10 K (IR10.8 - IR3.9) for Green beam</a:t>
            </a:r>
          </a:p>
          <a:p>
            <a:pPr lvl="1"/>
            <a:r>
              <a:rPr lang="en-US" sz="1800" dirty="0"/>
              <a:t>RGB image colors for convective clouds could differ for different instruments if one has large bias.</a:t>
            </a:r>
          </a:p>
          <a:p>
            <a:pPr lvl="1"/>
            <a:r>
              <a:rPr lang="en-US" sz="1800" dirty="0"/>
              <a:t>E.g. for cold scenes SEVIRI IR3.9 is very stable (~0 K) whereas AHI 3.9µm has large negative bias (~4 K) validated by AHI-IASI GSICS Correction</a:t>
            </a:r>
            <a:endParaRPr lang="de-DE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Reference Channels (again!)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07754"/>
            <a:ext cx="8915400" cy="4891129"/>
          </a:xfrm>
        </p:spPr>
        <p:txBody>
          <a:bodyPr/>
          <a:lstStyle/>
          <a:p>
            <a:r>
              <a:rPr lang="en-GB" sz="2000" dirty="0"/>
              <a:t>Current GSICS algorithms assume imagers’ SRFs well-known</a:t>
            </a:r>
          </a:p>
          <a:p>
            <a:pPr lvl="1"/>
            <a:r>
              <a:rPr lang="en-GB" sz="1600" dirty="0"/>
              <a:t>So </a:t>
            </a:r>
            <a:r>
              <a:rPr lang="en-GB" sz="1600" dirty="0">
                <a:solidFill>
                  <a:srgbClr val="3333FF"/>
                </a:solidFill>
              </a:rPr>
              <a:t>composite images from multiple GEOs see discontinuities in overlap regions</a:t>
            </a:r>
          </a:p>
          <a:p>
            <a:pPr lvl="1"/>
            <a:r>
              <a:rPr lang="en-GB" sz="1600" dirty="0"/>
              <a:t>Possible to apply SBAFs to account for this and make common channels look like they had similar characteristics (with an associated increase in uncertainty)</a:t>
            </a:r>
          </a:p>
          <a:p>
            <a:r>
              <a:rPr lang="en-GB" sz="2000" dirty="0"/>
              <a:t>Several participants are interested in Global composite RGB imagery or "seamless" colour among different instruments. </a:t>
            </a:r>
          </a:p>
          <a:p>
            <a:pPr lvl="1"/>
            <a:r>
              <a:rPr lang="en-GB" sz="1600" dirty="0"/>
              <a:t>By applying “Limb Correction” (atmospheric correction depending on optical path)</a:t>
            </a:r>
          </a:p>
          <a:p>
            <a:pPr lvl="1"/>
            <a:r>
              <a:rPr lang="en-GB" sz="1600" dirty="0"/>
              <a:t>Main interests: Adjusting RGB colours to reference instrument (e.g. SEVIRI)</a:t>
            </a:r>
          </a:p>
          <a:p>
            <a:pPr lvl="1"/>
            <a:r>
              <a:rPr lang="en-GB" sz="1600" dirty="0"/>
              <a:t>Hidehiko Murata (JMA GRWG member) proposed </a:t>
            </a:r>
            <a:r>
              <a:rPr lang="en-GB" sz="1600" dirty="0">
                <a:solidFill>
                  <a:srgbClr val="3333FF"/>
                </a:solidFill>
              </a:rPr>
              <a:t>colour adjustment using pseudo SEVIRI/AHI radiances from IASI observation based on GEO-LEO-IR technique. </a:t>
            </a:r>
          </a:p>
          <a:p>
            <a:r>
              <a:rPr lang="en-GB" sz="2000" dirty="0"/>
              <a:t>Adjusting to a </a:t>
            </a:r>
            <a:r>
              <a:rPr lang="en-GB" sz="2000" dirty="0">
                <a:solidFill>
                  <a:srgbClr val="3333FF"/>
                </a:solidFill>
              </a:rPr>
              <a:t>common reference channel (CRC) </a:t>
            </a:r>
            <a:r>
              <a:rPr lang="en-GB" sz="2000" dirty="0"/>
              <a:t>using GSICS approaches may also be another choice. </a:t>
            </a:r>
          </a:p>
          <a:p>
            <a:pPr lvl="1"/>
            <a:r>
              <a:rPr lang="en-GB" sz="1600" dirty="0">
                <a:hlinkClick r:id="rId2"/>
              </a:rPr>
              <a:t>2014 Discussion on the composite satellite imagery by defining CRCs (SRFs) </a:t>
            </a:r>
            <a:endParaRPr lang="en-GB" sz="1600" dirty="0"/>
          </a:p>
          <a:p>
            <a:pPr lvl="1"/>
            <a:r>
              <a:rPr lang="en-US" sz="1600" dirty="0"/>
              <a:t>Tim’s preference: </a:t>
            </a:r>
            <a:r>
              <a:rPr lang="en-US" sz="1600" b="1" dirty="0">
                <a:solidFill>
                  <a:srgbClr val="3333FF"/>
                </a:solidFill>
              </a:rPr>
              <a:t>for GSICS not to generate correction to CRCs</a:t>
            </a:r>
          </a:p>
          <a:p>
            <a:pPr lvl="1"/>
            <a:r>
              <a:rPr lang="en-US" sz="1600" dirty="0"/>
              <a:t>But could discuss idea of recommending an algorithm to generate them…</a:t>
            </a:r>
            <a:endParaRPr lang="en-GB" sz="16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0796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Feedback from </a:t>
            </a:r>
            <a:r>
              <a:rPr lang="en-US" sz="4000" dirty="0" err="1">
                <a:solidFill>
                  <a:srgbClr val="3333FF"/>
                </a:solidFill>
              </a:rPr>
              <a:t>Jochen</a:t>
            </a:r>
            <a:r>
              <a:rPr lang="en-US" sz="4000" dirty="0">
                <a:solidFill>
                  <a:srgbClr val="3333FF"/>
                </a:solidFill>
              </a:rPr>
              <a:t> Kerkmann (EUM)</a:t>
            </a:r>
            <a:endParaRPr lang="en-GB" sz="4000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07754"/>
            <a:ext cx="8915400" cy="4891129"/>
          </a:xfrm>
        </p:spPr>
        <p:txBody>
          <a:bodyPr/>
          <a:lstStyle/>
          <a:p>
            <a:r>
              <a:rPr lang="en-GB" sz="2000" dirty="0"/>
              <a:t>Would you be interested in algorithm to generate Common Reference Channels? </a:t>
            </a:r>
          </a:p>
          <a:p>
            <a:r>
              <a:rPr lang="en-GB" sz="2000" dirty="0"/>
              <a:t>If so, what requirements would you place on such an algorithm?</a:t>
            </a:r>
          </a:p>
          <a:p>
            <a:pPr lvl="1"/>
            <a:r>
              <a:rPr lang="en-GB" sz="1600" dirty="0"/>
              <a:t>e.g. Which channels? What level of systematic and random uncertainties would be acceptable?</a:t>
            </a:r>
          </a:p>
          <a:p>
            <a:r>
              <a:rPr lang="en-US" sz="2000" dirty="0">
                <a:solidFill>
                  <a:srgbClr val="3333FF"/>
                </a:solidFill>
              </a:rPr>
              <a:t>Composite images (single channel, or RGBs) discontinuities in overlap regions</a:t>
            </a:r>
          </a:p>
          <a:p>
            <a:pPr lvl="1"/>
            <a:r>
              <a:rPr lang="en-US" sz="1600" dirty="0">
                <a:solidFill>
                  <a:srgbClr val="3333FF"/>
                </a:solidFill>
              </a:rPr>
              <a:t>because of different SRFs </a:t>
            </a:r>
          </a:p>
          <a:p>
            <a:pPr lvl="1"/>
            <a:r>
              <a:rPr lang="en-US" sz="1600" dirty="0">
                <a:solidFill>
                  <a:srgbClr val="3333FF"/>
                </a:solidFill>
              </a:rPr>
              <a:t>but even more because of different viewing angles. </a:t>
            </a:r>
          </a:p>
          <a:p>
            <a:r>
              <a:rPr lang="en-US" sz="2000" dirty="0">
                <a:solidFill>
                  <a:srgbClr val="3333FF"/>
                </a:solidFill>
              </a:rPr>
              <a:t>So, if you wanted to improve you need to do 2 corrections </a:t>
            </a:r>
          </a:p>
          <a:p>
            <a:pPr lvl="1"/>
            <a:r>
              <a:rPr lang="en-US" sz="1600" dirty="0">
                <a:solidFill>
                  <a:srgbClr val="3333FF"/>
                </a:solidFill>
              </a:rPr>
              <a:t>a) SRF correction and </a:t>
            </a:r>
          </a:p>
          <a:p>
            <a:pPr lvl="1"/>
            <a:r>
              <a:rPr lang="en-US" sz="1600" dirty="0">
                <a:solidFill>
                  <a:srgbClr val="3333FF"/>
                </a:solidFill>
              </a:rPr>
              <a:t>b) viewing angle (limb) correction (which has a stronger impact) in the overlap areas that are typically areas with high viewing angles.</a:t>
            </a:r>
          </a:p>
          <a:p>
            <a:r>
              <a:rPr lang="en-US" sz="2000" dirty="0">
                <a:solidFill>
                  <a:srgbClr val="3333FF"/>
                </a:solidFill>
              </a:rPr>
              <a:t>Discontinuity effect is stronger in RGB composites that use channel differences</a:t>
            </a:r>
          </a:p>
          <a:p>
            <a:pPr lvl="1"/>
            <a:r>
              <a:rPr lang="en-US" sz="1600" dirty="0">
                <a:solidFill>
                  <a:srgbClr val="3333FF"/>
                </a:solidFill>
              </a:rPr>
              <a:t>like </a:t>
            </a:r>
            <a:r>
              <a:rPr lang="en-US" sz="1600" dirty="0" err="1">
                <a:solidFill>
                  <a:srgbClr val="3333FF"/>
                </a:solidFill>
              </a:rPr>
              <a:t>airmass</a:t>
            </a:r>
            <a:r>
              <a:rPr lang="en-US" sz="1600" dirty="0">
                <a:solidFill>
                  <a:srgbClr val="3333FF"/>
                </a:solidFill>
              </a:rPr>
              <a:t> RGB or the Dust RGB. Attached, 3 examples. -</a:t>
            </a:r>
            <a:r>
              <a:rPr lang="en-US" sz="1600" dirty="0">
                <a:solidFill>
                  <a:srgbClr val="3333FF"/>
                </a:solidFill>
                <a:sym typeface="Wingdings" panose="05000000000000000000" pitchFamily="2" charset="2"/>
              </a:rPr>
              <a:t>&gt;&gt;</a:t>
            </a:r>
            <a:endParaRPr lang="en-US" sz="1600" dirty="0">
              <a:solidFill>
                <a:srgbClr val="3333FF"/>
              </a:solidFill>
            </a:endParaRPr>
          </a:p>
          <a:p>
            <a:endParaRPr lang="de-D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04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913298" cy="954087"/>
          </a:xfrm>
        </p:spPr>
        <p:txBody>
          <a:bodyPr/>
          <a:lstStyle/>
          <a:p>
            <a:r>
              <a:rPr lang="en-GB" sz="4000" dirty="0"/>
              <a:t>Example RGB Composite #1: </a:t>
            </a:r>
            <a:r>
              <a:rPr lang="en-GB" sz="4000" dirty="0" err="1"/>
              <a:t>Airmass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3" y="1600200"/>
            <a:ext cx="8517834" cy="4525963"/>
          </a:xfr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EBBAB0D-C44A-4273-9749-85BDA9AC94F7}"/>
              </a:ext>
            </a:extLst>
          </p:cNvPr>
          <p:cNvSpPr/>
          <p:nvPr/>
        </p:nvSpPr>
        <p:spPr>
          <a:xfrm>
            <a:off x="7913298" y="240688"/>
            <a:ext cx="1992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R : WV6.2-WV7.3</a:t>
            </a:r>
            <a:r>
              <a:rPr lang="en-US" altLang="ja-JP" sz="1800" b="0" dirty="0">
                <a:solidFill>
                  <a:srgbClr val="3333FF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altLang="ja-JP" sz="1800" b="0" dirty="0">
                <a:solidFill>
                  <a:srgbClr val="008000"/>
                </a:solidFill>
                <a:latin typeface="Century Gothic" panose="020B0502020202020204" pitchFamily="34" charset="0"/>
              </a:rPr>
              <a:t>G : IR9.7-IR10.8 </a:t>
            </a:r>
          </a:p>
          <a:p>
            <a:r>
              <a:rPr lang="en-US" altLang="ja-JP" sz="1800" b="0" dirty="0">
                <a:solidFill>
                  <a:srgbClr val="3333FF"/>
                </a:solidFill>
                <a:latin typeface="Century Gothic" panose="020B0502020202020204" pitchFamily="34" charset="0"/>
              </a:rPr>
              <a:t>B : WV6.2 </a:t>
            </a:r>
          </a:p>
        </p:txBody>
      </p:sp>
    </p:spTree>
    <p:extLst>
      <p:ext uri="{BB962C8B-B14F-4D97-AF65-F5344CB8AC3E}">
        <p14:creationId xmlns:p14="http://schemas.microsoft.com/office/powerpoint/2010/main" val="150785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613530" cy="954087"/>
          </a:xfrm>
        </p:spPr>
        <p:txBody>
          <a:bodyPr/>
          <a:lstStyle/>
          <a:p>
            <a:r>
              <a:rPr lang="en-GB" sz="4000" dirty="0"/>
              <a:t>Example RGB Composite #2: Dust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3" y="1600200"/>
            <a:ext cx="8517834" cy="4525963"/>
          </a:xfr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650772F-FBFF-4D6F-9E43-233CE0D7BEEB}"/>
              </a:ext>
            </a:extLst>
          </p:cNvPr>
          <p:cNvSpPr/>
          <p:nvPr/>
        </p:nvSpPr>
        <p:spPr>
          <a:xfrm>
            <a:off x="8018463" y="143834"/>
            <a:ext cx="1887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R: IR12.0-IR10.8 </a:t>
            </a:r>
          </a:p>
          <a:p>
            <a:r>
              <a:rPr lang="en-US" altLang="ja-JP" sz="1800" b="0" dirty="0">
                <a:solidFill>
                  <a:srgbClr val="008000"/>
                </a:solidFill>
                <a:latin typeface="Century Gothic" panose="020B0502020202020204" pitchFamily="34" charset="0"/>
              </a:rPr>
              <a:t>G : IR10.8-IR8.7 </a:t>
            </a:r>
          </a:p>
          <a:p>
            <a:r>
              <a:rPr lang="en-US" altLang="ja-JP" sz="1800" b="0" dirty="0">
                <a:solidFill>
                  <a:srgbClr val="3333FF"/>
                </a:solidFill>
                <a:latin typeface="Century Gothic" panose="020B0502020202020204" pitchFamily="34" charset="0"/>
              </a:rPr>
              <a:t>B : IR10.8 </a:t>
            </a:r>
          </a:p>
        </p:txBody>
      </p:sp>
    </p:spTree>
    <p:extLst>
      <p:ext uri="{BB962C8B-B14F-4D97-AF65-F5344CB8AC3E}">
        <p14:creationId xmlns:p14="http://schemas.microsoft.com/office/powerpoint/2010/main" val="148471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Example RGB Composite #3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66" y="1600200"/>
            <a:ext cx="7280667" cy="4525963"/>
          </a:xfrm>
        </p:spPr>
      </p:pic>
    </p:spTree>
    <p:extLst>
      <p:ext uri="{BB962C8B-B14F-4D97-AF65-F5344CB8AC3E}">
        <p14:creationId xmlns:p14="http://schemas.microsoft.com/office/powerpoint/2010/main" val="2991603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925</Words>
  <Application>Microsoft Office PowerPoint</Application>
  <PresentationFormat>A4 210 x 297 mm</PresentationFormat>
  <Paragraphs>99</Paragraphs>
  <Slides>15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Century Gothic</vt:lpstr>
      <vt:lpstr>Helvetica</vt:lpstr>
      <vt:lpstr>Tahoma</vt:lpstr>
      <vt:lpstr>Times New Roman</vt:lpstr>
      <vt:lpstr>Wingdings</vt:lpstr>
      <vt:lpstr>Office Theme</vt:lpstr>
      <vt:lpstr>GEO-ring applications: Benefits of GEO-GEO Comparisons  &amp; RGB Composites   Tim Hewison Masaya Takahashi</vt:lpstr>
      <vt:lpstr>Benefits of GEO-GEO Comparisons</vt:lpstr>
      <vt:lpstr>GEO-ring applications: Benefits of GEO-GEO Comparisons  &amp; RGB Composites   Tim Hewison Masaya Takahashi</vt:lpstr>
      <vt:lpstr>WMO RGB Expert/Developer Workshop </vt:lpstr>
      <vt:lpstr>Common Reference Channels (again!)</vt:lpstr>
      <vt:lpstr>Feedback from Jochen Kerkmann (EUM)</vt:lpstr>
      <vt:lpstr>Example RGB Composite #1: Airmass</vt:lpstr>
      <vt:lpstr>Example RGB Composite #2: Dust</vt:lpstr>
      <vt:lpstr>Example RGB Composite #3</vt:lpstr>
      <vt:lpstr>Feedback from Jochen Kerkmann (EUM)</vt:lpstr>
      <vt:lpstr>Feedback from Jochen Kerkmann (EUM)</vt:lpstr>
      <vt:lpstr>Interpretation of RGB Composite requirements</vt:lpstr>
      <vt:lpstr>Other Potential Users</vt:lpstr>
      <vt:lpstr>RGB Composite Support – Way Forward</vt:lpstr>
      <vt:lpstr>PowerPoint プレゼンテーション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MtScat</cp:lastModifiedBy>
  <cp:revision>1122</cp:revision>
  <cp:lastPrinted>2006-03-06T14:11:17Z</cp:lastPrinted>
  <dcterms:created xsi:type="dcterms:W3CDTF">1997-07-23T08:21:02Z</dcterms:created>
  <dcterms:modified xsi:type="dcterms:W3CDTF">2018-03-19T23:11:43Z</dcterms:modified>
</cp:coreProperties>
</file>