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4" r:id="rId1"/>
    <p:sldMasterId id="2147483727" r:id="rId2"/>
  </p:sldMasterIdLst>
  <p:notesMasterIdLst>
    <p:notesMasterId r:id="rId22"/>
  </p:notesMasterIdLst>
  <p:handoutMasterIdLst>
    <p:handoutMasterId r:id="rId23"/>
  </p:handoutMasterIdLst>
  <p:sldIdLst>
    <p:sldId id="310" r:id="rId3"/>
    <p:sldId id="396" r:id="rId4"/>
    <p:sldId id="354" r:id="rId5"/>
    <p:sldId id="362" r:id="rId6"/>
    <p:sldId id="419" r:id="rId7"/>
    <p:sldId id="361" r:id="rId8"/>
    <p:sldId id="415" r:id="rId9"/>
    <p:sldId id="397" r:id="rId10"/>
    <p:sldId id="420" r:id="rId11"/>
    <p:sldId id="366" r:id="rId12"/>
    <p:sldId id="401" r:id="rId13"/>
    <p:sldId id="413" r:id="rId14"/>
    <p:sldId id="404" r:id="rId15"/>
    <p:sldId id="409" r:id="rId16"/>
    <p:sldId id="407" r:id="rId17"/>
    <p:sldId id="408" r:id="rId18"/>
    <p:sldId id="416" r:id="rId19"/>
    <p:sldId id="414" r:id="rId20"/>
    <p:sldId id="276" r:id="rId21"/>
  </p:sldIdLst>
  <p:sldSz cx="9906000" cy="6858000" type="A4"/>
  <p:notesSz cx="6858000" cy="9144000"/>
  <p:defaultTextStyle>
    <a:defPPr>
      <a:defRPr lang="zh-CN"/>
    </a:defPPr>
    <a:lvl1pPr marL="0" algn="l" defTabSz="914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63" algn="l" defTabSz="914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26" algn="l" defTabSz="914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88" algn="l" defTabSz="914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51" algn="l" defTabSz="914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13" algn="l" defTabSz="914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76" algn="l" defTabSz="914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39" algn="l" defTabSz="914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02" algn="l" defTabSz="914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2" autoAdjust="0"/>
    <p:restoredTop sz="83380" autoAdjust="0"/>
  </p:normalViewPr>
  <p:slideViewPr>
    <p:cSldViewPr>
      <p:cViewPr>
        <p:scale>
          <a:sx n="68" d="100"/>
          <a:sy n="68" d="100"/>
        </p:scale>
        <p:origin x="-329" y="257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40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296DF-0E56-43B4-9670-27495FFC4CC4}" type="datetimeFigureOut">
              <a:rPr lang="zh-CN" altLang="en-US" smtClean="0"/>
              <a:pPr/>
              <a:t>2018/3/21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A085F-0359-4802-A6E2-50257E2255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597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173D7-BA48-4912-82A5-7958C05AD0FA}" type="datetimeFigureOut">
              <a:rPr lang="zh-CN" altLang="en-US" smtClean="0"/>
              <a:pPr/>
              <a:t>2018/3/21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711A6-5216-45CE-BCC7-3EFCE60762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519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3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6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88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1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13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76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39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02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11A6-5216-45CE-BCC7-3EFCE607629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11A6-5216-45CE-BCC7-3EFCE607629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Because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the noise performance is poor</a:t>
            </a:r>
            <a:r>
              <a:rPr lang="en-US" altLang="zh-CN" baseline="0" dirty="0" smtClean="0"/>
              <a:t> in some spectral range, the results are compared from 760 to 1050 cm-1 and  from 1800 to 2188 cm-1.</a:t>
            </a:r>
          </a:p>
          <a:p>
            <a:r>
              <a:rPr lang="en-US" altLang="zh-CN" baseline="0" dirty="0" smtClean="0"/>
              <a:t>Comparison with IASI ,the bias is less than 1 Kelvin, but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Larger standard deviation in the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midwave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spectral range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11A6-5216-45CE-BCC7-3EFCE607629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shows integrated residuals (observed and calculated) for the 700 to 718 cm-1 region with the effective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laser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wavenumber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perturbed by various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GIIRS spectral calibration requirement is less than 10ppm</a:t>
            </a:r>
            <a:endParaRPr lang="en-US" altLang="zh-CN" dirty="0" smtClean="0"/>
          </a:p>
          <a:p>
            <a: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700-718 cm</a:t>
            </a:r>
            <a:r>
              <a:rPr lang="en-US" altLang="zh-CN" baseline="30000" dirty="0" smtClean="0"/>
              <a:t>-1</a:t>
            </a:r>
            <a:r>
              <a:rPr lang="en-US" altLang="zh-CN" dirty="0" smtClean="0"/>
              <a:t> and 2050-2100 cm</a:t>
            </a:r>
            <a:r>
              <a:rPr lang="en-US" altLang="zh-CN" baseline="30000" dirty="0" smtClean="0"/>
              <a:t>-1</a:t>
            </a:r>
            <a:r>
              <a:rPr lang="en-US" altLang="zh-CN" dirty="0" smtClean="0"/>
              <a:t>, respectively.</a:t>
            </a:r>
            <a:endParaRPr lang="zh-CN" altLang="en-US" baseline="300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11A6-5216-45CE-BCC7-3EFCE6076292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0" dirty="0" smtClean="0"/>
              <a:t>Here</a:t>
            </a:r>
            <a:r>
              <a:rPr lang="en-US" altLang="zh-CN" sz="1200" kern="0" baseline="0" dirty="0" smtClean="0"/>
              <a:t>, showing the spectral calibration coefficient of </a:t>
            </a:r>
            <a:r>
              <a:rPr lang="en-US" altLang="zh-CN" baseline="0" dirty="0" smtClean="0"/>
              <a:t>every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 of view(FOV) </a:t>
            </a:r>
            <a:r>
              <a:rPr lang="en-US" altLang="zh-CN" sz="1200" dirty="0" smtClean="0"/>
              <a:t>in the</a:t>
            </a:r>
            <a:r>
              <a:rPr lang="en-US" altLang="zh-CN" sz="1200" baseline="0" dirty="0" smtClean="0"/>
              <a:t> </a:t>
            </a:r>
            <a:r>
              <a:rPr lang="en-US" altLang="zh-CN" sz="1200" dirty="0" smtClean="0"/>
              <a:t>forward and reverse direction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each band.</a:t>
            </a:r>
            <a:endParaRPr lang="en-US" altLang="zh-CN" sz="1200" kern="0" dirty="0" smtClean="0"/>
          </a:p>
          <a:p>
            <a: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0" dirty="0" smtClean="0"/>
              <a:t>The black line means getting from pre-launch measurements</a:t>
            </a:r>
          </a:p>
          <a:p>
            <a: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0" dirty="0" smtClean="0"/>
              <a:t>The red</a:t>
            </a:r>
            <a:r>
              <a:rPr lang="en-US" altLang="zh-CN" sz="1200" kern="0" baseline="0" dirty="0" smtClean="0"/>
              <a:t> line means the new one </a:t>
            </a:r>
            <a:r>
              <a:rPr lang="en-US" altLang="zh-CN" dirty="0" smtClean="0"/>
              <a:t>using Earth scene atmospheric reference lines. </a:t>
            </a:r>
            <a:endParaRPr lang="en-US" altLang="zh-CN" sz="1200" kern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11A6-5216-45CE-BCC7-3EFCE607629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 top</a:t>
            </a:r>
            <a:r>
              <a:rPr lang="en-US" altLang="zh-CN" baseline="0" dirty="0" smtClean="0"/>
              <a:t> panel have been shown before,</a:t>
            </a:r>
            <a:r>
              <a:rPr lang="en-US" altLang="zh-CN" sz="1200" kern="0" baseline="0" dirty="0" smtClean="0"/>
              <a:t> the spectral calibration coefficient </a:t>
            </a:r>
            <a:r>
              <a:rPr lang="en-US" altLang="zh-CN" sz="1200" kern="0" dirty="0" smtClean="0"/>
              <a:t>was based upon pre-launch measurements</a:t>
            </a:r>
          </a:p>
          <a:p>
            <a:r>
              <a:rPr lang="en-US" altLang="zh-CN" sz="1200" kern="0" dirty="0" smtClean="0"/>
              <a:t>The down panel use the new</a:t>
            </a:r>
            <a:r>
              <a:rPr lang="en-US" altLang="zh-CN" sz="1200" kern="0" baseline="0" dirty="0" smtClean="0"/>
              <a:t> spectral calibration coefficient</a:t>
            </a:r>
          </a:p>
          <a:p>
            <a:r>
              <a:rPr lang="en-US" altLang="zh-CN" sz="1200" kern="0" baseline="0" dirty="0" smtClean="0"/>
              <a:t>As we can see, the bias and standard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deviation in the mid-wave spectral range has declined.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11A6-5216-45CE-BCC7-3EFCE607629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 us see the details of the spectrum, the left </a:t>
            </a:r>
            <a:r>
              <a:rPr lang="en-US" altLang="zh-CN" sz="1200" kern="0" dirty="0" smtClean="0"/>
              <a:t>use the old</a:t>
            </a:r>
            <a:r>
              <a:rPr lang="en-US" altLang="zh-CN" sz="1200" kern="0" baseline="0" dirty="0" smtClean="0"/>
              <a:t> spectral calibration coefficient, right use the new spectral calibration coefficient</a:t>
            </a:r>
            <a:endParaRPr lang="zh-CN" alt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structures show very good agreement between GIIRS and IASI when using the new coefficient.</a:t>
            </a:r>
          </a:p>
          <a:p>
            <a:r>
              <a:rPr lang="en-US" altLang="zh-CN" dirty="0" smtClean="0"/>
              <a:t>FOV47</a:t>
            </a:r>
            <a:r>
              <a:rPr lang="en-US" altLang="zh-CN" baseline="0" dirty="0" smtClean="0"/>
              <a:t> is the field of view near the 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axis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11A6-5216-45CE-BCC7-3EFCE607629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FOV66</a:t>
            </a:r>
            <a:r>
              <a:rPr lang="en-US" altLang="zh-CN" baseline="0" dirty="0" smtClean="0"/>
              <a:t> is the field of view off the 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axis.</a:t>
            </a:r>
          </a:p>
          <a:p>
            <a: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left </a:t>
            </a:r>
            <a:r>
              <a:rPr lang="en-US" altLang="zh-CN" sz="1200" kern="0" dirty="0" smtClean="0"/>
              <a:t>use the old</a:t>
            </a:r>
            <a:r>
              <a:rPr lang="en-US" altLang="zh-CN" sz="1200" kern="0" baseline="0" dirty="0" smtClean="0"/>
              <a:t> spectral calibration coefficient, right use the new spectral calibration coefficient</a:t>
            </a:r>
            <a:endParaRPr lang="en-US" altLang="zh-CN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using the new coefficient, line structures show better agreement than before.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11A6-5216-45CE-BCC7-3EFCE6076292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18DC6-B64D-4D6F-B60D-6EE9A315892B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09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11A6-5216-45CE-BCC7-3EFCE6076292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18DC6-B64D-4D6F-B60D-6EE9A315892B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0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11A6-5216-45CE-BCC7-3EFCE607629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11A6-5216-45CE-BCC7-3EFCE607629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two infrared spectral bands defined for the GIIRS sensor: the Long Wave (LW), the Mid</a:t>
            </a:r>
          </a:p>
          <a:p>
            <a:r>
              <a:rPr lang="en-US" altLang="zh-CN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Wave (MW). </a:t>
            </a:r>
          </a:p>
          <a:p>
            <a:r>
              <a:rPr lang="en-US" altLang="zh-CN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spectral limits corresponding to these bands and the required on-axis </a:t>
            </a:r>
            <a:r>
              <a:rPr lang="en-US" altLang="zh-CN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unapodized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spectral resolution</a:t>
            </a:r>
          </a:p>
          <a:p>
            <a:r>
              <a:rPr lang="en-US" altLang="zh-CN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each band is 0.625 cm–1.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11A6-5216-45CE-BCC7-3EFCE607629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11A6-5216-45CE-BCC7-3EFCE6076292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18DC6-B64D-4D6F-B60D-6EE9A315892B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09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11A6-5216-45CE-BCC7-3EFCE607629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11A6-5216-45CE-BCC7-3EFCE607629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2950" y="2130450"/>
            <a:ext cx="84201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63" indent="0" algn="ctr">
              <a:buNone/>
              <a:defRPr/>
            </a:lvl2pPr>
            <a:lvl3pPr marL="914126" indent="0" algn="ctr">
              <a:buNone/>
              <a:defRPr/>
            </a:lvl3pPr>
            <a:lvl4pPr marL="1371188" indent="0" algn="ctr">
              <a:buNone/>
              <a:defRPr/>
            </a:lvl4pPr>
            <a:lvl5pPr marL="1828251" indent="0" algn="ctr">
              <a:buNone/>
              <a:defRPr/>
            </a:lvl5pPr>
            <a:lvl6pPr marL="2285313" indent="0" algn="ctr">
              <a:buNone/>
              <a:defRPr/>
            </a:lvl6pPr>
            <a:lvl7pPr marL="2742376" indent="0" algn="ctr">
              <a:buNone/>
              <a:defRPr/>
            </a:lvl7pPr>
            <a:lvl8pPr marL="3199439" indent="0" algn="ctr">
              <a:buNone/>
              <a:defRPr/>
            </a:lvl8pPr>
            <a:lvl9pPr marL="3656502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750FF-8A47-495A-91F0-9F1F716EAB12}" type="datetime1">
              <a:rPr lang="zh-CN" altLang="en-US" smtClean="0"/>
              <a:pPr>
                <a:defRPr/>
              </a:pPr>
              <a:t>2018/3/21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85AE0-B207-42C4-810A-73A85A9408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340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0A50F7-0CB2-497D-8587-2652842D4082}" type="datetime1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2018/3/21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E8B1ED-B719-42AE-8437-DD38C204E552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0A50F7-0CB2-497D-8587-2652842D4082}" type="datetime1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2018/3/21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E8B1ED-B719-42AE-8437-DD38C204E552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0A50F7-0CB2-497D-8587-2652842D4082}" type="datetime1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2018/3/21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E8B1ED-B719-42AE-8437-DD38C204E552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80337" y="274649"/>
            <a:ext cx="2414588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6578" y="274649"/>
            <a:ext cx="7078663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0A50F7-0CB2-497D-8587-2652842D4082}" type="datetime1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2018/3/21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E8B1ED-B719-42AE-8437-DD38C204E552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2E8D7-572F-4492-A472-379411D55F3A}" type="datetime1">
              <a:rPr lang="zh-CN" altLang="en-US" smtClean="0"/>
              <a:pPr>
                <a:defRPr/>
              </a:pPr>
              <a:t>2018/3/21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9671E-68C5-4C7A-83E9-2A6A5A7D2E17}" type="slidenum">
              <a:rPr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6785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04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73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0A50F7-0CB2-497D-8587-2652842D4082}" type="datetime1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2018/3/21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E8B1ED-B719-42AE-8437-DD38C204E552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A1D9-2F21-4F41-B6FA-3439D7329BAD}" type="datetimeFigureOut">
              <a:rPr lang="zh-CN" altLang="en-US" smtClean="0"/>
              <a:pPr/>
              <a:t>2018/3/21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A1A2-5CD1-49AB-B007-2E8B05A987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0A50F7-0CB2-497D-8587-2652842D4082}" type="datetime1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2018/3/21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E8B1ED-B719-42AE-8437-DD38C204E552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3A97C-DE06-4135-ACF4-E1EBD9682E96}" type="datetime1">
              <a:rPr lang="zh-CN" altLang="en-US" smtClean="0"/>
              <a:pPr>
                <a:defRPr/>
              </a:pPr>
              <a:t>2018/3/21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2E115-4646-430C-AB8A-072EEF75DE66}" type="slidenum">
              <a:rPr lang="en-US" altLang="zh-CN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0A50F7-0CB2-497D-8587-2652842D4082}" type="datetime1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2018/3/21</a:t>
            </a:fld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E8B1ED-B719-42AE-8437-DD38C204E552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0A50F7-0CB2-497D-8587-2652842D4082}" type="datetime1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2018/3/21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E8B1ED-B719-42AE-8437-DD38C204E552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C2E8D7-572F-4492-A472-379411D55F3A}" type="datetime1">
              <a:rPr lang="zh-CN" altLang="en-US" smtClean="0"/>
              <a:pPr>
                <a:defRPr/>
              </a:pPr>
              <a:t>2018/3/21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9671E-68C5-4C7A-83E9-2A6A5A7D2E17}" type="slidenum">
              <a:rPr lang="en-US" altLang="zh-CN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3" tIns="45707" rIns="91413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905009"/>
            <a:ext cx="89154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84CF79-B0D5-4EA8-8901-725AE93EDC94}" type="datetime1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2018/3/21</a:t>
            </a:fld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3453C2-3AF8-4F21-93EE-7A63669AA392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95300" y="1600200"/>
            <a:ext cx="6191250" cy="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3" tIns="45707" rIns="91413" bIns="4570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7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2" r:id="rId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charset="0"/>
          <a:ea typeface="华文细黑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charset="0"/>
          <a:ea typeface="华文细黑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charset="0"/>
          <a:ea typeface="华文细黑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charset="0"/>
          <a:ea typeface="华文细黑" pitchFamily="2" charset="-122"/>
        </a:defRPr>
      </a:lvl5pPr>
      <a:lvl6pPr marL="457063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charset="0"/>
          <a:ea typeface="华文细黑" pitchFamily="2" charset="-122"/>
        </a:defRPr>
      </a:lvl6pPr>
      <a:lvl7pPr marL="914126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charset="0"/>
          <a:ea typeface="华文细黑" pitchFamily="2" charset="-122"/>
        </a:defRPr>
      </a:lvl7pPr>
      <a:lvl8pPr marL="1371188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charset="0"/>
          <a:ea typeface="华文细黑" pitchFamily="2" charset="-122"/>
        </a:defRPr>
      </a:lvl8pPr>
      <a:lvl9pPr marL="1828251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charset="0"/>
          <a:ea typeface="华文细黑" pitchFamily="2" charset="-122"/>
        </a:defRPr>
      </a:lvl9pPr>
    </p:titleStyle>
    <p:bodyStyle>
      <a:lvl1pPr marL="342797" indent="-34279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657" indent="-22853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719" indent="-22853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782" indent="-22853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845" indent="-22853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0908" indent="-22853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7970" indent="-22853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033" indent="-22853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8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3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2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84CF79-B0D5-4EA8-8901-725AE93EDC94}" type="datetime1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2018/3/21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3453C2-3AF8-4F21-93EE-7A63669AA392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  <p:pic>
        <p:nvPicPr>
          <p:cNvPr id="7" name="Picture 5" descr="E:\文档\局徽01.gi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403" y="115894"/>
            <a:ext cx="86161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F:\logo\国家卫星气象中心标-3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540" y="127000"/>
            <a:ext cx="6191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690" r:id="rId12"/>
    <p:sldLayoutId id="2147483699" r:id="rId1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0" y="3733800"/>
            <a:ext cx="9906000" cy="3124200"/>
          </a:xfrm>
          <a:prstGeom prst="rect">
            <a:avLst/>
          </a:prstGeom>
          <a:solidFill>
            <a:schemeClr val="tx2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 anchor="ctr"/>
          <a:lstStyle/>
          <a:p>
            <a:pPr fontAlgn="base">
              <a:lnSpc>
                <a:spcPts val="1899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FFFFFF"/>
                </a:solidFill>
              </a:rPr>
              <a:t>                                                 </a:t>
            </a:r>
          </a:p>
          <a:p>
            <a:pPr fontAlgn="base">
              <a:lnSpc>
                <a:spcPts val="1899"/>
              </a:lnSpc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rgbClr val="FFFFFF"/>
              </a:solidFill>
            </a:endParaRPr>
          </a:p>
          <a:p>
            <a:pPr fontAlgn="base">
              <a:lnSpc>
                <a:spcPts val="1899"/>
              </a:lnSpc>
              <a:spcBef>
                <a:spcPct val="0"/>
              </a:spcBef>
              <a:spcAft>
                <a:spcPct val="0"/>
              </a:spcAft>
            </a:pPr>
            <a:endParaRPr lang="en-US" altLang="zh-CN" dirty="0" smtClean="0">
              <a:solidFill>
                <a:srgbClr val="FFFFFF"/>
              </a:solidFill>
            </a:endParaRPr>
          </a:p>
          <a:p>
            <a:pPr fontAlgn="base">
              <a:lnSpc>
                <a:spcPts val="1899"/>
              </a:lnSpc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rgbClr val="FFFFFF"/>
              </a:solidFill>
            </a:endParaRPr>
          </a:p>
          <a:p>
            <a:pPr fontAlgn="base">
              <a:lnSpc>
                <a:spcPts val="1899"/>
              </a:lnSpc>
              <a:spcBef>
                <a:spcPct val="0"/>
              </a:spcBef>
              <a:spcAft>
                <a:spcPct val="0"/>
              </a:spcAft>
            </a:pPr>
            <a:endParaRPr lang="en-US" altLang="zh-CN" dirty="0" smtClean="0">
              <a:solidFill>
                <a:srgbClr val="FFFFFF"/>
              </a:solidFill>
            </a:endParaRPr>
          </a:p>
          <a:p>
            <a:pPr fontAlgn="base">
              <a:lnSpc>
                <a:spcPts val="1899"/>
              </a:lnSpc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rgbClr val="FFFFFF"/>
              </a:solidFill>
            </a:endParaRPr>
          </a:p>
          <a:p>
            <a:pPr fontAlgn="base">
              <a:lnSpc>
                <a:spcPts val="1899"/>
              </a:lnSpc>
              <a:spcBef>
                <a:spcPct val="0"/>
              </a:spcBef>
              <a:spcAft>
                <a:spcPct val="0"/>
              </a:spcAft>
            </a:pPr>
            <a:endParaRPr lang="en-US" altLang="zh-CN" dirty="0" smtClean="0">
              <a:solidFill>
                <a:srgbClr val="FFFFFF"/>
              </a:solidFill>
            </a:endParaRPr>
          </a:p>
          <a:p>
            <a:pPr fontAlgn="base">
              <a:lnSpc>
                <a:spcPts val="1899"/>
              </a:lnSpc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rgbClr val="FFFFFF"/>
              </a:solidFill>
            </a:endParaRPr>
          </a:p>
          <a:p>
            <a:pPr fontAlgn="base">
              <a:lnSpc>
                <a:spcPts val="1899"/>
              </a:lnSpc>
              <a:spcBef>
                <a:spcPct val="0"/>
              </a:spcBef>
              <a:spcAft>
                <a:spcPct val="0"/>
              </a:spcAft>
            </a:pPr>
            <a:endParaRPr lang="en-US" altLang="zh-CN" dirty="0" smtClean="0">
              <a:solidFill>
                <a:srgbClr val="FFFFFF"/>
              </a:solidFill>
            </a:endParaRPr>
          </a:p>
          <a:p>
            <a:pPr algn="ctr" fontAlgn="base">
              <a:lnSpc>
                <a:spcPts val="1899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solidFill>
                <a:srgbClr val="FFFFFF"/>
              </a:solidFill>
            </a:endParaRPr>
          </a:p>
          <a:p>
            <a:pPr algn="ctr" fontAlgn="base">
              <a:lnSpc>
                <a:spcPts val="1899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00"/>
                </a:solidFill>
              </a:rPr>
              <a:t> </a:t>
            </a:r>
            <a:endParaRPr lang="zh-CN" altLang="zh-CN" sz="1400" dirty="0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48844" y="4293097"/>
            <a:ext cx="6357156" cy="1616968"/>
          </a:xfrm>
        </p:spPr>
        <p:txBody>
          <a:bodyPr/>
          <a:lstStyle/>
          <a:p>
            <a:pPr eaLnBrk="1" hangingPunct="1">
              <a:lnSpc>
                <a:spcPts val="1899"/>
              </a:lnSpc>
            </a:pPr>
            <a:r>
              <a:rPr lang="en-US" altLang="zh-CN" sz="2000" b="1" dirty="0" err="1" smtClean="0">
                <a:solidFill>
                  <a:schemeClr val="bg1"/>
                </a:solidFill>
                <a:latin typeface="+mj-lt"/>
              </a:rPr>
              <a:t>Xuan</a:t>
            </a:r>
            <a:r>
              <a:rPr lang="en-US" altLang="zh-CN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+mj-lt"/>
              </a:rPr>
              <a:t>Feng</a:t>
            </a:r>
            <a:r>
              <a:rPr lang="en-US" altLang="zh-CN" sz="2000" b="1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+mj-lt"/>
              </a:rPr>
              <a:t>Qiang</a:t>
            </a:r>
            <a:r>
              <a:rPr lang="en-US" altLang="zh-CN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+mj-lt"/>
              </a:rPr>
              <a:t>Guo</a:t>
            </a:r>
            <a:endParaRPr lang="en-US" altLang="zh-CN" sz="2000" b="1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ts val="1899"/>
              </a:lnSpc>
            </a:pPr>
            <a:endParaRPr lang="en-US" altLang="zh-CN" sz="2000" b="1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ts val="1899"/>
              </a:lnSpc>
            </a:pPr>
            <a:r>
              <a:rPr lang="en-US" altLang="zh-CN" sz="1500" b="1" dirty="0">
                <a:solidFill>
                  <a:schemeClr val="bg1"/>
                </a:solidFill>
                <a:latin typeface="+mj-lt"/>
              </a:rPr>
              <a:t>National Satellite Meteorological Center,</a:t>
            </a:r>
          </a:p>
          <a:p>
            <a:pPr eaLnBrk="1" hangingPunct="1">
              <a:lnSpc>
                <a:spcPts val="1899"/>
              </a:lnSpc>
            </a:pPr>
            <a:r>
              <a:rPr lang="en-US" altLang="zh-CN" sz="1500" b="1" dirty="0">
                <a:solidFill>
                  <a:schemeClr val="bg1"/>
                </a:solidFill>
                <a:latin typeface="+mj-lt"/>
              </a:rPr>
              <a:t>China Meteorological Administration</a:t>
            </a:r>
          </a:p>
          <a:p>
            <a:pPr eaLnBrk="1" hangingPunct="1">
              <a:lnSpc>
                <a:spcPts val="1899"/>
              </a:lnSpc>
            </a:pPr>
            <a:r>
              <a:rPr lang="en-US" altLang="zh-CN" sz="1500" b="1" dirty="0">
                <a:solidFill>
                  <a:schemeClr val="bg1"/>
                </a:solidFill>
                <a:latin typeface="+mj-lt"/>
              </a:rPr>
              <a:t>(NSMC/CMA)</a:t>
            </a:r>
          </a:p>
        </p:txBody>
      </p:sp>
      <p:pic>
        <p:nvPicPr>
          <p:cNvPr id="6148" name="Picture 5" descr="E:\文档\局徽0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5932513"/>
            <a:ext cx="861616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9060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F:\logo\国家卫星气象中心标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01" y="5943600"/>
            <a:ext cx="6191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0" y="1752600"/>
            <a:ext cx="9906000" cy="18288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153" name="图片 14" descr="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906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标题 15"/>
          <p:cNvSpPr>
            <a:spLocks noGrp="1"/>
          </p:cNvSpPr>
          <p:nvPr>
            <p:ph type="ctrTitle"/>
          </p:nvPr>
        </p:nvSpPr>
        <p:spPr>
          <a:xfrm>
            <a:off x="0" y="2130450"/>
            <a:ext cx="9906000" cy="1470025"/>
          </a:xfrm>
        </p:spPr>
        <p:txBody>
          <a:bodyPr/>
          <a:lstStyle/>
          <a:p>
            <a:pPr algn="ctr" eaLnBrk="1" hangingPunct="1"/>
            <a:r>
              <a:rPr lang="en-US" altLang="zh-CN" sz="3000" dirty="0" smtClean="0">
                <a:latin typeface="Kozuka Gothic Pr6N H" pitchFamily="34" charset="-128"/>
                <a:ea typeface="Kozuka Gothic Pr6N H" pitchFamily="34" charset="-128"/>
              </a:rPr>
              <a:t>Early calibration results of FY-4A/GIIRS </a:t>
            </a:r>
            <a:br>
              <a:rPr lang="en-US" altLang="zh-CN" sz="3000" dirty="0" smtClean="0">
                <a:latin typeface="Kozuka Gothic Pr6N H" pitchFamily="34" charset="-128"/>
                <a:ea typeface="Kozuka Gothic Pr6N H" pitchFamily="34" charset="-128"/>
              </a:rPr>
            </a:br>
            <a:r>
              <a:rPr lang="en-US" altLang="zh-CN" sz="3000" dirty="0" smtClean="0">
                <a:latin typeface="Kozuka Gothic Pr6N H" pitchFamily="34" charset="-128"/>
                <a:ea typeface="Kozuka Gothic Pr6N H" pitchFamily="34" charset="-128"/>
              </a:rPr>
              <a:t>during in-orbit testing</a:t>
            </a:r>
            <a:endParaRPr lang="zh-CN" altLang="en-US" sz="3000" dirty="0">
              <a:latin typeface="Kozuka Gothic Pr6N H" pitchFamily="34" charset="-128"/>
              <a:ea typeface="Kozuka Gothic Pr6N H" pitchFamily="34" charset="-128"/>
            </a:endParaRPr>
          </a:p>
        </p:txBody>
      </p:sp>
      <p:pic>
        <p:nvPicPr>
          <p:cNvPr id="11" name="Picture 17" descr="卫星中心大楼西侧（小）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97" y="4050472"/>
            <a:ext cx="3120347" cy="205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3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3"/>
          <p:cNvGrpSpPr/>
          <p:nvPr/>
        </p:nvGrpSpPr>
        <p:grpSpPr>
          <a:xfrm>
            <a:off x="3024174" y="928670"/>
            <a:ext cx="6786610" cy="4857784"/>
            <a:chOff x="-11575" y="609600"/>
            <a:chExt cx="9155575" cy="6248400"/>
          </a:xfrm>
        </p:grpSpPr>
        <p:pic>
          <p:nvPicPr>
            <p:cNvPr id="20" name="图片 19" descr="Profile_LW.tif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09600"/>
              <a:ext cx="9144000" cy="3060000"/>
            </a:xfrm>
            <a:prstGeom prst="rect">
              <a:avLst/>
            </a:prstGeom>
          </p:spPr>
        </p:pic>
        <p:pic>
          <p:nvPicPr>
            <p:cNvPr id="22" name="图片 21" descr="Profile_MW.tiff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1575" y="3798000"/>
              <a:ext cx="9144000" cy="30600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71438" y="1071546"/>
            <a:ext cx="3595678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zh-CN" b="1" dirty="0" smtClean="0"/>
              <a:t>SNO Criteria</a:t>
            </a:r>
            <a:endParaRPr lang="en-US" altLang="zh-CN" b="1" dirty="0" smtClean="0">
              <a:latin typeface="+mn-ea"/>
            </a:endParaRPr>
          </a:p>
          <a:p>
            <a:pPr>
              <a:lnSpc>
                <a:spcPts val="2100"/>
              </a:lnSpc>
              <a:buSzPct val="120000"/>
              <a:buFont typeface="Arial" pitchFamily="34" charset="0"/>
              <a:buChar char="•"/>
            </a:pPr>
            <a:r>
              <a:rPr lang="zh-CN" altLang="en-US" dirty="0" smtClean="0"/>
              <a:t>  </a:t>
            </a:r>
            <a:r>
              <a:rPr lang="en-US" altLang="zh-CN" dirty="0" smtClean="0"/>
              <a:t>Time difference:</a:t>
            </a:r>
          </a:p>
          <a:p>
            <a:pPr>
              <a:lnSpc>
                <a:spcPts val="2100"/>
              </a:lnSpc>
            </a:pPr>
            <a:r>
              <a:rPr lang="zh-CN" altLang="en-US" dirty="0" smtClean="0"/>
              <a:t>    </a:t>
            </a:r>
            <a:r>
              <a:rPr lang="en-US" altLang="zh-CN" dirty="0" smtClean="0"/>
              <a:t>less than 15min</a:t>
            </a:r>
          </a:p>
          <a:p>
            <a:pPr>
              <a:lnSpc>
                <a:spcPts val="2100"/>
              </a:lnSpc>
              <a:buSzPct val="120000"/>
              <a:buFont typeface="Arial" pitchFamily="34" charset="0"/>
              <a:buChar char="•"/>
            </a:pPr>
            <a:r>
              <a:rPr lang="zh-CN" altLang="en-US" dirty="0" smtClean="0"/>
              <a:t>  </a:t>
            </a:r>
            <a:r>
              <a:rPr lang="en-US" altLang="zh-CN" dirty="0" smtClean="0"/>
              <a:t>Zenith angle difference:</a:t>
            </a:r>
            <a:endParaRPr lang="zh-CN" altLang="en-US" dirty="0" smtClean="0"/>
          </a:p>
          <a:p>
            <a:pPr>
              <a:lnSpc>
                <a:spcPts val="2100"/>
              </a:lnSpc>
            </a:pPr>
            <a:r>
              <a:rPr lang="en-US" altLang="zh-CN" dirty="0" smtClean="0"/>
              <a:t>    ABS(</a:t>
            </a:r>
            <a:r>
              <a:rPr lang="en-US" altLang="zh-CN" dirty="0" err="1" smtClean="0"/>
              <a:t>cos</a:t>
            </a:r>
            <a:r>
              <a:rPr lang="en-US" altLang="zh-CN" dirty="0" smtClean="0"/>
              <a:t>(a1)/</a:t>
            </a:r>
            <a:r>
              <a:rPr lang="en-US" altLang="zh-CN" dirty="0" err="1" smtClean="0"/>
              <a:t>cos</a:t>
            </a:r>
            <a:r>
              <a:rPr lang="en-US" altLang="zh-CN" dirty="0" smtClean="0"/>
              <a:t>(a2)-1) &lt;= 0.01</a:t>
            </a:r>
          </a:p>
          <a:p>
            <a:pPr>
              <a:lnSpc>
                <a:spcPts val="2100"/>
              </a:lnSpc>
              <a:buSzPct val="120000"/>
              <a:buFont typeface="Arial" pitchFamily="34" charset="0"/>
              <a:buChar char="•"/>
            </a:pPr>
            <a:r>
              <a:rPr lang="en-US" altLang="zh-CN" dirty="0" smtClean="0"/>
              <a:t>  </a:t>
            </a:r>
            <a:r>
              <a:rPr lang="en-US" altLang="zh-CN" dirty="0" smtClean="0">
                <a:solidFill>
                  <a:srgbClr val="FF0000"/>
                </a:solidFill>
              </a:rPr>
              <a:t>Pixel distance:</a:t>
            </a:r>
          </a:p>
          <a:p>
            <a:pPr>
              <a:lnSpc>
                <a:spcPts val="21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    </a:t>
            </a:r>
            <a:r>
              <a:rPr lang="en-US" altLang="zh-CN" dirty="0" smtClean="0"/>
              <a:t>the FOV of GIIRS almost covers       </a:t>
            </a:r>
          </a:p>
          <a:p>
            <a:pPr>
              <a:lnSpc>
                <a:spcPts val="2100"/>
              </a:lnSpc>
            </a:pPr>
            <a:r>
              <a:rPr lang="en-US" altLang="zh-CN" dirty="0" smtClean="0"/>
              <a:t>    the FOV of IASI completely</a:t>
            </a: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1272564" y="4241485"/>
            <a:ext cx="738940" cy="682097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1272566" y="4209198"/>
            <a:ext cx="780000" cy="720000"/>
          </a:xfrm>
          <a:prstGeom prst="ellipse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 rot="19620658">
            <a:off x="1211677" y="3463511"/>
            <a:ext cx="221808" cy="755389"/>
          </a:xfrm>
          <a:prstGeom prst="downArrow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42876" y="5286388"/>
            <a:ext cx="3167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Assessment of GIIRS radiometric accuracy is through comparison with IASI.</a:t>
            </a:r>
            <a:endParaRPr lang="zh-CN" altLang="en-US" sz="2000" dirty="0"/>
          </a:p>
        </p:txBody>
      </p:sp>
      <p:sp>
        <p:nvSpPr>
          <p:cNvPr id="17" name="下箭头 16"/>
          <p:cNvSpPr/>
          <p:nvPr/>
        </p:nvSpPr>
        <p:spPr>
          <a:xfrm rot="1568084">
            <a:off x="1784742" y="3398142"/>
            <a:ext cx="261530" cy="764416"/>
          </a:xfrm>
          <a:prstGeom prst="downArrow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630026" y="119698"/>
            <a:ext cx="60376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/>
              <a:t>Radiometric accuracy assessment</a:t>
            </a:r>
            <a:endParaRPr lang="en-US" altLang="zh-CN" sz="2800" b="1" dirty="0"/>
          </a:p>
        </p:txBody>
      </p:sp>
      <p:sp>
        <p:nvSpPr>
          <p:cNvPr id="14" name="矩形 13"/>
          <p:cNvSpPr/>
          <p:nvPr/>
        </p:nvSpPr>
        <p:spPr>
          <a:xfrm>
            <a:off x="3809992" y="5857892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20000"/>
              <a:buFont typeface="Arial" pitchFamily="34" charset="0"/>
              <a:buChar char="•"/>
            </a:pPr>
            <a:r>
              <a:rPr lang="en-US" altLang="zh-CN" dirty="0" smtClean="0"/>
              <a:t> Agreement is good for most of the spectral range</a:t>
            </a:r>
          </a:p>
          <a:p>
            <a:pPr>
              <a:buSzPct val="120000"/>
              <a:buFont typeface="Arial" pitchFamily="34" charset="0"/>
              <a:buChar char="•"/>
            </a:pPr>
            <a:r>
              <a:rPr lang="en-US" altLang="zh-CN" dirty="0" smtClean="0"/>
              <a:t> Larger BT difference in some spectral range</a:t>
            </a:r>
          </a:p>
        </p:txBody>
      </p:sp>
      <p:sp>
        <p:nvSpPr>
          <p:cNvPr id="13" name="下箭头 12"/>
          <p:cNvSpPr/>
          <p:nvPr/>
        </p:nvSpPr>
        <p:spPr>
          <a:xfrm>
            <a:off x="4167182" y="928670"/>
            <a:ext cx="71438" cy="7143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下箭头 20"/>
          <p:cNvSpPr/>
          <p:nvPr/>
        </p:nvSpPr>
        <p:spPr>
          <a:xfrm>
            <a:off x="8953528" y="714356"/>
            <a:ext cx="71438" cy="5000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下箭头 22"/>
          <p:cNvSpPr/>
          <p:nvPr/>
        </p:nvSpPr>
        <p:spPr>
          <a:xfrm>
            <a:off x="4238620" y="3786190"/>
            <a:ext cx="71438" cy="7143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86380"/>
            <a:ext cx="989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SNOs between GIIRS and IASI 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533405"/>
            <a:ext cx="9906000" cy="5815985"/>
            <a:chOff x="0" y="1042015"/>
            <a:chExt cx="9144000" cy="581598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79" r="8211"/>
            <a:stretch/>
          </p:blipFill>
          <p:spPr bwMode="auto">
            <a:xfrm>
              <a:off x="0" y="1042015"/>
              <a:ext cx="9144000" cy="5815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914400" y="1512000"/>
              <a:ext cx="0" cy="1944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3405600" y="1506800"/>
              <a:ext cx="0" cy="1944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914400" y="4272400"/>
              <a:ext cx="0" cy="1944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3405600" y="4267200"/>
              <a:ext cx="0" cy="1944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6206400" y="1512000"/>
              <a:ext cx="0" cy="1944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8622000" y="1512000"/>
              <a:ext cx="0" cy="1944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6206400" y="4248000"/>
              <a:ext cx="0" cy="1944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8610600" y="4248000"/>
              <a:ext cx="0" cy="1944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85210" y="3137356"/>
              <a:ext cx="31251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760</a:t>
              </a:r>
              <a:endParaRPr lang="zh-CN" altLang="en-US" sz="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00400" y="3137356"/>
              <a:ext cx="35986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1050</a:t>
              </a:r>
              <a:endParaRPr lang="zh-CN" altLang="en-US" sz="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19800" y="3137356"/>
              <a:ext cx="35986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1800</a:t>
              </a:r>
              <a:endParaRPr lang="zh-CN" altLang="en-US" sz="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34990" y="3137356"/>
              <a:ext cx="35986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2188</a:t>
              </a:r>
              <a:endParaRPr lang="zh-CN" altLang="en-US" sz="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617220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Period: 20170801~20171031; Ref: METOP-A/IASI; Samples: 110(LW)/108(MW) </a:t>
            </a:r>
            <a:endParaRPr lang="zh-CN" altLang="en-US" sz="2000" dirty="0"/>
          </a:p>
        </p:txBody>
      </p:sp>
      <p:graphicFrame>
        <p:nvGraphicFramePr>
          <p:cNvPr id="66561" name="Object 1"/>
          <p:cNvGraphicFramePr>
            <a:graphicFrameLocks noChangeAspect="1"/>
          </p:cNvGraphicFramePr>
          <p:nvPr/>
        </p:nvGraphicFramePr>
        <p:xfrm>
          <a:off x="1697026" y="687370"/>
          <a:ext cx="161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" name="Equation" r:id="rId5" imgW="1612800" imgH="241200" progId="Equation.DSMT4">
                  <p:embed/>
                </p:oleObj>
              </mc:Choice>
              <mc:Fallback>
                <p:oleObj name="Equation" r:id="rId5" imgW="1612800" imgH="2412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26" y="687370"/>
                        <a:ext cx="1612900" cy="241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6926263" y="714375"/>
          <a:ext cx="1524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4" name="Equation" r:id="rId7" imgW="1523880" imgH="241200" progId="Equation.DSMT4">
                  <p:embed/>
                </p:oleObj>
              </mc:Choice>
              <mc:Fallback>
                <p:oleObj name="Equation" r:id="rId7" imgW="152388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263" y="714375"/>
                        <a:ext cx="1524000" cy="241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782294" y="2273850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LWIR</a:t>
            </a:r>
            <a:endParaRPr lang="zh-CN" alt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809728" y="4774180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LWIR</a:t>
            </a:r>
            <a:endParaRPr lang="zh-CN" alt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523323" y="477418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MWIR</a:t>
            </a:r>
            <a:endParaRPr lang="zh-CN" alt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523323" y="148803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MWIR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12914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5283" y="4643446"/>
            <a:ext cx="87154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altLang="zh-CN" dirty="0" smtClean="0"/>
              <a:t> Spectral calibration will be performed using Earth scene atmospheric reference lines. 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zh-CN" dirty="0" smtClean="0"/>
              <a:t> The optimal effective laser wave-number minimum (resulting GIIRS </a:t>
            </a:r>
            <a:r>
              <a:rPr lang="en-US" altLang="zh-CN" dirty="0" err="1" smtClean="0"/>
              <a:t>wavenumber</a:t>
            </a:r>
            <a:r>
              <a:rPr lang="en-US" altLang="zh-CN" dirty="0" smtClean="0"/>
              <a:t> scale) is found when the RMS residual (observed minus calculated radiance) is minimum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zh-CN" dirty="0" smtClean="0"/>
              <a:t> There is a well defined minimum in this curve, establishing the spectral calibration to better than 10ppm</a:t>
            </a:r>
          </a:p>
          <a:p>
            <a:pPr algn="just"/>
            <a:endParaRPr lang="zh-CN" altLang="en-US" baseline="30000" dirty="0"/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-47660" y="1090621"/>
          <a:ext cx="9906000" cy="362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" name="Graph" r:id="rId4" imgW="6217920" imgH="3021120" progId="Origin50.Graph">
                  <p:embed/>
                </p:oleObj>
              </mc:Choice>
              <mc:Fallback>
                <p:oleObj name="Graph" r:id="rId4" imgW="6217920" imgH="3021120" progId="Origin50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660" y="1090621"/>
                        <a:ext cx="9906000" cy="362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1915778" y="262574"/>
            <a:ext cx="60376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/>
              <a:t>On-orbit spectral calibration</a:t>
            </a:r>
            <a:endParaRPr lang="en-US" altLang="zh-C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/>
          </p:cNvGraphicFramePr>
          <p:nvPr/>
        </p:nvGraphicFramePr>
        <p:xfrm>
          <a:off x="-161921" y="785794"/>
          <a:ext cx="5757863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Graph" r:id="rId4" imgW="6217920" imgH="3021120" progId="Origin50.Graph">
                  <p:embed/>
                </p:oleObj>
              </mc:Choice>
              <mc:Fallback>
                <p:oleObj name="Graph" r:id="rId4" imgW="6217920" imgH="3021120" progId="Origin50.Graph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1921" y="785794"/>
                        <a:ext cx="5757863" cy="269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9596" y="2702478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黑体" pitchFamily="49" charset="-122"/>
                <a:ea typeface="黑体" pitchFamily="49" charset="-122"/>
              </a:rPr>
              <a:t>Forward sweep</a:t>
            </a:r>
            <a:endParaRPr lang="zh-CN" altLang="en-US" b="1" dirty="0">
              <a:solidFill>
                <a:schemeClr val="tx2">
                  <a:lumMod val="60000"/>
                  <a:lumOff val="4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3" name="Object 3"/>
          <p:cNvGraphicFramePr>
            <a:graphicFrameLocks/>
          </p:cNvGraphicFramePr>
          <p:nvPr/>
        </p:nvGraphicFramePr>
        <p:xfrm>
          <a:off x="-161920" y="3143248"/>
          <a:ext cx="5757862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name="Graph" r:id="rId6" imgW="6217920" imgH="3021120" progId="Origin50.Graph">
                  <p:embed/>
                </p:oleObj>
              </mc:Choice>
              <mc:Fallback>
                <p:oleObj name="Graph" r:id="rId6" imgW="6217920" imgH="3021120" progId="Origin50.Graph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1920" y="3143248"/>
                        <a:ext cx="5757862" cy="269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8192" y="5000636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黑体" pitchFamily="49" charset="-122"/>
                <a:ea typeface="黑体" pitchFamily="49" charset="-122"/>
              </a:rPr>
              <a:t>Reverse</a:t>
            </a:r>
            <a:r>
              <a:rPr lang="zh-CN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黑体" pitchFamily="49" charset="-122"/>
                <a:ea typeface="黑体" pitchFamily="49" charset="-122"/>
              </a:rPr>
              <a:t>sweep</a:t>
            </a:r>
            <a:endParaRPr lang="zh-CN" altLang="en-US" b="1" dirty="0">
              <a:solidFill>
                <a:schemeClr val="tx2">
                  <a:lumMod val="60000"/>
                  <a:lumOff val="4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1034" y="1059404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LWIR</a:t>
            </a:r>
            <a:endParaRPr lang="zh-CN" altLang="en-US" b="1" dirty="0"/>
          </a:p>
        </p:txBody>
      </p:sp>
      <p:graphicFrame>
        <p:nvGraphicFramePr>
          <p:cNvPr id="12" name="Object 2"/>
          <p:cNvGraphicFramePr>
            <a:graphicFrameLocks/>
          </p:cNvGraphicFramePr>
          <p:nvPr/>
        </p:nvGraphicFramePr>
        <p:xfrm>
          <a:off x="4452934" y="785794"/>
          <a:ext cx="5757863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2" name="Graph" r:id="rId8" imgW="6217920" imgH="3021178" progId="Origin50.Graph">
                  <p:embed/>
                </p:oleObj>
              </mc:Choice>
              <mc:Fallback>
                <p:oleObj name="Graph" r:id="rId8" imgW="6217920" imgH="3021178" progId="Origin50.Graph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934" y="785794"/>
                        <a:ext cx="5757863" cy="269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/>
          </p:cNvGraphicFramePr>
          <p:nvPr/>
        </p:nvGraphicFramePr>
        <p:xfrm>
          <a:off x="4524375" y="3143248"/>
          <a:ext cx="5757863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name="Graph" r:id="rId10" imgW="6217920" imgH="3021178" progId="Origin50.Graph">
                  <p:embed/>
                </p:oleObj>
              </mc:Choice>
              <mc:Fallback>
                <p:oleObj name="Graph" r:id="rId10" imgW="6217920" imgH="3021178" progId="Origin50.Graph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3143248"/>
                        <a:ext cx="5757863" cy="269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53066" y="113084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MWIR</a:t>
            </a:r>
            <a:endParaRPr lang="zh-CN" alt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53066" y="2702478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黑体" pitchFamily="49" charset="-122"/>
                <a:ea typeface="黑体" pitchFamily="49" charset="-122"/>
              </a:rPr>
              <a:t>Forward sweep</a:t>
            </a:r>
            <a:endParaRPr lang="zh-CN" altLang="en-US" b="1" dirty="0">
              <a:solidFill>
                <a:schemeClr val="tx2">
                  <a:lumMod val="60000"/>
                  <a:lumOff val="4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24504" y="5000636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黑体" pitchFamily="49" charset="-122"/>
                <a:ea typeface="黑体" pitchFamily="49" charset="-122"/>
              </a:rPr>
              <a:t>Reverse</a:t>
            </a:r>
            <a:r>
              <a:rPr lang="zh-CN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黑体" pitchFamily="49" charset="-122"/>
                <a:ea typeface="黑体" pitchFamily="49" charset="-122"/>
              </a:rPr>
              <a:t>sweep</a:t>
            </a:r>
            <a:endParaRPr lang="zh-CN" altLang="en-US" b="1" dirty="0">
              <a:solidFill>
                <a:schemeClr val="tx2">
                  <a:lumMod val="60000"/>
                  <a:lumOff val="4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95414" y="285728"/>
            <a:ext cx="668056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kern="0" dirty="0" smtClean="0">
                <a:latin typeface="+mj-lt"/>
                <a:ea typeface="+mj-ea"/>
                <a:cs typeface="+mj-cs"/>
              </a:rPr>
              <a:t>spectral calibration coefficients</a:t>
            </a:r>
            <a:endParaRPr lang="en-US" altLang="zh-CN" sz="2800" b="1" kern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2914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8000"/>
            <a:ext cx="9906000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0" y="3438000"/>
            <a:ext cx="9906000" cy="0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16200000">
            <a:off x="-623251" y="1710000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光谱定标修正</a:t>
            </a:r>
            <a:r>
              <a:rPr lang="zh-CN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黑体" pitchFamily="49" charset="-122"/>
                <a:ea typeface="黑体" pitchFamily="49" charset="-122"/>
              </a:rPr>
              <a:t>前</a:t>
            </a:r>
            <a:endParaRPr lang="zh-CN" altLang="en-US" b="1" dirty="0">
              <a:solidFill>
                <a:schemeClr val="tx2">
                  <a:lumMod val="60000"/>
                  <a:lumOff val="4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623252" y="4934887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光谱定标修正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后</a:t>
            </a:r>
            <a:endParaRPr lang="zh-CN" altLang="en-US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644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906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906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5240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/>
              <a:t>MW: No.47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4644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906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906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5240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/>
              <a:t>MW: No.66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4644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95301" y="903858"/>
            <a:ext cx="5315795" cy="724942"/>
          </a:xfrm>
        </p:spPr>
        <p:txBody>
          <a:bodyPr/>
          <a:lstStyle/>
          <a:p>
            <a:pPr algn="l" eaLnBrk="1" hangingPunct="1">
              <a:defRPr/>
            </a:pPr>
            <a:r>
              <a:rPr kumimoji="1" lang="en-US" altLang="zh-CN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隶书" pitchFamily="49" charset="-122"/>
                <a:cs typeface="Calibri" panose="020F0502020204030204" pitchFamily="34" charset="0"/>
              </a:rPr>
              <a:t>Contents</a:t>
            </a:r>
            <a:endParaRPr lang="zh-CN" altLang="en-US" sz="4000" b="1" dirty="0">
              <a:solidFill>
                <a:srgbClr val="0000FF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4569" y="2395931"/>
            <a:ext cx="8430931" cy="2037455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marL="457063" indent="-457063" fontAlgn="base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FF3300"/>
              </a:buClr>
              <a:buFont typeface="Wingdings" panose="05000000000000000000" pitchFamily="2" charset="2"/>
              <a:buChar char="p"/>
              <a:defRPr/>
            </a:pPr>
            <a:r>
              <a:rPr kumimoji="1" lang="en-US" altLang="zh-CN" sz="3600" b="1" dirty="0"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3600" b="1" dirty="0" smtClean="0"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GIIRS background</a:t>
            </a:r>
          </a:p>
          <a:p>
            <a:pPr marL="457063" indent="-457063" fontAlgn="base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FF3300"/>
              </a:buClr>
              <a:buFont typeface="Wingdings" panose="05000000000000000000" pitchFamily="2" charset="2"/>
              <a:buChar char="p"/>
              <a:defRPr/>
            </a:pPr>
            <a:r>
              <a:rPr kumimoji="1" lang="en-US" altLang="zh-CN" sz="3600" b="1" dirty="0"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3600" b="1" dirty="0" smtClean="0"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Accuracy assessment</a:t>
            </a:r>
            <a:endParaRPr kumimoji="1" lang="en-US" altLang="zh-CN" sz="3600" b="1" kern="0" dirty="0" smtClean="0">
              <a:latin typeface="Calibri" panose="020F0502020204030204" pitchFamily="34" charset="0"/>
              <a:ea typeface="隶书" pitchFamily="49" charset="-122"/>
              <a:cs typeface="Calibri" panose="020F0502020204030204" pitchFamily="34" charset="0"/>
            </a:endParaRPr>
          </a:p>
          <a:p>
            <a:pPr marL="457063" indent="-457063" fontAlgn="base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FF3300"/>
              </a:buClr>
              <a:buFont typeface="Wingdings" panose="05000000000000000000" pitchFamily="2" charset="2"/>
              <a:buChar char="p"/>
              <a:defRPr/>
            </a:pPr>
            <a:r>
              <a:rPr kumimoji="1" lang="en-US" altLang="zh-CN" sz="3600" b="1" kern="0" dirty="0" smtClean="0">
                <a:solidFill>
                  <a:srgbClr val="FF0000"/>
                </a:solidFill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 Summary</a:t>
            </a:r>
            <a:endParaRPr kumimoji="1" lang="en-US" altLang="zh-CN" sz="3600" b="1" dirty="0">
              <a:solidFill>
                <a:srgbClr val="FF0000"/>
              </a:solidFill>
              <a:latin typeface="Calibri" panose="020F0502020204030204" pitchFamily="34" charset="0"/>
              <a:ea typeface="隶书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altLang="zh-CN" sz="2200" dirty="0" smtClean="0"/>
              <a:t>Spectral calibration working very well</a:t>
            </a:r>
          </a:p>
          <a:p>
            <a:pPr>
              <a:buFontTx/>
              <a:buChar char="•"/>
            </a:pPr>
            <a:endParaRPr lang="en-US" altLang="zh-CN" sz="2200" dirty="0" smtClean="0">
              <a:ea typeface="宋体" charset="-122"/>
            </a:endParaRPr>
          </a:p>
          <a:p>
            <a:pPr>
              <a:buFontTx/>
              <a:buChar char="•"/>
            </a:pPr>
            <a:r>
              <a:rPr lang="en-US" altLang="zh-CN" sz="2200" dirty="0" smtClean="0">
                <a:ea typeface="宋体" charset="-122"/>
              </a:rPr>
              <a:t>Radiometric  calibration accuracy :</a:t>
            </a:r>
          </a:p>
          <a:p>
            <a:pPr lvl="1">
              <a:buFont typeface="Calibri" pitchFamily="34" charset="0"/>
              <a:buChar char="–"/>
            </a:pPr>
            <a:r>
              <a:rPr lang="en-US" altLang="zh-CN" sz="2200" dirty="0" smtClean="0"/>
              <a:t>Comparisons to  IASI within 1K for most of the spectral range</a:t>
            </a:r>
          </a:p>
          <a:p>
            <a:pPr lvl="1">
              <a:buFont typeface="Calibri" pitchFamily="34" charset="0"/>
              <a:buChar char="–"/>
            </a:pPr>
            <a:r>
              <a:rPr lang="en-US" altLang="zh-CN" sz="2200" dirty="0" smtClean="0">
                <a:ea typeface="宋体" charset="-122"/>
              </a:rPr>
              <a:t>Larger standard deviation in MWIR</a:t>
            </a:r>
          </a:p>
          <a:p>
            <a:pPr lvl="1">
              <a:buNone/>
            </a:pPr>
            <a:endParaRPr lang="en-US" altLang="zh-CN" sz="2200" dirty="0" smtClean="0">
              <a:latin typeface="Arial" charset="0"/>
              <a:ea typeface="宋体" charset="-122"/>
            </a:endParaRPr>
          </a:p>
          <a:p>
            <a:pPr>
              <a:buFontTx/>
              <a:buChar char="•"/>
            </a:pPr>
            <a:r>
              <a:rPr lang="en-US" altLang="zh-CN" sz="2200" dirty="0" smtClean="0"/>
              <a:t>On-going/Future Work</a:t>
            </a:r>
          </a:p>
          <a:p>
            <a:pPr lvl="1"/>
            <a:r>
              <a:rPr lang="en-US" altLang="zh-CN" sz="2200" dirty="0" smtClean="0">
                <a:ea typeface="宋体" charset="-122"/>
              </a:rPr>
              <a:t>Because of the extremely small range of angles contributing to each individual detector pixel , the variation of ILS (Instrument Line Shape) across the array is extremely small and be ignored</a:t>
            </a:r>
            <a:endParaRPr lang="en-US" altLang="zh-CN" sz="2200" dirty="0" smtClean="0"/>
          </a:p>
          <a:p>
            <a:pPr lvl="1"/>
            <a:r>
              <a:rPr lang="en-US" altLang="zh-CN" sz="2200" dirty="0" smtClean="0"/>
              <a:t>non-linearity correction</a:t>
            </a:r>
          </a:p>
          <a:p>
            <a:endParaRPr lang="en-US" altLang="zh-CN" sz="2200" dirty="0" smtClean="0"/>
          </a:p>
          <a:p>
            <a:endParaRPr lang="en-US" altLang="zh-CN" sz="2200" dirty="0" smtClean="0"/>
          </a:p>
          <a:p>
            <a:pPr>
              <a:buNone/>
            </a:pPr>
            <a:endParaRPr lang="en-US" altLang="zh-CN" dirty="0" smtClean="0">
              <a:latin typeface="Arial" charset="0"/>
              <a:ea typeface="宋体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A1D9-2F21-4F41-B6FA-3439D7329BAD}" type="datetimeFigureOut">
              <a:rPr lang="zh-CN" altLang="en-US" smtClean="0"/>
              <a:pPr/>
              <a:t>2018/3/21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A1A2-5CD1-49AB-B007-2E8B05A98734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8390" y="-24"/>
            <a:ext cx="60376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Summary</a:t>
            </a:r>
            <a:endParaRPr lang="en-US" altLang="zh-CN" sz="28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68A406-24C3-4804-B529-300F50F7257D}" type="datetime1">
              <a:rPr lang="zh-CN" altLang="en-US" smtClean="0"/>
              <a:pPr>
                <a:defRPr/>
              </a:pPr>
              <a:t>2018/3/21</a:t>
            </a:fld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9671E-68C5-4C7A-83E9-2A6A5A7D2E17}" type="slidenum">
              <a:rPr lang="en-US" altLang="zh-CN" smtClean="0"/>
              <a:pPr>
                <a:defRPr/>
              </a:pPr>
              <a:t>19</a:t>
            </a:fld>
            <a:endParaRPr lang="zh-CN" altLang="en-US" dirty="0"/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612364" y="2636838"/>
            <a:ext cx="4670954" cy="3086100"/>
          </a:xfrm>
          <a:prstGeom prst="rect">
            <a:avLst/>
          </a:prstGeom>
        </p:spPr>
        <p:txBody>
          <a:bodyPr wrap="none" lIns="91413" tIns="45707" rIns="91413" bIns="45707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35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rPr>
              <a:t>Thank you!</a:t>
            </a:r>
            <a:endParaRPr lang="zh-CN" altLang="en-US" sz="35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974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95301" y="903858"/>
            <a:ext cx="5315795" cy="724942"/>
          </a:xfrm>
        </p:spPr>
        <p:txBody>
          <a:bodyPr/>
          <a:lstStyle/>
          <a:p>
            <a:pPr eaLnBrk="1" hangingPunct="1">
              <a:defRPr/>
            </a:pPr>
            <a:r>
              <a:rPr kumimoji="1" lang="en-US" altLang="zh-CN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隶书" pitchFamily="49" charset="-122"/>
                <a:cs typeface="Calibri" panose="020F0502020204030204" pitchFamily="34" charset="0"/>
              </a:rPr>
              <a:t>Contents</a:t>
            </a:r>
            <a:endParaRPr lang="zh-CN" altLang="en-US" sz="4000" dirty="0">
              <a:solidFill>
                <a:srgbClr val="0000FF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4569" y="2395931"/>
            <a:ext cx="8430931" cy="2037455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marL="457063" indent="-457063" fontAlgn="base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FF3300"/>
              </a:buClr>
              <a:buFont typeface="Wingdings" panose="05000000000000000000" pitchFamily="2" charset="2"/>
              <a:buChar char="p"/>
              <a:defRPr/>
            </a:pPr>
            <a:r>
              <a:rPr kumimoji="1" lang="en-US" altLang="zh-CN" sz="3600" b="1" dirty="0"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GIIRS background</a:t>
            </a:r>
          </a:p>
          <a:p>
            <a:pPr marL="457063" indent="-457063" fontAlgn="base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FF3300"/>
              </a:buClr>
              <a:buFont typeface="Wingdings" panose="05000000000000000000" pitchFamily="2" charset="2"/>
              <a:buChar char="p"/>
              <a:defRPr/>
            </a:pPr>
            <a:r>
              <a:rPr kumimoji="1" lang="en-US" altLang="zh-CN" sz="3600" b="1" dirty="0"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3600" b="1" dirty="0" smtClean="0"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Accuracy assessment</a:t>
            </a:r>
            <a:endParaRPr kumimoji="1" lang="en-US" altLang="zh-CN" sz="3600" b="1" kern="0" dirty="0" smtClean="0">
              <a:latin typeface="Calibri" panose="020F0502020204030204" pitchFamily="34" charset="0"/>
              <a:ea typeface="隶书" pitchFamily="49" charset="-122"/>
              <a:cs typeface="Calibri" panose="020F0502020204030204" pitchFamily="34" charset="0"/>
            </a:endParaRPr>
          </a:p>
          <a:p>
            <a:pPr marL="457063" indent="-457063" fontAlgn="base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FF3300"/>
              </a:buClr>
              <a:buFont typeface="Wingdings" panose="05000000000000000000" pitchFamily="2" charset="2"/>
              <a:buChar char="p"/>
              <a:defRPr/>
            </a:pPr>
            <a:r>
              <a:rPr kumimoji="1" lang="en-US" altLang="zh-CN" sz="3600" b="1" kern="0" dirty="0" smtClean="0"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 Summary</a:t>
            </a:r>
            <a:endParaRPr kumimoji="1" lang="en-US" altLang="zh-CN" sz="3600" b="1" dirty="0">
              <a:latin typeface="Calibri" panose="020F0502020204030204" pitchFamily="34" charset="0"/>
              <a:ea typeface="隶书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5300" y="1071546"/>
            <a:ext cx="9172608" cy="564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/>
          <a:p>
            <a:pPr marL="342797" lvl="0" indent="-342797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zh-CN" sz="2200" kern="0" dirty="0" smtClean="0"/>
              <a:t>Geostationary </a:t>
            </a:r>
            <a:r>
              <a:rPr lang="en-US" altLang="zh-CN" sz="2200" kern="0" dirty="0" err="1" smtClean="0"/>
              <a:t>Interferometric</a:t>
            </a:r>
            <a:r>
              <a:rPr lang="en-US" altLang="zh-CN" sz="2200" kern="0" dirty="0" smtClean="0"/>
              <a:t> Infrared Sounder(</a:t>
            </a:r>
            <a:r>
              <a:rPr lang="en-US" altLang="zh-CN" sz="2200" b="1" kern="0" dirty="0" smtClean="0"/>
              <a:t>GIIRS</a:t>
            </a:r>
            <a:r>
              <a:rPr lang="en-US" altLang="zh-CN" sz="2200" kern="0" dirty="0" smtClean="0"/>
              <a:t>) is located on the new generation geostationary platform FY-4A.</a:t>
            </a:r>
          </a:p>
          <a:p>
            <a:pPr marL="342797" lvl="0" indent="-342797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zh-CN" sz="2200" kern="0" dirty="0" smtClean="0"/>
              <a:t>GIIRS is a Michelson interferometer based on the principle of Fourier Transform and designed to measure the emission of infrared radiation from the atmosphere in the two infrared spectral bands.</a:t>
            </a:r>
          </a:p>
          <a:p>
            <a:pPr marL="342797" lvl="0" indent="-342797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zh-CN" sz="2400" kern="0" dirty="0" smtClean="0"/>
          </a:p>
        </p:txBody>
      </p:sp>
      <p:sp>
        <p:nvSpPr>
          <p:cNvPr id="6" name="矩形 5"/>
          <p:cNvSpPr/>
          <p:nvPr/>
        </p:nvSpPr>
        <p:spPr>
          <a:xfrm>
            <a:off x="63520" y="-24"/>
            <a:ext cx="41751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2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GIIRS Background</a:t>
            </a:r>
            <a:endParaRPr lang="en-US" altLang="zh-CN" sz="32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q\Desktop\DOC\FY-4A\风云四号英文介绍\垂直探测仪（公开）.png"/>
          <p:cNvPicPr>
            <a:picLocks noChangeAspect="1" noChangeArrowheads="1"/>
          </p:cNvPicPr>
          <p:nvPr/>
        </p:nvPicPr>
        <p:blipFill>
          <a:blip r:embed="rId3" cstate="print"/>
          <a:srcRect l="32541" t="12988" r="24759" b="6004"/>
          <a:stretch>
            <a:fillRect/>
          </a:stretch>
        </p:blipFill>
        <p:spPr bwMode="auto">
          <a:xfrm>
            <a:off x="5453066" y="3071814"/>
            <a:ext cx="2697163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 l="11133" t="10579" r="3661" b="10365"/>
          <a:stretch>
            <a:fillRect/>
          </a:stretch>
        </p:blipFill>
        <p:spPr bwMode="auto">
          <a:xfrm>
            <a:off x="1952606" y="2928934"/>
            <a:ext cx="271056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接箭头连接符 10"/>
          <p:cNvCxnSpPr/>
          <p:nvPr/>
        </p:nvCxnSpPr>
        <p:spPr>
          <a:xfrm flipV="1">
            <a:off x="4238620" y="4000504"/>
            <a:ext cx="1500198" cy="500066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38884" y="6000768"/>
            <a:ext cx="690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GIIRS</a:t>
            </a:r>
            <a:endParaRPr lang="zh-CN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24240" y="6215082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FY-4A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300" y="1357298"/>
            <a:ext cx="8915400" cy="2043107"/>
          </a:xfrm>
        </p:spPr>
        <p:txBody>
          <a:bodyPr>
            <a:normAutofit lnSpcReduction="10000"/>
          </a:bodyPr>
          <a:lstStyle/>
          <a:p>
            <a:pPr algn="just">
              <a:buSzPct val="120000"/>
            </a:pPr>
            <a:r>
              <a:rPr lang="en-US" altLang="zh-CN" sz="2200" dirty="0" smtClean="0"/>
              <a:t>The GIIRS scanning is performed in step-and-stare mode, and the instrument stares for a dwell-time of at least 1.3 seconds over the same Earth location and gets an inter </a:t>
            </a:r>
            <a:r>
              <a:rPr lang="en-US" altLang="zh-CN" sz="2200" dirty="0" err="1" smtClean="0"/>
              <a:t>ferogram</a:t>
            </a:r>
            <a:r>
              <a:rPr lang="en-US" altLang="zh-CN" sz="2200" dirty="0" smtClean="0"/>
              <a:t>.</a:t>
            </a:r>
          </a:p>
          <a:p>
            <a:pPr algn="just">
              <a:buSzPct val="120000"/>
            </a:pPr>
            <a:r>
              <a:rPr lang="en-US" altLang="zh-CN" sz="2200" dirty="0" smtClean="0"/>
              <a:t>A number of </a:t>
            </a:r>
            <a:r>
              <a:rPr lang="en-US" altLang="zh-CN" sz="2200" dirty="0" err="1" smtClean="0"/>
              <a:t>interferograms</a:t>
            </a:r>
            <a:r>
              <a:rPr lang="en-US" altLang="zh-CN" sz="2200" dirty="0" smtClean="0"/>
              <a:t> are acquired by two sets of array-detectors (32×4 samples, </a:t>
            </a:r>
            <a:r>
              <a:rPr lang="en-US" altLang="zh-CN" sz="2200" dirty="0" err="1" smtClean="0"/>
              <a:t>IFOV@Nadir</a:t>
            </a:r>
            <a:r>
              <a:rPr lang="en-US" altLang="zh-CN" sz="2200" dirty="0" smtClean="0"/>
              <a:t>: 16km) within both LWIR and MWIR bands, respectively during the dwell time. </a:t>
            </a:r>
          </a:p>
          <a:p>
            <a:endParaRPr lang="zh-CN" altLang="en-US" dirty="0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952604" y="3071810"/>
          <a:ext cx="3033713" cy="362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Visio" r:id="rId4" imgW="4299355" imgH="5564846" progId="Visio.Drawing.11">
                  <p:embed/>
                </p:oleObj>
              </mc:Choice>
              <mc:Fallback>
                <p:oleObj name="Visio" r:id="rId4" imgW="4299355" imgH="5564846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04" y="3071810"/>
                        <a:ext cx="3033713" cy="3624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81627" y="4071942"/>
            <a:ext cx="2286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32×4 Array of  </a:t>
            </a:r>
          </a:p>
          <a:p>
            <a:r>
              <a:rPr lang="en-US" altLang="zh-CN" sz="1400" dirty="0" smtClean="0"/>
              <a:t>GIIRS FOVs</a:t>
            </a:r>
          </a:p>
          <a:p>
            <a:r>
              <a:rPr lang="en-US" altLang="zh-CN" sz="1400" dirty="0" smtClean="0"/>
              <a:t> ( 16km</a:t>
            </a:r>
            <a:r>
              <a:rPr lang="en-US" altLang="zh-CN" sz="1400" baseline="30000" dirty="0" smtClean="0"/>
              <a:t> </a:t>
            </a:r>
            <a:r>
              <a:rPr lang="en-US" altLang="zh-CN" sz="1400" dirty="0" smtClean="0"/>
              <a:t> in length each )</a:t>
            </a:r>
            <a:endParaRPr lang="zh-CN" altLang="en-US" sz="1400" dirty="0"/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5024438" y="4357694"/>
            <a:ext cx="428628" cy="714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63520" y="-24"/>
            <a:ext cx="41751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2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GIIRS Background</a:t>
            </a:r>
            <a:endParaRPr lang="en-US" altLang="zh-CN" sz="32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/>
          </p:cNvGraphicFramePr>
          <p:nvPr/>
        </p:nvGraphicFramePr>
        <p:xfrm>
          <a:off x="1095348" y="1928803"/>
          <a:ext cx="7715307" cy="28575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3560"/>
                <a:gridCol w="1398145"/>
                <a:gridCol w="1308336"/>
                <a:gridCol w="1028707"/>
                <a:gridCol w="1690019"/>
                <a:gridCol w="1616540"/>
              </a:tblGrid>
              <a:tr h="14927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Band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Spectral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(cm</a:t>
                      </a:r>
                      <a:r>
                        <a:rPr lang="en-US" altLang="zh-CN" sz="1600" b="1" kern="1200" baseline="30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US" altLang="zh-CN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Resolution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(1/2L)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(cm</a:t>
                      </a:r>
                      <a:r>
                        <a:rPr lang="en-US" altLang="zh-CN" sz="1600" b="1" kern="1200" baseline="30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US" altLang="zh-CN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MPD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(cm)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Sensitivity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6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mW</a:t>
                      </a:r>
                      <a:r>
                        <a:rPr lang="en-US" altLang="zh-CN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/m</a:t>
                      </a:r>
                      <a:r>
                        <a:rPr lang="en-US" altLang="zh-CN" sz="1600" b="1" kern="1200" baseline="30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6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sr</a:t>
                      </a:r>
                      <a:r>
                        <a:rPr lang="en-US" altLang="zh-CN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cm</a:t>
                      </a:r>
                      <a:r>
                        <a:rPr lang="en-US" altLang="zh-CN" sz="1600" b="1" kern="1200" baseline="30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US" altLang="zh-CN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zh-CN" alt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Spatial resolution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(Km)</a:t>
                      </a:r>
                    </a:p>
                    <a:p>
                      <a:pPr marL="0" algn="ctr" defTabSz="914400" rtl="0" eaLnBrk="1" latinLnBrk="0" hangingPunct="1"/>
                      <a:endParaRPr lang="zh-CN" alt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82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kern="1200" dirty="0" smtClean="0"/>
                        <a:t>LW</a:t>
                      </a:r>
                      <a:endParaRPr kumimoji="0" lang="en-US" altLang="zh-CN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/>
                        <a:t>700 </a:t>
                      </a:r>
                      <a:r>
                        <a:rPr lang="en-US" sz="1600" kern="100" dirty="0"/>
                        <a:t>– 1130</a:t>
                      </a:r>
                      <a:endParaRPr lang="zh-CN" sz="1600" b="0" kern="100" dirty="0">
                        <a:latin typeface="+mn-lt"/>
                        <a:ea typeface="华文仿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/>
                        <a:t>0.625</a:t>
                      </a:r>
                      <a:endParaRPr lang="zh-CN" sz="1600" b="0" kern="100" dirty="0">
                        <a:latin typeface="+mn-lt"/>
                        <a:ea typeface="华文仿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latin typeface="+mn-lt"/>
                          <a:ea typeface="华文仿宋" pitchFamily="2" charset="-122"/>
                          <a:cs typeface="Times New Roman" pitchFamily="18" charset="0"/>
                        </a:rPr>
                        <a:t>0.8</a:t>
                      </a:r>
                      <a:endParaRPr lang="zh-CN" sz="1600" b="0" kern="100" dirty="0">
                        <a:latin typeface="+mn-lt"/>
                        <a:ea typeface="华文仿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kern="100" dirty="0" smtClean="0"/>
                        <a:t>0.5-1.1</a:t>
                      </a:r>
                      <a:endParaRPr kumimoji="0" lang="zh-CN" altLang="zh-CN" sz="1600" b="0" kern="100" dirty="0" smtClean="0">
                        <a:solidFill>
                          <a:schemeClr val="dk1"/>
                        </a:solidFill>
                        <a:latin typeface="+mn-lt"/>
                        <a:ea typeface="华文仿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latin typeface="+mn-lt"/>
                          <a:ea typeface="华文仿宋" pitchFamily="2" charset="-122"/>
                          <a:cs typeface="Times New Roman" pitchFamily="18" charset="0"/>
                        </a:rPr>
                        <a:t>16</a:t>
                      </a:r>
                      <a:endParaRPr lang="zh-CN" sz="1600" b="0" kern="100" dirty="0">
                        <a:latin typeface="+mn-lt"/>
                        <a:ea typeface="华文仿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239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sz="1600" kern="1200" dirty="0" smtClean="0"/>
                        <a:t>MW</a:t>
                      </a:r>
                      <a:endParaRPr kumimoji="0" lang="zh-CN" altLang="en-U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/>
                        <a:t>1650-2250</a:t>
                      </a:r>
                      <a:endParaRPr lang="zh-CN" sz="1600" b="0" kern="100" dirty="0">
                        <a:latin typeface="+mn-lt"/>
                        <a:ea typeface="华文仿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</a:rPr>
                        <a:t>0.625</a:t>
                      </a:r>
                      <a:endParaRPr lang="zh-CN" sz="1600" b="0" kern="100" dirty="0">
                        <a:solidFill>
                          <a:schemeClr val="tx1"/>
                        </a:solidFill>
                        <a:latin typeface="+mn-lt"/>
                        <a:ea typeface="华文仿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latin typeface="+mn-lt"/>
                          <a:ea typeface="华文仿宋" pitchFamily="2" charset="-122"/>
                          <a:cs typeface="Times New Roman" pitchFamily="18" charset="0"/>
                        </a:rPr>
                        <a:t>0.8</a:t>
                      </a:r>
                      <a:endParaRPr lang="zh-CN" sz="1600" b="0" kern="100" dirty="0">
                        <a:solidFill>
                          <a:schemeClr val="tx1"/>
                        </a:solidFill>
                        <a:latin typeface="+mn-lt"/>
                        <a:ea typeface="华文仿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kern="100" dirty="0" smtClean="0">
                          <a:solidFill>
                            <a:schemeClr val="tx1"/>
                          </a:solidFill>
                        </a:rPr>
                        <a:t>0.1-0.14</a:t>
                      </a:r>
                      <a:endParaRPr kumimoji="0" lang="zh-CN" altLang="zh-CN" sz="1600" b="0" kern="100" dirty="0" smtClean="0">
                        <a:solidFill>
                          <a:schemeClr val="tx1"/>
                        </a:solidFill>
                        <a:latin typeface="+mn-lt"/>
                        <a:ea typeface="华文仿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latin typeface="+mn-lt"/>
                          <a:ea typeface="华文仿宋" pitchFamily="2" charset="-122"/>
                          <a:cs typeface="Times New Roman" pitchFamily="18" charset="0"/>
                        </a:rPr>
                        <a:t>16</a:t>
                      </a:r>
                      <a:endParaRPr lang="zh-CN" sz="1600" b="0" kern="100" dirty="0">
                        <a:solidFill>
                          <a:schemeClr val="tx1"/>
                        </a:solidFill>
                        <a:latin typeface="+mn-lt"/>
                        <a:ea typeface="华文仿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381364" y="1071546"/>
            <a:ext cx="3077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GIIRS specifications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8092" y="1285860"/>
            <a:ext cx="4214842" cy="5286412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buSzPct val="120000"/>
            </a:pPr>
            <a:r>
              <a:rPr lang="en-US" altLang="zh-CN" sz="2200" dirty="0" smtClean="0">
                <a:ea typeface="楷体_GB2312" pitchFamily="49" charset="-122"/>
                <a:cs typeface="Calibri" pitchFamily="34" charset="0"/>
              </a:rPr>
              <a:t>Space</a:t>
            </a:r>
            <a:r>
              <a:rPr lang="en-US" altLang="zh-CN" sz="2200" dirty="0" smtClean="0">
                <a:ea typeface="楷体_GB2312" pitchFamily="49" charset="-122"/>
              </a:rPr>
              <a:t> segment</a:t>
            </a:r>
            <a:r>
              <a:rPr lang="zh-CN" altLang="en-US" sz="2200" dirty="0" smtClean="0">
                <a:ea typeface="楷体_GB2312" pitchFamily="49" charset="-122"/>
              </a:rPr>
              <a:t>：</a:t>
            </a:r>
            <a:endParaRPr lang="en-US" altLang="zh-CN" sz="2200" dirty="0" smtClean="0">
              <a:ea typeface="楷体_GB2312" pitchFamily="49" charset="-122"/>
            </a:endParaRPr>
          </a:p>
          <a:p>
            <a:pPr lvl="1">
              <a:defRPr/>
            </a:pPr>
            <a:r>
              <a:rPr lang="en-US" altLang="zh-CN" sz="2000" dirty="0" smtClean="0"/>
              <a:t>At each dwell, GIIRS observes 8 Earth scenes with interferometer sweeps in forward and reverse direction</a:t>
            </a:r>
          </a:p>
          <a:p>
            <a:pPr lvl="1">
              <a:defRPr/>
            </a:pPr>
            <a:r>
              <a:rPr lang="en-US" altLang="zh-CN" sz="2000" dirty="0" smtClean="0"/>
              <a:t>Every 15 </a:t>
            </a:r>
            <a:r>
              <a:rPr lang="en-US" altLang="zh-CN" sz="2000" dirty="0" err="1" smtClean="0"/>
              <a:t>mins</a:t>
            </a:r>
            <a:r>
              <a:rPr lang="en-US" altLang="zh-CN" sz="2000" dirty="0" smtClean="0"/>
              <a:t>, GIIRS observes 16 calibration targets (8 Deep Space + 8 hot body Target)</a:t>
            </a:r>
          </a:p>
          <a:p>
            <a:pPr>
              <a:lnSpc>
                <a:spcPts val="2400"/>
              </a:lnSpc>
              <a:buSzPct val="120000"/>
            </a:pPr>
            <a:r>
              <a:rPr lang="en-US" altLang="zh-CN" sz="2200" dirty="0" smtClean="0">
                <a:ea typeface="楷体_GB2312" pitchFamily="49" charset="-122"/>
              </a:rPr>
              <a:t>Ground segment</a:t>
            </a:r>
            <a:r>
              <a:rPr lang="zh-CN" altLang="en-US" sz="2200" dirty="0" smtClean="0">
                <a:ea typeface="楷体_GB2312" pitchFamily="49" charset="-122"/>
              </a:rPr>
              <a:t>：</a:t>
            </a:r>
            <a:endParaRPr lang="en-US" altLang="zh-CN" sz="2200" dirty="0" smtClean="0">
              <a:ea typeface="楷体_GB2312" pitchFamily="49" charset="-122"/>
            </a:endParaRPr>
          </a:p>
          <a:p>
            <a:pPr lvl="1">
              <a:defRPr/>
            </a:pPr>
            <a:r>
              <a:rPr lang="en-US" altLang="zh-CN" sz="2000" dirty="0" smtClean="0"/>
              <a:t>Transform GIIRS </a:t>
            </a:r>
            <a:r>
              <a:rPr lang="en-US" altLang="zh-CN" sz="2000" dirty="0" err="1" smtClean="0"/>
              <a:t>interferograms</a:t>
            </a:r>
            <a:r>
              <a:rPr lang="en-US" altLang="zh-CN" sz="2000" dirty="0" smtClean="0"/>
              <a:t> into fully calibrated and </a:t>
            </a:r>
            <a:r>
              <a:rPr lang="en-US" altLang="zh-CN" sz="2000" dirty="0" err="1" smtClean="0"/>
              <a:t>geolocated</a:t>
            </a:r>
            <a:r>
              <a:rPr lang="en-US" altLang="zh-CN" sz="2000" dirty="0" smtClean="0"/>
              <a:t> spectra</a:t>
            </a:r>
          </a:p>
          <a:p>
            <a:pPr lvl="1">
              <a:defRPr/>
            </a:pPr>
            <a:r>
              <a:rPr lang="en-US" altLang="zh-CN" sz="2000" dirty="0" smtClean="0"/>
              <a:t>Transform spectra into temperature, pressure and moisture profiles</a:t>
            </a:r>
          </a:p>
          <a:p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881166" y="500042"/>
            <a:ext cx="560899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/>
              <a:t>GIIRS Operational Concept</a:t>
            </a:r>
            <a:endParaRPr lang="en-US" altLang="zh-CN" sz="28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4817" name="Object 2"/>
          <p:cNvGraphicFramePr>
            <a:graphicFrameLocks noChangeAspect="1"/>
          </p:cNvGraphicFramePr>
          <p:nvPr/>
        </p:nvGraphicFramePr>
        <p:xfrm>
          <a:off x="4452936" y="1785926"/>
          <a:ext cx="5403850" cy="4071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Visio" r:id="rId4" imgW="5415064" imgH="3285047" progId="Visio.Drawing.11">
                  <p:embed/>
                </p:oleObj>
              </mc:Choice>
              <mc:Fallback>
                <p:oleObj name="Visio" r:id="rId4" imgW="5415064" imgH="3285047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936" y="1785926"/>
                        <a:ext cx="5403850" cy="40719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95301" y="903858"/>
            <a:ext cx="5315795" cy="724942"/>
          </a:xfrm>
        </p:spPr>
        <p:txBody>
          <a:bodyPr/>
          <a:lstStyle/>
          <a:p>
            <a:pPr algn="l" eaLnBrk="1" hangingPunct="1">
              <a:defRPr/>
            </a:pPr>
            <a:r>
              <a:rPr kumimoji="1" lang="en-US" altLang="zh-CN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隶书" pitchFamily="49" charset="-122"/>
                <a:cs typeface="Calibri" panose="020F0502020204030204" pitchFamily="34" charset="0"/>
              </a:rPr>
              <a:t>Contents</a:t>
            </a:r>
            <a:endParaRPr lang="zh-CN" altLang="en-US" sz="4000" b="1" dirty="0">
              <a:solidFill>
                <a:srgbClr val="0000FF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4569" y="2395931"/>
            <a:ext cx="8430931" cy="2037455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marL="457063" indent="-457063" fontAlgn="base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FF3300"/>
              </a:buClr>
              <a:buFont typeface="Wingdings" panose="05000000000000000000" pitchFamily="2" charset="2"/>
              <a:buChar char="p"/>
              <a:defRPr/>
            </a:pPr>
            <a:r>
              <a:rPr kumimoji="1" lang="en-US" altLang="zh-CN" sz="3600" b="1" dirty="0"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3600" b="1" dirty="0" smtClean="0"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GIIRS background</a:t>
            </a:r>
          </a:p>
          <a:p>
            <a:pPr marL="457063" indent="-457063" fontAlgn="base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FF3300"/>
              </a:buClr>
              <a:buFont typeface="Wingdings" panose="05000000000000000000" pitchFamily="2" charset="2"/>
              <a:buChar char="p"/>
              <a:defRPr/>
            </a:pPr>
            <a:r>
              <a:rPr kumimoji="1" lang="en-US" altLang="zh-CN" sz="3600" b="1" dirty="0">
                <a:solidFill>
                  <a:srgbClr val="FF0000"/>
                </a:solidFill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Calibration and validation</a:t>
            </a:r>
            <a:endParaRPr kumimoji="1" lang="en-US" altLang="zh-CN" sz="3600" b="1" kern="0" dirty="0" smtClean="0">
              <a:solidFill>
                <a:srgbClr val="FF0000"/>
              </a:solidFill>
              <a:latin typeface="Calibri" panose="020F0502020204030204" pitchFamily="34" charset="0"/>
              <a:ea typeface="隶书" pitchFamily="49" charset="-122"/>
              <a:cs typeface="Calibri" panose="020F0502020204030204" pitchFamily="34" charset="0"/>
            </a:endParaRPr>
          </a:p>
          <a:p>
            <a:pPr marL="457063" indent="-457063" fontAlgn="base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FF3300"/>
              </a:buClr>
              <a:buFont typeface="Wingdings" panose="05000000000000000000" pitchFamily="2" charset="2"/>
              <a:buChar char="p"/>
              <a:defRPr/>
            </a:pPr>
            <a:r>
              <a:rPr kumimoji="1" lang="en-US" altLang="zh-CN" sz="3600" b="1" kern="0" dirty="0" smtClean="0">
                <a:latin typeface="Calibri" panose="020F0502020204030204" pitchFamily="34" charset="0"/>
                <a:ea typeface="隶书" pitchFamily="49" charset="-122"/>
                <a:cs typeface="Calibri" panose="020F0502020204030204" pitchFamily="34" charset="0"/>
              </a:rPr>
              <a:t> Summary</a:t>
            </a:r>
            <a:endParaRPr kumimoji="1" lang="en-US" altLang="zh-CN" sz="3600" b="1" dirty="0">
              <a:latin typeface="Calibri" panose="020F0502020204030204" pitchFamily="34" charset="0"/>
              <a:ea typeface="隶书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5300" y="1571612"/>
            <a:ext cx="8915400" cy="475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/>
          <a:p>
            <a:pPr marL="342797" indent="-342797" defTabSz="9144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Arial" pitchFamily="34" charset="0"/>
              <a:buChar char="•"/>
              <a:defRPr/>
            </a:pPr>
            <a:r>
              <a:rPr lang="en-US" altLang="zh-CN" sz="2200" b="1" kern="0" dirty="0" smtClean="0"/>
              <a:t>The radiometric calibration</a:t>
            </a:r>
          </a:p>
          <a:p>
            <a:pPr marL="799860" lvl="1" indent="-342797" defTabSz="9144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Calibri" pitchFamily="34" charset="0"/>
              <a:buChar char="–"/>
              <a:defRPr/>
            </a:pPr>
            <a:r>
              <a:rPr lang="en-US" altLang="zh-CN" sz="2200" kern="0" dirty="0" smtClean="0"/>
              <a:t>The cold space spectrum and the hot body spectrum are used to compute the instantaneous radiometric calibration coefficients</a:t>
            </a:r>
          </a:p>
          <a:p>
            <a:pPr marL="342797" lvl="0" indent="-342797" defTabSz="9144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Arial" pitchFamily="34" charset="0"/>
              <a:buChar char="•"/>
              <a:defRPr/>
            </a:pPr>
            <a:r>
              <a:rPr lang="en-US" altLang="zh-CN" sz="2200" b="1" kern="0" dirty="0" smtClean="0"/>
              <a:t>The Spectral calibration</a:t>
            </a:r>
          </a:p>
          <a:p>
            <a:pPr marL="799860" lvl="1" indent="-342797" defTabSz="9144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Calibri" pitchFamily="34" charset="0"/>
              <a:buChar char="–"/>
              <a:defRPr/>
            </a:pPr>
            <a:r>
              <a:rPr lang="en-US" altLang="zh-CN" sz="2200" kern="0" dirty="0" smtClean="0"/>
              <a:t>Initially was based upon pre-launch measurements</a:t>
            </a:r>
          </a:p>
          <a:p>
            <a:pPr marL="799860" lvl="1" indent="-342797" defTabSz="9144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Calibri" pitchFamily="34" charset="0"/>
              <a:buChar char="–"/>
              <a:defRPr/>
            </a:pPr>
            <a:r>
              <a:rPr lang="en-US" altLang="zh-CN" sz="2200" kern="0" dirty="0" smtClean="0"/>
              <a:t>Through post-launch testing ,  the spectral calibration coefficients have been updated using clear sky earth spectrum</a:t>
            </a:r>
          </a:p>
          <a:p>
            <a:pPr marL="342797" indent="-342797" defTabSz="9144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Arial" pitchFamily="34" charset="0"/>
              <a:buChar char="•"/>
              <a:defRPr/>
            </a:pPr>
            <a:r>
              <a:rPr lang="en-US" altLang="zh-CN" sz="2200" b="1" kern="0" dirty="0" smtClean="0"/>
              <a:t>Noise Equivalent Differential Radiance(</a:t>
            </a:r>
            <a:r>
              <a:rPr lang="en-US" altLang="zh-CN" sz="2200" b="1" kern="0" dirty="0" err="1" smtClean="0"/>
              <a:t>NEdN</a:t>
            </a:r>
            <a:r>
              <a:rPr lang="en-US" altLang="zh-CN" sz="2200" b="1" kern="0" dirty="0" smtClean="0"/>
              <a:t>)</a:t>
            </a:r>
          </a:p>
          <a:p>
            <a:pPr marL="799860" lvl="1" indent="-342797" defTabSz="9144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Calibri" pitchFamily="34" charset="0"/>
              <a:buChar char="–"/>
              <a:defRPr/>
            </a:pPr>
            <a:r>
              <a:rPr lang="en-US" altLang="zh-CN" sz="2200" kern="0" dirty="0" smtClean="0"/>
              <a:t>estimated as the standard deviation of the measured spectral radiance over a set of acquired blackbody samples</a:t>
            </a:r>
          </a:p>
          <a:p>
            <a:pPr marL="342797" lvl="0" indent="-342797" defTabSz="9144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Arial" pitchFamily="34" charset="0"/>
              <a:buChar char="•"/>
              <a:defRPr/>
            </a:pPr>
            <a:r>
              <a:rPr lang="en-US" altLang="zh-CN" sz="2200" b="1" kern="0" dirty="0" smtClean="0"/>
              <a:t>Radiometric accuracy assessment</a:t>
            </a:r>
          </a:p>
          <a:p>
            <a:pPr marL="799860" lvl="1" indent="-342797" defTabSz="9144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Calibri" pitchFamily="34" charset="0"/>
              <a:buChar char="–"/>
              <a:defRPr/>
            </a:pPr>
            <a:r>
              <a:rPr lang="en-US" altLang="zh-CN" sz="2200" kern="0" dirty="0" smtClean="0"/>
              <a:t>Through comparison with IASI</a:t>
            </a:r>
            <a:endParaRPr lang="en-US" altLang="zh-CN" sz="2400" kern="0" dirty="0" smtClean="0"/>
          </a:p>
          <a:p>
            <a:pPr marL="342797" lvl="0" indent="-342797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defRPr/>
            </a:pPr>
            <a:endParaRPr lang="en-US" altLang="zh-CN" sz="2400" kern="0" dirty="0" smtClean="0"/>
          </a:p>
        </p:txBody>
      </p:sp>
      <p:sp>
        <p:nvSpPr>
          <p:cNvPr id="6" name="矩形 5"/>
          <p:cNvSpPr/>
          <p:nvPr/>
        </p:nvSpPr>
        <p:spPr>
          <a:xfrm>
            <a:off x="58390" y="-24"/>
            <a:ext cx="532323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2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Calibration and validation</a:t>
            </a:r>
            <a:endParaRPr lang="en-US" altLang="zh-CN" sz="32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图片 24" descr="20170526030550_0.625_16_GAU_L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282" y="1714488"/>
            <a:ext cx="4680000" cy="2880000"/>
          </a:xfrm>
          <a:prstGeom prst="rect">
            <a:avLst/>
          </a:prstGeom>
          <a:noFill/>
        </p:spPr>
      </p:pic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0" y="34538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52582" name="图片 26" descr="20170526030550_0.625_16_GAU_M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714488"/>
            <a:ext cx="4679998" cy="2880000"/>
          </a:xfrm>
          <a:prstGeom prst="rect">
            <a:avLst/>
          </a:prstGeom>
          <a:noFill/>
        </p:spPr>
      </p:pic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0" y="34538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52802" y="571480"/>
            <a:ext cx="3025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/>
              <a:t>Noise Performance</a:t>
            </a:r>
            <a:endParaRPr lang="zh-CN" altLang="en-US" sz="2800" b="1" dirty="0" smtClean="0"/>
          </a:p>
        </p:txBody>
      </p:sp>
      <p:sp>
        <p:nvSpPr>
          <p:cNvPr id="12" name="矩形 11"/>
          <p:cNvSpPr/>
          <p:nvPr/>
        </p:nvSpPr>
        <p:spPr>
          <a:xfrm>
            <a:off x="1309662" y="4572008"/>
            <a:ext cx="3630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NEdN</a:t>
            </a:r>
            <a:r>
              <a:rPr lang="en-US" altLang="zh-CN" dirty="0" smtClean="0"/>
              <a:t> in the </a:t>
            </a:r>
            <a:r>
              <a:rPr lang="en-US" altLang="zh-CN" dirty="0" err="1" smtClean="0"/>
              <a:t>longwave</a:t>
            </a:r>
            <a:r>
              <a:rPr lang="en-US" altLang="zh-CN" dirty="0" smtClean="0"/>
              <a:t> spectral range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810256" y="4572008"/>
            <a:ext cx="3583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NEdN</a:t>
            </a:r>
            <a:r>
              <a:rPr lang="en-US" altLang="zh-CN" dirty="0" smtClean="0"/>
              <a:t> in the </a:t>
            </a:r>
            <a:r>
              <a:rPr lang="en-US" altLang="zh-CN" dirty="0" err="1" smtClean="0"/>
              <a:t>midwave</a:t>
            </a:r>
            <a:r>
              <a:rPr lang="en-US" altLang="zh-CN" dirty="0" smtClean="0"/>
              <a:t> spectral range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595414" y="5214950"/>
            <a:ext cx="7715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20000"/>
              <a:buFont typeface="Arial" pitchFamily="34" charset="0"/>
              <a:buChar char="•"/>
            </a:pPr>
            <a:r>
              <a:rPr lang="en-US" altLang="zh-CN" dirty="0" smtClean="0"/>
              <a:t>  GIIRS Radiance measurement requirements are 0.5-1.1 mw/m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 cm</a:t>
            </a:r>
            <a:r>
              <a:rPr lang="en-US" altLang="zh-CN" baseline="30000" dirty="0" smtClean="0"/>
              <a:t>-1</a:t>
            </a:r>
            <a:r>
              <a:rPr lang="en-US" altLang="zh-CN" dirty="0" smtClean="0"/>
              <a:t> in LMIR and 0.1-0.14 mw/m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 cm</a:t>
            </a:r>
            <a:r>
              <a:rPr lang="en-US" altLang="zh-CN" baseline="30000" dirty="0" smtClean="0"/>
              <a:t>-1</a:t>
            </a:r>
            <a:r>
              <a:rPr lang="en-US" altLang="zh-CN" dirty="0" smtClean="0"/>
              <a:t> in MWIR</a:t>
            </a:r>
          </a:p>
          <a:p>
            <a:pPr>
              <a:buSzPct val="120000"/>
              <a:buFont typeface="Arial" pitchFamily="34" charset="0"/>
              <a:buChar char="•"/>
            </a:pPr>
            <a:r>
              <a:rPr lang="en-US" altLang="zh-CN" dirty="0" smtClean="0"/>
              <a:t>  The noise performance is good in most of the spectral range</a:t>
            </a:r>
          </a:p>
          <a:p>
            <a:pPr>
              <a:buSzPct val="120000"/>
              <a:buFont typeface="Arial" pitchFamily="34" charset="0"/>
              <a:buChar char="•"/>
            </a:pPr>
            <a:r>
              <a:rPr lang="en-US" altLang="zh-CN" dirty="0" smtClean="0"/>
              <a:t>  In some spectral range, </a:t>
            </a:r>
            <a:r>
              <a:rPr lang="en-US" altLang="zh-CN" dirty="0" err="1" smtClean="0"/>
              <a:t>NEdN</a:t>
            </a:r>
            <a:r>
              <a:rPr lang="en-US" altLang="zh-CN" dirty="0" smtClean="0"/>
              <a:t> is larger</a:t>
            </a:r>
          </a:p>
          <a:p>
            <a:pPr>
              <a:buSzPct val="120000"/>
              <a:buFont typeface="Arial" pitchFamily="34" charset="0"/>
              <a:buChar char="•"/>
            </a:pPr>
            <a:r>
              <a:rPr lang="en-US" altLang="zh-CN" dirty="0" smtClean="0"/>
              <a:t>  Up to now, the reason is still unknown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NSMC_PPT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华文细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8610</TotalTime>
  <Words>1019</Words>
  <Application>Microsoft Office PowerPoint</Application>
  <PresentationFormat>A4 纸张(210x297 毫米)</PresentationFormat>
  <Paragraphs>184</Paragraphs>
  <Slides>19</Slides>
  <Notes>18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4_NSMC_PPT模板</vt:lpstr>
      <vt:lpstr>Office 主题</vt:lpstr>
      <vt:lpstr>Visio</vt:lpstr>
      <vt:lpstr>Equation</vt:lpstr>
      <vt:lpstr>Graph</vt:lpstr>
      <vt:lpstr>Early calibration results of FY-4A/GIIRS  during in-orbit testing</vt:lpstr>
      <vt:lpstr>Contents</vt:lpstr>
      <vt:lpstr>PowerPoint 演示文稿</vt:lpstr>
      <vt:lpstr>PowerPoint 演示文稿</vt:lpstr>
      <vt:lpstr>PowerPoint 演示文稿</vt:lpstr>
      <vt:lpstr>PowerPoint 演示文稿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Contents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on the status of current and future satellite systems</dc:title>
  <dc:creator>张鹏</dc:creator>
  <cp:lastModifiedBy>Windows 用户</cp:lastModifiedBy>
  <cp:revision>825</cp:revision>
  <dcterms:created xsi:type="dcterms:W3CDTF">2013-07-07T15:35:34Z</dcterms:created>
  <dcterms:modified xsi:type="dcterms:W3CDTF">2018-03-21T03:03:59Z</dcterms:modified>
</cp:coreProperties>
</file>