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275" r:id="rId3"/>
    <p:sldId id="293" r:id="rId4"/>
    <p:sldId id="331" r:id="rId5"/>
    <p:sldId id="294" r:id="rId6"/>
    <p:sldId id="295" r:id="rId7"/>
    <p:sldId id="296" r:id="rId8"/>
    <p:sldId id="297" r:id="rId9"/>
    <p:sldId id="307" r:id="rId10"/>
    <p:sldId id="309" r:id="rId11"/>
    <p:sldId id="310" r:id="rId12"/>
    <p:sldId id="323" r:id="rId13"/>
    <p:sldId id="324" r:id="rId14"/>
    <p:sldId id="326" r:id="rId15"/>
    <p:sldId id="332" r:id="rId16"/>
    <p:sldId id="333" r:id="rId17"/>
    <p:sldId id="321" r:id="rId18"/>
    <p:sldId id="322" r:id="rId19"/>
    <p:sldId id="313" r:id="rId20"/>
    <p:sldId id="314" r:id="rId21"/>
    <p:sldId id="320" r:id="rId22"/>
    <p:sldId id="312" r:id="rId23"/>
    <p:sldId id="329" r:id="rId24"/>
    <p:sldId id="291" r:id="rId2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339933"/>
    <a:srgbClr val="CC0000"/>
    <a:srgbClr val="33CC33"/>
    <a:srgbClr val="A50021"/>
    <a:srgbClr val="F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5" autoAdjust="0"/>
    <p:restoredTop sz="86267" autoAdjust="0"/>
  </p:normalViewPr>
  <p:slideViewPr>
    <p:cSldViewPr>
      <p:cViewPr varScale="1">
        <p:scale>
          <a:sx n="71" d="100"/>
          <a:sy n="71" d="100"/>
        </p:scale>
        <p:origin x="1613"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804853D-9460-4534-835F-283CF50DBCE0}"/>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7171" name="Rectangle 3">
            <a:extLst>
              <a:ext uri="{FF2B5EF4-FFF2-40B4-BE49-F238E27FC236}">
                <a16:creationId xmlns:a16="http://schemas.microsoft.com/office/drawing/2014/main" id="{77CE1E81-99A2-47DB-B4CC-CA12E1C51D1D}"/>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2052" name="Rectangle 4">
            <a:extLst>
              <a:ext uri="{FF2B5EF4-FFF2-40B4-BE49-F238E27FC236}">
                <a16:creationId xmlns:a16="http://schemas.microsoft.com/office/drawing/2014/main" id="{60F640C1-EB6B-4C25-885A-1B337F68B43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342E3946-E9D1-4B1A-AE64-1BD058D2DA98}"/>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174" name="Rectangle 6">
            <a:extLst>
              <a:ext uri="{FF2B5EF4-FFF2-40B4-BE49-F238E27FC236}">
                <a16:creationId xmlns:a16="http://schemas.microsoft.com/office/drawing/2014/main" id="{DA168EB7-1873-43C7-80C7-5529CE01C95A}"/>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7175" name="Rectangle 7">
            <a:extLst>
              <a:ext uri="{FF2B5EF4-FFF2-40B4-BE49-F238E27FC236}">
                <a16:creationId xmlns:a16="http://schemas.microsoft.com/office/drawing/2014/main" id="{A946A243-D850-4868-AA9A-3E4E5E7E22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5503E2C-9890-4FDC-98E4-4C77C8B052E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B01158C-439C-47C6-BB51-431C638653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D5BB88-428D-4F53-89DB-61C0D0AD2B06}" type="slidenum">
              <a:rPr lang="en-US" altLang="zh-CN"/>
              <a:pPr/>
              <a:t>1</a:t>
            </a:fld>
            <a:endParaRPr lang="en-US" altLang="zh-CN"/>
          </a:p>
        </p:txBody>
      </p:sp>
      <p:sp>
        <p:nvSpPr>
          <p:cNvPr id="4099" name="Rectangle 2">
            <a:extLst>
              <a:ext uri="{FF2B5EF4-FFF2-40B4-BE49-F238E27FC236}">
                <a16:creationId xmlns:a16="http://schemas.microsoft.com/office/drawing/2014/main" id="{36984692-A302-40F1-92CA-3487B842C4AC}"/>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35DBB254-1071-4122-9EA4-D15E7685E59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575E213-97AB-4DD5-9B73-A98624CB0C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F6CA8DF-136F-41FA-9FF4-6C63CAFAF5B7}" type="slidenum">
              <a:rPr lang="en-US" altLang="zh-CN"/>
              <a:pPr/>
              <a:t>2</a:t>
            </a:fld>
            <a:endParaRPr lang="en-US" altLang="zh-CN"/>
          </a:p>
        </p:txBody>
      </p:sp>
      <p:sp>
        <p:nvSpPr>
          <p:cNvPr id="6147" name="Rectangle 2">
            <a:extLst>
              <a:ext uri="{FF2B5EF4-FFF2-40B4-BE49-F238E27FC236}">
                <a16:creationId xmlns:a16="http://schemas.microsoft.com/office/drawing/2014/main" id="{4413E650-1598-4381-8B8F-197019B5D99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9DC1D02-C572-42B2-B392-F322DBF619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575E213-97AB-4DD5-9B73-A98624CB0C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F6CA8DF-136F-41FA-9FF4-6C63CAFAF5B7}" type="slidenum">
              <a:rPr lang="en-US" altLang="zh-CN"/>
              <a:pPr/>
              <a:t>4</a:t>
            </a:fld>
            <a:endParaRPr lang="en-US" altLang="zh-CN"/>
          </a:p>
        </p:txBody>
      </p:sp>
      <p:sp>
        <p:nvSpPr>
          <p:cNvPr id="6147" name="Rectangle 2">
            <a:extLst>
              <a:ext uri="{FF2B5EF4-FFF2-40B4-BE49-F238E27FC236}">
                <a16:creationId xmlns:a16="http://schemas.microsoft.com/office/drawing/2014/main" id="{4413E650-1598-4381-8B8F-197019B5D99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9DC1D02-C572-42B2-B392-F322DBF619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221459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dirty="0"/>
              <a:t>The difference relies on temperature, all the three bands show that, on low temperature, the GIIRS is a little higher than </a:t>
            </a:r>
            <a:r>
              <a:rPr lang="en-US" altLang="zh-CN" sz="1200" dirty="0" err="1"/>
              <a:t>CrIS</a:t>
            </a:r>
            <a:r>
              <a:rPr lang="en-US" altLang="zh-CN" sz="1200" dirty="0"/>
              <a:t>, and on the high temperature, GIIRS is lower.</a:t>
            </a:r>
          </a:p>
          <a:p>
            <a:endParaRPr lang="zh-CN" altLang="en-US" dirty="0"/>
          </a:p>
        </p:txBody>
      </p:sp>
      <p:sp>
        <p:nvSpPr>
          <p:cNvPr id="4" name="灯片编号占位符 3"/>
          <p:cNvSpPr>
            <a:spLocks noGrp="1"/>
          </p:cNvSpPr>
          <p:nvPr>
            <p:ph type="sldNum" sz="quarter" idx="10"/>
          </p:nvPr>
        </p:nvSpPr>
        <p:spPr/>
        <p:txBody>
          <a:bodyPr/>
          <a:lstStyle/>
          <a:p>
            <a:pPr>
              <a:defRPr/>
            </a:pPr>
            <a:fld id="{85503E2C-9890-4FDC-98E4-4C77C8B052EA}" type="slidenum">
              <a:rPr lang="en-US" altLang="zh-CN" smtClean="0"/>
              <a:pPr>
                <a:defRPr/>
              </a:pPr>
              <a:t>8</a:t>
            </a:fld>
            <a:endParaRPr lang="en-US" altLang="zh-CN"/>
          </a:p>
        </p:txBody>
      </p:sp>
    </p:spTree>
    <p:extLst>
      <p:ext uri="{BB962C8B-B14F-4D97-AF65-F5344CB8AC3E}">
        <p14:creationId xmlns:p14="http://schemas.microsoft.com/office/powerpoint/2010/main" val="314907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ct val="0"/>
              </a:spcBef>
              <a:buFont typeface="Wingdings" panose="05000000000000000000" pitchFamily="2" charset="2"/>
              <a:buChar char="Ø"/>
            </a:pPr>
            <a:r>
              <a:rPr lang="en-US" altLang="zh-CN" sz="1200" dirty="0"/>
              <a:t>Hyperspectral sonder GIIRS and imager AGRI are both carried on FY4A;</a:t>
            </a:r>
          </a:p>
          <a:p>
            <a:pPr>
              <a:spcBef>
                <a:spcPct val="0"/>
              </a:spcBef>
              <a:buFont typeface="Wingdings" panose="05000000000000000000" pitchFamily="2" charset="2"/>
              <a:buChar char="Ø"/>
            </a:pPr>
            <a:r>
              <a:rPr lang="en-US" altLang="zh-CN" sz="1200" dirty="0"/>
              <a:t>Need to check the consistency between the two instruments on the same platform;</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US" altLang="zh-CN" sz="1200" dirty="0"/>
              <a:t>The shape and size of GIIRS’s pixels could change with geolocation, for example, the most northwest pixel is an ellipse, and the major axis is about 29.87 km, the minor axis is about 23.40 km;</a:t>
            </a:r>
          </a:p>
          <a:p>
            <a:pPr>
              <a:spcBef>
                <a:spcPct val="0"/>
              </a:spcBef>
              <a:buFont typeface="Wingdings" panose="05000000000000000000" pitchFamily="2" charset="2"/>
              <a:buChar char="Ø"/>
            </a:pPr>
            <a:endParaRPr lang="en-US" altLang="zh-CN" sz="1200" dirty="0"/>
          </a:p>
          <a:p>
            <a:endParaRPr lang="zh-CN" altLang="en-US" dirty="0"/>
          </a:p>
        </p:txBody>
      </p:sp>
      <p:sp>
        <p:nvSpPr>
          <p:cNvPr id="4" name="灯片编号占位符 3"/>
          <p:cNvSpPr>
            <a:spLocks noGrp="1"/>
          </p:cNvSpPr>
          <p:nvPr>
            <p:ph type="sldNum" sz="quarter" idx="10"/>
          </p:nvPr>
        </p:nvSpPr>
        <p:spPr/>
        <p:txBody>
          <a:bodyPr/>
          <a:lstStyle/>
          <a:p>
            <a:pPr>
              <a:defRPr/>
            </a:pPr>
            <a:fld id="{85503E2C-9890-4FDC-98E4-4C77C8B052EA}" type="slidenum">
              <a:rPr lang="en-US" altLang="zh-CN" smtClean="0"/>
              <a:pPr>
                <a:defRPr/>
              </a:pPr>
              <a:t>9</a:t>
            </a:fld>
            <a:endParaRPr lang="en-US" altLang="zh-CN"/>
          </a:p>
        </p:txBody>
      </p:sp>
    </p:spTree>
    <p:extLst>
      <p:ext uri="{BB962C8B-B14F-4D97-AF65-F5344CB8AC3E}">
        <p14:creationId xmlns:p14="http://schemas.microsoft.com/office/powerpoint/2010/main" val="310755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575E213-97AB-4DD5-9B73-A98624CB0C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F6CA8DF-136F-41FA-9FF4-6C63CAFAF5B7}" type="slidenum">
              <a:rPr lang="en-US" altLang="zh-CN"/>
              <a:pPr/>
              <a:t>12</a:t>
            </a:fld>
            <a:endParaRPr lang="en-US" altLang="zh-CN"/>
          </a:p>
        </p:txBody>
      </p:sp>
      <p:sp>
        <p:nvSpPr>
          <p:cNvPr id="6147" name="Rectangle 2">
            <a:extLst>
              <a:ext uri="{FF2B5EF4-FFF2-40B4-BE49-F238E27FC236}">
                <a16:creationId xmlns:a16="http://schemas.microsoft.com/office/drawing/2014/main" id="{4413E650-1598-4381-8B8F-197019B5D99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9DC1D02-C572-42B2-B392-F322DBF619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02935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583E1A9-5ADF-41FD-AA49-54788E288C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8F5B4BF-4364-4C05-A8C0-EDE513821637}" type="slidenum">
              <a:rPr lang="en-US" altLang="zh-CN"/>
              <a:pPr/>
              <a:t>24</a:t>
            </a:fld>
            <a:endParaRPr lang="en-US" altLang="zh-CN"/>
          </a:p>
        </p:txBody>
      </p:sp>
      <p:sp>
        <p:nvSpPr>
          <p:cNvPr id="28675" name="Rectangle 2">
            <a:extLst>
              <a:ext uri="{FF2B5EF4-FFF2-40B4-BE49-F238E27FC236}">
                <a16:creationId xmlns:a16="http://schemas.microsoft.com/office/drawing/2014/main" id="{6A1F98CC-1DA8-4389-936E-FB66596BD29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16ED07E-1048-4EAE-8B03-5FC82A6F4C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35316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竖排文字占位符 2">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8215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p:cNvPr>
          <p:cNvSpPr>
            <a:spLocks noGrp="1"/>
          </p:cNvSpPr>
          <p:nvPr>
            <p:ph type="title" orient="vert"/>
          </p:nvPr>
        </p:nvSpPr>
        <p:spPr>
          <a:xfrm>
            <a:off x="6638925" y="188913"/>
            <a:ext cx="2058988" cy="5937250"/>
          </a:xfrm>
        </p:spPr>
        <p:txBody>
          <a:bodyPr vert="eaVert"/>
          <a:lstStyle/>
          <a:p>
            <a:r>
              <a:rPr lang="zh-CN" altLang="en-US"/>
              <a:t>单击此处编辑母版标题样式</a:t>
            </a:r>
          </a:p>
        </p:txBody>
      </p:sp>
      <p:sp>
        <p:nvSpPr>
          <p:cNvPr id="3" name="竖排文字占位符 2">
            <a:extLst/>
          </p:cNvPr>
          <p:cNvSpPr>
            <a:spLocks noGrp="1"/>
          </p:cNvSpPr>
          <p:nvPr>
            <p:ph type="body" orient="vert" idx="1"/>
          </p:nvPr>
        </p:nvSpPr>
        <p:spPr>
          <a:xfrm>
            <a:off x="457200" y="188913"/>
            <a:ext cx="6029325" cy="593725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646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468313" y="188913"/>
            <a:ext cx="8229600" cy="563562"/>
          </a:xfrm>
        </p:spPr>
        <p:txBody>
          <a:bodyPr/>
          <a:lstStyle/>
          <a:p>
            <a:r>
              <a:rPr lang="zh-CN" altLang="en-US"/>
              <a:t>单击此处编辑母版标题样式</a:t>
            </a:r>
          </a:p>
        </p:txBody>
      </p:sp>
      <p:sp>
        <p:nvSpPr>
          <p:cNvPr id="3" name="表格占位符 2">
            <a:extLst/>
          </p:cNvPr>
          <p:cNvSpPr>
            <a:spLocks noGrp="1"/>
          </p:cNvSpPr>
          <p:nvPr>
            <p:ph type="tbl" idx="1"/>
          </p:nvPr>
        </p:nvSpPr>
        <p:spPr>
          <a:xfrm>
            <a:off x="457200" y="990600"/>
            <a:ext cx="8229600" cy="5135563"/>
          </a:xfrm>
        </p:spPr>
        <p:txBody>
          <a:bodyPr/>
          <a:lstStyle/>
          <a:p>
            <a:pPr lvl="0"/>
            <a:endParaRPr lang="zh-CN" altLang="en-US" noProof="0"/>
          </a:p>
        </p:txBody>
      </p:sp>
    </p:spTree>
    <p:extLst>
      <p:ext uri="{BB962C8B-B14F-4D97-AF65-F5344CB8AC3E}">
        <p14:creationId xmlns:p14="http://schemas.microsoft.com/office/powerpoint/2010/main" val="324154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内容占位符 2">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707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extLst>
      <p:ext uri="{BB962C8B-B14F-4D97-AF65-F5344CB8AC3E}">
        <p14:creationId xmlns:p14="http://schemas.microsoft.com/office/powerpoint/2010/main" val="198421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内容占位符 2">
            <a:extLst/>
          </p:cNvPr>
          <p:cNvSpPr>
            <a:spLocks noGrp="1"/>
          </p:cNvSpPr>
          <p:nvPr>
            <p:ph sz="half" idx="1"/>
          </p:nvPr>
        </p:nvSpPr>
        <p:spPr>
          <a:xfrm>
            <a:off x="457200" y="990600"/>
            <a:ext cx="4038600" cy="51355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p:cNvPr>
          <p:cNvSpPr>
            <a:spLocks noGrp="1"/>
          </p:cNvSpPr>
          <p:nvPr>
            <p:ph sz="half" idx="2"/>
          </p:nvPr>
        </p:nvSpPr>
        <p:spPr>
          <a:xfrm>
            <a:off x="4648200" y="990600"/>
            <a:ext cx="4038600" cy="51355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371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p:cNvPr>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p:cNvPr>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012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8817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2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extLst>
      <p:ext uri="{BB962C8B-B14F-4D97-AF65-F5344CB8AC3E}">
        <p14:creationId xmlns:p14="http://schemas.microsoft.com/office/powerpoint/2010/main" val="258718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extLst>
      <p:ext uri="{BB962C8B-B14F-4D97-AF65-F5344CB8AC3E}">
        <p14:creationId xmlns:p14="http://schemas.microsoft.com/office/powerpoint/2010/main" val="336757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69158F-6511-4FF3-9957-BB961F301E5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5" y="115888"/>
            <a:ext cx="1571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4">
            <a:extLst>
              <a:ext uri="{FF2B5EF4-FFF2-40B4-BE49-F238E27FC236}">
                <a16:creationId xmlns:a16="http://schemas.microsoft.com/office/drawing/2014/main" id="{016C9FFB-E5A1-4F0B-A53C-F6E1620292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12150" y="150813"/>
            <a:ext cx="742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8" name="Line 5">
            <a:extLst>
              <a:ext uri="{FF2B5EF4-FFF2-40B4-BE49-F238E27FC236}">
                <a16:creationId xmlns:a16="http://schemas.microsoft.com/office/drawing/2014/main" id="{1A33D6FE-CBEB-4C06-A5E3-20948E3B66F2}"/>
              </a:ext>
            </a:extLst>
          </p:cNvPr>
          <p:cNvSpPr>
            <a:spLocks noChangeShapeType="1"/>
          </p:cNvSpPr>
          <p:nvPr/>
        </p:nvSpPr>
        <p:spPr bwMode="auto">
          <a:xfrm>
            <a:off x="107950" y="836613"/>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9" name="Line 6">
            <a:extLst>
              <a:ext uri="{FF2B5EF4-FFF2-40B4-BE49-F238E27FC236}">
                <a16:creationId xmlns:a16="http://schemas.microsoft.com/office/drawing/2014/main" id="{4ACF1435-19E4-42DC-8145-7DCC2A9E596E}"/>
              </a:ext>
            </a:extLst>
          </p:cNvPr>
          <p:cNvSpPr>
            <a:spLocks noChangeShapeType="1"/>
          </p:cNvSpPr>
          <p:nvPr/>
        </p:nvSpPr>
        <p:spPr bwMode="auto">
          <a:xfrm>
            <a:off x="179388" y="6381750"/>
            <a:ext cx="8893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7" name="Text Box 7">
            <a:extLst>
              <a:ext uri="{FF2B5EF4-FFF2-40B4-BE49-F238E27FC236}">
                <a16:creationId xmlns:a16="http://schemas.microsoft.com/office/drawing/2014/main" id="{2C3A7C50-DE0A-4D2D-B7B0-07C67A9AB5BF}"/>
              </a:ext>
            </a:extLst>
          </p:cNvPr>
          <p:cNvSpPr txBox="1">
            <a:spLocks noChangeArrowheads="1"/>
          </p:cNvSpPr>
          <p:nvPr/>
        </p:nvSpPr>
        <p:spPr bwMode="auto">
          <a:xfrm>
            <a:off x="34925" y="6453188"/>
            <a:ext cx="9109075" cy="315912"/>
          </a:xfrm>
          <a:prstGeom prst="rect">
            <a:avLst/>
          </a:prstGeom>
          <a:noFill/>
          <a:ln>
            <a:noFill/>
          </a:ln>
          <a:effectLst/>
          <a:extLst/>
        </p:spPr>
        <p:txBody>
          <a:bodyPr lIns="99994" tIns="49997" rIns="99994" bIns="49997">
            <a:spAutoFit/>
          </a:bodyPr>
          <a:lstStyle>
            <a:lvl1pPr marL="385763" indent="-385763" defTabSz="1027113">
              <a:defRPr>
                <a:solidFill>
                  <a:schemeClr val="tx1"/>
                </a:solidFill>
                <a:latin typeface="Arial" panose="020B0604020202020204" pitchFamily="34" charset="0"/>
                <a:ea typeface="宋体" panose="02010600030101010101" pitchFamily="2" charset="-122"/>
              </a:defRPr>
            </a:lvl1pPr>
            <a:lvl2pPr defTabSz="1027113">
              <a:defRPr>
                <a:solidFill>
                  <a:schemeClr val="tx1"/>
                </a:solidFill>
                <a:latin typeface="Arial" panose="020B0604020202020204" pitchFamily="34" charset="0"/>
                <a:ea typeface="宋体" panose="02010600030101010101" pitchFamily="2" charset="-122"/>
              </a:defRPr>
            </a:lvl2pPr>
            <a:lvl3pPr defTabSz="1027113">
              <a:defRPr>
                <a:solidFill>
                  <a:schemeClr val="tx1"/>
                </a:solidFill>
                <a:latin typeface="Arial" panose="020B0604020202020204" pitchFamily="34" charset="0"/>
                <a:ea typeface="宋体" panose="02010600030101010101" pitchFamily="2" charset="-122"/>
              </a:defRPr>
            </a:lvl3pPr>
            <a:lvl4pPr defTabSz="1027113">
              <a:defRPr>
                <a:solidFill>
                  <a:schemeClr val="tx1"/>
                </a:solidFill>
                <a:latin typeface="Arial" panose="020B0604020202020204" pitchFamily="34" charset="0"/>
                <a:ea typeface="宋体" panose="02010600030101010101" pitchFamily="2" charset="-122"/>
              </a:defRPr>
            </a:lvl4pPr>
            <a:lvl5pPr defTabSz="1027113">
              <a:defRPr>
                <a:solidFill>
                  <a:schemeClr val="tx1"/>
                </a:solidFill>
                <a:latin typeface="Arial" panose="020B0604020202020204" pitchFamily="34" charset="0"/>
                <a:ea typeface="宋体" panose="02010600030101010101" pitchFamily="2" charset="-122"/>
              </a:defRPr>
            </a:lvl5pPr>
            <a:lvl6pPr defTabSz="1027113"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1027113"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1027113"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1027113"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defRPr/>
            </a:pPr>
            <a:r>
              <a:rPr lang="en-US" altLang="zh-CN" sz="1200" b="1" dirty="0">
                <a:solidFill>
                  <a:schemeClr val="accent2"/>
                </a:solidFill>
                <a:latin typeface="Times New Roman" panose="02020603050405020304" pitchFamily="18" charset="0"/>
              </a:rPr>
              <a:t>     GSICS Working Group Meeting, Shanghai, China,  19-23 March 2018</a:t>
            </a:r>
            <a:r>
              <a:rPr lang="en-US" altLang="zh-CN" sz="1400" b="1" dirty="0">
                <a:solidFill>
                  <a:schemeClr val="accent2"/>
                </a:solidFill>
                <a:latin typeface="Times New Roman" panose="02020603050405020304" pitchFamily="18" charset="0"/>
              </a:rPr>
              <a:t>         		</a:t>
            </a:r>
          </a:p>
        </p:txBody>
      </p:sp>
      <p:sp>
        <p:nvSpPr>
          <p:cNvPr id="1031" name="Rectangle 8">
            <a:extLst>
              <a:ext uri="{FF2B5EF4-FFF2-40B4-BE49-F238E27FC236}">
                <a16:creationId xmlns:a16="http://schemas.microsoft.com/office/drawing/2014/main" id="{F548E828-2764-47DA-BC3C-DD237367AD4D}"/>
              </a:ext>
            </a:extLst>
          </p:cNvPr>
          <p:cNvSpPr>
            <a:spLocks noGrp="1" noChangeArrowheads="1"/>
          </p:cNvSpPr>
          <p:nvPr>
            <p:ph type="title"/>
          </p:nvPr>
        </p:nvSpPr>
        <p:spPr bwMode="auto">
          <a:xfrm>
            <a:off x="468313" y="188913"/>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2" name="Rectangle 9">
            <a:extLst>
              <a:ext uri="{FF2B5EF4-FFF2-40B4-BE49-F238E27FC236}">
                <a16:creationId xmlns:a16="http://schemas.microsoft.com/office/drawing/2014/main" id="{9D982CDF-A698-4DC6-B6D0-4670BC9D9BF3}"/>
              </a:ext>
            </a:extLst>
          </p:cNvPr>
          <p:cNvSpPr>
            <a:spLocks noGrp="1" noChangeArrowheads="1"/>
          </p:cNvSpPr>
          <p:nvPr>
            <p:ph type="body" idx="1"/>
          </p:nvPr>
        </p:nvSpPr>
        <p:spPr bwMode="auto">
          <a:xfrm>
            <a:off x="457200" y="990600"/>
            <a:ext cx="8229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2800" kern="1200">
          <a:solidFill>
            <a:srgbClr val="008000"/>
          </a:solidFill>
          <a:latin typeface="+mj-lt"/>
          <a:ea typeface="+mj-ea"/>
          <a:cs typeface="+mj-cs"/>
        </a:defRPr>
      </a:lvl1pPr>
      <a:lvl2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5.wmf"/><Relationship Id="rId17"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37.wmf"/><Relationship Id="rId1" Type="http://schemas.openxmlformats.org/officeDocument/2006/relationships/vmlDrawing" Target="../drawings/vmlDrawing1.vml"/><Relationship Id="rId6" Type="http://schemas.openxmlformats.org/officeDocument/2006/relationships/image" Target="../media/image32.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4.bin"/><Relationship Id="rId1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DD8166D2-95D9-4838-B66C-FE8934D4CBB9}"/>
              </a:ext>
            </a:extLst>
          </p:cNvPr>
          <p:cNvSpPr>
            <a:spLocks noGrp="1" noChangeArrowheads="1"/>
          </p:cNvSpPr>
          <p:nvPr>
            <p:ph type="ctrTitle"/>
          </p:nvPr>
        </p:nvSpPr>
        <p:spPr>
          <a:xfrm>
            <a:off x="468313" y="1700213"/>
            <a:ext cx="7989887" cy="2089150"/>
          </a:xfrm>
        </p:spPr>
        <p:txBody>
          <a:bodyPr anchor="ctr"/>
          <a:lstStyle/>
          <a:p>
            <a:pPr eaLnBrk="1" hangingPunct="1">
              <a:lnSpc>
                <a:spcPct val="135000"/>
              </a:lnSpc>
            </a:pPr>
            <a:r>
              <a:rPr lang="en-US" altLang="zh-CN" sz="2800" b="1" dirty="0">
                <a:solidFill>
                  <a:srgbClr val="002060"/>
                </a:solidFill>
              </a:rPr>
              <a:t>GIIRS and HIRAS Hyperspectral instrument evaluation for FY-4A and FY-3D</a:t>
            </a:r>
          </a:p>
        </p:txBody>
      </p:sp>
      <p:sp>
        <p:nvSpPr>
          <p:cNvPr id="3075" name="Rectangle 6">
            <a:extLst>
              <a:ext uri="{FF2B5EF4-FFF2-40B4-BE49-F238E27FC236}">
                <a16:creationId xmlns:a16="http://schemas.microsoft.com/office/drawing/2014/main" id="{62C83256-3FD8-49C7-A517-94E0E94CE947}"/>
              </a:ext>
            </a:extLst>
          </p:cNvPr>
          <p:cNvSpPr>
            <a:spLocks noGrp="1" noChangeArrowheads="1"/>
          </p:cNvSpPr>
          <p:nvPr>
            <p:ph type="subTitle" idx="1"/>
          </p:nvPr>
        </p:nvSpPr>
        <p:spPr>
          <a:xfrm>
            <a:off x="395288" y="4292600"/>
            <a:ext cx="8208962" cy="985838"/>
          </a:xfrm>
        </p:spPr>
        <p:txBody>
          <a:bodyPr/>
          <a:lstStyle/>
          <a:p>
            <a:pPr eaLnBrk="1" hangingPunct="1">
              <a:lnSpc>
                <a:spcPct val="80000"/>
              </a:lnSpc>
            </a:pPr>
            <a:r>
              <a:rPr lang="en-US" altLang="zh-CN" sz="2000" dirty="0">
                <a:solidFill>
                  <a:srgbClr val="002060"/>
                </a:solidFill>
              </a:rPr>
              <a:t>Hanlie XU,  </a:t>
            </a:r>
            <a:r>
              <a:rPr lang="en-US" altLang="zh-CN" sz="2000" dirty="0" err="1">
                <a:solidFill>
                  <a:srgbClr val="002060"/>
                </a:solidFill>
              </a:rPr>
              <a:t>Xiuqing</a:t>
            </a:r>
            <a:r>
              <a:rPr lang="en-US" altLang="zh-CN" sz="2000" dirty="0">
                <a:solidFill>
                  <a:srgbClr val="002060"/>
                </a:solidFill>
              </a:rPr>
              <a:t> HU, </a:t>
            </a:r>
            <a:r>
              <a:rPr lang="en-US" altLang="zh-CN" sz="2000" dirty="0" err="1">
                <a:solidFill>
                  <a:srgbClr val="002060"/>
                </a:solidFill>
              </a:rPr>
              <a:t>Chunqiang</a:t>
            </a:r>
            <a:r>
              <a:rPr lang="en-US" altLang="zh-CN" sz="2000" dirty="0">
                <a:solidFill>
                  <a:srgbClr val="002060"/>
                </a:solidFill>
              </a:rPr>
              <a:t> Wu, </a:t>
            </a:r>
            <a:r>
              <a:rPr lang="en-US" altLang="zh-CN" sz="2000" dirty="0" err="1">
                <a:solidFill>
                  <a:srgbClr val="002060"/>
                </a:solidFill>
              </a:rPr>
              <a:t>Tianhang</a:t>
            </a:r>
            <a:r>
              <a:rPr lang="en-US" altLang="zh-CN" sz="2000" dirty="0">
                <a:solidFill>
                  <a:srgbClr val="002060"/>
                </a:solidFill>
              </a:rPr>
              <a:t> Yang, Na Xu</a:t>
            </a:r>
          </a:p>
          <a:p>
            <a:pPr eaLnBrk="1" hangingPunct="1">
              <a:lnSpc>
                <a:spcPct val="80000"/>
              </a:lnSpc>
            </a:pPr>
            <a:r>
              <a:rPr lang="en-US" altLang="zh-CN" sz="2000" dirty="0">
                <a:solidFill>
                  <a:srgbClr val="002060"/>
                </a:solidFill>
              </a:rPr>
              <a:t>NSMC CMA</a:t>
            </a:r>
          </a:p>
          <a:p>
            <a:pPr eaLnBrk="1" hangingPunct="1">
              <a:lnSpc>
                <a:spcPct val="80000"/>
              </a:lnSpc>
            </a:pPr>
            <a:r>
              <a:rPr lang="en-US" altLang="zh-CN" sz="2000" dirty="0">
                <a:solidFill>
                  <a:srgbClr val="002060"/>
                </a:solidFill>
              </a:rPr>
              <a:t>2018-3-21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8057401-6401-4E9F-9CD0-9221F4430BFC}"/>
              </a:ext>
            </a:extLst>
          </p:cNvPr>
          <p:cNvSpPr txBox="1">
            <a:spLocks noChangeArrowheads="1"/>
          </p:cNvSpPr>
          <p:nvPr/>
        </p:nvSpPr>
        <p:spPr bwMode="auto">
          <a:xfrm>
            <a:off x="468313" y="188640"/>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AGRI and GIIRS consistency check</a:t>
            </a:r>
          </a:p>
        </p:txBody>
      </p:sp>
      <p:grpSp>
        <p:nvGrpSpPr>
          <p:cNvPr id="5" name="组合 4">
            <a:extLst>
              <a:ext uri="{FF2B5EF4-FFF2-40B4-BE49-F238E27FC236}">
                <a16:creationId xmlns:a16="http://schemas.microsoft.com/office/drawing/2014/main" id="{6BE87DDA-3BF2-4383-9B15-99F0C5045A3A}"/>
              </a:ext>
            </a:extLst>
          </p:cNvPr>
          <p:cNvGrpSpPr/>
          <p:nvPr/>
        </p:nvGrpSpPr>
        <p:grpSpPr>
          <a:xfrm>
            <a:off x="4011317" y="659639"/>
            <a:ext cx="5138780" cy="5982032"/>
            <a:chOff x="4013132" y="908720"/>
            <a:chExt cx="5138780" cy="5982032"/>
          </a:xfrm>
        </p:grpSpPr>
        <p:pic>
          <p:nvPicPr>
            <p:cNvPr id="4" name="图片 3">
              <a:extLst>
                <a:ext uri="{FF2B5EF4-FFF2-40B4-BE49-F238E27FC236}">
                  <a16:creationId xmlns:a16="http://schemas.microsoft.com/office/drawing/2014/main" id="{FBA3376A-177D-4AC5-A8AD-F31C85B516D9}"/>
                </a:ext>
              </a:extLst>
            </p:cNvPr>
            <p:cNvPicPr>
              <a:picLocks noChangeAspect="1"/>
            </p:cNvPicPr>
            <p:nvPr/>
          </p:nvPicPr>
          <p:blipFill rotWithShape="1">
            <a:blip r:embed="rId2"/>
            <a:srcRect t="10968" b="45800"/>
            <a:stretch/>
          </p:blipFill>
          <p:spPr>
            <a:xfrm>
              <a:off x="4013132" y="4869160"/>
              <a:ext cx="5138780" cy="2021592"/>
            </a:xfrm>
            <a:prstGeom prst="rect">
              <a:avLst/>
            </a:prstGeom>
          </p:spPr>
        </p:pic>
        <p:pic>
          <p:nvPicPr>
            <p:cNvPr id="2" name="图片 1">
              <a:extLst>
                <a:ext uri="{FF2B5EF4-FFF2-40B4-BE49-F238E27FC236}">
                  <a16:creationId xmlns:a16="http://schemas.microsoft.com/office/drawing/2014/main" id="{4B8C527A-F364-46A1-B430-F02360E5C4BE}"/>
                </a:ext>
              </a:extLst>
            </p:cNvPr>
            <p:cNvPicPr>
              <a:picLocks noChangeAspect="1"/>
            </p:cNvPicPr>
            <p:nvPr/>
          </p:nvPicPr>
          <p:blipFill rotWithShape="1">
            <a:blip r:embed="rId3"/>
            <a:srcRect t="10968" b="44750"/>
            <a:stretch/>
          </p:blipFill>
          <p:spPr>
            <a:xfrm>
              <a:off x="4074056" y="908720"/>
              <a:ext cx="5016932" cy="2021592"/>
            </a:xfrm>
            <a:prstGeom prst="rect">
              <a:avLst/>
            </a:prstGeom>
          </p:spPr>
        </p:pic>
        <p:pic>
          <p:nvPicPr>
            <p:cNvPr id="3" name="图片 2">
              <a:extLst>
                <a:ext uri="{FF2B5EF4-FFF2-40B4-BE49-F238E27FC236}">
                  <a16:creationId xmlns:a16="http://schemas.microsoft.com/office/drawing/2014/main" id="{052937C9-38B2-4D75-9170-164E09D306AF}"/>
                </a:ext>
              </a:extLst>
            </p:cNvPr>
            <p:cNvPicPr>
              <a:picLocks noChangeAspect="1"/>
            </p:cNvPicPr>
            <p:nvPr/>
          </p:nvPicPr>
          <p:blipFill rotWithShape="1">
            <a:blip r:embed="rId4"/>
            <a:srcRect t="10968" b="44750"/>
            <a:stretch/>
          </p:blipFill>
          <p:spPr>
            <a:xfrm>
              <a:off x="4074056" y="2930312"/>
              <a:ext cx="5016932" cy="2021592"/>
            </a:xfrm>
            <a:prstGeom prst="rect">
              <a:avLst/>
            </a:prstGeom>
          </p:spPr>
        </p:pic>
      </p:grpSp>
      <p:sp>
        <p:nvSpPr>
          <p:cNvPr id="6" name="文本框 5">
            <a:extLst>
              <a:ext uri="{FF2B5EF4-FFF2-40B4-BE49-F238E27FC236}">
                <a16:creationId xmlns:a16="http://schemas.microsoft.com/office/drawing/2014/main" id="{2292E153-A41E-412C-B249-E62F9E1324D5}"/>
              </a:ext>
            </a:extLst>
          </p:cNvPr>
          <p:cNvSpPr txBox="1"/>
          <p:nvPr/>
        </p:nvSpPr>
        <p:spPr>
          <a:xfrm>
            <a:off x="251520" y="3212976"/>
            <a:ext cx="3582790" cy="341632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GIIRS and AGRI have a good consistency, at the standard sense temperature, GIIRS is a little lower than AGRI;</a:t>
            </a:r>
          </a:p>
          <a:p>
            <a:pPr marL="285750" indent="-285750">
              <a:buFont typeface="Wingdings" panose="05000000000000000000" pitchFamily="2" charset="2"/>
              <a:buChar char="Ø"/>
            </a:pPr>
            <a:r>
              <a:rPr lang="en-US" altLang="zh-CN" dirty="0"/>
              <a:t>In this case, for window bands, the bias is less than 0.5 K, for absorption band, bias is less than 1 K;</a:t>
            </a:r>
          </a:p>
          <a:p>
            <a:pPr marL="285750" indent="-285750">
              <a:buFont typeface="Wingdings" panose="05000000000000000000" pitchFamily="2" charset="2"/>
              <a:buChar char="Ø"/>
            </a:pPr>
            <a:r>
              <a:rPr lang="en-US" altLang="zh-CN" dirty="0"/>
              <a:t>Bias has BT dependence, in low temperature area, the bias is larger;</a:t>
            </a:r>
          </a:p>
          <a:p>
            <a:pPr marL="285750" indent="-285750">
              <a:buFont typeface="Wingdings" panose="05000000000000000000" pitchFamily="2" charset="2"/>
              <a:buChar char="Ø"/>
            </a:pPr>
            <a:endParaRPr lang="zh-CN" altLang="en-US" dirty="0"/>
          </a:p>
        </p:txBody>
      </p:sp>
      <p:sp>
        <p:nvSpPr>
          <p:cNvPr id="7" name="文本框 6">
            <a:extLst>
              <a:ext uri="{FF2B5EF4-FFF2-40B4-BE49-F238E27FC236}">
                <a16:creationId xmlns:a16="http://schemas.microsoft.com/office/drawing/2014/main" id="{0DC70135-ABAE-4B0E-AB1F-8F41C1922822}"/>
              </a:ext>
            </a:extLst>
          </p:cNvPr>
          <p:cNvSpPr txBox="1"/>
          <p:nvPr/>
        </p:nvSpPr>
        <p:spPr>
          <a:xfrm>
            <a:off x="793379" y="1044868"/>
            <a:ext cx="3157014" cy="461665"/>
          </a:xfrm>
          <a:prstGeom prst="rect">
            <a:avLst/>
          </a:prstGeom>
          <a:noFill/>
        </p:spPr>
        <p:txBody>
          <a:bodyPr wrap="square" rtlCol="0">
            <a:spAutoFit/>
          </a:bodyPr>
          <a:lstStyle/>
          <a:p>
            <a:r>
              <a:rPr lang="en-US" altLang="zh-CN" sz="2400" dirty="0">
                <a:solidFill>
                  <a:srgbClr val="0000CC"/>
                </a:solidFill>
              </a:rPr>
              <a:t>A case: 20180105</a:t>
            </a:r>
            <a:endParaRPr lang="zh-CN" altLang="en-US" sz="2400" dirty="0">
              <a:solidFill>
                <a:srgbClr val="0000CC"/>
              </a:solidFill>
            </a:endParaRPr>
          </a:p>
        </p:txBody>
      </p:sp>
      <p:graphicFrame>
        <p:nvGraphicFramePr>
          <p:cNvPr id="9" name="表格 8">
            <a:extLst>
              <a:ext uri="{FF2B5EF4-FFF2-40B4-BE49-F238E27FC236}">
                <a16:creationId xmlns:a16="http://schemas.microsoft.com/office/drawing/2014/main" id="{D1CE0D75-6C0B-4A71-A43E-7A60088726D1}"/>
              </a:ext>
            </a:extLst>
          </p:cNvPr>
          <p:cNvGraphicFramePr>
            <a:graphicFrameLocks noGrp="1"/>
          </p:cNvGraphicFramePr>
          <p:nvPr>
            <p:extLst>
              <p:ext uri="{D42A27DB-BD31-4B8C-83A1-F6EECF244321}">
                <p14:modId xmlns:p14="http://schemas.microsoft.com/office/powerpoint/2010/main" val="4245095508"/>
              </p:ext>
            </p:extLst>
          </p:nvPr>
        </p:nvGraphicFramePr>
        <p:xfrm>
          <a:off x="75096" y="1628800"/>
          <a:ext cx="4017412" cy="1529080"/>
        </p:xfrm>
        <a:graphic>
          <a:graphicData uri="http://schemas.openxmlformats.org/drawingml/2006/table">
            <a:tbl>
              <a:tblPr firstRow="1" bandRow="1">
                <a:tableStyleId>{21E4AEA4-8DFA-4A89-87EB-49C32662AFE0}</a:tableStyleId>
              </a:tblPr>
              <a:tblGrid>
                <a:gridCol w="1004353">
                  <a:extLst>
                    <a:ext uri="{9D8B030D-6E8A-4147-A177-3AD203B41FA5}">
                      <a16:colId xmlns:a16="http://schemas.microsoft.com/office/drawing/2014/main" val="1456237075"/>
                    </a:ext>
                  </a:extLst>
                </a:gridCol>
                <a:gridCol w="1004353">
                  <a:extLst>
                    <a:ext uri="{9D8B030D-6E8A-4147-A177-3AD203B41FA5}">
                      <a16:colId xmlns:a16="http://schemas.microsoft.com/office/drawing/2014/main" val="4126854569"/>
                    </a:ext>
                  </a:extLst>
                </a:gridCol>
                <a:gridCol w="1004353">
                  <a:extLst>
                    <a:ext uri="{9D8B030D-6E8A-4147-A177-3AD203B41FA5}">
                      <a16:colId xmlns:a16="http://schemas.microsoft.com/office/drawing/2014/main" val="3482020542"/>
                    </a:ext>
                  </a:extLst>
                </a:gridCol>
                <a:gridCol w="1004353">
                  <a:extLst>
                    <a:ext uri="{9D8B030D-6E8A-4147-A177-3AD203B41FA5}">
                      <a16:colId xmlns:a16="http://schemas.microsoft.com/office/drawing/2014/main" val="3743941878"/>
                    </a:ext>
                  </a:extLst>
                </a:gridCol>
              </a:tblGrid>
              <a:tr h="370840">
                <a:tc>
                  <a:txBody>
                    <a:bodyPr/>
                    <a:lstStyle/>
                    <a:p>
                      <a:r>
                        <a:rPr lang="en-US" altLang="zh-CN" sz="1600" dirty="0"/>
                        <a:t>Band</a:t>
                      </a:r>
                      <a:endParaRPr lang="zh-CN" altLang="en-US" sz="1600" dirty="0"/>
                    </a:p>
                  </a:txBody>
                  <a:tcPr/>
                </a:tc>
                <a:tc>
                  <a:txBody>
                    <a:bodyPr/>
                    <a:lstStyle/>
                    <a:p>
                      <a:r>
                        <a:rPr lang="en-US" altLang="zh-CN" sz="1600" dirty="0"/>
                        <a:t>10.8</a:t>
                      </a:r>
                      <a:endParaRPr lang="zh-CN" altLang="en-US" sz="1600" dirty="0"/>
                    </a:p>
                  </a:txBody>
                  <a:tcPr/>
                </a:tc>
                <a:tc>
                  <a:txBody>
                    <a:bodyPr/>
                    <a:lstStyle/>
                    <a:p>
                      <a:r>
                        <a:rPr lang="en-US" altLang="zh-CN" sz="1600" dirty="0"/>
                        <a:t>12</a:t>
                      </a:r>
                      <a:endParaRPr lang="zh-CN" altLang="en-US" sz="1600" dirty="0"/>
                    </a:p>
                  </a:txBody>
                  <a:tcPr/>
                </a:tc>
                <a:tc>
                  <a:txBody>
                    <a:bodyPr/>
                    <a:lstStyle/>
                    <a:p>
                      <a:r>
                        <a:rPr lang="en-US" altLang="zh-CN" sz="1600" dirty="0"/>
                        <a:t>13.5</a:t>
                      </a:r>
                      <a:endParaRPr lang="zh-CN" altLang="en-US" sz="1600" dirty="0"/>
                    </a:p>
                  </a:txBody>
                  <a:tcPr/>
                </a:tc>
                <a:extLst>
                  <a:ext uri="{0D108BD9-81ED-4DB2-BD59-A6C34878D82A}">
                    <a16:rowId xmlns:a16="http://schemas.microsoft.com/office/drawing/2014/main" val="1703420488"/>
                  </a:ext>
                </a:extLst>
              </a:tr>
              <a:tr h="370840">
                <a:tc>
                  <a:txBody>
                    <a:bodyPr/>
                    <a:lstStyle/>
                    <a:p>
                      <a:r>
                        <a:rPr lang="en-US" altLang="zh-CN" sz="1600" dirty="0"/>
                        <a:t>Scene (K)</a:t>
                      </a:r>
                      <a:endParaRPr lang="zh-CN" altLang="en-US" sz="1600" dirty="0"/>
                    </a:p>
                  </a:txBody>
                  <a:tcPr/>
                </a:tc>
                <a:tc>
                  <a:txBody>
                    <a:bodyPr/>
                    <a:lstStyle/>
                    <a:p>
                      <a:r>
                        <a:rPr lang="en-US" altLang="zh-CN" sz="1600" dirty="0"/>
                        <a:t>286</a:t>
                      </a:r>
                      <a:endParaRPr lang="zh-CN" altLang="en-US" sz="1600" dirty="0"/>
                    </a:p>
                  </a:txBody>
                  <a:tcPr/>
                </a:tc>
                <a:tc>
                  <a:txBody>
                    <a:bodyPr/>
                    <a:lstStyle/>
                    <a:p>
                      <a:r>
                        <a:rPr lang="en-US" altLang="zh-CN" sz="1600" dirty="0"/>
                        <a:t>285</a:t>
                      </a:r>
                      <a:endParaRPr lang="zh-CN" altLang="en-US" sz="1600" dirty="0"/>
                    </a:p>
                  </a:txBody>
                  <a:tcPr/>
                </a:tc>
                <a:tc>
                  <a:txBody>
                    <a:bodyPr/>
                    <a:lstStyle/>
                    <a:p>
                      <a:r>
                        <a:rPr lang="en-US" altLang="zh-CN" sz="1600" dirty="0"/>
                        <a:t>258</a:t>
                      </a:r>
                      <a:endParaRPr lang="zh-CN" altLang="en-US" sz="1600" dirty="0"/>
                    </a:p>
                  </a:txBody>
                  <a:tcPr/>
                </a:tc>
                <a:extLst>
                  <a:ext uri="{0D108BD9-81ED-4DB2-BD59-A6C34878D82A}">
                    <a16:rowId xmlns:a16="http://schemas.microsoft.com/office/drawing/2014/main" val="3111280367"/>
                  </a:ext>
                </a:extLst>
              </a:tr>
              <a:tr h="370840">
                <a:tc>
                  <a:txBody>
                    <a:bodyPr/>
                    <a:lstStyle/>
                    <a:p>
                      <a:r>
                        <a:rPr lang="en-US" altLang="zh-CN" sz="1600" dirty="0"/>
                        <a:t>AGRI-GIIRS</a:t>
                      </a:r>
                      <a:endParaRPr lang="zh-CN" altLang="en-US" sz="1600" dirty="0"/>
                    </a:p>
                  </a:txBody>
                  <a:tcPr/>
                </a:tc>
                <a:tc>
                  <a:txBody>
                    <a:bodyPr/>
                    <a:lstStyle/>
                    <a:p>
                      <a:r>
                        <a:rPr lang="en-US" altLang="zh-CN" sz="1600" dirty="0"/>
                        <a:t>0.33</a:t>
                      </a:r>
                      <a:endParaRPr lang="zh-CN" altLang="en-US" sz="1600" dirty="0"/>
                    </a:p>
                  </a:txBody>
                  <a:tcPr/>
                </a:tc>
                <a:tc>
                  <a:txBody>
                    <a:bodyPr/>
                    <a:lstStyle/>
                    <a:p>
                      <a:r>
                        <a:rPr lang="en-US" altLang="zh-CN" sz="1600" dirty="0"/>
                        <a:t>0.19</a:t>
                      </a:r>
                      <a:endParaRPr lang="zh-CN" altLang="en-US" sz="1600" dirty="0"/>
                    </a:p>
                  </a:txBody>
                  <a:tcPr/>
                </a:tc>
                <a:tc>
                  <a:txBody>
                    <a:bodyPr/>
                    <a:lstStyle/>
                    <a:p>
                      <a:r>
                        <a:rPr lang="en-US" altLang="zh-CN" sz="1600" dirty="0"/>
                        <a:t>0.83</a:t>
                      </a:r>
                      <a:endParaRPr lang="zh-CN" altLang="en-US" sz="1600" dirty="0"/>
                    </a:p>
                  </a:txBody>
                  <a:tcPr/>
                </a:tc>
                <a:extLst>
                  <a:ext uri="{0D108BD9-81ED-4DB2-BD59-A6C34878D82A}">
                    <a16:rowId xmlns:a16="http://schemas.microsoft.com/office/drawing/2014/main" val="359155599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a:extLst>
              <a:ext uri="{FF2B5EF4-FFF2-40B4-BE49-F238E27FC236}">
                <a16:creationId xmlns:a16="http://schemas.microsoft.com/office/drawing/2014/main" id="{9C39857E-10BB-45A5-B9A5-E3CB440AE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13" y="1484313"/>
            <a:ext cx="38941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2">
            <a:extLst>
              <a:ext uri="{FF2B5EF4-FFF2-40B4-BE49-F238E27FC236}">
                <a16:creationId xmlns:a16="http://schemas.microsoft.com/office/drawing/2014/main" id="{91B9C150-7632-42C6-B2F6-F04BA369B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3408363"/>
            <a:ext cx="41259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内容占位符 4">
            <a:extLst>
              <a:ext uri="{FF2B5EF4-FFF2-40B4-BE49-F238E27FC236}">
                <a16:creationId xmlns:a16="http://schemas.microsoft.com/office/drawing/2014/main" id="{962043E5-8EFC-4855-8E98-383AA2BAA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5497"/>
          <a:stretch>
            <a:fillRect/>
          </a:stretch>
        </p:blipFill>
        <p:spPr bwMode="auto">
          <a:xfrm>
            <a:off x="539750" y="1484313"/>
            <a:ext cx="38957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4">
            <a:extLst>
              <a:ext uri="{FF2B5EF4-FFF2-40B4-BE49-F238E27FC236}">
                <a16:creationId xmlns:a16="http://schemas.microsoft.com/office/drawing/2014/main" id="{838CD9AF-48C6-46C9-9C69-69FED8FF8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3330" b="46667"/>
          <a:stretch>
            <a:fillRect/>
          </a:stretch>
        </p:blipFill>
        <p:spPr bwMode="auto">
          <a:xfrm>
            <a:off x="303213" y="3349625"/>
            <a:ext cx="4368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文本框 5">
            <a:extLst>
              <a:ext uri="{FF2B5EF4-FFF2-40B4-BE49-F238E27FC236}">
                <a16:creationId xmlns:a16="http://schemas.microsoft.com/office/drawing/2014/main" id="{F9FBBB6F-821F-4D8C-A154-F368AD4F39E4}"/>
              </a:ext>
            </a:extLst>
          </p:cNvPr>
          <p:cNvSpPr txBox="1">
            <a:spLocks noChangeArrowheads="1"/>
          </p:cNvSpPr>
          <p:nvPr/>
        </p:nvSpPr>
        <p:spPr bwMode="auto">
          <a:xfrm>
            <a:off x="1700213" y="1319213"/>
            <a:ext cx="1655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a:t>201708</a:t>
            </a:r>
            <a:endParaRPr lang="zh-CN" altLang="en-US" sz="1800"/>
          </a:p>
        </p:txBody>
      </p:sp>
      <p:sp>
        <p:nvSpPr>
          <p:cNvPr id="15367" name="文本框 6">
            <a:extLst>
              <a:ext uri="{FF2B5EF4-FFF2-40B4-BE49-F238E27FC236}">
                <a16:creationId xmlns:a16="http://schemas.microsoft.com/office/drawing/2014/main" id="{3057F2DA-C868-4754-96EF-1146AAE1800A}"/>
              </a:ext>
            </a:extLst>
          </p:cNvPr>
          <p:cNvSpPr txBox="1">
            <a:spLocks noChangeArrowheads="1"/>
          </p:cNvSpPr>
          <p:nvPr/>
        </p:nvSpPr>
        <p:spPr bwMode="auto">
          <a:xfrm>
            <a:off x="6032500" y="1265238"/>
            <a:ext cx="165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a:t>201801</a:t>
            </a:r>
            <a:endParaRPr lang="zh-CN" altLang="en-US" sz="1800"/>
          </a:p>
        </p:txBody>
      </p:sp>
      <p:sp>
        <p:nvSpPr>
          <p:cNvPr id="15368" name="TextBox 7">
            <a:extLst>
              <a:ext uri="{FF2B5EF4-FFF2-40B4-BE49-F238E27FC236}">
                <a16:creationId xmlns:a16="http://schemas.microsoft.com/office/drawing/2014/main" id="{D6170734-1D4A-4D27-925B-F0871BA4472D}"/>
              </a:ext>
            </a:extLst>
          </p:cNvPr>
          <p:cNvSpPr txBox="1">
            <a:spLocks noChangeArrowheads="1"/>
          </p:cNvSpPr>
          <p:nvPr/>
        </p:nvSpPr>
        <p:spPr bwMode="auto">
          <a:xfrm>
            <a:off x="3005138" y="309860"/>
            <a:ext cx="381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Bias of FOV dependent</a:t>
            </a:r>
            <a:endParaRPr lang="zh-CN" altLang="en-US" sz="2400" b="1" dirty="0">
              <a:solidFill>
                <a:srgbClr val="002060"/>
              </a:solidFill>
              <a:latin typeface="Times New Roman" panose="02020603050405020304" pitchFamily="18" charset="0"/>
              <a:ea typeface="隶书" panose="020105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2C376A-00D0-451B-BA76-C6D736CB8E55}"/>
              </a:ext>
            </a:extLst>
          </p:cNvPr>
          <p:cNvSpPr>
            <a:spLocks noGrp="1" noChangeArrowheads="1"/>
          </p:cNvSpPr>
          <p:nvPr>
            <p:ph type="title"/>
          </p:nvPr>
        </p:nvSpPr>
        <p:spPr/>
        <p:txBody>
          <a:bodyPr/>
          <a:lstStyle/>
          <a:p>
            <a:pPr eaLnBrk="1" hangingPunct="1"/>
            <a:r>
              <a:rPr lang="en-US" altLang="zh-CN" dirty="0">
                <a:solidFill>
                  <a:srgbClr val="002060"/>
                </a:solidFill>
                <a:latin typeface="Arial Black" panose="020B0A04020102020204" pitchFamily="34" charset="0"/>
              </a:rPr>
              <a:t>Outline</a:t>
            </a:r>
          </a:p>
        </p:txBody>
      </p:sp>
      <p:sp>
        <p:nvSpPr>
          <p:cNvPr id="5123" name="Rectangle 3">
            <a:extLst>
              <a:ext uri="{FF2B5EF4-FFF2-40B4-BE49-F238E27FC236}">
                <a16:creationId xmlns:a16="http://schemas.microsoft.com/office/drawing/2014/main" id="{C2FC43CB-0506-4CCD-B463-5E1EAF6A1EE8}"/>
              </a:ext>
            </a:extLst>
          </p:cNvPr>
          <p:cNvSpPr>
            <a:spLocks noGrp="1" noChangeArrowheads="1"/>
          </p:cNvSpPr>
          <p:nvPr>
            <p:ph type="body" idx="1"/>
          </p:nvPr>
        </p:nvSpPr>
        <p:spPr>
          <a:xfrm>
            <a:off x="323850" y="1484313"/>
            <a:ext cx="8569325" cy="4897437"/>
          </a:xfrm>
        </p:spPr>
        <p:txBody>
          <a:bodyPr/>
          <a:lstStyle/>
          <a:p>
            <a:pPr eaLnBrk="1" hangingPunct="1">
              <a:lnSpc>
                <a:spcPct val="120000"/>
              </a:lnSpc>
            </a:pPr>
            <a:r>
              <a:rPr lang="en-US" altLang="zh-CN" dirty="0">
                <a:latin typeface="Arial" panose="020B0604020202020204" pitchFamily="34" charset="0"/>
                <a:cs typeface="Arial" panose="020B0604020202020204" pitchFamily="34" charset="0"/>
              </a:rPr>
              <a:t>Introduction</a:t>
            </a:r>
          </a:p>
          <a:p>
            <a:pPr eaLnBrk="1" hangingPunct="1">
              <a:lnSpc>
                <a:spcPct val="120000"/>
              </a:lnSpc>
            </a:pPr>
            <a:r>
              <a:rPr lang="en-US" altLang="zh-CN" dirty="0">
                <a:latin typeface="Arial" panose="020B0604020202020204" pitchFamily="34" charset="0"/>
                <a:cs typeface="Arial" panose="020B0604020202020204" pitchFamily="34" charset="0"/>
              </a:rPr>
              <a:t>FY4A-GIIRS evaluation using </a:t>
            </a:r>
            <a:r>
              <a:rPr lang="en-US" altLang="zh-CN" dirty="0" err="1">
                <a:latin typeface="Arial" panose="020B0604020202020204" pitchFamily="34" charset="0"/>
                <a:cs typeface="Arial" panose="020B0604020202020204" pitchFamily="34" charset="0"/>
              </a:rPr>
              <a:t>CrIS</a:t>
            </a:r>
            <a:r>
              <a:rPr lang="en-US" altLang="zh-CN" dirty="0">
                <a:latin typeface="Arial" panose="020B0604020202020204" pitchFamily="34" charset="0"/>
                <a:cs typeface="Arial" panose="020B0604020202020204" pitchFamily="34" charset="0"/>
              </a:rPr>
              <a:t> and FY4A-AGRI</a:t>
            </a:r>
          </a:p>
          <a:p>
            <a:pPr eaLnBrk="1" hangingPunct="1">
              <a:lnSpc>
                <a:spcPct val="120000"/>
              </a:lnSpc>
            </a:pPr>
            <a:r>
              <a:rPr lang="en-US" altLang="zh-CN" dirty="0">
                <a:solidFill>
                  <a:srgbClr val="0000FF"/>
                </a:solidFill>
                <a:latin typeface="Arial" panose="020B0604020202020204" pitchFamily="34" charset="0"/>
                <a:cs typeface="Arial" panose="020B0604020202020204" pitchFamily="34" charset="0"/>
              </a:rPr>
              <a:t>FY3D-HIRAS evaluation</a:t>
            </a:r>
          </a:p>
          <a:p>
            <a:pPr eaLnBrk="1" hangingPunct="1">
              <a:lnSpc>
                <a:spcPct val="120000"/>
              </a:lnSpc>
            </a:pPr>
            <a:r>
              <a:rPr lang="en-US" altLang="zh-CN" dirty="0">
                <a:latin typeface="Arial" panose="020B0604020202020204" pitchFamily="34" charset="0"/>
                <a:cs typeface="Arial" panose="020B0604020202020204" pitchFamily="34" charset="0"/>
              </a:rPr>
              <a:t>Summary and discussion</a:t>
            </a:r>
          </a:p>
        </p:txBody>
      </p:sp>
    </p:spTree>
    <p:extLst>
      <p:ext uri="{BB962C8B-B14F-4D97-AF65-F5344CB8AC3E}">
        <p14:creationId xmlns:p14="http://schemas.microsoft.com/office/powerpoint/2010/main" val="28158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C2D9008-5C70-4252-AB1C-2B8EF5CE7CBA}"/>
              </a:ext>
            </a:extLst>
          </p:cNvPr>
          <p:cNvPicPr>
            <a:picLocks noChangeAspect="1"/>
          </p:cNvPicPr>
          <p:nvPr/>
        </p:nvPicPr>
        <p:blipFill rotWithShape="1">
          <a:blip r:embed="rId2"/>
          <a:srcRect l="31888" t="31800" r="16925" b="19200"/>
          <a:stretch/>
        </p:blipFill>
        <p:spPr>
          <a:xfrm>
            <a:off x="4572000" y="1020142"/>
            <a:ext cx="4680520" cy="2520280"/>
          </a:xfrm>
          <a:prstGeom prst="rect">
            <a:avLst/>
          </a:prstGeom>
        </p:spPr>
      </p:pic>
      <p:sp>
        <p:nvSpPr>
          <p:cNvPr id="5" name="文本框 4">
            <a:extLst>
              <a:ext uri="{FF2B5EF4-FFF2-40B4-BE49-F238E27FC236}">
                <a16:creationId xmlns:a16="http://schemas.microsoft.com/office/drawing/2014/main" id="{FAF3254E-1196-468D-A682-FDAA567B086A}"/>
              </a:ext>
            </a:extLst>
          </p:cNvPr>
          <p:cNvSpPr txBox="1"/>
          <p:nvPr/>
        </p:nvSpPr>
        <p:spPr>
          <a:xfrm>
            <a:off x="7451971" y="2738315"/>
            <a:ext cx="800219" cy="369332"/>
          </a:xfrm>
          <a:prstGeom prst="rect">
            <a:avLst/>
          </a:prstGeom>
          <a:noFill/>
        </p:spPr>
        <p:txBody>
          <a:bodyPr wrap="none" rtlCol="0">
            <a:spAutoFit/>
          </a:bodyPr>
          <a:lstStyle/>
          <a:p>
            <a:r>
              <a:rPr lang="en-US" altLang="zh-CN" dirty="0" err="1"/>
              <a:t>SNOx</a:t>
            </a:r>
            <a:endParaRPr lang="zh-CN" altLang="en-US" dirty="0"/>
          </a:p>
        </p:txBody>
      </p:sp>
      <p:pic>
        <p:nvPicPr>
          <p:cNvPr id="6" name="图片 5">
            <a:extLst>
              <a:ext uri="{FF2B5EF4-FFF2-40B4-BE49-F238E27FC236}">
                <a16:creationId xmlns:a16="http://schemas.microsoft.com/office/drawing/2014/main" id="{4885300C-3B72-4C21-8A45-C1964C061472}"/>
              </a:ext>
            </a:extLst>
          </p:cNvPr>
          <p:cNvPicPr>
            <a:picLocks noChangeAspect="1"/>
          </p:cNvPicPr>
          <p:nvPr/>
        </p:nvPicPr>
        <p:blipFill rotWithShape="1">
          <a:blip r:embed="rId3"/>
          <a:srcRect l="31888" t="19201" r="16926" b="31800"/>
          <a:stretch/>
        </p:blipFill>
        <p:spPr>
          <a:xfrm>
            <a:off x="0" y="1020142"/>
            <a:ext cx="4680520" cy="2520280"/>
          </a:xfrm>
          <a:prstGeom prst="rect">
            <a:avLst/>
          </a:prstGeom>
        </p:spPr>
      </p:pic>
      <p:sp>
        <p:nvSpPr>
          <p:cNvPr id="7" name="文本框 6">
            <a:extLst>
              <a:ext uri="{FF2B5EF4-FFF2-40B4-BE49-F238E27FC236}">
                <a16:creationId xmlns:a16="http://schemas.microsoft.com/office/drawing/2014/main" id="{038AD244-D218-4CAC-833C-9779E88BA906}"/>
              </a:ext>
            </a:extLst>
          </p:cNvPr>
          <p:cNvSpPr txBox="1"/>
          <p:nvPr/>
        </p:nvSpPr>
        <p:spPr>
          <a:xfrm>
            <a:off x="2717265" y="2581643"/>
            <a:ext cx="684803" cy="369332"/>
          </a:xfrm>
          <a:prstGeom prst="rect">
            <a:avLst/>
          </a:prstGeom>
          <a:noFill/>
        </p:spPr>
        <p:txBody>
          <a:bodyPr wrap="none" rtlCol="0">
            <a:spAutoFit/>
          </a:bodyPr>
          <a:lstStyle/>
          <a:p>
            <a:r>
              <a:rPr lang="en-US" altLang="zh-CN" dirty="0"/>
              <a:t>SNO</a:t>
            </a:r>
            <a:endParaRPr lang="zh-CN" altLang="en-US" dirty="0"/>
          </a:p>
        </p:txBody>
      </p:sp>
      <p:sp>
        <p:nvSpPr>
          <p:cNvPr id="8" name="TextBox 7">
            <a:extLst>
              <a:ext uri="{FF2B5EF4-FFF2-40B4-BE49-F238E27FC236}">
                <a16:creationId xmlns:a16="http://schemas.microsoft.com/office/drawing/2014/main" id="{330CA9E9-D887-46E7-8A2C-E4402DD3EBCD}"/>
              </a:ext>
            </a:extLst>
          </p:cNvPr>
          <p:cNvSpPr txBox="1">
            <a:spLocks noChangeArrowheads="1"/>
          </p:cNvSpPr>
          <p:nvPr/>
        </p:nvSpPr>
        <p:spPr bwMode="auto">
          <a:xfrm>
            <a:off x="1666842" y="309860"/>
            <a:ext cx="5810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Collocation between HIRAS and </a:t>
            </a:r>
            <a:r>
              <a:rPr lang="en-US" altLang="zh-CN" sz="2400" b="1" dirty="0" err="1">
                <a:solidFill>
                  <a:srgbClr val="002060"/>
                </a:solidFill>
                <a:latin typeface="Times New Roman" panose="02020603050405020304" pitchFamily="18" charset="0"/>
                <a:ea typeface="隶书" panose="02010509060101010101" pitchFamily="49" charset="-122"/>
              </a:rPr>
              <a:t>CrIS</a:t>
            </a:r>
            <a:endParaRPr lang="zh-CN" altLang="en-US" sz="2400" b="1" dirty="0">
              <a:solidFill>
                <a:srgbClr val="002060"/>
              </a:solidFill>
              <a:latin typeface="Times New Roman" panose="02020603050405020304" pitchFamily="18" charset="0"/>
              <a:ea typeface="隶书" panose="02010509060101010101" pitchFamily="49" charset="-122"/>
            </a:endParaRPr>
          </a:p>
        </p:txBody>
      </p:sp>
      <p:sp>
        <p:nvSpPr>
          <p:cNvPr id="10" name="文本框 9">
            <a:extLst>
              <a:ext uri="{FF2B5EF4-FFF2-40B4-BE49-F238E27FC236}">
                <a16:creationId xmlns:a16="http://schemas.microsoft.com/office/drawing/2014/main" id="{11BF9934-E4DD-46DC-B106-2E3C62427DFF}"/>
              </a:ext>
            </a:extLst>
          </p:cNvPr>
          <p:cNvSpPr txBox="1"/>
          <p:nvPr/>
        </p:nvSpPr>
        <p:spPr>
          <a:xfrm>
            <a:off x="683568" y="3650479"/>
            <a:ext cx="2912708" cy="369332"/>
          </a:xfrm>
          <a:prstGeom prst="rect">
            <a:avLst/>
          </a:prstGeom>
          <a:noFill/>
        </p:spPr>
        <p:txBody>
          <a:bodyPr wrap="square" rtlCol="0">
            <a:spAutoFit/>
          </a:bodyPr>
          <a:lstStyle/>
          <a:p>
            <a:r>
              <a:rPr lang="en-US" altLang="zh-CN" dirty="0">
                <a:solidFill>
                  <a:srgbClr val="0000FF"/>
                </a:solidFill>
              </a:rPr>
              <a:t>A case of 20180304</a:t>
            </a:r>
            <a:endParaRPr lang="zh-CN" altLang="en-US" dirty="0">
              <a:solidFill>
                <a:srgbClr val="0000FF"/>
              </a:solidFill>
            </a:endParaRPr>
          </a:p>
        </p:txBody>
      </p:sp>
      <p:sp>
        <p:nvSpPr>
          <p:cNvPr id="11" name="文本框 11">
            <a:extLst>
              <a:ext uri="{FF2B5EF4-FFF2-40B4-BE49-F238E27FC236}">
                <a16:creationId xmlns:a16="http://schemas.microsoft.com/office/drawing/2014/main" id="{D059A2E7-8933-4BAF-8A05-172D8475BCC1}"/>
              </a:ext>
            </a:extLst>
          </p:cNvPr>
          <p:cNvSpPr txBox="1">
            <a:spLocks noChangeArrowheads="1"/>
          </p:cNvSpPr>
          <p:nvPr/>
        </p:nvSpPr>
        <p:spPr bwMode="auto">
          <a:xfrm>
            <a:off x="323528" y="4177920"/>
            <a:ext cx="6912768"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ts val="600"/>
              </a:spcBef>
              <a:buFontTx/>
              <a:buNone/>
            </a:pPr>
            <a:r>
              <a:rPr lang="en-US" altLang="zh-CN" sz="1800" dirty="0"/>
              <a:t>Collocation criteria:</a:t>
            </a:r>
          </a:p>
          <a:p>
            <a:pPr marL="285750" indent="-285750" eaLnBrk="1" hangingPunct="1">
              <a:spcBef>
                <a:spcPts val="600"/>
              </a:spcBef>
              <a:buFont typeface="Wingdings" panose="05000000000000000000" pitchFamily="2" charset="2"/>
              <a:buChar char="l"/>
            </a:pPr>
            <a:r>
              <a:rPr lang="en-US" altLang="zh-CN" sz="1800" dirty="0"/>
              <a:t>Pixels distance difference</a:t>
            </a:r>
            <a:r>
              <a:rPr lang="zh-CN" altLang="en-US" sz="1800" dirty="0"/>
              <a:t>： </a:t>
            </a:r>
            <a:r>
              <a:rPr lang="en-US" altLang="zh-CN" sz="1800" dirty="0"/>
              <a:t>&lt;=(16+14)/4=7.5 km</a:t>
            </a:r>
            <a:r>
              <a:rPr lang="zh-CN" altLang="en-US" sz="1800" dirty="0"/>
              <a:t>；</a:t>
            </a:r>
            <a:endParaRPr lang="en-US" altLang="zh-CN" sz="1800" dirty="0"/>
          </a:p>
          <a:p>
            <a:pPr marL="285750" indent="-285750" eaLnBrk="1" hangingPunct="1">
              <a:spcBef>
                <a:spcPts val="600"/>
              </a:spcBef>
              <a:buFont typeface="Wingdings" panose="05000000000000000000" pitchFamily="2" charset="2"/>
              <a:buChar char="l"/>
            </a:pPr>
            <a:r>
              <a:rPr lang="en-US" altLang="zh-CN" sz="1800" dirty="0"/>
              <a:t>Viewing geometric difference</a:t>
            </a:r>
            <a:r>
              <a:rPr lang="zh-CN" altLang="en-US" sz="1800" dirty="0"/>
              <a:t>：</a:t>
            </a:r>
            <a:r>
              <a:rPr lang="en-US" altLang="zh-CN" sz="1800" dirty="0"/>
              <a:t>ABS(cos(s1)/cos(s2)-1)</a:t>
            </a:r>
            <a:r>
              <a:rPr lang="zh-CN" altLang="en-US" sz="1800" dirty="0"/>
              <a:t> </a:t>
            </a:r>
            <a:r>
              <a:rPr lang="en-US" altLang="zh-CN" sz="1800" dirty="0"/>
              <a:t>&lt;0.01</a:t>
            </a:r>
          </a:p>
          <a:p>
            <a:pPr marL="285750" indent="-285750" eaLnBrk="1" hangingPunct="1">
              <a:spcBef>
                <a:spcPts val="600"/>
              </a:spcBef>
              <a:buFont typeface="Wingdings" panose="05000000000000000000" pitchFamily="2" charset="2"/>
              <a:buChar char="l"/>
            </a:pPr>
            <a:r>
              <a:rPr lang="en-US" altLang="zh-CN" sz="1800" dirty="0"/>
              <a:t>Time difference</a:t>
            </a:r>
            <a:r>
              <a:rPr lang="zh-CN" altLang="en-US" sz="1800" dirty="0"/>
              <a:t>：</a:t>
            </a:r>
            <a:r>
              <a:rPr lang="en-US" altLang="zh-CN" sz="1800" dirty="0"/>
              <a:t>600 s</a:t>
            </a:r>
          </a:p>
          <a:p>
            <a:pPr marL="285750" indent="-285750" eaLnBrk="1" hangingPunct="1">
              <a:spcBef>
                <a:spcPts val="600"/>
              </a:spcBef>
              <a:buFont typeface="Wingdings" panose="05000000000000000000" pitchFamily="2" charset="2"/>
              <a:buChar char="l"/>
            </a:pPr>
            <a:r>
              <a:rPr lang="en-US" altLang="zh-CN" sz="1800" dirty="0"/>
              <a:t>Matched Number: 206 </a:t>
            </a:r>
          </a:p>
          <a:p>
            <a:pPr eaLnBrk="1" hangingPunct="1">
              <a:spcBef>
                <a:spcPts val="600"/>
              </a:spcBef>
              <a:buFontTx/>
              <a:buNone/>
            </a:pPr>
            <a:endParaRPr lang="zh-CN" altLang="en-US" sz="1800" dirty="0"/>
          </a:p>
        </p:txBody>
      </p:sp>
      <p:pic>
        <p:nvPicPr>
          <p:cNvPr id="12" name="图片 11">
            <a:extLst>
              <a:ext uri="{FF2B5EF4-FFF2-40B4-BE49-F238E27FC236}">
                <a16:creationId xmlns:a16="http://schemas.microsoft.com/office/drawing/2014/main" id="{BEAB7037-56CC-40FA-B080-496F99F4C101}"/>
              </a:ext>
            </a:extLst>
          </p:cNvPr>
          <p:cNvPicPr>
            <a:picLocks noChangeAspect="1"/>
          </p:cNvPicPr>
          <p:nvPr/>
        </p:nvPicPr>
        <p:blipFill>
          <a:blip r:embed="rId4"/>
          <a:stretch>
            <a:fillRect/>
          </a:stretch>
        </p:blipFill>
        <p:spPr>
          <a:xfrm>
            <a:off x="4199376" y="1206440"/>
            <a:ext cx="4944624" cy="4984181"/>
          </a:xfrm>
          <a:prstGeom prst="rect">
            <a:avLst/>
          </a:prstGeom>
        </p:spPr>
      </p:pic>
    </p:spTree>
    <p:extLst>
      <p:ext uri="{BB962C8B-B14F-4D97-AF65-F5344CB8AC3E}">
        <p14:creationId xmlns:p14="http://schemas.microsoft.com/office/powerpoint/2010/main" val="10853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1917B0FE-7C4B-44DC-AA68-E2128E903A1B}"/>
              </a:ext>
            </a:extLst>
          </p:cNvPr>
          <p:cNvSpPr txBox="1">
            <a:spLocks noChangeArrowheads="1"/>
          </p:cNvSpPr>
          <p:nvPr/>
        </p:nvSpPr>
        <p:spPr bwMode="auto">
          <a:xfrm>
            <a:off x="2312405" y="309860"/>
            <a:ext cx="4519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Spectrum of HIRAS and </a:t>
            </a:r>
            <a:r>
              <a:rPr lang="en-US" altLang="zh-CN" sz="2400" b="1" dirty="0" err="1">
                <a:solidFill>
                  <a:srgbClr val="002060"/>
                </a:solidFill>
                <a:latin typeface="Times New Roman" panose="02020603050405020304" pitchFamily="18" charset="0"/>
                <a:ea typeface="隶书" panose="02010509060101010101" pitchFamily="49" charset="-122"/>
              </a:rPr>
              <a:t>CrIS</a:t>
            </a:r>
            <a:endParaRPr lang="zh-CN" altLang="en-US" sz="2400" b="1" dirty="0">
              <a:solidFill>
                <a:srgbClr val="002060"/>
              </a:solidFill>
              <a:latin typeface="Times New Roman" panose="02020603050405020304" pitchFamily="18" charset="0"/>
              <a:ea typeface="隶书" panose="02010509060101010101" pitchFamily="49" charset="-122"/>
            </a:endParaRPr>
          </a:p>
        </p:txBody>
      </p:sp>
      <p:pic>
        <p:nvPicPr>
          <p:cNvPr id="11" name="图片 10">
            <a:extLst>
              <a:ext uri="{FF2B5EF4-FFF2-40B4-BE49-F238E27FC236}">
                <a16:creationId xmlns:a16="http://schemas.microsoft.com/office/drawing/2014/main" id="{F60021F2-CE4C-4AD5-A711-1728AD88C6F0}"/>
              </a:ext>
            </a:extLst>
          </p:cNvPr>
          <p:cNvPicPr>
            <a:picLocks noChangeAspect="1"/>
          </p:cNvPicPr>
          <p:nvPr/>
        </p:nvPicPr>
        <p:blipFill>
          <a:blip r:embed="rId2"/>
          <a:stretch>
            <a:fillRect/>
          </a:stretch>
        </p:blipFill>
        <p:spPr>
          <a:xfrm>
            <a:off x="607231" y="908720"/>
            <a:ext cx="7929537" cy="4706881"/>
          </a:xfrm>
          <a:prstGeom prst="rect">
            <a:avLst/>
          </a:prstGeom>
        </p:spPr>
      </p:pic>
      <p:sp>
        <p:nvSpPr>
          <p:cNvPr id="10" name="文本框 9">
            <a:extLst>
              <a:ext uri="{FF2B5EF4-FFF2-40B4-BE49-F238E27FC236}">
                <a16:creationId xmlns:a16="http://schemas.microsoft.com/office/drawing/2014/main" id="{9ED85A1F-DD86-4236-B7A4-70890DFE29DE}"/>
              </a:ext>
            </a:extLst>
          </p:cNvPr>
          <p:cNvSpPr txBox="1"/>
          <p:nvPr/>
        </p:nvSpPr>
        <p:spPr>
          <a:xfrm>
            <a:off x="5785299" y="2987692"/>
            <a:ext cx="889987" cy="646331"/>
          </a:xfrm>
          <a:prstGeom prst="rect">
            <a:avLst/>
          </a:prstGeom>
          <a:noFill/>
        </p:spPr>
        <p:txBody>
          <a:bodyPr wrap="none" rtlCol="0">
            <a:spAutoFit/>
          </a:bodyPr>
          <a:lstStyle/>
          <a:p>
            <a:r>
              <a:rPr lang="en-US" altLang="zh-CN" dirty="0" err="1"/>
              <a:t>CrIS</a:t>
            </a:r>
            <a:endParaRPr lang="en-US" altLang="zh-CN" dirty="0"/>
          </a:p>
          <a:p>
            <a:r>
              <a:rPr lang="en-US" altLang="zh-CN" dirty="0">
                <a:solidFill>
                  <a:srgbClr val="FF0000"/>
                </a:solidFill>
              </a:rPr>
              <a:t>HIRAS</a:t>
            </a:r>
          </a:p>
        </p:txBody>
      </p:sp>
      <p:sp>
        <p:nvSpPr>
          <p:cNvPr id="7" name="文本框 6">
            <a:extLst>
              <a:ext uri="{FF2B5EF4-FFF2-40B4-BE49-F238E27FC236}">
                <a16:creationId xmlns:a16="http://schemas.microsoft.com/office/drawing/2014/main" id="{9251D85B-4706-4F5D-B922-FFBE70DBD324}"/>
              </a:ext>
            </a:extLst>
          </p:cNvPr>
          <p:cNvSpPr txBox="1"/>
          <p:nvPr/>
        </p:nvSpPr>
        <p:spPr>
          <a:xfrm>
            <a:off x="3412707" y="1790643"/>
            <a:ext cx="1159292" cy="369332"/>
          </a:xfrm>
          <a:prstGeom prst="rect">
            <a:avLst/>
          </a:prstGeom>
          <a:noFill/>
        </p:spPr>
        <p:txBody>
          <a:bodyPr wrap="none" rtlCol="0">
            <a:spAutoFit/>
          </a:bodyPr>
          <a:lstStyle/>
          <a:p>
            <a:r>
              <a:rPr lang="en-US" altLang="zh-CN" dirty="0"/>
              <a:t>Radiance</a:t>
            </a:r>
            <a:endParaRPr lang="zh-CN" altLang="en-US" dirty="0"/>
          </a:p>
        </p:txBody>
      </p:sp>
      <p:sp>
        <p:nvSpPr>
          <p:cNvPr id="8" name="文本框 7">
            <a:extLst>
              <a:ext uri="{FF2B5EF4-FFF2-40B4-BE49-F238E27FC236}">
                <a16:creationId xmlns:a16="http://schemas.microsoft.com/office/drawing/2014/main" id="{38D0BF82-228B-4392-B013-3761EFB4597C}"/>
              </a:ext>
            </a:extLst>
          </p:cNvPr>
          <p:cNvSpPr txBox="1"/>
          <p:nvPr/>
        </p:nvSpPr>
        <p:spPr>
          <a:xfrm>
            <a:off x="3625059" y="3286283"/>
            <a:ext cx="479618" cy="369332"/>
          </a:xfrm>
          <a:prstGeom prst="rect">
            <a:avLst/>
          </a:prstGeom>
          <a:noFill/>
        </p:spPr>
        <p:txBody>
          <a:bodyPr wrap="none" rtlCol="0">
            <a:spAutoFit/>
          </a:bodyPr>
          <a:lstStyle/>
          <a:p>
            <a:r>
              <a:rPr lang="en-US" altLang="zh-CN" dirty="0"/>
              <a:t>BT</a:t>
            </a:r>
            <a:endParaRPr lang="zh-CN" altLang="en-US" dirty="0"/>
          </a:p>
        </p:txBody>
      </p:sp>
      <p:sp>
        <p:nvSpPr>
          <p:cNvPr id="12" name="文本框 11">
            <a:extLst>
              <a:ext uri="{FF2B5EF4-FFF2-40B4-BE49-F238E27FC236}">
                <a16:creationId xmlns:a16="http://schemas.microsoft.com/office/drawing/2014/main" id="{91BC2E76-B81C-47A6-8208-092135226CDB}"/>
              </a:ext>
            </a:extLst>
          </p:cNvPr>
          <p:cNvSpPr txBox="1"/>
          <p:nvPr/>
        </p:nvSpPr>
        <p:spPr>
          <a:xfrm>
            <a:off x="2979048" y="5805264"/>
            <a:ext cx="3672408" cy="369332"/>
          </a:xfrm>
          <a:prstGeom prst="rect">
            <a:avLst/>
          </a:prstGeom>
          <a:noFill/>
        </p:spPr>
        <p:txBody>
          <a:bodyPr wrap="square" rtlCol="0">
            <a:spAutoFit/>
          </a:bodyPr>
          <a:lstStyle/>
          <a:p>
            <a:r>
              <a:rPr lang="en-US" altLang="zh-CN" dirty="0">
                <a:solidFill>
                  <a:srgbClr val="0000FF"/>
                </a:solidFill>
              </a:rPr>
              <a:t>No nonlinear correction results</a:t>
            </a:r>
            <a:endParaRPr lang="zh-CN" altLang="en-US" dirty="0">
              <a:solidFill>
                <a:srgbClr val="0000FF"/>
              </a:solidFill>
            </a:endParaRPr>
          </a:p>
        </p:txBody>
      </p:sp>
    </p:spTree>
    <p:extLst>
      <p:ext uri="{BB962C8B-B14F-4D97-AF65-F5344CB8AC3E}">
        <p14:creationId xmlns:p14="http://schemas.microsoft.com/office/powerpoint/2010/main" val="392564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49C291C6-72AA-42AD-B846-555BEBE8D2AE}"/>
              </a:ext>
            </a:extLst>
          </p:cNvPr>
          <p:cNvSpPr txBox="1">
            <a:spLocks noChangeArrowheads="1"/>
          </p:cNvSpPr>
          <p:nvPr/>
        </p:nvSpPr>
        <p:spPr bwMode="auto">
          <a:xfrm>
            <a:off x="2080815" y="309860"/>
            <a:ext cx="4982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BT of HIRAS and </a:t>
            </a:r>
            <a:r>
              <a:rPr lang="en-US" altLang="zh-CN" sz="2400" b="1" dirty="0" err="1">
                <a:solidFill>
                  <a:srgbClr val="002060"/>
                </a:solidFill>
                <a:latin typeface="Times New Roman" panose="02020603050405020304" pitchFamily="18" charset="0"/>
                <a:ea typeface="隶书" panose="02010509060101010101" pitchFamily="49" charset="-122"/>
              </a:rPr>
              <a:t>CrIS</a:t>
            </a:r>
            <a:r>
              <a:rPr lang="en-US" altLang="zh-CN" sz="2400" b="1" dirty="0">
                <a:solidFill>
                  <a:srgbClr val="002060"/>
                </a:solidFill>
                <a:latin typeface="Times New Roman" panose="02020603050405020304" pitchFamily="18" charset="0"/>
                <a:ea typeface="隶书" panose="02010509060101010101" pitchFamily="49" charset="-122"/>
              </a:rPr>
              <a:t> (Zoom in)</a:t>
            </a:r>
            <a:endParaRPr lang="zh-CN" altLang="en-US" sz="2400" b="1" dirty="0">
              <a:solidFill>
                <a:srgbClr val="002060"/>
              </a:solidFill>
              <a:latin typeface="Times New Roman" panose="02020603050405020304" pitchFamily="18" charset="0"/>
              <a:ea typeface="隶书" panose="02010509060101010101" pitchFamily="49" charset="-122"/>
            </a:endParaRPr>
          </a:p>
        </p:txBody>
      </p:sp>
      <p:pic>
        <p:nvPicPr>
          <p:cNvPr id="3" name="图片 2">
            <a:extLst>
              <a:ext uri="{FF2B5EF4-FFF2-40B4-BE49-F238E27FC236}">
                <a16:creationId xmlns:a16="http://schemas.microsoft.com/office/drawing/2014/main" id="{A8BF2221-CADE-4592-9467-49A1B70039EB}"/>
              </a:ext>
            </a:extLst>
          </p:cNvPr>
          <p:cNvPicPr>
            <a:picLocks noChangeAspect="1"/>
          </p:cNvPicPr>
          <p:nvPr/>
        </p:nvPicPr>
        <p:blipFill>
          <a:blip r:embed="rId2"/>
          <a:stretch>
            <a:fillRect/>
          </a:stretch>
        </p:blipFill>
        <p:spPr>
          <a:xfrm>
            <a:off x="583855" y="855831"/>
            <a:ext cx="8037122" cy="4859467"/>
          </a:xfrm>
          <a:prstGeom prst="rect">
            <a:avLst/>
          </a:prstGeom>
        </p:spPr>
      </p:pic>
      <p:sp>
        <p:nvSpPr>
          <p:cNvPr id="4" name="标题 1">
            <a:extLst>
              <a:ext uri="{FF2B5EF4-FFF2-40B4-BE49-F238E27FC236}">
                <a16:creationId xmlns:a16="http://schemas.microsoft.com/office/drawing/2014/main" id="{3AB24C5E-C101-4FD9-8DCC-A4E02996E459}"/>
              </a:ext>
            </a:extLst>
          </p:cNvPr>
          <p:cNvSpPr txBox="1">
            <a:spLocks/>
          </p:cNvSpPr>
          <p:nvPr/>
        </p:nvSpPr>
        <p:spPr>
          <a:xfrm>
            <a:off x="5868144" y="5715298"/>
            <a:ext cx="2120832" cy="1325563"/>
          </a:xfrm>
          <a:prstGeom prst="rect">
            <a:avLst/>
          </a:prstGeom>
        </p:spPr>
        <p:txBody>
          <a:bodyPr>
            <a:normAutofit fontScale="97500"/>
          </a:bodyPr>
          <a:lstStyle>
            <a:lvl1pPr algn="ctr" rtl="0" eaLnBrk="0" fontAlgn="base" hangingPunct="0">
              <a:spcBef>
                <a:spcPct val="0"/>
              </a:spcBef>
              <a:spcAft>
                <a:spcPct val="0"/>
              </a:spcAft>
              <a:defRPr sz="2800" kern="1200">
                <a:solidFill>
                  <a:srgbClr val="008000"/>
                </a:solidFill>
                <a:latin typeface="+mj-lt"/>
                <a:ea typeface="+mj-ea"/>
                <a:cs typeface="+mj-cs"/>
              </a:defRPr>
            </a:lvl1pPr>
            <a:lvl2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9pPr>
          </a:lstStyle>
          <a:p>
            <a:r>
              <a:rPr lang="en-US" altLang="zh-CN" dirty="0">
                <a:solidFill>
                  <a:srgbClr val="0000FF"/>
                </a:solidFill>
              </a:rPr>
              <a:t>650-700cm-1</a:t>
            </a:r>
            <a:endParaRPr lang="zh-CN" altLang="en-US" dirty="0">
              <a:solidFill>
                <a:srgbClr val="0000FF"/>
              </a:solidFill>
            </a:endParaRPr>
          </a:p>
        </p:txBody>
      </p:sp>
    </p:spTree>
    <p:extLst>
      <p:ext uri="{BB962C8B-B14F-4D97-AF65-F5344CB8AC3E}">
        <p14:creationId xmlns:p14="http://schemas.microsoft.com/office/powerpoint/2010/main" val="161677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CFBDA93F-7D52-4CE2-9AEA-1D1B0AAB15B1}"/>
              </a:ext>
            </a:extLst>
          </p:cNvPr>
          <p:cNvSpPr txBox="1">
            <a:spLocks noChangeArrowheads="1"/>
          </p:cNvSpPr>
          <p:nvPr/>
        </p:nvSpPr>
        <p:spPr bwMode="auto">
          <a:xfrm>
            <a:off x="2080815" y="309860"/>
            <a:ext cx="4982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BT of HIRAS and </a:t>
            </a:r>
            <a:r>
              <a:rPr lang="en-US" altLang="zh-CN" sz="2400" b="1" dirty="0" err="1">
                <a:solidFill>
                  <a:srgbClr val="002060"/>
                </a:solidFill>
                <a:latin typeface="Times New Roman" panose="02020603050405020304" pitchFamily="18" charset="0"/>
                <a:ea typeface="隶书" panose="02010509060101010101" pitchFamily="49" charset="-122"/>
              </a:rPr>
              <a:t>CrIS</a:t>
            </a:r>
            <a:r>
              <a:rPr lang="en-US" altLang="zh-CN" sz="2400" b="1" dirty="0">
                <a:solidFill>
                  <a:srgbClr val="002060"/>
                </a:solidFill>
                <a:latin typeface="Times New Roman" panose="02020603050405020304" pitchFamily="18" charset="0"/>
                <a:ea typeface="隶书" panose="02010509060101010101" pitchFamily="49" charset="-122"/>
              </a:rPr>
              <a:t> (Zoom in)</a:t>
            </a:r>
            <a:endParaRPr lang="zh-CN" altLang="en-US" sz="2400" b="1" dirty="0">
              <a:solidFill>
                <a:srgbClr val="002060"/>
              </a:solidFill>
              <a:latin typeface="Times New Roman" panose="02020603050405020304" pitchFamily="18" charset="0"/>
              <a:ea typeface="隶书" panose="02010509060101010101" pitchFamily="49" charset="-122"/>
            </a:endParaRPr>
          </a:p>
        </p:txBody>
      </p:sp>
      <p:pic>
        <p:nvPicPr>
          <p:cNvPr id="3" name="图片 2">
            <a:extLst>
              <a:ext uri="{FF2B5EF4-FFF2-40B4-BE49-F238E27FC236}">
                <a16:creationId xmlns:a16="http://schemas.microsoft.com/office/drawing/2014/main" id="{16F3A422-8B85-4869-BE57-216621F7523C}"/>
              </a:ext>
            </a:extLst>
          </p:cNvPr>
          <p:cNvPicPr>
            <a:picLocks noChangeAspect="1"/>
          </p:cNvPicPr>
          <p:nvPr/>
        </p:nvPicPr>
        <p:blipFill>
          <a:blip r:embed="rId2"/>
          <a:stretch>
            <a:fillRect/>
          </a:stretch>
        </p:blipFill>
        <p:spPr>
          <a:xfrm>
            <a:off x="661451" y="1073152"/>
            <a:ext cx="7821098" cy="4711696"/>
          </a:xfrm>
          <a:prstGeom prst="rect">
            <a:avLst/>
          </a:prstGeom>
        </p:spPr>
      </p:pic>
      <p:sp>
        <p:nvSpPr>
          <p:cNvPr id="4" name="标题 1">
            <a:extLst>
              <a:ext uri="{FF2B5EF4-FFF2-40B4-BE49-F238E27FC236}">
                <a16:creationId xmlns:a16="http://schemas.microsoft.com/office/drawing/2014/main" id="{1E1BBF13-E3E8-453F-967D-F0072A91D713}"/>
              </a:ext>
            </a:extLst>
          </p:cNvPr>
          <p:cNvSpPr txBox="1">
            <a:spLocks/>
          </p:cNvSpPr>
          <p:nvPr/>
        </p:nvSpPr>
        <p:spPr>
          <a:xfrm>
            <a:off x="6084168" y="5423693"/>
            <a:ext cx="324036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700" dirty="0">
                <a:solidFill>
                  <a:srgbClr val="0000FF"/>
                </a:solidFill>
              </a:rPr>
              <a:t>850-900cm-1</a:t>
            </a:r>
            <a:endParaRPr lang="zh-CN" altLang="en-US" sz="2700" dirty="0">
              <a:solidFill>
                <a:srgbClr val="0000FF"/>
              </a:solidFill>
            </a:endParaRPr>
          </a:p>
        </p:txBody>
      </p:sp>
    </p:spTree>
    <p:extLst>
      <p:ext uri="{BB962C8B-B14F-4D97-AF65-F5344CB8AC3E}">
        <p14:creationId xmlns:p14="http://schemas.microsoft.com/office/powerpoint/2010/main" val="113603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92443AB6-8C87-46B3-B97C-0D786FEEAB7A}"/>
              </a:ext>
            </a:extLst>
          </p:cNvPr>
          <p:cNvSpPr txBox="1">
            <a:spLocks noChangeArrowheads="1"/>
          </p:cNvSpPr>
          <p:nvPr/>
        </p:nvSpPr>
        <p:spPr bwMode="auto">
          <a:xfrm>
            <a:off x="2312405" y="309860"/>
            <a:ext cx="4519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Bias between HIRAS and </a:t>
            </a:r>
            <a:r>
              <a:rPr lang="en-US" altLang="zh-CN" sz="2400" b="1" dirty="0" err="1">
                <a:solidFill>
                  <a:srgbClr val="002060"/>
                </a:solidFill>
                <a:latin typeface="Times New Roman" panose="02020603050405020304" pitchFamily="18" charset="0"/>
                <a:ea typeface="隶书" panose="02010509060101010101" pitchFamily="49" charset="-122"/>
              </a:rPr>
              <a:t>CrIS</a:t>
            </a:r>
            <a:endParaRPr lang="zh-CN" altLang="en-US" sz="2400" b="1" dirty="0">
              <a:solidFill>
                <a:srgbClr val="002060"/>
              </a:solidFill>
              <a:latin typeface="Times New Roman" panose="02020603050405020304" pitchFamily="18" charset="0"/>
              <a:ea typeface="隶书" panose="02010509060101010101" pitchFamily="49" charset="-122"/>
            </a:endParaRPr>
          </a:p>
        </p:txBody>
      </p:sp>
      <p:grpSp>
        <p:nvGrpSpPr>
          <p:cNvPr id="16" name="组合 15">
            <a:extLst>
              <a:ext uri="{FF2B5EF4-FFF2-40B4-BE49-F238E27FC236}">
                <a16:creationId xmlns:a16="http://schemas.microsoft.com/office/drawing/2014/main" id="{60F2851F-562B-4906-B7FE-31474C50F1C2}"/>
              </a:ext>
            </a:extLst>
          </p:cNvPr>
          <p:cNvGrpSpPr/>
          <p:nvPr/>
        </p:nvGrpSpPr>
        <p:grpSpPr>
          <a:xfrm>
            <a:off x="683568" y="1457342"/>
            <a:ext cx="6840760" cy="3943316"/>
            <a:chOff x="1187624" y="1268760"/>
            <a:chExt cx="6120780" cy="3510793"/>
          </a:xfrm>
        </p:grpSpPr>
        <p:grpSp>
          <p:nvGrpSpPr>
            <p:cNvPr id="11" name="组合 10">
              <a:extLst>
                <a:ext uri="{FF2B5EF4-FFF2-40B4-BE49-F238E27FC236}">
                  <a16:creationId xmlns:a16="http://schemas.microsoft.com/office/drawing/2014/main" id="{68B384ED-11C9-4AAF-8160-13E122A6D22D}"/>
                </a:ext>
              </a:extLst>
            </p:cNvPr>
            <p:cNvGrpSpPr/>
            <p:nvPr/>
          </p:nvGrpSpPr>
          <p:grpSpPr>
            <a:xfrm>
              <a:off x="1187624" y="1268760"/>
              <a:ext cx="6120780" cy="3510793"/>
              <a:chOff x="3107588" y="1052736"/>
              <a:chExt cx="5447246" cy="3024336"/>
            </a:xfrm>
          </p:grpSpPr>
          <p:pic>
            <p:nvPicPr>
              <p:cNvPr id="3" name="图片 2">
                <a:extLst>
                  <a:ext uri="{FF2B5EF4-FFF2-40B4-BE49-F238E27FC236}">
                    <a16:creationId xmlns:a16="http://schemas.microsoft.com/office/drawing/2014/main" id="{80BDEA82-D88A-4E3E-BB5B-2E7ECB682760}"/>
                  </a:ext>
                </a:extLst>
              </p:cNvPr>
              <p:cNvPicPr>
                <a:picLocks noChangeAspect="1"/>
              </p:cNvPicPr>
              <p:nvPr/>
            </p:nvPicPr>
            <p:blipFill rotWithShape="1">
              <a:blip r:embed="rId2">
                <a:extLst>
                  <a:ext uri="{28A0092B-C50C-407E-A947-70E740481C1C}">
                    <a14:useLocalDpi xmlns:a14="http://schemas.microsoft.com/office/drawing/2010/main" val="0"/>
                  </a:ext>
                </a:extLst>
              </a:blip>
              <a:srcRect r="6598"/>
              <a:stretch/>
            </p:blipFill>
            <p:spPr>
              <a:xfrm>
                <a:off x="3107588" y="1052736"/>
                <a:ext cx="5447246" cy="3024336"/>
              </a:xfrm>
              <a:prstGeom prst="rect">
                <a:avLst/>
              </a:prstGeom>
            </p:spPr>
          </p:pic>
          <p:cxnSp>
            <p:nvCxnSpPr>
              <p:cNvPr id="4" name="直接连接符 3">
                <a:extLst>
                  <a:ext uri="{FF2B5EF4-FFF2-40B4-BE49-F238E27FC236}">
                    <a16:creationId xmlns:a16="http://schemas.microsoft.com/office/drawing/2014/main" id="{BFBE92D0-74DA-43A2-8130-0AFA9B5B95B1}"/>
                  </a:ext>
                </a:extLst>
              </p:cNvPr>
              <p:cNvCxnSpPr/>
              <p:nvPr/>
            </p:nvCxnSpPr>
            <p:spPr>
              <a:xfrm>
                <a:off x="3801428" y="2849638"/>
                <a:ext cx="4536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2E77C70-0775-48A4-88BA-BCFC93C7D3E1}"/>
                  </a:ext>
                </a:extLst>
              </p:cNvPr>
              <p:cNvCxnSpPr/>
              <p:nvPr/>
            </p:nvCxnSpPr>
            <p:spPr>
              <a:xfrm>
                <a:off x="3779912" y="2391912"/>
                <a:ext cx="45365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E1720D3-6C94-4943-A3C9-712DB87A0318}"/>
                  </a:ext>
                </a:extLst>
              </p:cNvPr>
              <p:cNvCxnSpPr/>
              <p:nvPr/>
            </p:nvCxnSpPr>
            <p:spPr>
              <a:xfrm>
                <a:off x="3851920" y="3303202"/>
                <a:ext cx="45365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7F64BC41-AF6D-4268-88F1-03BD15568F9D}"/>
                </a:ext>
              </a:extLst>
            </p:cNvPr>
            <p:cNvSpPr txBox="1"/>
            <p:nvPr/>
          </p:nvSpPr>
          <p:spPr>
            <a:xfrm>
              <a:off x="4644008" y="1988840"/>
              <a:ext cx="2304256" cy="369332"/>
            </a:xfrm>
            <a:prstGeom prst="rect">
              <a:avLst/>
            </a:prstGeom>
            <a:noFill/>
          </p:spPr>
          <p:txBody>
            <a:bodyPr wrap="square" rtlCol="0">
              <a:spAutoFit/>
            </a:bodyPr>
            <a:lstStyle/>
            <a:p>
              <a:r>
                <a:rPr lang="en-US" altLang="zh-CN" dirty="0"/>
                <a:t>18 samples average</a:t>
              </a:r>
              <a:endParaRPr lang="zh-CN" altLang="en-US" dirty="0"/>
            </a:p>
          </p:txBody>
        </p:sp>
      </p:grpSp>
      <p:sp>
        <p:nvSpPr>
          <p:cNvPr id="12" name="文本框 11">
            <a:extLst>
              <a:ext uri="{FF2B5EF4-FFF2-40B4-BE49-F238E27FC236}">
                <a16:creationId xmlns:a16="http://schemas.microsoft.com/office/drawing/2014/main" id="{086AD312-31B2-41B8-9DF2-72309E989078}"/>
              </a:ext>
            </a:extLst>
          </p:cNvPr>
          <p:cNvSpPr txBox="1"/>
          <p:nvPr/>
        </p:nvSpPr>
        <p:spPr>
          <a:xfrm>
            <a:off x="2403839" y="855577"/>
            <a:ext cx="3912289" cy="646331"/>
          </a:xfrm>
          <a:prstGeom prst="rect">
            <a:avLst/>
          </a:prstGeom>
          <a:noFill/>
        </p:spPr>
        <p:txBody>
          <a:bodyPr wrap="none" rtlCol="0">
            <a:spAutoFit/>
          </a:bodyPr>
          <a:lstStyle/>
          <a:p>
            <a:pPr algn="ctr"/>
            <a:r>
              <a:rPr lang="en-US" altLang="zh-CN" dirty="0"/>
              <a:t>Difference between HIRAS and </a:t>
            </a:r>
            <a:r>
              <a:rPr lang="en-US" altLang="zh-CN" dirty="0" err="1"/>
              <a:t>CrIS</a:t>
            </a:r>
            <a:endParaRPr lang="en-US" altLang="zh-CN" dirty="0"/>
          </a:p>
          <a:p>
            <a:pPr algn="ctr"/>
            <a:r>
              <a:rPr lang="en-US" altLang="zh-CN" dirty="0">
                <a:solidFill>
                  <a:srgbClr val="0000FF"/>
                </a:solidFill>
              </a:rPr>
              <a:t>After NL correction</a:t>
            </a:r>
            <a:endParaRPr lang="zh-CN" altLang="en-US"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F0BD2B5-B464-4C69-9E3B-162A2B5EB6A7}"/>
              </a:ext>
            </a:extLst>
          </p:cNvPr>
          <p:cNvSpPr txBox="1"/>
          <p:nvPr/>
        </p:nvSpPr>
        <p:spPr>
          <a:xfrm>
            <a:off x="611561" y="980728"/>
            <a:ext cx="7920880" cy="646331"/>
          </a:xfrm>
          <a:prstGeom prst="rect">
            <a:avLst/>
          </a:prstGeom>
          <a:noFill/>
        </p:spPr>
        <p:txBody>
          <a:bodyPr wrap="square" rtlCol="0">
            <a:spAutoFit/>
          </a:bodyPr>
          <a:lstStyle/>
          <a:p>
            <a:r>
              <a:rPr lang="en-US" altLang="zh-CN" dirty="0"/>
              <a:t>According to Dr. Wang’s  accurate collocation between hyperspectral sounder and image on the same platform (Wang et al., 2013,2016).</a:t>
            </a:r>
            <a:endParaRPr lang="zh-CN" altLang="en-US" dirty="0"/>
          </a:p>
        </p:txBody>
      </p:sp>
      <p:grpSp>
        <p:nvGrpSpPr>
          <p:cNvPr id="3" name="组合 23">
            <a:extLst>
              <a:ext uri="{FF2B5EF4-FFF2-40B4-BE49-F238E27FC236}">
                <a16:creationId xmlns:a16="http://schemas.microsoft.com/office/drawing/2014/main" id="{4AC34EC7-1781-4DB3-8794-DE16696DDDF7}"/>
              </a:ext>
            </a:extLst>
          </p:cNvPr>
          <p:cNvGrpSpPr>
            <a:grpSpLocks/>
          </p:cNvGrpSpPr>
          <p:nvPr/>
        </p:nvGrpSpPr>
        <p:grpSpPr bwMode="auto">
          <a:xfrm>
            <a:off x="627282" y="1627059"/>
            <a:ext cx="3246438" cy="3138488"/>
            <a:chOff x="1547664" y="759993"/>
            <a:chExt cx="4096500" cy="3965151"/>
          </a:xfrm>
        </p:grpSpPr>
        <p:sp>
          <p:nvSpPr>
            <p:cNvPr id="4" name="椭圆 3">
              <a:extLst>
                <a:ext uri="{FF2B5EF4-FFF2-40B4-BE49-F238E27FC236}">
                  <a16:creationId xmlns:a16="http://schemas.microsoft.com/office/drawing/2014/main" id="{4F6A533A-0FF9-4B75-B5BE-AAE8A0EE24E2}"/>
                </a:ext>
              </a:extLst>
            </p:cNvPr>
            <p:cNvSpPr/>
            <p:nvPr/>
          </p:nvSpPr>
          <p:spPr>
            <a:xfrm>
              <a:off x="1547664" y="2565069"/>
              <a:ext cx="2161430" cy="21600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 name="直接箭头连接符 4">
              <a:extLst>
                <a:ext uri="{FF2B5EF4-FFF2-40B4-BE49-F238E27FC236}">
                  <a16:creationId xmlns:a16="http://schemas.microsoft.com/office/drawing/2014/main" id="{EC855849-C2B0-4E2C-BBDF-ADF88908F2F6}"/>
                </a:ext>
              </a:extLst>
            </p:cNvPr>
            <p:cNvCxnSpPr>
              <a:cxnSpLocks/>
            </p:cNvCxnSpPr>
            <p:nvPr/>
          </p:nvCxnSpPr>
          <p:spPr>
            <a:xfrm flipV="1">
              <a:off x="2627378" y="1197223"/>
              <a:ext cx="2377772" cy="2448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851748D3-8152-44FF-8C52-53B9CDD6A81F}"/>
                </a:ext>
              </a:extLst>
            </p:cNvPr>
            <p:cNvCxnSpPr>
              <a:cxnSpLocks/>
            </p:cNvCxnSpPr>
            <p:nvPr/>
          </p:nvCxnSpPr>
          <p:spPr>
            <a:xfrm flipH="1">
              <a:off x="2395009" y="1223296"/>
              <a:ext cx="2594115" cy="13678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7E24B9E2-3E36-415E-BC4C-DF13DFEEBD97}"/>
                </a:ext>
              </a:extLst>
            </p:cNvPr>
            <p:cNvCxnSpPr/>
            <p:nvPr/>
          </p:nvCxnSpPr>
          <p:spPr>
            <a:xfrm flipH="1" flipV="1">
              <a:off x="2411034" y="2565069"/>
              <a:ext cx="216343" cy="1081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BE104FFC-62AA-4B0F-9B02-E9BFCCF6AB07}"/>
                </a:ext>
              </a:extLst>
            </p:cNvPr>
            <p:cNvCxnSpPr>
              <a:cxnSpLocks/>
            </p:cNvCxnSpPr>
            <p:nvPr/>
          </p:nvCxnSpPr>
          <p:spPr>
            <a:xfrm flipH="1">
              <a:off x="2843721" y="1267421"/>
              <a:ext cx="2089314" cy="12976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9F6FADE2-5870-4875-A301-96084C907CD0}"/>
                </a:ext>
              </a:extLst>
            </p:cNvPr>
            <p:cNvCxnSpPr/>
            <p:nvPr/>
          </p:nvCxnSpPr>
          <p:spPr>
            <a:xfrm flipV="1">
              <a:off x="2635390" y="2565069"/>
              <a:ext cx="208331" cy="1081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27BA41AE-17EB-4065-910B-E7F87C8E1D2E}"/>
                </a:ext>
              </a:extLst>
            </p:cNvPr>
            <p:cNvSpPr/>
            <p:nvPr/>
          </p:nvSpPr>
          <p:spPr>
            <a:xfrm>
              <a:off x="4989124" y="1052816"/>
              <a:ext cx="152242" cy="21460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文本框 16">
              <a:extLst>
                <a:ext uri="{FF2B5EF4-FFF2-40B4-BE49-F238E27FC236}">
                  <a16:creationId xmlns:a16="http://schemas.microsoft.com/office/drawing/2014/main" id="{F497AA8B-DB96-4048-AC12-D47910ACA43B}"/>
                </a:ext>
              </a:extLst>
            </p:cNvPr>
            <p:cNvSpPr txBox="1">
              <a:spLocks noChangeArrowheads="1"/>
            </p:cNvSpPr>
            <p:nvPr/>
          </p:nvSpPr>
          <p:spPr bwMode="auto">
            <a:xfrm>
              <a:off x="4288946" y="759993"/>
              <a:ext cx="1355218" cy="35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a:t>Satellite</a:t>
              </a:r>
              <a:endParaRPr lang="zh-CN" altLang="en-US" sz="1600"/>
            </a:p>
          </p:txBody>
        </p:sp>
        <p:sp>
          <p:nvSpPr>
            <p:cNvPr id="12" name="文本框 17">
              <a:extLst>
                <a:ext uri="{FF2B5EF4-FFF2-40B4-BE49-F238E27FC236}">
                  <a16:creationId xmlns:a16="http://schemas.microsoft.com/office/drawing/2014/main" id="{806A1D3C-4ABD-4782-B886-BCBEFD38BCFD}"/>
                </a:ext>
              </a:extLst>
            </p:cNvPr>
            <p:cNvSpPr txBox="1">
              <a:spLocks noChangeArrowheads="1"/>
            </p:cNvSpPr>
            <p:nvPr/>
          </p:nvSpPr>
          <p:spPr bwMode="auto">
            <a:xfrm>
              <a:off x="3757932" y="2366963"/>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P</a:t>
              </a:r>
              <a:endParaRPr lang="zh-CN" altLang="en-US" sz="1800"/>
            </a:p>
          </p:txBody>
        </p:sp>
        <p:graphicFrame>
          <p:nvGraphicFramePr>
            <p:cNvPr id="13" name="对象 19">
              <a:extLst>
                <a:ext uri="{FF2B5EF4-FFF2-40B4-BE49-F238E27FC236}">
                  <a16:creationId xmlns:a16="http://schemas.microsoft.com/office/drawing/2014/main" id="{A3C56B7B-289A-44F1-8A54-F2E1324235CE}"/>
                </a:ext>
              </a:extLst>
            </p:cNvPr>
            <p:cNvGraphicFramePr>
              <a:graphicFrameLocks noChangeAspect="1"/>
            </p:cNvGraphicFramePr>
            <p:nvPr/>
          </p:nvGraphicFramePr>
          <p:xfrm>
            <a:off x="2491724" y="1883382"/>
            <a:ext cx="720080" cy="308606"/>
          </p:xfrm>
          <a:graphic>
            <a:graphicData uri="http://schemas.openxmlformats.org/presentationml/2006/ole">
              <mc:AlternateContent xmlns:mc="http://schemas.openxmlformats.org/markup-compatibility/2006">
                <mc:Choice xmlns:v="urn:schemas-microsoft-com:vml" Requires="v">
                  <p:oleObj spid="_x0000_s23125" name="公式" r:id="rId3" imgW="533169" imgH="228501" progId="Equation.3">
                    <p:embed/>
                  </p:oleObj>
                </mc:Choice>
                <mc:Fallback>
                  <p:oleObj name="公式" r:id="rId3" imgW="533169" imgH="228501" progId="Equation.3">
                    <p:embed/>
                    <p:pic>
                      <p:nvPicPr>
                        <p:cNvPr id="21564" name="对象 19">
                          <a:extLst>
                            <a:ext uri="{FF2B5EF4-FFF2-40B4-BE49-F238E27FC236}">
                              <a16:creationId xmlns:a16="http://schemas.microsoft.com/office/drawing/2014/main" id="{4C17ABE4-23FA-4B74-8AB2-8A5B5706A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724" y="1883382"/>
                          <a:ext cx="720080" cy="30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20">
              <a:extLst>
                <a:ext uri="{FF2B5EF4-FFF2-40B4-BE49-F238E27FC236}">
                  <a16:creationId xmlns:a16="http://schemas.microsoft.com/office/drawing/2014/main" id="{B13972D3-D801-4651-B720-2EB88466167F}"/>
                </a:ext>
              </a:extLst>
            </p:cNvPr>
            <p:cNvGraphicFramePr>
              <a:graphicFrameLocks noChangeAspect="1"/>
            </p:cNvGraphicFramePr>
            <p:nvPr/>
          </p:nvGraphicFramePr>
          <p:xfrm>
            <a:off x="1982788" y="2982913"/>
            <a:ext cx="498475" cy="307975"/>
          </p:xfrm>
          <a:graphic>
            <a:graphicData uri="http://schemas.openxmlformats.org/presentationml/2006/ole">
              <mc:AlternateContent xmlns:mc="http://schemas.openxmlformats.org/markup-compatibility/2006">
                <mc:Choice xmlns:v="urn:schemas-microsoft-com:vml" Requires="v">
                  <p:oleObj spid="_x0000_s23126" name="公式" r:id="rId5" imgW="368300" imgH="228600" progId="Equation.3">
                    <p:embed/>
                  </p:oleObj>
                </mc:Choice>
                <mc:Fallback>
                  <p:oleObj name="公式" r:id="rId5" imgW="368300" imgH="228600" progId="Equation.3">
                    <p:embed/>
                    <p:pic>
                      <p:nvPicPr>
                        <p:cNvPr id="21565" name="对象 20">
                          <a:extLst>
                            <a:ext uri="{FF2B5EF4-FFF2-40B4-BE49-F238E27FC236}">
                              <a16:creationId xmlns:a16="http://schemas.microsoft.com/office/drawing/2014/main" id="{DF3D2BF9-AC40-480A-A8B8-15038FEFEB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2788" y="2982913"/>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21">
              <a:extLst>
                <a:ext uri="{FF2B5EF4-FFF2-40B4-BE49-F238E27FC236}">
                  <a16:creationId xmlns:a16="http://schemas.microsoft.com/office/drawing/2014/main" id="{D400B42D-03A4-42E8-BDFC-B14B0D85EE46}"/>
                </a:ext>
              </a:extLst>
            </p:cNvPr>
            <p:cNvGraphicFramePr>
              <a:graphicFrameLocks noChangeAspect="1"/>
            </p:cNvGraphicFramePr>
            <p:nvPr>
              <p:extLst>
                <p:ext uri="{D42A27DB-BD31-4B8C-83A1-F6EECF244321}">
                  <p14:modId xmlns:p14="http://schemas.microsoft.com/office/powerpoint/2010/main" val="923605239"/>
                </p:ext>
              </p:extLst>
            </p:nvPr>
          </p:nvGraphicFramePr>
          <p:xfrm>
            <a:off x="3115828" y="3008124"/>
            <a:ext cx="720080" cy="308606"/>
          </p:xfrm>
          <a:graphic>
            <a:graphicData uri="http://schemas.openxmlformats.org/presentationml/2006/ole">
              <mc:AlternateContent xmlns:mc="http://schemas.openxmlformats.org/markup-compatibility/2006">
                <mc:Choice xmlns:v="urn:schemas-microsoft-com:vml" Requires="v">
                  <p:oleObj spid="_x0000_s23127" name="公式" r:id="rId7" imgW="533169" imgH="228501" progId="Equation.3">
                    <p:embed/>
                  </p:oleObj>
                </mc:Choice>
                <mc:Fallback>
                  <p:oleObj name="公式" r:id="rId7" imgW="533169" imgH="228501" progId="Equation.3">
                    <p:embed/>
                    <p:pic>
                      <p:nvPicPr>
                        <p:cNvPr id="21566" name="对象 21">
                          <a:extLst>
                            <a:ext uri="{FF2B5EF4-FFF2-40B4-BE49-F238E27FC236}">
                              <a16:creationId xmlns:a16="http://schemas.microsoft.com/office/drawing/2014/main" id="{D3D5A2D7-11E5-4F0A-93BE-B5D744E475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5828" y="3008124"/>
                          <a:ext cx="720080" cy="30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22">
              <a:extLst>
                <a:ext uri="{FF2B5EF4-FFF2-40B4-BE49-F238E27FC236}">
                  <a16:creationId xmlns:a16="http://schemas.microsoft.com/office/drawing/2014/main" id="{5800AB72-4652-4C7D-8FCA-A8F97E3FA65C}"/>
                </a:ext>
              </a:extLst>
            </p:cNvPr>
            <p:cNvGraphicFramePr>
              <a:graphicFrameLocks noChangeAspect="1"/>
            </p:cNvGraphicFramePr>
            <p:nvPr/>
          </p:nvGraphicFramePr>
          <p:xfrm>
            <a:off x="2744167" y="2767346"/>
            <a:ext cx="498475" cy="307975"/>
          </p:xfrm>
          <a:graphic>
            <a:graphicData uri="http://schemas.openxmlformats.org/presentationml/2006/ole">
              <mc:AlternateContent xmlns:mc="http://schemas.openxmlformats.org/markup-compatibility/2006">
                <mc:Choice xmlns:v="urn:schemas-microsoft-com:vml" Requires="v">
                  <p:oleObj spid="_x0000_s23128" name="公式" r:id="rId9" imgW="368300" imgH="228600" progId="Equation.3">
                    <p:embed/>
                  </p:oleObj>
                </mc:Choice>
                <mc:Fallback>
                  <p:oleObj name="公式" r:id="rId9" imgW="368300" imgH="228600" progId="Equation.3">
                    <p:embed/>
                    <p:pic>
                      <p:nvPicPr>
                        <p:cNvPr id="21567" name="对象 22">
                          <a:extLst>
                            <a:ext uri="{FF2B5EF4-FFF2-40B4-BE49-F238E27FC236}">
                              <a16:creationId xmlns:a16="http://schemas.microsoft.com/office/drawing/2014/main" id="{F6213B4C-06A1-4FE9-B4B8-4283BE5412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4167" y="2767346"/>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7" name="对象 25">
            <a:extLst>
              <a:ext uri="{FF2B5EF4-FFF2-40B4-BE49-F238E27FC236}">
                <a16:creationId xmlns:a16="http://schemas.microsoft.com/office/drawing/2014/main" id="{F707D7EF-21B1-4AD5-9876-494E2F2EA4A9}"/>
              </a:ext>
            </a:extLst>
          </p:cNvPr>
          <p:cNvGraphicFramePr>
            <a:graphicFrameLocks noChangeAspect="1"/>
          </p:cNvGraphicFramePr>
          <p:nvPr>
            <p:extLst>
              <p:ext uri="{D42A27DB-BD31-4B8C-83A1-F6EECF244321}">
                <p14:modId xmlns:p14="http://schemas.microsoft.com/office/powerpoint/2010/main" val="1520845475"/>
              </p:ext>
            </p:extLst>
          </p:nvPr>
        </p:nvGraphicFramePr>
        <p:xfrm>
          <a:off x="211138" y="5697885"/>
          <a:ext cx="4238625" cy="706438"/>
        </p:xfrm>
        <a:graphic>
          <a:graphicData uri="http://schemas.openxmlformats.org/presentationml/2006/ole">
            <mc:AlternateContent xmlns:mc="http://schemas.openxmlformats.org/markup-compatibility/2006">
              <mc:Choice xmlns:v="urn:schemas-microsoft-com:vml" Requires="v">
                <p:oleObj spid="_x0000_s23129" name="公式" r:id="rId11" imgW="2895600" imgH="482600" progId="Equation.3">
                  <p:embed/>
                </p:oleObj>
              </mc:Choice>
              <mc:Fallback>
                <p:oleObj name="公式" r:id="rId11" imgW="2895600" imgH="482600" progId="Equation.3">
                  <p:embed/>
                  <p:pic>
                    <p:nvPicPr>
                      <p:cNvPr id="21507" name="对象 25">
                        <a:extLst>
                          <a:ext uri="{FF2B5EF4-FFF2-40B4-BE49-F238E27FC236}">
                            <a16:creationId xmlns:a16="http://schemas.microsoft.com/office/drawing/2014/main" id="{ACC436BD-2E19-450C-BCC8-AB6B6AAFF1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138" y="5697885"/>
                        <a:ext cx="42386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对象 26">
            <a:extLst>
              <a:ext uri="{FF2B5EF4-FFF2-40B4-BE49-F238E27FC236}">
                <a16:creationId xmlns:a16="http://schemas.microsoft.com/office/drawing/2014/main" id="{68035982-E7DD-4404-B26F-FA979B25C08A}"/>
              </a:ext>
            </a:extLst>
          </p:cNvPr>
          <p:cNvGraphicFramePr>
            <a:graphicFrameLocks noChangeAspect="1"/>
          </p:cNvGraphicFramePr>
          <p:nvPr>
            <p:extLst>
              <p:ext uri="{D42A27DB-BD31-4B8C-83A1-F6EECF244321}">
                <p14:modId xmlns:p14="http://schemas.microsoft.com/office/powerpoint/2010/main" val="2149284414"/>
              </p:ext>
            </p:extLst>
          </p:nvPr>
        </p:nvGraphicFramePr>
        <p:xfrm>
          <a:off x="798513" y="4967833"/>
          <a:ext cx="2341562" cy="333375"/>
        </p:xfrm>
        <a:graphic>
          <a:graphicData uri="http://schemas.openxmlformats.org/presentationml/2006/ole">
            <mc:AlternateContent xmlns:mc="http://schemas.openxmlformats.org/markup-compatibility/2006">
              <mc:Choice xmlns:v="urn:schemas-microsoft-com:vml" Requires="v">
                <p:oleObj spid="_x0000_s23130" name="公式" r:id="rId13" imgW="1600200" imgH="228600" progId="Equation.3">
                  <p:embed/>
                </p:oleObj>
              </mc:Choice>
              <mc:Fallback>
                <p:oleObj name="公式" r:id="rId13" imgW="1600200" imgH="228600" progId="Equation.3">
                  <p:embed/>
                  <p:pic>
                    <p:nvPicPr>
                      <p:cNvPr id="21508" name="对象 26">
                        <a:extLst>
                          <a:ext uri="{FF2B5EF4-FFF2-40B4-BE49-F238E27FC236}">
                            <a16:creationId xmlns:a16="http://schemas.microsoft.com/office/drawing/2014/main" id="{68AE0555-2DD7-41F3-B693-B69407897F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8513" y="4967833"/>
                        <a:ext cx="2341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对象 27">
            <a:extLst>
              <a:ext uri="{FF2B5EF4-FFF2-40B4-BE49-F238E27FC236}">
                <a16:creationId xmlns:a16="http://schemas.microsoft.com/office/drawing/2014/main" id="{2BA05701-AC6C-4EF9-B48D-82CAB663BE55}"/>
              </a:ext>
            </a:extLst>
          </p:cNvPr>
          <p:cNvGraphicFramePr>
            <a:graphicFrameLocks noChangeAspect="1"/>
          </p:cNvGraphicFramePr>
          <p:nvPr>
            <p:extLst>
              <p:ext uri="{D42A27DB-BD31-4B8C-83A1-F6EECF244321}">
                <p14:modId xmlns:p14="http://schemas.microsoft.com/office/powerpoint/2010/main" val="3380522308"/>
              </p:ext>
            </p:extLst>
          </p:nvPr>
        </p:nvGraphicFramePr>
        <p:xfrm>
          <a:off x="788988" y="5327873"/>
          <a:ext cx="2360612" cy="333375"/>
        </p:xfrm>
        <a:graphic>
          <a:graphicData uri="http://schemas.openxmlformats.org/presentationml/2006/ole">
            <mc:AlternateContent xmlns:mc="http://schemas.openxmlformats.org/markup-compatibility/2006">
              <mc:Choice xmlns:v="urn:schemas-microsoft-com:vml" Requires="v">
                <p:oleObj spid="_x0000_s23131" name="公式" r:id="rId15" imgW="1612900" imgH="228600" progId="Equation.3">
                  <p:embed/>
                </p:oleObj>
              </mc:Choice>
              <mc:Fallback>
                <p:oleObj name="公式" r:id="rId15" imgW="1612900" imgH="228600" progId="Equation.3">
                  <p:embed/>
                  <p:pic>
                    <p:nvPicPr>
                      <p:cNvPr id="21509" name="对象 27">
                        <a:extLst>
                          <a:ext uri="{FF2B5EF4-FFF2-40B4-BE49-F238E27FC236}">
                            <a16:creationId xmlns:a16="http://schemas.microsoft.com/office/drawing/2014/main" id="{A76A680E-43F1-46EB-BE6C-463C2C1118D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988" y="5327873"/>
                        <a:ext cx="23606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箭头: 右 20">
            <a:extLst>
              <a:ext uri="{FF2B5EF4-FFF2-40B4-BE49-F238E27FC236}">
                <a16:creationId xmlns:a16="http://schemas.microsoft.com/office/drawing/2014/main" id="{C0CDE8E5-DADF-416A-9CD9-4C2C7A1B705B}"/>
              </a:ext>
            </a:extLst>
          </p:cNvPr>
          <p:cNvSpPr/>
          <p:nvPr/>
        </p:nvSpPr>
        <p:spPr>
          <a:xfrm>
            <a:off x="3162725" y="3598408"/>
            <a:ext cx="1073998" cy="35320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59E7D7A6-C134-487F-8F6D-751C5B5768BD}"/>
              </a:ext>
            </a:extLst>
          </p:cNvPr>
          <p:cNvGrpSpPr/>
          <p:nvPr/>
        </p:nvGrpSpPr>
        <p:grpSpPr>
          <a:xfrm>
            <a:off x="4715575" y="2134889"/>
            <a:ext cx="4176464" cy="2847456"/>
            <a:chOff x="5364088" y="2302363"/>
            <a:chExt cx="3619659" cy="2437939"/>
          </a:xfrm>
        </p:grpSpPr>
        <p:pic>
          <p:nvPicPr>
            <p:cNvPr id="20" name="图片 19">
              <a:extLst>
                <a:ext uri="{FF2B5EF4-FFF2-40B4-BE49-F238E27FC236}">
                  <a16:creationId xmlns:a16="http://schemas.microsoft.com/office/drawing/2014/main" id="{B16101E0-B4F7-4470-B37E-9263F3206E12}"/>
                </a:ext>
              </a:extLst>
            </p:cNvPr>
            <p:cNvPicPr>
              <a:picLocks noChangeAspect="1"/>
            </p:cNvPicPr>
            <p:nvPr/>
          </p:nvPicPr>
          <p:blipFill rotWithShape="1">
            <a:blip r:embed="rId17"/>
            <a:srcRect l="59450" t="39696" r="10631" b="24015"/>
            <a:stretch/>
          </p:blipFill>
          <p:spPr>
            <a:xfrm>
              <a:off x="5364088" y="2302363"/>
              <a:ext cx="3302620" cy="2253273"/>
            </a:xfrm>
            <a:prstGeom prst="rect">
              <a:avLst/>
            </a:prstGeom>
          </p:spPr>
        </p:pic>
        <p:sp>
          <p:nvSpPr>
            <p:cNvPr id="22" name="文本框 21">
              <a:extLst>
                <a:ext uri="{FF2B5EF4-FFF2-40B4-BE49-F238E27FC236}">
                  <a16:creationId xmlns:a16="http://schemas.microsoft.com/office/drawing/2014/main" id="{EEC565BE-0286-4D89-BB56-855D85FA7E90}"/>
                </a:ext>
              </a:extLst>
            </p:cNvPr>
            <p:cNvSpPr txBox="1"/>
            <p:nvPr/>
          </p:nvSpPr>
          <p:spPr>
            <a:xfrm>
              <a:off x="6999486" y="4370970"/>
              <a:ext cx="1984261" cy="369332"/>
            </a:xfrm>
            <a:prstGeom prst="rect">
              <a:avLst/>
            </a:prstGeom>
            <a:noFill/>
          </p:spPr>
          <p:txBody>
            <a:bodyPr wrap="none" rtlCol="0">
              <a:spAutoFit/>
            </a:bodyPr>
            <a:lstStyle/>
            <a:p>
              <a:r>
                <a:rPr lang="en-US" altLang="zh-CN" dirty="0"/>
                <a:t>Wang et al., 2015</a:t>
              </a:r>
              <a:endParaRPr lang="zh-CN" altLang="en-US" dirty="0"/>
            </a:p>
          </p:txBody>
        </p:sp>
      </p:grpSp>
      <p:sp>
        <p:nvSpPr>
          <p:cNvPr id="24" name="TextBox 7">
            <a:extLst>
              <a:ext uri="{FF2B5EF4-FFF2-40B4-BE49-F238E27FC236}">
                <a16:creationId xmlns:a16="http://schemas.microsoft.com/office/drawing/2014/main" id="{CBEDB7A5-7423-413F-A9E1-563AA04F4492}"/>
              </a:ext>
            </a:extLst>
          </p:cNvPr>
          <p:cNvSpPr txBox="1">
            <a:spLocks noChangeArrowheads="1"/>
          </p:cNvSpPr>
          <p:nvPr/>
        </p:nvSpPr>
        <p:spPr bwMode="auto">
          <a:xfrm>
            <a:off x="1151620" y="309860"/>
            <a:ext cx="6840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Accurate collocation Method</a:t>
            </a:r>
            <a:endParaRPr lang="zh-CN" altLang="en-US" sz="2400" b="1" dirty="0">
              <a:solidFill>
                <a:srgbClr val="002060"/>
              </a:solidFill>
              <a:latin typeface="Times New Roman" panose="02020603050405020304" pitchFamily="18" charset="0"/>
              <a:ea typeface="隶书" panose="02010509060101010101" pitchFamily="49" charset="-122"/>
            </a:endParaRPr>
          </a:p>
        </p:txBody>
      </p:sp>
      <p:sp>
        <p:nvSpPr>
          <p:cNvPr id="28" name="文本框 4">
            <a:extLst>
              <a:ext uri="{FF2B5EF4-FFF2-40B4-BE49-F238E27FC236}">
                <a16:creationId xmlns:a16="http://schemas.microsoft.com/office/drawing/2014/main" id="{D5E17E9C-AF6B-4E3C-9C50-5089647C618C}"/>
              </a:ext>
            </a:extLst>
          </p:cNvPr>
          <p:cNvSpPr txBox="1">
            <a:spLocks noChangeArrowheads="1"/>
          </p:cNvSpPr>
          <p:nvPr/>
        </p:nvSpPr>
        <p:spPr bwMode="auto">
          <a:xfrm>
            <a:off x="4449763" y="5261138"/>
            <a:ext cx="4694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dirty="0"/>
              <a:t>Thanks for </a:t>
            </a:r>
            <a:r>
              <a:rPr lang="en-US" altLang="zh-CN" sz="2000" dirty="0" err="1"/>
              <a:t>Likun</a:t>
            </a:r>
            <a:r>
              <a:rPr lang="en-US" altLang="zh-CN" sz="2000" dirty="0"/>
              <a:t> Wang’s sincerely help!</a:t>
            </a:r>
            <a:endParaRPr lang="zh-CN" altLang="en-US" sz="2000" dirty="0"/>
          </a:p>
        </p:txBody>
      </p:sp>
    </p:spTree>
    <p:extLst>
      <p:ext uri="{BB962C8B-B14F-4D97-AF65-F5344CB8AC3E}">
        <p14:creationId xmlns:p14="http://schemas.microsoft.com/office/powerpoint/2010/main" val="291065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5">
            <a:extLst>
              <a:ext uri="{FF2B5EF4-FFF2-40B4-BE49-F238E27FC236}">
                <a16:creationId xmlns:a16="http://schemas.microsoft.com/office/drawing/2014/main" id="{D9528F1B-0C60-4E73-917B-9EC5A6C1A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75" t="22064" r="8485" b="5304"/>
          <a:stretch>
            <a:fillRect/>
          </a:stretch>
        </p:blipFill>
        <p:spPr bwMode="auto">
          <a:xfrm>
            <a:off x="755650" y="973138"/>
            <a:ext cx="35290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6">
            <a:extLst>
              <a:ext uri="{FF2B5EF4-FFF2-40B4-BE49-F238E27FC236}">
                <a16:creationId xmlns:a16="http://schemas.microsoft.com/office/drawing/2014/main" id="{D481EE30-300B-4241-A655-038CCBEDD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75" t="22064" r="8485" b="5304"/>
          <a:stretch>
            <a:fillRect/>
          </a:stretch>
        </p:blipFill>
        <p:spPr bwMode="auto">
          <a:xfrm>
            <a:off x="4643438" y="928688"/>
            <a:ext cx="36004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文本框 7">
            <a:extLst>
              <a:ext uri="{FF2B5EF4-FFF2-40B4-BE49-F238E27FC236}">
                <a16:creationId xmlns:a16="http://schemas.microsoft.com/office/drawing/2014/main" id="{F350544D-08FD-48F7-B2EA-D0F8A41B20F1}"/>
              </a:ext>
            </a:extLst>
          </p:cNvPr>
          <p:cNvSpPr txBox="1">
            <a:spLocks noChangeArrowheads="1"/>
          </p:cNvSpPr>
          <p:nvPr/>
        </p:nvSpPr>
        <p:spPr bwMode="auto">
          <a:xfrm>
            <a:off x="1042988" y="1312863"/>
            <a:ext cx="136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MERSI</a:t>
            </a:r>
            <a:endParaRPr lang="zh-CN" altLang="en-US" sz="1800"/>
          </a:p>
        </p:txBody>
      </p:sp>
      <p:sp>
        <p:nvSpPr>
          <p:cNvPr id="22533" name="文本框 8">
            <a:extLst>
              <a:ext uri="{FF2B5EF4-FFF2-40B4-BE49-F238E27FC236}">
                <a16:creationId xmlns:a16="http://schemas.microsoft.com/office/drawing/2014/main" id="{E1026C0E-DAF8-496D-85E5-25589E25BFB5}"/>
              </a:ext>
            </a:extLst>
          </p:cNvPr>
          <p:cNvSpPr txBox="1">
            <a:spLocks noChangeArrowheads="1"/>
          </p:cNvSpPr>
          <p:nvPr/>
        </p:nvSpPr>
        <p:spPr bwMode="auto">
          <a:xfrm>
            <a:off x="5010150" y="12827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HIRAS</a:t>
            </a:r>
            <a:endParaRPr lang="zh-CN" altLang="en-US" sz="1800"/>
          </a:p>
        </p:txBody>
      </p:sp>
      <p:pic>
        <p:nvPicPr>
          <p:cNvPr id="22534" name="图片 9">
            <a:extLst>
              <a:ext uri="{FF2B5EF4-FFF2-40B4-BE49-F238E27FC236}">
                <a16:creationId xmlns:a16="http://schemas.microsoft.com/office/drawing/2014/main" id="{044D3A53-C66F-4BCA-A2D8-335013FA2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413" t="16785" b="3021"/>
          <a:stretch>
            <a:fillRect/>
          </a:stretch>
        </p:blipFill>
        <p:spPr bwMode="auto">
          <a:xfrm>
            <a:off x="908050" y="3860800"/>
            <a:ext cx="3198813"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图片 10">
            <a:extLst>
              <a:ext uri="{FF2B5EF4-FFF2-40B4-BE49-F238E27FC236}">
                <a16:creationId xmlns:a16="http://schemas.microsoft.com/office/drawing/2014/main" id="{F06D14D4-95AF-468F-9805-AF687ABD7A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649" b="3021"/>
          <a:stretch>
            <a:fillRect/>
          </a:stretch>
        </p:blipFill>
        <p:spPr bwMode="auto">
          <a:xfrm>
            <a:off x="4538663" y="3792538"/>
            <a:ext cx="42433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文本框 11">
            <a:extLst>
              <a:ext uri="{FF2B5EF4-FFF2-40B4-BE49-F238E27FC236}">
                <a16:creationId xmlns:a16="http://schemas.microsoft.com/office/drawing/2014/main" id="{BEB26FF1-1579-4322-B68D-DF60FF72FF52}"/>
              </a:ext>
            </a:extLst>
          </p:cNvPr>
          <p:cNvSpPr txBox="1">
            <a:spLocks noChangeArrowheads="1"/>
          </p:cNvSpPr>
          <p:nvPr/>
        </p:nvSpPr>
        <p:spPr bwMode="auto">
          <a:xfrm>
            <a:off x="1908175" y="823913"/>
            <a:ext cx="5903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a:t>BT of MERSI and HIRAS at the same time (12 um)</a:t>
            </a:r>
            <a:endParaRPr lang="zh-CN" altLang="en-US" sz="1800" dirty="0"/>
          </a:p>
        </p:txBody>
      </p:sp>
      <p:cxnSp>
        <p:nvCxnSpPr>
          <p:cNvPr id="15" name="直接箭头连接符 14">
            <a:extLst>
              <a:ext uri="{FF2B5EF4-FFF2-40B4-BE49-F238E27FC236}">
                <a16:creationId xmlns:a16="http://schemas.microsoft.com/office/drawing/2014/main" id="{6E1CD6FF-D54D-4160-B626-87BDDF140E43}"/>
              </a:ext>
            </a:extLst>
          </p:cNvPr>
          <p:cNvCxnSpPr/>
          <p:nvPr/>
        </p:nvCxnSpPr>
        <p:spPr>
          <a:xfrm flipH="1">
            <a:off x="3348038" y="3213100"/>
            <a:ext cx="3024187" cy="86360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0D6E09A6-2C6A-4DC4-B0DA-921EC1D195B7}"/>
              </a:ext>
            </a:extLst>
          </p:cNvPr>
          <p:cNvCxnSpPr/>
          <p:nvPr/>
        </p:nvCxnSpPr>
        <p:spPr>
          <a:xfrm flipH="1">
            <a:off x="6804025" y="2636838"/>
            <a:ext cx="647700" cy="1223962"/>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539" name="文本框 18">
            <a:extLst>
              <a:ext uri="{FF2B5EF4-FFF2-40B4-BE49-F238E27FC236}">
                <a16:creationId xmlns:a16="http://schemas.microsoft.com/office/drawing/2014/main" id="{E1110691-96E1-4D0D-9B26-BADE0A98F03D}"/>
              </a:ext>
            </a:extLst>
          </p:cNvPr>
          <p:cNvSpPr txBox="1">
            <a:spLocks noChangeArrowheads="1"/>
          </p:cNvSpPr>
          <p:nvPr/>
        </p:nvSpPr>
        <p:spPr bwMode="auto">
          <a:xfrm>
            <a:off x="1584325" y="3708400"/>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Nadir FOR</a:t>
            </a:r>
            <a:endParaRPr lang="zh-CN" altLang="en-US" sz="1800"/>
          </a:p>
        </p:txBody>
      </p:sp>
      <p:sp>
        <p:nvSpPr>
          <p:cNvPr id="22540" name="文本框 19">
            <a:extLst>
              <a:ext uri="{FF2B5EF4-FFF2-40B4-BE49-F238E27FC236}">
                <a16:creationId xmlns:a16="http://schemas.microsoft.com/office/drawing/2014/main" id="{E392F8DD-C45A-4132-A614-07BD333A20DA}"/>
              </a:ext>
            </a:extLst>
          </p:cNvPr>
          <p:cNvSpPr txBox="1">
            <a:spLocks noChangeArrowheads="1"/>
          </p:cNvSpPr>
          <p:nvPr/>
        </p:nvSpPr>
        <p:spPr bwMode="auto">
          <a:xfrm>
            <a:off x="5402263" y="3582988"/>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Edge FOR</a:t>
            </a:r>
            <a:endParaRPr lang="zh-CN" altLang="en-US" sz="1800"/>
          </a:p>
        </p:txBody>
      </p:sp>
      <p:sp>
        <p:nvSpPr>
          <p:cNvPr id="22541" name="TextBox 12">
            <a:extLst>
              <a:ext uri="{FF2B5EF4-FFF2-40B4-BE49-F238E27FC236}">
                <a16:creationId xmlns:a16="http://schemas.microsoft.com/office/drawing/2014/main" id="{27304670-2052-402D-A1FE-1EA7A4F7965A}"/>
              </a:ext>
            </a:extLst>
          </p:cNvPr>
          <p:cNvSpPr txBox="1">
            <a:spLocks noChangeArrowheads="1"/>
          </p:cNvSpPr>
          <p:nvPr/>
        </p:nvSpPr>
        <p:spPr bwMode="auto">
          <a:xfrm>
            <a:off x="3275856" y="309860"/>
            <a:ext cx="2326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Pixel collocation</a:t>
            </a:r>
            <a:endParaRPr lang="zh-CN" altLang="en-US" sz="2400" b="1" dirty="0">
              <a:solidFill>
                <a:srgbClr val="002060"/>
              </a:solidFill>
              <a:latin typeface="Times New Roman" panose="02020603050405020304" pitchFamily="18" charset="0"/>
              <a:ea typeface="隶书" panose="020105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2C376A-00D0-451B-BA76-C6D736CB8E55}"/>
              </a:ext>
            </a:extLst>
          </p:cNvPr>
          <p:cNvSpPr>
            <a:spLocks noGrp="1" noChangeArrowheads="1"/>
          </p:cNvSpPr>
          <p:nvPr>
            <p:ph type="title"/>
          </p:nvPr>
        </p:nvSpPr>
        <p:spPr/>
        <p:txBody>
          <a:bodyPr/>
          <a:lstStyle/>
          <a:p>
            <a:pPr eaLnBrk="1" hangingPunct="1"/>
            <a:r>
              <a:rPr lang="en-US" altLang="zh-CN" dirty="0">
                <a:solidFill>
                  <a:srgbClr val="002060"/>
                </a:solidFill>
                <a:latin typeface="Arial Black" panose="020B0A04020102020204" pitchFamily="34" charset="0"/>
              </a:rPr>
              <a:t>Outline</a:t>
            </a:r>
          </a:p>
        </p:txBody>
      </p:sp>
      <p:sp>
        <p:nvSpPr>
          <p:cNvPr id="5123" name="Rectangle 3">
            <a:extLst>
              <a:ext uri="{FF2B5EF4-FFF2-40B4-BE49-F238E27FC236}">
                <a16:creationId xmlns:a16="http://schemas.microsoft.com/office/drawing/2014/main" id="{C2FC43CB-0506-4CCD-B463-5E1EAF6A1EE8}"/>
              </a:ext>
            </a:extLst>
          </p:cNvPr>
          <p:cNvSpPr>
            <a:spLocks noGrp="1" noChangeArrowheads="1"/>
          </p:cNvSpPr>
          <p:nvPr>
            <p:ph type="body" idx="1"/>
          </p:nvPr>
        </p:nvSpPr>
        <p:spPr>
          <a:xfrm>
            <a:off x="323850" y="1484313"/>
            <a:ext cx="8569325" cy="4897437"/>
          </a:xfrm>
        </p:spPr>
        <p:txBody>
          <a:bodyPr/>
          <a:lstStyle/>
          <a:p>
            <a:pPr eaLnBrk="1" hangingPunct="1">
              <a:lnSpc>
                <a:spcPct val="120000"/>
              </a:lnSpc>
            </a:pPr>
            <a:r>
              <a:rPr lang="en-US" altLang="zh-CN" dirty="0">
                <a:solidFill>
                  <a:srgbClr val="0000FF"/>
                </a:solidFill>
                <a:latin typeface="Arial" panose="020B0604020202020204" pitchFamily="34" charset="0"/>
                <a:cs typeface="Arial" panose="020B0604020202020204" pitchFamily="34" charset="0"/>
              </a:rPr>
              <a:t>Introduction</a:t>
            </a:r>
          </a:p>
          <a:p>
            <a:pPr eaLnBrk="1" hangingPunct="1">
              <a:lnSpc>
                <a:spcPct val="120000"/>
              </a:lnSpc>
            </a:pPr>
            <a:r>
              <a:rPr lang="en-US" altLang="zh-CN" dirty="0">
                <a:latin typeface="Arial" panose="020B0604020202020204" pitchFamily="34" charset="0"/>
                <a:cs typeface="Arial" panose="020B0604020202020204" pitchFamily="34" charset="0"/>
              </a:rPr>
              <a:t>FY4A-GIIRS evaluation using </a:t>
            </a:r>
            <a:r>
              <a:rPr lang="en-US" altLang="zh-CN" dirty="0" err="1">
                <a:latin typeface="Arial" panose="020B0604020202020204" pitchFamily="34" charset="0"/>
                <a:cs typeface="Arial" panose="020B0604020202020204" pitchFamily="34" charset="0"/>
              </a:rPr>
              <a:t>CrIS</a:t>
            </a:r>
            <a:r>
              <a:rPr lang="en-US" altLang="zh-CN" dirty="0">
                <a:latin typeface="Arial" panose="020B0604020202020204" pitchFamily="34" charset="0"/>
                <a:cs typeface="Arial" panose="020B0604020202020204" pitchFamily="34" charset="0"/>
              </a:rPr>
              <a:t> and FY4A-AGRI</a:t>
            </a:r>
          </a:p>
          <a:p>
            <a:pPr eaLnBrk="1" hangingPunct="1">
              <a:lnSpc>
                <a:spcPct val="120000"/>
              </a:lnSpc>
            </a:pPr>
            <a:r>
              <a:rPr lang="en-US" altLang="zh-CN" dirty="0">
                <a:latin typeface="Arial" panose="020B0604020202020204" pitchFamily="34" charset="0"/>
                <a:cs typeface="Arial" panose="020B0604020202020204" pitchFamily="34" charset="0"/>
              </a:rPr>
              <a:t>FY3D-HIRAS evaluation</a:t>
            </a:r>
          </a:p>
          <a:p>
            <a:pPr eaLnBrk="1" hangingPunct="1">
              <a:lnSpc>
                <a:spcPct val="120000"/>
              </a:lnSpc>
            </a:pPr>
            <a:r>
              <a:rPr lang="en-US" altLang="zh-CN" dirty="0">
                <a:latin typeface="Arial" panose="020B0604020202020204" pitchFamily="34" charset="0"/>
                <a:cs typeface="Arial" panose="020B0604020202020204" pitchFamily="34" charset="0"/>
              </a:rPr>
              <a:t>Summary and discussion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8">
            <a:extLst>
              <a:ext uri="{FF2B5EF4-FFF2-40B4-BE49-F238E27FC236}">
                <a16:creationId xmlns:a16="http://schemas.microsoft.com/office/drawing/2014/main" id="{2A70BD1E-9573-4EFF-9F52-5FE2FE290C16}"/>
              </a:ext>
            </a:extLst>
          </p:cNvPr>
          <p:cNvGrpSpPr>
            <a:grpSpLocks/>
          </p:cNvGrpSpPr>
          <p:nvPr/>
        </p:nvGrpSpPr>
        <p:grpSpPr bwMode="auto">
          <a:xfrm>
            <a:off x="4787900" y="1104900"/>
            <a:ext cx="4144963" cy="3397250"/>
            <a:chOff x="755576" y="972432"/>
            <a:chExt cx="3528392" cy="2808312"/>
          </a:xfrm>
        </p:grpSpPr>
        <p:pic>
          <p:nvPicPr>
            <p:cNvPr id="23560" name="图片 4">
              <a:extLst>
                <a:ext uri="{FF2B5EF4-FFF2-40B4-BE49-F238E27FC236}">
                  <a16:creationId xmlns:a16="http://schemas.microsoft.com/office/drawing/2014/main" id="{4FB2C458-3B78-47B3-A67C-E70B0BB19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75" t="22064" r="8485" b="5304"/>
            <a:stretch>
              <a:fillRect/>
            </a:stretch>
          </p:blipFill>
          <p:spPr bwMode="auto">
            <a:xfrm>
              <a:off x="755576" y="972432"/>
              <a:ext cx="3528392"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D6B86F5F-576C-4E58-BA1D-2329EFE5E1EF}"/>
                </a:ext>
              </a:extLst>
            </p:cNvPr>
            <p:cNvSpPr/>
            <p:nvPr/>
          </p:nvSpPr>
          <p:spPr>
            <a:xfrm>
              <a:off x="1043415" y="1700756"/>
              <a:ext cx="575678" cy="1153507"/>
            </a:xfrm>
            <a:prstGeom prst="rect">
              <a:avLst/>
            </a:prstGeom>
            <a:noFill/>
            <a:ln w="25400">
              <a:solidFill>
                <a:schemeClr val="tx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3555" name="文本框 7">
            <a:extLst>
              <a:ext uri="{FF2B5EF4-FFF2-40B4-BE49-F238E27FC236}">
                <a16:creationId xmlns:a16="http://schemas.microsoft.com/office/drawing/2014/main" id="{BA548D80-34B5-4E59-BA52-3A08D47B3B3B}"/>
              </a:ext>
            </a:extLst>
          </p:cNvPr>
          <p:cNvSpPr txBox="1">
            <a:spLocks noChangeArrowheads="1"/>
          </p:cNvSpPr>
          <p:nvPr/>
        </p:nvSpPr>
        <p:spPr bwMode="auto">
          <a:xfrm>
            <a:off x="468313" y="4981575"/>
            <a:ext cx="4175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a:t>Because of geolocation is still tuning, so choose uniform area is very important.</a:t>
            </a:r>
          </a:p>
        </p:txBody>
      </p:sp>
      <p:pic>
        <p:nvPicPr>
          <p:cNvPr id="23556" name="图片 2">
            <a:extLst>
              <a:ext uri="{FF2B5EF4-FFF2-40B4-BE49-F238E27FC236}">
                <a16:creationId xmlns:a16="http://schemas.microsoft.com/office/drawing/2014/main" id="{9194B77C-B1C9-4649-9E5E-61F0B0EC4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93"/>
          <a:stretch>
            <a:fillRect/>
          </a:stretch>
        </p:blipFill>
        <p:spPr bwMode="auto">
          <a:xfrm>
            <a:off x="84138" y="1052513"/>
            <a:ext cx="4752975"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文本框 7">
            <a:extLst>
              <a:ext uri="{FF2B5EF4-FFF2-40B4-BE49-F238E27FC236}">
                <a16:creationId xmlns:a16="http://schemas.microsoft.com/office/drawing/2014/main" id="{B23CF515-E718-40A8-A96E-72679104B7DC}"/>
              </a:ext>
            </a:extLst>
          </p:cNvPr>
          <p:cNvSpPr txBox="1">
            <a:spLocks noChangeArrowheads="1"/>
          </p:cNvSpPr>
          <p:nvPr/>
        </p:nvSpPr>
        <p:spPr bwMode="auto">
          <a:xfrm>
            <a:off x="584200" y="885825"/>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5 granule data before uniform check </a:t>
            </a:r>
            <a:endParaRPr lang="zh-CN" altLang="en-US" sz="1800"/>
          </a:p>
        </p:txBody>
      </p:sp>
      <p:sp>
        <p:nvSpPr>
          <p:cNvPr id="4" name="文本框 3">
            <a:extLst>
              <a:ext uri="{FF2B5EF4-FFF2-40B4-BE49-F238E27FC236}">
                <a16:creationId xmlns:a16="http://schemas.microsoft.com/office/drawing/2014/main" id="{851A8BA4-A6C3-4293-AEBB-96458A07A9B9}"/>
              </a:ext>
            </a:extLst>
          </p:cNvPr>
          <p:cNvSpPr txBox="1"/>
          <p:nvPr/>
        </p:nvSpPr>
        <p:spPr>
          <a:xfrm>
            <a:off x="5219700" y="4887913"/>
            <a:ext cx="3762375" cy="985837"/>
          </a:xfrm>
          <a:prstGeom prst="rect">
            <a:avLst/>
          </a:prstGeom>
          <a:noFill/>
        </p:spPr>
        <p:txBody>
          <a:bodyPr>
            <a:spAutoFit/>
          </a:bodyPr>
          <a:lstStyle/>
          <a:p>
            <a:pPr>
              <a:defRPr/>
            </a:pPr>
            <a:r>
              <a:rPr lang="en-US" altLang="zh-CN" sz="1600" dirty="0"/>
              <a:t>For each channel:</a:t>
            </a:r>
          </a:p>
          <a:p>
            <a:pPr>
              <a:defRPr/>
            </a:pPr>
            <a:endParaRPr lang="en-US" altLang="zh-CN" sz="600" dirty="0"/>
          </a:p>
          <a:p>
            <a:pPr marL="342900" indent="-342900">
              <a:buFont typeface="+mj-lt"/>
              <a:buAutoNum type="arabicPeriod"/>
              <a:defRPr/>
            </a:pPr>
            <a:r>
              <a:rPr lang="en-US" altLang="zh-CN" sz="1200" dirty="0"/>
              <a:t>Calculating the standard deviation MERSI pixels which collocated in HIRAS pixel ;</a:t>
            </a:r>
          </a:p>
          <a:p>
            <a:pPr marL="342900" indent="-342900">
              <a:buFont typeface="+mj-lt"/>
              <a:buAutoNum type="arabicPeriod"/>
              <a:defRPr/>
            </a:pPr>
            <a:r>
              <a:rPr lang="en-US" altLang="zh-CN" sz="1200" dirty="0"/>
              <a:t>STD/AVE&lt;0.1</a:t>
            </a:r>
            <a:endParaRPr lang="zh-CN" altLang="en-US" sz="1200" dirty="0"/>
          </a:p>
        </p:txBody>
      </p:sp>
      <p:sp>
        <p:nvSpPr>
          <p:cNvPr id="23559" name="文本框 4">
            <a:extLst>
              <a:ext uri="{FF2B5EF4-FFF2-40B4-BE49-F238E27FC236}">
                <a16:creationId xmlns:a16="http://schemas.microsoft.com/office/drawing/2014/main" id="{7451FE03-6C33-4F19-AA60-A524A8D00182}"/>
              </a:ext>
            </a:extLst>
          </p:cNvPr>
          <p:cNvSpPr txBox="1">
            <a:spLocks noChangeArrowheads="1"/>
          </p:cNvSpPr>
          <p:nvPr/>
        </p:nvSpPr>
        <p:spPr bwMode="auto">
          <a:xfrm>
            <a:off x="5219700" y="4508500"/>
            <a:ext cx="237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a:latin typeface="Arial Black" panose="020B0A04020102020204" pitchFamily="34" charset="0"/>
              </a:rPr>
              <a:t>Uniform check:</a:t>
            </a:r>
            <a:endParaRPr lang="zh-CN" altLang="en-US" sz="1600">
              <a:latin typeface="Arial Black" panose="020B0A04020102020204" pitchFamily="34" charset="0"/>
            </a:endParaRPr>
          </a:p>
        </p:txBody>
      </p:sp>
      <p:sp>
        <p:nvSpPr>
          <p:cNvPr id="10" name="TextBox 12">
            <a:extLst>
              <a:ext uri="{FF2B5EF4-FFF2-40B4-BE49-F238E27FC236}">
                <a16:creationId xmlns:a16="http://schemas.microsoft.com/office/drawing/2014/main" id="{911FA25B-9BA6-478B-9785-4A2DD972AE1E}"/>
              </a:ext>
            </a:extLst>
          </p:cNvPr>
          <p:cNvSpPr txBox="1">
            <a:spLocks noChangeArrowheads="1"/>
          </p:cNvSpPr>
          <p:nvPr/>
        </p:nvSpPr>
        <p:spPr bwMode="auto">
          <a:xfrm>
            <a:off x="1310595" y="309860"/>
            <a:ext cx="6522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Day 1:without uniform check and NL correction</a:t>
            </a:r>
            <a:endParaRPr lang="zh-CN" altLang="en-US" sz="2400" b="1" dirty="0">
              <a:solidFill>
                <a:srgbClr val="002060"/>
              </a:solidFill>
              <a:latin typeface="Times New Roman" panose="02020603050405020304" pitchFamily="18" charset="0"/>
              <a:ea typeface="隶书" panose="020105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0">
            <a:extLst>
              <a:ext uri="{FF2B5EF4-FFF2-40B4-BE49-F238E27FC236}">
                <a16:creationId xmlns:a16="http://schemas.microsoft.com/office/drawing/2014/main" id="{2E6DA6F6-26CA-4E52-8CB8-B29DE4BD7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87" t="23117" r="35667" b="5901"/>
          <a:stretch>
            <a:fillRect/>
          </a:stretch>
        </p:blipFill>
        <p:spPr bwMode="auto">
          <a:xfrm>
            <a:off x="3116263" y="935038"/>
            <a:ext cx="2566987"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3">
            <a:extLst>
              <a:ext uri="{FF2B5EF4-FFF2-40B4-BE49-F238E27FC236}">
                <a16:creationId xmlns:a16="http://schemas.microsoft.com/office/drawing/2014/main" id="{7FD3AFD4-F580-4FCA-A248-D73A96BA2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81" t="22701" r="32802" b="5901"/>
          <a:stretch>
            <a:fillRect/>
          </a:stretch>
        </p:blipFill>
        <p:spPr bwMode="auto">
          <a:xfrm>
            <a:off x="122238" y="922338"/>
            <a:ext cx="3198812"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文本框 11">
            <a:extLst>
              <a:ext uri="{FF2B5EF4-FFF2-40B4-BE49-F238E27FC236}">
                <a16:creationId xmlns:a16="http://schemas.microsoft.com/office/drawing/2014/main" id="{1A0E1F0B-ED59-435B-9C15-AB21883882AA}"/>
              </a:ext>
            </a:extLst>
          </p:cNvPr>
          <p:cNvSpPr txBox="1">
            <a:spLocks noChangeArrowheads="1"/>
          </p:cNvSpPr>
          <p:nvPr/>
        </p:nvSpPr>
        <p:spPr bwMode="auto">
          <a:xfrm>
            <a:off x="923925" y="5349875"/>
            <a:ext cx="4578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Circles: Uniformity HIRAS pixes</a:t>
            </a:r>
          </a:p>
          <a:p>
            <a:pPr>
              <a:spcBef>
                <a:spcPct val="0"/>
              </a:spcBef>
              <a:buFontTx/>
              <a:buNone/>
            </a:pPr>
            <a:r>
              <a:rPr lang="en-US" altLang="zh-CN" sz="1800"/>
              <a:t>Left: MERSI TBB;         </a:t>
            </a:r>
          </a:p>
          <a:p>
            <a:pPr>
              <a:spcBef>
                <a:spcPct val="0"/>
              </a:spcBef>
              <a:buFontTx/>
              <a:buNone/>
            </a:pPr>
            <a:r>
              <a:rPr lang="en-US" altLang="zh-CN" sz="1800"/>
              <a:t>Right: MERSI TBB collocated in HIRAS</a:t>
            </a:r>
            <a:endParaRPr lang="zh-CN" altLang="en-US" sz="1800"/>
          </a:p>
        </p:txBody>
      </p:sp>
      <p:grpSp>
        <p:nvGrpSpPr>
          <p:cNvPr id="24581" name="组合 8">
            <a:extLst>
              <a:ext uri="{FF2B5EF4-FFF2-40B4-BE49-F238E27FC236}">
                <a16:creationId xmlns:a16="http://schemas.microsoft.com/office/drawing/2014/main" id="{E89B5CEC-C305-4210-B205-F3C14B4E8457}"/>
              </a:ext>
            </a:extLst>
          </p:cNvPr>
          <p:cNvGrpSpPr>
            <a:grpSpLocks/>
          </p:cNvGrpSpPr>
          <p:nvPr/>
        </p:nvGrpSpPr>
        <p:grpSpPr bwMode="auto">
          <a:xfrm>
            <a:off x="5932488" y="919163"/>
            <a:ext cx="3082925" cy="4623803"/>
            <a:chOff x="5932900" y="919695"/>
            <a:chExt cx="3082363" cy="4623267"/>
          </a:xfrm>
        </p:grpSpPr>
        <p:grpSp>
          <p:nvGrpSpPr>
            <p:cNvPr id="24582" name="组合 5">
              <a:extLst>
                <a:ext uri="{FF2B5EF4-FFF2-40B4-BE49-F238E27FC236}">
                  <a16:creationId xmlns:a16="http://schemas.microsoft.com/office/drawing/2014/main" id="{ADFF2045-F06A-4202-8E3A-E7CFE35A143A}"/>
                </a:ext>
              </a:extLst>
            </p:cNvPr>
            <p:cNvGrpSpPr>
              <a:grpSpLocks/>
            </p:cNvGrpSpPr>
            <p:nvPr/>
          </p:nvGrpSpPr>
          <p:grpSpPr bwMode="auto">
            <a:xfrm>
              <a:off x="5932900" y="919695"/>
              <a:ext cx="3082363" cy="4427334"/>
              <a:chOff x="179513" y="1412776"/>
              <a:chExt cx="2980918" cy="4248472"/>
            </a:xfrm>
          </p:grpSpPr>
          <p:pic>
            <p:nvPicPr>
              <p:cNvPr id="24584" name="图片 2">
                <a:extLst>
                  <a:ext uri="{FF2B5EF4-FFF2-40B4-BE49-F238E27FC236}">
                    <a16:creationId xmlns:a16="http://schemas.microsoft.com/office/drawing/2014/main" id="{911A16BC-84C9-4F75-952B-EBEC2912D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069" t="22701" r="36591" b="5901"/>
              <a:stretch>
                <a:fillRect/>
              </a:stretch>
            </p:blipFill>
            <p:spPr bwMode="auto">
              <a:xfrm>
                <a:off x="179513" y="1412776"/>
                <a:ext cx="237626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图片 4">
                <a:extLst>
                  <a:ext uri="{FF2B5EF4-FFF2-40B4-BE49-F238E27FC236}">
                    <a16:creationId xmlns:a16="http://schemas.microsoft.com/office/drawing/2014/main" id="{B03971E9-F261-4036-AB34-0BD098DAC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825" t="22701" r="10826" b="5901"/>
              <a:stretch>
                <a:fillRect/>
              </a:stretch>
            </p:blipFill>
            <p:spPr bwMode="auto">
              <a:xfrm>
                <a:off x="2483768" y="1412776"/>
                <a:ext cx="676663"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3" name="文本框 6">
              <a:extLst>
                <a:ext uri="{FF2B5EF4-FFF2-40B4-BE49-F238E27FC236}">
                  <a16:creationId xmlns:a16="http://schemas.microsoft.com/office/drawing/2014/main" id="{5D9E990C-48A4-4090-9DAA-7DD8E73FD984}"/>
                </a:ext>
              </a:extLst>
            </p:cNvPr>
            <p:cNvSpPr txBox="1">
              <a:spLocks noChangeArrowheads="1"/>
            </p:cNvSpPr>
            <p:nvPr/>
          </p:nvSpPr>
          <p:spPr bwMode="auto">
            <a:xfrm>
              <a:off x="6238724" y="5204447"/>
              <a:ext cx="2754130" cy="33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dirty="0">
                  <a:solidFill>
                    <a:srgbClr val="0000FF"/>
                  </a:solidFill>
                </a:rPr>
                <a:t>HIRAS-MERSI (12 um)</a:t>
              </a:r>
              <a:endParaRPr lang="zh-CN" altLang="en-US" sz="1600" dirty="0">
                <a:solidFill>
                  <a:srgbClr val="0000FF"/>
                </a:solidFill>
              </a:endParaRPr>
            </a:p>
          </p:txBody>
        </p:sp>
      </p:grpSp>
      <p:sp>
        <p:nvSpPr>
          <p:cNvPr id="10" name="TextBox 12">
            <a:extLst>
              <a:ext uri="{FF2B5EF4-FFF2-40B4-BE49-F238E27FC236}">
                <a16:creationId xmlns:a16="http://schemas.microsoft.com/office/drawing/2014/main" id="{311C9792-78CF-4D1F-8A76-1BD58F290E0C}"/>
              </a:ext>
            </a:extLst>
          </p:cNvPr>
          <p:cNvSpPr txBox="1">
            <a:spLocks noChangeArrowheads="1"/>
          </p:cNvSpPr>
          <p:nvPr/>
        </p:nvSpPr>
        <p:spPr bwMode="auto">
          <a:xfrm>
            <a:off x="1482120" y="309860"/>
            <a:ext cx="617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Day 1:uniformity pixels and no NL correction</a:t>
            </a:r>
            <a:endParaRPr lang="zh-CN" altLang="en-US" sz="2400" b="1" dirty="0">
              <a:solidFill>
                <a:srgbClr val="002060"/>
              </a:solidFill>
              <a:latin typeface="Times New Roman" panose="02020603050405020304" pitchFamily="18" charset="0"/>
              <a:ea typeface="隶书" panose="020105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3">
            <a:extLst>
              <a:ext uri="{FF2B5EF4-FFF2-40B4-BE49-F238E27FC236}">
                <a16:creationId xmlns:a16="http://schemas.microsoft.com/office/drawing/2014/main" id="{F41E0B9E-6807-4DCA-922E-BF2DDC980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1" b="5901"/>
          <a:stretch>
            <a:fillRect/>
          </a:stretch>
        </p:blipFill>
        <p:spPr bwMode="auto">
          <a:xfrm>
            <a:off x="0" y="974725"/>
            <a:ext cx="6583362"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文本框 7">
            <a:extLst>
              <a:ext uri="{FF2B5EF4-FFF2-40B4-BE49-F238E27FC236}">
                <a16:creationId xmlns:a16="http://schemas.microsoft.com/office/drawing/2014/main" id="{55ECE474-33BA-4612-9DC9-5552D9DB06B7}"/>
              </a:ext>
            </a:extLst>
          </p:cNvPr>
          <p:cNvSpPr txBox="1">
            <a:spLocks noChangeArrowheads="1"/>
          </p:cNvSpPr>
          <p:nvPr/>
        </p:nvSpPr>
        <p:spPr bwMode="auto">
          <a:xfrm>
            <a:off x="899592" y="5763798"/>
            <a:ext cx="4896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a:t>5 granules uniformity data combine;</a:t>
            </a:r>
          </a:p>
          <a:p>
            <a:pPr>
              <a:spcBef>
                <a:spcPct val="0"/>
              </a:spcBef>
              <a:buFontTx/>
              <a:buNone/>
            </a:pPr>
            <a:r>
              <a:rPr lang="en-US" altLang="zh-CN" sz="1800" dirty="0"/>
              <a:t>HIRAS no NL correction </a:t>
            </a:r>
            <a:endParaRPr lang="zh-CN" altLang="en-US" sz="1800" dirty="0"/>
          </a:p>
        </p:txBody>
      </p:sp>
      <p:sp>
        <p:nvSpPr>
          <p:cNvPr id="7" name="TextBox 12">
            <a:extLst>
              <a:ext uri="{FF2B5EF4-FFF2-40B4-BE49-F238E27FC236}">
                <a16:creationId xmlns:a16="http://schemas.microsoft.com/office/drawing/2014/main" id="{E37FB2AF-625A-4C98-89E0-CE372197A91E}"/>
              </a:ext>
            </a:extLst>
          </p:cNvPr>
          <p:cNvSpPr txBox="1">
            <a:spLocks noChangeArrowheads="1"/>
          </p:cNvSpPr>
          <p:nvPr/>
        </p:nvSpPr>
        <p:spPr bwMode="auto">
          <a:xfrm>
            <a:off x="2257861" y="316856"/>
            <a:ext cx="4690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Day 1:Data consistency evaluation</a:t>
            </a:r>
            <a:endParaRPr lang="zh-CN" altLang="en-US" sz="2400" b="1" dirty="0">
              <a:solidFill>
                <a:srgbClr val="002060"/>
              </a:solidFill>
              <a:latin typeface="Times New Roman" panose="02020603050405020304" pitchFamily="18" charset="0"/>
              <a:ea typeface="隶书" panose="02010509060101010101" pitchFamily="49" charset="-122"/>
            </a:endParaRPr>
          </a:p>
        </p:txBody>
      </p:sp>
      <p:graphicFrame>
        <p:nvGraphicFramePr>
          <p:cNvPr id="2" name="表格 1">
            <a:extLst>
              <a:ext uri="{FF2B5EF4-FFF2-40B4-BE49-F238E27FC236}">
                <a16:creationId xmlns:a16="http://schemas.microsoft.com/office/drawing/2014/main" id="{5D07F346-DDAD-4517-A1B1-1CADB4F1B5A8}"/>
              </a:ext>
            </a:extLst>
          </p:cNvPr>
          <p:cNvGraphicFramePr>
            <a:graphicFrameLocks noGrp="1"/>
          </p:cNvGraphicFramePr>
          <p:nvPr>
            <p:extLst>
              <p:ext uri="{D42A27DB-BD31-4B8C-83A1-F6EECF244321}">
                <p14:modId xmlns:p14="http://schemas.microsoft.com/office/powerpoint/2010/main" val="4249697733"/>
              </p:ext>
            </p:extLst>
          </p:nvPr>
        </p:nvGraphicFramePr>
        <p:xfrm>
          <a:off x="6228184" y="1340768"/>
          <a:ext cx="2520279" cy="3701212"/>
        </p:xfrm>
        <a:graphic>
          <a:graphicData uri="http://schemas.openxmlformats.org/drawingml/2006/table">
            <a:tbl>
              <a:tblPr firstRow="1" bandRow="1">
                <a:tableStyleId>{21E4AEA4-8DFA-4A89-87EB-49C32662AFE0}</a:tableStyleId>
              </a:tblPr>
              <a:tblGrid>
                <a:gridCol w="840093">
                  <a:extLst>
                    <a:ext uri="{9D8B030D-6E8A-4147-A177-3AD203B41FA5}">
                      <a16:colId xmlns:a16="http://schemas.microsoft.com/office/drawing/2014/main" val="3264123841"/>
                    </a:ext>
                  </a:extLst>
                </a:gridCol>
                <a:gridCol w="840093">
                  <a:extLst>
                    <a:ext uri="{9D8B030D-6E8A-4147-A177-3AD203B41FA5}">
                      <a16:colId xmlns:a16="http://schemas.microsoft.com/office/drawing/2014/main" val="1707993402"/>
                    </a:ext>
                  </a:extLst>
                </a:gridCol>
                <a:gridCol w="840093">
                  <a:extLst>
                    <a:ext uri="{9D8B030D-6E8A-4147-A177-3AD203B41FA5}">
                      <a16:colId xmlns:a16="http://schemas.microsoft.com/office/drawing/2014/main" val="2009073826"/>
                    </a:ext>
                  </a:extLst>
                </a:gridCol>
              </a:tblGrid>
              <a:tr h="936104">
                <a:tc>
                  <a:txBody>
                    <a:bodyPr/>
                    <a:lstStyle/>
                    <a:p>
                      <a:r>
                        <a:rPr lang="en-US" altLang="zh-CN" sz="1200" dirty="0"/>
                        <a:t>Channel </a:t>
                      </a:r>
                      <a:r>
                        <a:rPr lang="zh-CN" altLang="en-US" sz="1200" dirty="0"/>
                        <a:t>（</a:t>
                      </a:r>
                      <a:r>
                        <a:rPr lang="en-US" altLang="zh-CN" sz="1200" dirty="0"/>
                        <a:t>um</a:t>
                      </a:r>
                      <a:r>
                        <a:rPr lang="zh-CN" altLang="en-US" sz="1200" dirty="0"/>
                        <a:t>）</a:t>
                      </a:r>
                    </a:p>
                  </a:txBody>
                  <a:tcPr/>
                </a:tc>
                <a:tc>
                  <a:txBody>
                    <a:bodyPr/>
                    <a:lstStyle/>
                    <a:p>
                      <a:r>
                        <a:rPr lang="en-US" altLang="zh-CN" sz="1200" dirty="0"/>
                        <a:t>Scene_</a:t>
                      </a:r>
                    </a:p>
                    <a:p>
                      <a:r>
                        <a:rPr lang="en-US" altLang="zh-CN" sz="1200" dirty="0" err="1"/>
                        <a:t>bt</a:t>
                      </a:r>
                      <a:r>
                        <a:rPr lang="en-US" altLang="zh-CN" sz="1200" dirty="0"/>
                        <a:t> (K)</a:t>
                      </a:r>
                      <a:endParaRPr lang="zh-CN" altLang="en-US" sz="1200" dirty="0"/>
                    </a:p>
                  </a:txBody>
                  <a:tcPr/>
                </a:tc>
                <a:tc>
                  <a:txBody>
                    <a:bodyPr/>
                    <a:lstStyle/>
                    <a:p>
                      <a:r>
                        <a:rPr lang="en-US" altLang="zh-CN" sz="1200" dirty="0"/>
                        <a:t>HIRAS-MERSI</a:t>
                      </a:r>
                    </a:p>
                    <a:p>
                      <a:r>
                        <a:rPr lang="en-US" altLang="zh-CN" sz="1200" dirty="0"/>
                        <a:t>(K)</a:t>
                      </a:r>
                      <a:endParaRPr lang="zh-CN" altLang="en-US" sz="1200" dirty="0"/>
                    </a:p>
                  </a:txBody>
                  <a:tcPr/>
                </a:tc>
                <a:extLst>
                  <a:ext uri="{0D108BD9-81ED-4DB2-BD59-A6C34878D82A}">
                    <a16:rowId xmlns:a16="http://schemas.microsoft.com/office/drawing/2014/main" val="1053746209"/>
                  </a:ext>
                </a:extLst>
              </a:tr>
              <a:tr h="691277">
                <a:tc>
                  <a:txBody>
                    <a:bodyPr/>
                    <a:lstStyle/>
                    <a:p>
                      <a:r>
                        <a:rPr lang="en-US" altLang="zh-CN" sz="1400" dirty="0"/>
                        <a:t>4.05</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284</a:t>
                      </a:r>
                      <a:endParaRPr lang="zh-CN" altLang="en-US" sz="1400" dirty="0"/>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2.476</a:t>
                      </a:r>
                      <a:endParaRPr lang="zh-CN" altLang="en-US" sz="1400" dirty="0"/>
                    </a:p>
                    <a:p>
                      <a:endParaRPr lang="zh-CN" altLang="en-US" sz="1400" dirty="0"/>
                    </a:p>
                  </a:txBody>
                  <a:tcPr/>
                </a:tc>
                <a:extLst>
                  <a:ext uri="{0D108BD9-81ED-4DB2-BD59-A6C34878D82A}">
                    <a16:rowId xmlns:a16="http://schemas.microsoft.com/office/drawing/2014/main" val="4049126225"/>
                  </a:ext>
                </a:extLst>
              </a:tr>
              <a:tr h="691277">
                <a:tc>
                  <a:txBody>
                    <a:bodyPr/>
                    <a:lstStyle/>
                    <a:p>
                      <a:r>
                        <a:rPr lang="en-US" altLang="zh-CN" sz="1400" dirty="0"/>
                        <a:t>7.2</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251</a:t>
                      </a:r>
                      <a:endParaRPr lang="zh-CN" altLang="en-US" sz="1400" dirty="0"/>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4.513</a:t>
                      </a:r>
                      <a:endParaRPr lang="zh-CN" altLang="en-US" sz="1400" dirty="0"/>
                    </a:p>
                    <a:p>
                      <a:endParaRPr lang="zh-CN" altLang="en-US" sz="1400" dirty="0"/>
                    </a:p>
                  </a:txBody>
                  <a:tcPr/>
                </a:tc>
                <a:extLst>
                  <a:ext uri="{0D108BD9-81ED-4DB2-BD59-A6C34878D82A}">
                    <a16:rowId xmlns:a16="http://schemas.microsoft.com/office/drawing/2014/main" val="3771632279"/>
                  </a:ext>
                </a:extLst>
              </a:tr>
              <a:tr h="691277">
                <a:tc>
                  <a:txBody>
                    <a:bodyPr/>
                    <a:lstStyle/>
                    <a:p>
                      <a:r>
                        <a:rPr lang="en-US" altLang="zh-CN" sz="1400" dirty="0"/>
                        <a:t>10.8</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286</a:t>
                      </a:r>
                      <a:endParaRPr lang="zh-CN" altLang="en-US" sz="1400" dirty="0"/>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0.151</a:t>
                      </a:r>
                      <a:endParaRPr lang="zh-CN" altLang="en-US" sz="1400" dirty="0"/>
                    </a:p>
                    <a:p>
                      <a:endParaRPr lang="zh-CN" altLang="en-US" sz="1400" dirty="0"/>
                    </a:p>
                  </a:txBody>
                  <a:tcPr/>
                </a:tc>
                <a:extLst>
                  <a:ext uri="{0D108BD9-81ED-4DB2-BD59-A6C34878D82A}">
                    <a16:rowId xmlns:a16="http://schemas.microsoft.com/office/drawing/2014/main" val="1266714777"/>
                  </a:ext>
                </a:extLst>
              </a:tr>
              <a:tr h="691277">
                <a:tc>
                  <a:txBody>
                    <a:bodyPr/>
                    <a:lstStyle/>
                    <a:p>
                      <a:r>
                        <a:rPr lang="en-US" altLang="zh-CN" sz="1400" dirty="0"/>
                        <a:t>12</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285</a:t>
                      </a:r>
                      <a:endParaRPr lang="zh-CN" altLang="en-US" sz="1400" dirty="0"/>
                    </a:p>
                    <a:p>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t>0.699</a:t>
                      </a:r>
                      <a:endParaRPr lang="zh-CN" altLang="en-US" sz="1400" dirty="0"/>
                    </a:p>
                    <a:p>
                      <a:endParaRPr lang="zh-CN" altLang="en-US" sz="1400" dirty="0"/>
                    </a:p>
                  </a:txBody>
                  <a:tcPr/>
                </a:tc>
                <a:extLst>
                  <a:ext uri="{0D108BD9-81ED-4DB2-BD59-A6C34878D82A}">
                    <a16:rowId xmlns:a16="http://schemas.microsoft.com/office/drawing/2014/main" val="194192313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99D5967D-BBB9-4E63-9CB5-789CB3CA5572}"/>
              </a:ext>
            </a:extLst>
          </p:cNvPr>
          <p:cNvSpPr txBox="1">
            <a:spLocks noChangeArrowheads="1"/>
          </p:cNvSpPr>
          <p:nvPr/>
        </p:nvSpPr>
        <p:spPr bwMode="auto">
          <a:xfrm>
            <a:off x="2842159" y="316856"/>
            <a:ext cx="3522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Summary and Discussion</a:t>
            </a:r>
            <a:endParaRPr lang="zh-CN" altLang="en-US" sz="2400" b="1" dirty="0">
              <a:solidFill>
                <a:srgbClr val="002060"/>
              </a:solidFill>
              <a:latin typeface="Times New Roman" panose="02020603050405020304" pitchFamily="18" charset="0"/>
              <a:ea typeface="隶书" panose="02010509060101010101" pitchFamily="49" charset="-122"/>
            </a:endParaRPr>
          </a:p>
        </p:txBody>
      </p:sp>
      <p:sp>
        <p:nvSpPr>
          <p:cNvPr id="3" name="文本框 2">
            <a:extLst>
              <a:ext uri="{FF2B5EF4-FFF2-40B4-BE49-F238E27FC236}">
                <a16:creationId xmlns:a16="http://schemas.microsoft.com/office/drawing/2014/main" id="{0F976855-90B8-48CE-AACD-40FE4BB6D382}"/>
              </a:ext>
            </a:extLst>
          </p:cNvPr>
          <p:cNvSpPr txBox="1"/>
          <p:nvPr/>
        </p:nvSpPr>
        <p:spPr>
          <a:xfrm>
            <a:off x="755576" y="980728"/>
            <a:ext cx="7632848" cy="50270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dirty="0"/>
              <a:t>Using NPP/</a:t>
            </a:r>
            <a:r>
              <a:rPr lang="en-US" altLang="zh-CN" dirty="0" err="1"/>
              <a:t>CrIS</a:t>
            </a:r>
            <a:r>
              <a:rPr lang="en-US" altLang="zh-CN" dirty="0"/>
              <a:t> to evaluate the radiometric calibration, checking the consistency between the hyperspectral sounder and imager on the same platform;</a:t>
            </a:r>
          </a:p>
          <a:p>
            <a:pPr marL="285750" indent="-285750">
              <a:lnSpc>
                <a:spcPct val="150000"/>
              </a:lnSpc>
              <a:buFont typeface="Wingdings" panose="05000000000000000000" pitchFamily="2" charset="2"/>
              <a:buChar char="Ø"/>
            </a:pPr>
            <a:r>
              <a:rPr lang="en-US" altLang="zh-CN" dirty="0"/>
              <a:t>FY-4A/GIIRS’s radiance has a good consistency to NPP/</a:t>
            </a:r>
            <a:r>
              <a:rPr lang="en-US" altLang="zh-CN" dirty="0" err="1"/>
              <a:t>CrIS</a:t>
            </a:r>
            <a:r>
              <a:rPr lang="en-US" altLang="zh-CN" dirty="0"/>
              <a:t>, the bias between them is less than 1 K, GIIRS is a little  lower than </a:t>
            </a:r>
            <a:r>
              <a:rPr lang="en-US" altLang="zh-CN" dirty="0" err="1"/>
              <a:t>CrIS</a:t>
            </a:r>
            <a:r>
              <a:rPr lang="en-US" altLang="zh-CN" dirty="0"/>
              <a:t>;</a:t>
            </a:r>
          </a:p>
          <a:p>
            <a:pPr marL="285750" indent="-285750">
              <a:lnSpc>
                <a:spcPct val="150000"/>
              </a:lnSpc>
              <a:buFont typeface="Wingdings" panose="05000000000000000000" pitchFamily="2" charset="2"/>
              <a:buChar char="Ø"/>
            </a:pPr>
            <a:r>
              <a:rPr lang="en-US" altLang="zh-CN" dirty="0"/>
              <a:t>GIIRS and AGRI have a good consistency, the bias depend on FOV has much improved;</a:t>
            </a:r>
          </a:p>
          <a:p>
            <a:pPr marL="285750" indent="-285750">
              <a:lnSpc>
                <a:spcPct val="150000"/>
              </a:lnSpc>
              <a:buFont typeface="Wingdings" panose="05000000000000000000" pitchFamily="2" charset="2"/>
              <a:buChar char="Ø"/>
            </a:pPr>
            <a:r>
              <a:rPr lang="en-US" altLang="zh-CN" dirty="0"/>
              <a:t>Comparing to </a:t>
            </a:r>
            <a:r>
              <a:rPr lang="en-US" altLang="zh-CN" dirty="0" err="1"/>
              <a:t>CrIS</a:t>
            </a:r>
            <a:r>
              <a:rPr lang="en-US" altLang="zh-CN" dirty="0"/>
              <a:t>, FY-3D/HIRAS’s radiance is a littler higher than </a:t>
            </a:r>
            <a:r>
              <a:rPr lang="en-US" altLang="zh-CN" dirty="0" err="1"/>
              <a:t>CrIS</a:t>
            </a:r>
            <a:r>
              <a:rPr lang="en-US" altLang="zh-CN" dirty="0"/>
              <a:t>, and after nonlinear correction, the bias in window channels is less than 0.5 K;</a:t>
            </a:r>
          </a:p>
          <a:p>
            <a:pPr marL="285750" indent="-285750">
              <a:lnSpc>
                <a:spcPct val="150000"/>
              </a:lnSpc>
              <a:buFont typeface="Wingdings" panose="05000000000000000000" pitchFamily="2" charset="2"/>
              <a:buChar char="Ø"/>
            </a:pPr>
            <a:endParaRPr lang="en-US" altLang="zh-CN" dirty="0"/>
          </a:p>
          <a:p>
            <a:pPr marL="285750" indent="-285750">
              <a:lnSpc>
                <a:spcPct val="150000"/>
              </a:lnSpc>
              <a:buFont typeface="Wingdings" panose="05000000000000000000" pitchFamily="2" charset="2"/>
              <a:buChar char="Ø"/>
            </a:pPr>
            <a:endParaRPr lang="zh-CN" altLang="en-US" dirty="0"/>
          </a:p>
        </p:txBody>
      </p:sp>
    </p:spTree>
    <p:extLst>
      <p:ext uri="{BB962C8B-B14F-4D97-AF65-F5344CB8AC3E}">
        <p14:creationId xmlns:p14="http://schemas.microsoft.com/office/powerpoint/2010/main" val="103960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84FBC917-CE72-429C-B889-FFF09604A231}"/>
              </a:ext>
            </a:extLst>
          </p:cNvPr>
          <p:cNvSpPr>
            <a:spLocks noGrp="1" noChangeArrowheads="1"/>
          </p:cNvSpPr>
          <p:nvPr>
            <p:ph type="ctrTitle"/>
          </p:nvPr>
        </p:nvSpPr>
        <p:spPr>
          <a:xfrm>
            <a:off x="107950" y="1916113"/>
            <a:ext cx="8893175" cy="1803400"/>
          </a:xfrm>
        </p:spPr>
        <p:txBody>
          <a:bodyPr anchor="ctr"/>
          <a:lstStyle/>
          <a:p>
            <a:pPr eaLnBrk="1" hangingPunct="1"/>
            <a:r>
              <a:rPr lang="en-US" altLang="zh-CN" sz="4000" dirty="0">
                <a:solidFill>
                  <a:srgbClr val="0000CC"/>
                </a:solidFill>
                <a:latin typeface="Arial Black" panose="020B0A04020102020204" pitchFamily="34" charset="0"/>
                <a:ea typeface="DFPOP1-W9" pitchFamily="1" charset="-128"/>
              </a:rPr>
              <a:t>Thanks for your attention!</a:t>
            </a:r>
          </a:p>
        </p:txBody>
      </p:sp>
      <p:sp>
        <p:nvSpPr>
          <p:cNvPr id="27651" name="Rectangle 5">
            <a:extLst>
              <a:ext uri="{FF2B5EF4-FFF2-40B4-BE49-F238E27FC236}">
                <a16:creationId xmlns:a16="http://schemas.microsoft.com/office/drawing/2014/main" id="{43932375-58B7-4DEB-ACD8-6B97EBA66D26}"/>
              </a:ext>
            </a:extLst>
          </p:cNvPr>
          <p:cNvSpPr>
            <a:spLocks noGrp="1" noChangeArrowheads="1"/>
          </p:cNvSpPr>
          <p:nvPr>
            <p:ph type="subTitle" idx="1"/>
          </p:nvPr>
        </p:nvSpPr>
        <p:spPr>
          <a:xfrm>
            <a:off x="1371600" y="3886200"/>
            <a:ext cx="6400800" cy="1752600"/>
          </a:xfrm>
        </p:spPr>
        <p:txBody>
          <a:bodyPr/>
          <a:lstStyle/>
          <a:p>
            <a:pPr eaLnBrk="1" hangingPunct="1"/>
            <a:endParaRPr lang="zh-CN" altLang="zh-CN"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3D0D7E-6D21-481B-A49F-DAB5DB4EC6A9}"/>
              </a:ext>
            </a:extLst>
          </p:cNvPr>
          <p:cNvSpPr txBox="1">
            <a:spLocks noChangeArrowheads="1"/>
          </p:cNvSpPr>
          <p:nvPr/>
        </p:nvSpPr>
        <p:spPr>
          <a:xfrm>
            <a:off x="468313" y="188913"/>
            <a:ext cx="8229600" cy="563562"/>
          </a:xfrm>
          <a:prstGeom prst="rect">
            <a:avLst/>
          </a:prstGeom>
        </p:spPr>
        <p:txBody>
          <a:bodyPr/>
          <a:lstStyle>
            <a:lvl1pPr algn="ctr" rtl="0" eaLnBrk="0" fontAlgn="base" hangingPunct="0">
              <a:spcBef>
                <a:spcPct val="0"/>
              </a:spcBef>
              <a:spcAft>
                <a:spcPct val="0"/>
              </a:spcAft>
              <a:defRPr sz="2800" kern="1200">
                <a:solidFill>
                  <a:srgbClr val="008000"/>
                </a:solidFill>
                <a:latin typeface="+mj-lt"/>
                <a:ea typeface="+mj-ea"/>
                <a:cs typeface="+mj-cs"/>
              </a:defRPr>
            </a:lvl1pPr>
            <a:lvl2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2800">
                <a:solidFill>
                  <a:srgbClr val="008000"/>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2800">
                <a:solidFill>
                  <a:srgbClr val="008000"/>
                </a:solidFill>
                <a:latin typeface="Times New Roman" panose="02020603050405020304" pitchFamily="18" charset="0"/>
                <a:ea typeface="宋体" panose="02010600030101010101" pitchFamily="2" charset="-122"/>
              </a:defRPr>
            </a:lvl9pPr>
          </a:lstStyle>
          <a:p>
            <a:pPr eaLnBrk="1" hangingPunct="1"/>
            <a:r>
              <a:rPr lang="en-US" altLang="zh-CN" dirty="0">
                <a:solidFill>
                  <a:srgbClr val="002060"/>
                </a:solidFill>
                <a:latin typeface="Arial Black" panose="020B0A04020102020204" pitchFamily="34" charset="0"/>
              </a:rPr>
              <a:t>Introduction</a:t>
            </a:r>
          </a:p>
        </p:txBody>
      </p:sp>
      <p:sp>
        <p:nvSpPr>
          <p:cNvPr id="2" name="文本框 1">
            <a:extLst>
              <a:ext uri="{FF2B5EF4-FFF2-40B4-BE49-F238E27FC236}">
                <a16:creationId xmlns:a16="http://schemas.microsoft.com/office/drawing/2014/main" id="{C4298879-400E-4B0B-A407-454277B7C623}"/>
              </a:ext>
            </a:extLst>
          </p:cNvPr>
          <p:cNvSpPr txBox="1"/>
          <p:nvPr/>
        </p:nvSpPr>
        <p:spPr>
          <a:xfrm>
            <a:off x="4751512" y="908720"/>
            <a:ext cx="4392488" cy="2308324"/>
          </a:xfrm>
          <a:prstGeom prst="rect">
            <a:avLst/>
          </a:prstGeom>
          <a:noFill/>
        </p:spPr>
        <p:txBody>
          <a:bodyPr wrap="square" rtlCol="0">
            <a:spAutoFit/>
          </a:bodyPr>
          <a:lstStyle/>
          <a:p>
            <a:r>
              <a:rPr lang="en-US" altLang="zh-CN" dirty="0"/>
              <a:t>FY3D ----HIRAS, MERSI</a:t>
            </a:r>
          </a:p>
          <a:p>
            <a:r>
              <a:rPr lang="en-US" altLang="zh-CN" dirty="0"/>
              <a:t>15 Nov., 2017: launched</a:t>
            </a:r>
          </a:p>
          <a:p>
            <a:r>
              <a:rPr lang="en-US" altLang="zh-CN" dirty="0"/>
              <a:t>08 Dec., 2017: MERSI-II started working </a:t>
            </a:r>
          </a:p>
          <a:p>
            <a:r>
              <a:rPr lang="en-US" altLang="zh-CN" dirty="0"/>
              <a:t>11 Dec., 2017: </a:t>
            </a:r>
            <a:r>
              <a:rPr lang="en-US" altLang="zh-CN"/>
              <a:t>Started in-orbit </a:t>
            </a:r>
            <a:r>
              <a:rPr lang="en-US" altLang="zh-CN" dirty="0"/>
              <a:t>test</a:t>
            </a:r>
          </a:p>
          <a:p>
            <a:r>
              <a:rPr lang="en-US" altLang="zh-CN" dirty="0"/>
              <a:t>25 Feb., 2018: HIRAS started working</a:t>
            </a:r>
          </a:p>
          <a:p>
            <a:r>
              <a:rPr lang="en-US" altLang="zh-CN" dirty="0"/>
              <a:t>04 Mar., 2018: Received earth view data</a:t>
            </a:r>
          </a:p>
          <a:p>
            <a:endParaRPr lang="en-US" altLang="zh-CN" dirty="0"/>
          </a:p>
          <a:p>
            <a:endParaRPr lang="zh-CN" altLang="en-US" dirty="0"/>
          </a:p>
        </p:txBody>
      </p:sp>
      <p:sp>
        <p:nvSpPr>
          <p:cNvPr id="5" name="文本框 4">
            <a:extLst>
              <a:ext uri="{FF2B5EF4-FFF2-40B4-BE49-F238E27FC236}">
                <a16:creationId xmlns:a16="http://schemas.microsoft.com/office/drawing/2014/main" id="{C7DC88A7-4786-4BD3-96B8-BE6AAC1791F5}"/>
              </a:ext>
            </a:extLst>
          </p:cNvPr>
          <p:cNvSpPr txBox="1"/>
          <p:nvPr/>
        </p:nvSpPr>
        <p:spPr>
          <a:xfrm>
            <a:off x="215305" y="980728"/>
            <a:ext cx="4392488" cy="1754326"/>
          </a:xfrm>
          <a:prstGeom prst="rect">
            <a:avLst/>
          </a:prstGeom>
          <a:noFill/>
        </p:spPr>
        <p:txBody>
          <a:bodyPr wrap="square" rtlCol="0">
            <a:spAutoFit/>
          </a:bodyPr>
          <a:lstStyle/>
          <a:p>
            <a:r>
              <a:rPr lang="en-US" altLang="zh-CN" dirty="0"/>
              <a:t>FY4A ----GIIRS, AGRI</a:t>
            </a:r>
          </a:p>
          <a:p>
            <a:endParaRPr lang="en-US" altLang="zh-CN" dirty="0"/>
          </a:p>
          <a:p>
            <a:r>
              <a:rPr lang="en-US" altLang="zh-CN" dirty="0"/>
              <a:t>11 Dec., 2016: launched</a:t>
            </a:r>
          </a:p>
          <a:p>
            <a:r>
              <a:rPr lang="en-US" altLang="zh-CN" dirty="0"/>
              <a:t>26 Dec., 2017: Started in-orbit test</a:t>
            </a:r>
          </a:p>
          <a:p>
            <a:endParaRPr lang="en-US" altLang="zh-CN" dirty="0"/>
          </a:p>
          <a:p>
            <a:endParaRPr lang="zh-CN" altLang="en-US" dirty="0"/>
          </a:p>
        </p:txBody>
      </p:sp>
      <p:sp>
        <p:nvSpPr>
          <p:cNvPr id="7" name="文本框 6">
            <a:extLst>
              <a:ext uri="{FF2B5EF4-FFF2-40B4-BE49-F238E27FC236}">
                <a16:creationId xmlns:a16="http://schemas.microsoft.com/office/drawing/2014/main" id="{9A8FFD82-7EB7-4F85-B70A-60476D5AF5F9}"/>
              </a:ext>
            </a:extLst>
          </p:cNvPr>
          <p:cNvSpPr txBox="1"/>
          <p:nvPr/>
        </p:nvSpPr>
        <p:spPr>
          <a:xfrm>
            <a:off x="1826258" y="2427263"/>
            <a:ext cx="1612274"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a:t>FY4A/GIIRS</a:t>
            </a:r>
          </a:p>
          <a:p>
            <a:pPr algn="ctr"/>
            <a:r>
              <a:rPr lang="en-US" altLang="zh-CN" sz="1000" dirty="0"/>
              <a:t>Hyperspectral Sounder</a:t>
            </a:r>
            <a:endParaRPr lang="zh-CN" altLang="en-US" sz="1000" dirty="0"/>
          </a:p>
        </p:txBody>
      </p:sp>
      <p:sp>
        <p:nvSpPr>
          <p:cNvPr id="9" name="文本框 8">
            <a:extLst>
              <a:ext uri="{FF2B5EF4-FFF2-40B4-BE49-F238E27FC236}">
                <a16:creationId xmlns:a16="http://schemas.microsoft.com/office/drawing/2014/main" id="{568C8FDD-70D7-4150-9111-1724AE077D8C}"/>
              </a:ext>
            </a:extLst>
          </p:cNvPr>
          <p:cNvSpPr txBox="1"/>
          <p:nvPr/>
        </p:nvSpPr>
        <p:spPr>
          <a:xfrm>
            <a:off x="1826257" y="3534127"/>
            <a:ext cx="16122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dirty="0"/>
              <a:t>FY4A/AGRI</a:t>
            </a:r>
          </a:p>
          <a:p>
            <a:pPr algn="ctr"/>
            <a:r>
              <a:rPr lang="en-US" altLang="zh-CN" sz="1000" dirty="0"/>
              <a:t>Imager</a:t>
            </a:r>
            <a:endParaRPr lang="zh-CN" altLang="en-US" sz="1000" dirty="0"/>
          </a:p>
        </p:txBody>
      </p:sp>
      <p:sp>
        <p:nvSpPr>
          <p:cNvPr id="10" name="文本框 9">
            <a:extLst>
              <a:ext uri="{FF2B5EF4-FFF2-40B4-BE49-F238E27FC236}">
                <a16:creationId xmlns:a16="http://schemas.microsoft.com/office/drawing/2014/main" id="{E06BEF63-D330-4061-8008-178ACE1141F9}"/>
              </a:ext>
            </a:extLst>
          </p:cNvPr>
          <p:cNvSpPr txBox="1"/>
          <p:nvPr/>
        </p:nvSpPr>
        <p:spPr>
          <a:xfrm>
            <a:off x="5477419" y="4009132"/>
            <a:ext cx="148951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algn="ctr"/>
            <a:r>
              <a:rPr lang="en-US" altLang="zh-CN" dirty="0"/>
              <a:t>NPP/</a:t>
            </a:r>
            <a:r>
              <a:rPr lang="en-US" altLang="zh-CN" dirty="0" err="1"/>
              <a:t>CrIS</a:t>
            </a:r>
            <a:endParaRPr lang="en-US" altLang="zh-CN" dirty="0"/>
          </a:p>
          <a:p>
            <a:pPr algn="ctr"/>
            <a:r>
              <a:rPr lang="en-US" altLang="zh-CN" sz="1000" dirty="0"/>
              <a:t>Hyperspectral Sounder</a:t>
            </a:r>
            <a:endParaRPr lang="zh-CN" altLang="en-US" sz="1000" dirty="0"/>
          </a:p>
        </p:txBody>
      </p:sp>
      <p:sp>
        <p:nvSpPr>
          <p:cNvPr id="12" name="文本框 11">
            <a:extLst>
              <a:ext uri="{FF2B5EF4-FFF2-40B4-BE49-F238E27FC236}">
                <a16:creationId xmlns:a16="http://schemas.microsoft.com/office/drawing/2014/main" id="{5C9273DE-1662-44EA-A80E-22E9E267EBD3}"/>
              </a:ext>
            </a:extLst>
          </p:cNvPr>
          <p:cNvSpPr txBox="1"/>
          <p:nvPr/>
        </p:nvSpPr>
        <p:spPr>
          <a:xfrm>
            <a:off x="1867327" y="5682594"/>
            <a:ext cx="161227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a:t>FY3D/HIRAS</a:t>
            </a:r>
          </a:p>
          <a:p>
            <a:pPr algn="ctr"/>
            <a:r>
              <a:rPr lang="en-US" altLang="zh-CN" sz="1000" dirty="0"/>
              <a:t>Hyperspectral Sounder</a:t>
            </a:r>
            <a:endParaRPr lang="zh-CN" altLang="en-US" sz="1000" dirty="0"/>
          </a:p>
        </p:txBody>
      </p:sp>
      <p:sp>
        <p:nvSpPr>
          <p:cNvPr id="13" name="文本框 12">
            <a:extLst>
              <a:ext uri="{FF2B5EF4-FFF2-40B4-BE49-F238E27FC236}">
                <a16:creationId xmlns:a16="http://schemas.microsoft.com/office/drawing/2014/main" id="{EA2DB234-FA7D-4B72-A431-95094C6669C9}"/>
              </a:ext>
            </a:extLst>
          </p:cNvPr>
          <p:cNvSpPr txBox="1"/>
          <p:nvPr/>
        </p:nvSpPr>
        <p:spPr>
          <a:xfrm>
            <a:off x="1847682" y="4494788"/>
            <a:ext cx="161227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dirty="0"/>
              <a:t>FY3D/MERSI</a:t>
            </a:r>
          </a:p>
          <a:p>
            <a:pPr algn="ctr"/>
            <a:r>
              <a:rPr lang="en-US" altLang="zh-CN" sz="1000" dirty="0"/>
              <a:t>Imager</a:t>
            </a:r>
            <a:endParaRPr lang="zh-CN" altLang="en-US" sz="1000" dirty="0"/>
          </a:p>
        </p:txBody>
      </p:sp>
      <p:cxnSp>
        <p:nvCxnSpPr>
          <p:cNvPr id="16" name="直接箭头连接符 15">
            <a:extLst>
              <a:ext uri="{FF2B5EF4-FFF2-40B4-BE49-F238E27FC236}">
                <a16:creationId xmlns:a16="http://schemas.microsoft.com/office/drawing/2014/main" id="{7DA9BF0A-0365-40E7-ACE4-24CDA1F6EE9B}"/>
              </a:ext>
            </a:extLst>
          </p:cNvPr>
          <p:cNvCxnSpPr/>
          <p:nvPr/>
        </p:nvCxnSpPr>
        <p:spPr>
          <a:xfrm>
            <a:off x="3459959" y="2950483"/>
            <a:ext cx="2017460" cy="1058649"/>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8" name="直接箭头连接符 17">
            <a:extLst>
              <a:ext uri="{FF2B5EF4-FFF2-40B4-BE49-F238E27FC236}">
                <a16:creationId xmlns:a16="http://schemas.microsoft.com/office/drawing/2014/main" id="{579E3485-BF5A-4671-956C-F48B9D49B2FB}"/>
              </a:ext>
            </a:extLst>
          </p:cNvPr>
          <p:cNvCxnSpPr>
            <a:cxnSpLocks/>
          </p:cNvCxnSpPr>
          <p:nvPr/>
        </p:nvCxnSpPr>
        <p:spPr>
          <a:xfrm flipV="1">
            <a:off x="3479602" y="4532352"/>
            <a:ext cx="1997817" cy="1150242"/>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23" name="直接箭头连接符 22">
            <a:extLst>
              <a:ext uri="{FF2B5EF4-FFF2-40B4-BE49-F238E27FC236}">
                <a16:creationId xmlns:a16="http://schemas.microsoft.com/office/drawing/2014/main" id="{018C43AC-1423-4385-8300-109AC0A3FE5C}"/>
              </a:ext>
            </a:extLst>
          </p:cNvPr>
          <p:cNvCxnSpPr/>
          <p:nvPr/>
        </p:nvCxnSpPr>
        <p:spPr>
          <a:xfrm>
            <a:off x="2673464" y="3080986"/>
            <a:ext cx="0" cy="36004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6" name="直接箭头连接符 25">
            <a:extLst>
              <a:ext uri="{FF2B5EF4-FFF2-40B4-BE49-F238E27FC236}">
                <a16:creationId xmlns:a16="http://schemas.microsoft.com/office/drawing/2014/main" id="{5F8535A5-45DD-499B-B106-0BFF8F973C06}"/>
              </a:ext>
            </a:extLst>
          </p:cNvPr>
          <p:cNvCxnSpPr>
            <a:cxnSpLocks/>
          </p:cNvCxnSpPr>
          <p:nvPr/>
        </p:nvCxnSpPr>
        <p:spPr>
          <a:xfrm>
            <a:off x="2786545" y="5062259"/>
            <a:ext cx="0" cy="58051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7" name="直接箭头连接符 26">
            <a:extLst>
              <a:ext uri="{FF2B5EF4-FFF2-40B4-BE49-F238E27FC236}">
                <a16:creationId xmlns:a16="http://schemas.microsoft.com/office/drawing/2014/main" id="{D77B08C9-7E9C-426D-97E7-4111EA4F4844}"/>
              </a:ext>
            </a:extLst>
          </p:cNvPr>
          <p:cNvCxnSpPr>
            <a:cxnSpLocks/>
          </p:cNvCxnSpPr>
          <p:nvPr/>
        </p:nvCxnSpPr>
        <p:spPr>
          <a:xfrm flipV="1">
            <a:off x="2632394" y="5036480"/>
            <a:ext cx="0" cy="5676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直接箭头连接符 30">
            <a:extLst>
              <a:ext uri="{FF2B5EF4-FFF2-40B4-BE49-F238E27FC236}">
                <a16:creationId xmlns:a16="http://schemas.microsoft.com/office/drawing/2014/main" id="{9A56AFDA-316A-4883-A229-B57E29B5AAD6}"/>
              </a:ext>
            </a:extLst>
          </p:cNvPr>
          <p:cNvCxnSpPr>
            <a:cxnSpLocks/>
          </p:cNvCxnSpPr>
          <p:nvPr/>
        </p:nvCxnSpPr>
        <p:spPr>
          <a:xfrm flipV="1">
            <a:off x="2555776" y="3066474"/>
            <a:ext cx="0" cy="3625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7" name="直接箭头连接符 36">
            <a:extLst>
              <a:ext uri="{FF2B5EF4-FFF2-40B4-BE49-F238E27FC236}">
                <a16:creationId xmlns:a16="http://schemas.microsoft.com/office/drawing/2014/main" id="{8226B306-CA50-421A-93DC-0669978666CE}"/>
              </a:ext>
            </a:extLst>
          </p:cNvPr>
          <p:cNvCxnSpPr>
            <a:cxnSpLocks/>
          </p:cNvCxnSpPr>
          <p:nvPr/>
        </p:nvCxnSpPr>
        <p:spPr>
          <a:xfrm>
            <a:off x="3459959" y="3534127"/>
            <a:ext cx="2017460" cy="523220"/>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直接箭头连接符 39">
            <a:extLst>
              <a:ext uri="{FF2B5EF4-FFF2-40B4-BE49-F238E27FC236}">
                <a16:creationId xmlns:a16="http://schemas.microsoft.com/office/drawing/2014/main" id="{2AD8DE7D-8710-41FA-AE53-758B66893FA6}"/>
              </a:ext>
            </a:extLst>
          </p:cNvPr>
          <p:cNvCxnSpPr>
            <a:cxnSpLocks/>
          </p:cNvCxnSpPr>
          <p:nvPr/>
        </p:nvCxnSpPr>
        <p:spPr>
          <a:xfrm flipV="1">
            <a:off x="3438532" y="4509120"/>
            <a:ext cx="2038887" cy="485656"/>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76" name="文本框 7175">
            <a:extLst>
              <a:ext uri="{FF2B5EF4-FFF2-40B4-BE49-F238E27FC236}">
                <a16:creationId xmlns:a16="http://schemas.microsoft.com/office/drawing/2014/main" id="{C2BF6C22-E7E1-494C-9256-6A9B9FDB73AA}"/>
              </a:ext>
            </a:extLst>
          </p:cNvPr>
          <p:cNvSpPr txBox="1"/>
          <p:nvPr/>
        </p:nvSpPr>
        <p:spPr>
          <a:xfrm>
            <a:off x="135958" y="3119212"/>
            <a:ext cx="761747" cy="369332"/>
          </a:xfrm>
          <a:prstGeom prst="rect">
            <a:avLst/>
          </a:prstGeom>
          <a:noFill/>
        </p:spPr>
        <p:txBody>
          <a:bodyPr wrap="none" rtlCol="0">
            <a:spAutoFit/>
          </a:bodyPr>
          <a:lstStyle/>
          <a:p>
            <a:r>
              <a:rPr lang="en-US" altLang="zh-CN" dirty="0"/>
              <a:t>FY4A</a:t>
            </a:r>
            <a:endParaRPr lang="zh-CN" altLang="en-US" dirty="0"/>
          </a:p>
        </p:txBody>
      </p:sp>
      <p:sp>
        <p:nvSpPr>
          <p:cNvPr id="44" name="文本框 43">
            <a:extLst>
              <a:ext uri="{FF2B5EF4-FFF2-40B4-BE49-F238E27FC236}">
                <a16:creationId xmlns:a16="http://schemas.microsoft.com/office/drawing/2014/main" id="{1925F7B8-32CE-4D78-80CE-9C3DF639A64F}"/>
              </a:ext>
            </a:extLst>
          </p:cNvPr>
          <p:cNvSpPr txBox="1"/>
          <p:nvPr/>
        </p:nvSpPr>
        <p:spPr>
          <a:xfrm>
            <a:off x="193018" y="4877593"/>
            <a:ext cx="774571" cy="369332"/>
          </a:xfrm>
          <a:prstGeom prst="rect">
            <a:avLst/>
          </a:prstGeom>
          <a:noFill/>
        </p:spPr>
        <p:txBody>
          <a:bodyPr wrap="none" rtlCol="0">
            <a:spAutoFit/>
          </a:bodyPr>
          <a:lstStyle/>
          <a:p>
            <a:r>
              <a:rPr lang="en-US" altLang="zh-CN" dirty="0"/>
              <a:t>FY3D</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2C376A-00D0-451B-BA76-C6D736CB8E55}"/>
              </a:ext>
            </a:extLst>
          </p:cNvPr>
          <p:cNvSpPr>
            <a:spLocks noGrp="1" noChangeArrowheads="1"/>
          </p:cNvSpPr>
          <p:nvPr>
            <p:ph type="title"/>
          </p:nvPr>
        </p:nvSpPr>
        <p:spPr/>
        <p:txBody>
          <a:bodyPr/>
          <a:lstStyle/>
          <a:p>
            <a:pPr eaLnBrk="1" hangingPunct="1"/>
            <a:r>
              <a:rPr lang="en-US" altLang="zh-CN" dirty="0">
                <a:solidFill>
                  <a:srgbClr val="002060"/>
                </a:solidFill>
                <a:latin typeface="Arial Black" panose="020B0A04020102020204" pitchFamily="34" charset="0"/>
              </a:rPr>
              <a:t>Outline</a:t>
            </a:r>
          </a:p>
        </p:txBody>
      </p:sp>
      <p:sp>
        <p:nvSpPr>
          <p:cNvPr id="5123" name="Rectangle 3">
            <a:extLst>
              <a:ext uri="{FF2B5EF4-FFF2-40B4-BE49-F238E27FC236}">
                <a16:creationId xmlns:a16="http://schemas.microsoft.com/office/drawing/2014/main" id="{C2FC43CB-0506-4CCD-B463-5E1EAF6A1EE8}"/>
              </a:ext>
            </a:extLst>
          </p:cNvPr>
          <p:cNvSpPr>
            <a:spLocks noGrp="1" noChangeArrowheads="1"/>
          </p:cNvSpPr>
          <p:nvPr>
            <p:ph type="body" idx="1"/>
          </p:nvPr>
        </p:nvSpPr>
        <p:spPr>
          <a:xfrm>
            <a:off x="323850" y="1484313"/>
            <a:ext cx="8569325" cy="4897437"/>
          </a:xfrm>
        </p:spPr>
        <p:txBody>
          <a:bodyPr/>
          <a:lstStyle/>
          <a:p>
            <a:pPr eaLnBrk="1" hangingPunct="1">
              <a:lnSpc>
                <a:spcPct val="120000"/>
              </a:lnSpc>
            </a:pPr>
            <a:r>
              <a:rPr lang="en-US" altLang="zh-CN" dirty="0">
                <a:latin typeface="Arial" panose="020B0604020202020204" pitchFamily="34" charset="0"/>
                <a:cs typeface="Arial" panose="020B0604020202020204" pitchFamily="34" charset="0"/>
              </a:rPr>
              <a:t>Introduction</a:t>
            </a:r>
          </a:p>
          <a:p>
            <a:pPr eaLnBrk="1" hangingPunct="1">
              <a:lnSpc>
                <a:spcPct val="120000"/>
              </a:lnSpc>
            </a:pPr>
            <a:r>
              <a:rPr lang="en-US" altLang="zh-CN" dirty="0">
                <a:solidFill>
                  <a:srgbClr val="0000FF"/>
                </a:solidFill>
                <a:latin typeface="Arial" panose="020B0604020202020204" pitchFamily="34" charset="0"/>
                <a:cs typeface="Arial" panose="020B0604020202020204" pitchFamily="34" charset="0"/>
              </a:rPr>
              <a:t>FY4A-GIIRS evaluation using </a:t>
            </a:r>
            <a:r>
              <a:rPr lang="en-US" altLang="zh-CN" dirty="0" err="1">
                <a:solidFill>
                  <a:srgbClr val="0000FF"/>
                </a:solidFill>
                <a:latin typeface="Arial" panose="020B0604020202020204" pitchFamily="34" charset="0"/>
                <a:cs typeface="Arial" panose="020B0604020202020204" pitchFamily="34" charset="0"/>
              </a:rPr>
              <a:t>CrIS</a:t>
            </a:r>
            <a:r>
              <a:rPr lang="en-US" altLang="zh-CN" dirty="0">
                <a:solidFill>
                  <a:srgbClr val="0000FF"/>
                </a:solidFill>
                <a:latin typeface="Arial" panose="020B0604020202020204" pitchFamily="34" charset="0"/>
                <a:cs typeface="Arial" panose="020B0604020202020204" pitchFamily="34" charset="0"/>
              </a:rPr>
              <a:t> and FY4A-AGRI</a:t>
            </a:r>
          </a:p>
          <a:p>
            <a:pPr eaLnBrk="1" hangingPunct="1">
              <a:lnSpc>
                <a:spcPct val="120000"/>
              </a:lnSpc>
            </a:pPr>
            <a:r>
              <a:rPr lang="en-US" altLang="zh-CN" dirty="0">
                <a:latin typeface="Arial" panose="020B0604020202020204" pitchFamily="34" charset="0"/>
                <a:cs typeface="Arial" panose="020B0604020202020204" pitchFamily="34" charset="0"/>
              </a:rPr>
              <a:t>FY3D-HIRAS evaluation</a:t>
            </a:r>
          </a:p>
          <a:p>
            <a:pPr eaLnBrk="1" hangingPunct="1">
              <a:lnSpc>
                <a:spcPct val="120000"/>
              </a:lnSpc>
            </a:pPr>
            <a:r>
              <a:rPr lang="en-US" altLang="zh-CN" dirty="0">
                <a:latin typeface="Arial" panose="020B0604020202020204" pitchFamily="34" charset="0"/>
                <a:cs typeface="Arial" panose="020B0604020202020204" pitchFamily="34" charset="0"/>
              </a:rPr>
              <a:t>Summary and discussion</a:t>
            </a:r>
          </a:p>
        </p:txBody>
      </p:sp>
    </p:spTree>
    <p:extLst>
      <p:ext uri="{BB962C8B-B14F-4D97-AF65-F5344CB8AC3E}">
        <p14:creationId xmlns:p14="http://schemas.microsoft.com/office/powerpoint/2010/main" val="23920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1">
            <a:extLst>
              <a:ext uri="{FF2B5EF4-FFF2-40B4-BE49-F238E27FC236}">
                <a16:creationId xmlns:a16="http://schemas.microsoft.com/office/drawing/2014/main" id="{62081048-FF5F-4575-B0F2-DF65BB435005}"/>
              </a:ext>
            </a:extLst>
          </p:cNvPr>
          <p:cNvSpPr txBox="1">
            <a:spLocks noChangeArrowheads="1"/>
          </p:cNvSpPr>
          <p:nvPr/>
        </p:nvSpPr>
        <p:spPr bwMode="auto">
          <a:xfrm>
            <a:off x="301625" y="836613"/>
            <a:ext cx="7059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a:t>FY4/GIIRS and NPP/</a:t>
            </a:r>
            <a:r>
              <a:rPr lang="en-US" altLang="zh-CN" sz="1800" b="1" dirty="0" err="1"/>
              <a:t>CrIS</a:t>
            </a:r>
            <a:endParaRPr lang="zh-CN" altLang="en-US" sz="1800" b="1" dirty="0"/>
          </a:p>
        </p:txBody>
      </p:sp>
      <p:sp>
        <p:nvSpPr>
          <p:cNvPr id="8195" name="Rectangle 2">
            <a:extLst>
              <a:ext uri="{FF2B5EF4-FFF2-40B4-BE49-F238E27FC236}">
                <a16:creationId xmlns:a16="http://schemas.microsoft.com/office/drawing/2014/main" id="{7135A4B6-A68B-43FB-8BE2-024885B59E46}"/>
              </a:ext>
            </a:extLst>
          </p:cNvPr>
          <p:cNvSpPr txBox="1">
            <a:spLocks noChangeArrowheads="1"/>
          </p:cNvSpPr>
          <p:nvPr/>
        </p:nvSpPr>
        <p:spPr bwMode="auto">
          <a:xfrm>
            <a:off x="468313" y="188913"/>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dirty="0">
                <a:solidFill>
                  <a:srgbClr val="002060"/>
                </a:solidFill>
                <a:latin typeface="Times New Roman" panose="02020603050405020304" pitchFamily="18" charset="0"/>
                <a:ea typeface="隶书" panose="02010509060101010101" pitchFamily="49" charset="-122"/>
              </a:rPr>
              <a:t>   Pixel collocation method</a:t>
            </a:r>
          </a:p>
        </p:txBody>
      </p:sp>
      <p:sp>
        <p:nvSpPr>
          <p:cNvPr id="8196" name="文本框 7">
            <a:extLst>
              <a:ext uri="{FF2B5EF4-FFF2-40B4-BE49-F238E27FC236}">
                <a16:creationId xmlns:a16="http://schemas.microsoft.com/office/drawing/2014/main" id="{222F5034-B0B8-41F5-A333-5F7122E83241}"/>
              </a:ext>
            </a:extLst>
          </p:cNvPr>
          <p:cNvSpPr txBox="1">
            <a:spLocks noChangeArrowheads="1"/>
          </p:cNvSpPr>
          <p:nvPr/>
        </p:nvSpPr>
        <p:spPr bwMode="auto">
          <a:xfrm>
            <a:off x="658813" y="115570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b="1" dirty="0"/>
              <a:t>Region restricting</a:t>
            </a:r>
            <a:r>
              <a:rPr lang="en-US" altLang="zh-CN" sz="1600" dirty="0"/>
              <a:t>: GEO nadir ±35º area</a:t>
            </a:r>
          </a:p>
          <a:p>
            <a:pPr eaLnBrk="1" hangingPunct="1">
              <a:spcBef>
                <a:spcPct val="0"/>
              </a:spcBef>
              <a:buFontTx/>
              <a:buNone/>
            </a:pPr>
            <a:r>
              <a:rPr lang="en-US" altLang="zh-CN" sz="1600" b="1" dirty="0"/>
              <a:t>First geolocation collocating</a:t>
            </a:r>
            <a:r>
              <a:rPr lang="en-US" altLang="zh-CN" sz="1600" dirty="0"/>
              <a:t>: if there is overlapping region</a:t>
            </a:r>
          </a:p>
          <a:p>
            <a:pPr eaLnBrk="1" hangingPunct="1">
              <a:spcBef>
                <a:spcPct val="0"/>
              </a:spcBef>
              <a:buFontTx/>
              <a:buNone/>
            </a:pPr>
            <a:r>
              <a:rPr lang="en-US" altLang="zh-CN" sz="1600" b="1" dirty="0"/>
              <a:t>Overlapping</a:t>
            </a:r>
            <a:r>
              <a:rPr lang="zh-CN" altLang="en-US" sz="1600" dirty="0"/>
              <a:t>：</a:t>
            </a:r>
            <a:r>
              <a:rPr lang="en-US" altLang="zh-CN" sz="1600" dirty="0"/>
              <a:t>find the total overlapping region</a:t>
            </a:r>
            <a:endParaRPr lang="zh-CN" altLang="en-US" sz="1600" dirty="0"/>
          </a:p>
        </p:txBody>
      </p:sp>
      <p:pic>
        <p:nvPicPr>
          <p:cNvPr id="8197" name="图片 8">
            <a:extLst>
              <a:ext uri="{FF2B5EF4-FFF2-40B4-BE49-F238E27FC236}">
                <a16:creationId xmlns:a16="http://schemas.microsoft.com/office/drawing/2014/main" id="{EEB7E52C-3A00-4938-AEAD-53EFB77D3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08" t="6667" r="24123" b="4204"/>
          <a:stretch>
            <a:fillRect/>
          </a:stretch>
        </p:blipFill>
        <p:spPr bwMode="auto">
          <a:xfrm>
            <a:off x="307553" y="1953919"/>
            <a:ext cx="261778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9">
            <a:extLst>
              <a:ext uri="{FF2B5EF4-FFF2-40B4-BE49-F238E27FC236}">
                <a16:creationId xmlns:a16="http://schemas.microsoft.com/office/drawing/2014/main" id="{5473781B-00BE-4708-A153-6B2B7F712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86" t="5815" r="25481" b="4823"/>
          <a:stretch>
            <a:fillRect/>
          </a:stretch>
        </p:blipFill>
        <p:spPr bwMode="auto">
          <a:xfrm>
            <a:off x="2925340" y="1953919"/>
            <a:ext cx="253523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10">
            <a:extLst>
              <a:ext uri="{FF2B5EF4-FFF2-40B4-BE49-F238E27FC236}">
                <a16:creationId xmlns:a16="http://schemas.microsoft.com/office/drawing/2014/main" id="{E3571FD1-DEA6-4BB9-8EB6-CA4253D59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990" t="19292" r="18617" b="7092"/>
          <a:stretch>
            <a:fillRect/>
          </a:stretch>
        </p:blipFill>
        <p:spPr bwMode="auto">
          <a:xfrm>
            <a:off x="5525665" y="1852319"/>
            <a:ext cx="3397250"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文本框 11">
            <a:extLst>
              <a:ext uri="{FF2B5EF4-FFF2-40B4-BE49-F238E27FC236}">
                <a16:creationId xmlns:a16="http://schemas.microsoft.com/office/drawing/2014/main" id="{CC159AEC-674F-44A1-8870-044494A514A3}"/>
              </a:ext>
            </a:extLst>
          </p:cNvPr>
          <p:cNvSpPr txBox="1">
            <a:spLocks noChangeArrowheads="1"/>
          </p:cNvSpPr>
          <p:nvPr/>
        </p:nvSpPr>
        <p:spPr bwMode="auto">
          <a:xfrm>
            <a:off x="658812" y="4593627"/>
            <a:ext cx="70095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spcAft>
                <a:spcPts val="600"/>
              </a:spcAft>
              <a:buFontTx/>
              <a:buNone/>
            </a:pPr>
            <a:r>
              <a:rPr lang="en-US" altLang="zh-CN" sz="1800" b="1" dirty="0"/>
              <a:t>Collocation criteria:</a:t>
            </a:r>
          </a:p>
          <a:p>
            <a:pPr marL="285750" indent="-285750" eaLnBrk="1" hangingPunct="1">
              <a:spcBef>
                <a:spcPct val="0"/>
              </a:spcBef>
              <a:spcAft>
                <a:spcPts val="600"/>
              </a:spcAft>
              <a:buFont typeface="Wingdings" panose="05000000000000000000" pitchFamily="2" charset="2"/>
              <a:buChar char="Ø"/>
            </a:pPr>
            <a:r>
              <a:rPr lang="en-US" altLang="zh-CN" sz="1800" dirty="0"/>
              <a:t>Pixels distance difference</a:t>
            </a:r>
            <a:r>
              <a:rPr lang="zh-CN" altLang="en-US" sz="1800" dirty="0"/>
              <a:t>： </a:t>
            </a:r>
            <a:r>
              <a:rPr lang="en-US" altLang="zh-CN" sz="1800" dirty="0"/>
              <a:t>&lt;=(16+14)/4=7.5 km</a:t>
            </a:r>
            <a:r>
              <a:rPr lang="zh-CN" altLang="en-US" sz="1800" dirty="0"/>
              <a:t>；</a:t>
            </a:r>
            <a:endParaRPr lang="en-US" altLang="zh-CN" sz="1800" dirty="0"/>
          </a:p>
          <a:p>
            <a:pPr marL="285750" indent="-285750" eaLnBrk="1" hangingPunct="1">
              <a:spcBef>
                <a:spcPct val="0"/>
              </a:spcBef>
              <a:spcAft>
                <a:spcPts val="600"/>
              </a:spcAft>
              <a:buFont typeface="Wingdings" panose="05000000000000000000" pitchFamily="2" charset="2"/>
              <a:buChar char="Ø"/>
            </a:pPr>
            <a:r>
              <a:rPr lang="en-US" altLang="zh-CN" sz="1800" dirty="0"/>
              <a:t>Viewing geometric difference</a:t>
            </a:r>
            <a:r>
              <a:rPr lang="zh-CN" altLang="en-US" sz="1800" dirty="0"/>
              <a:t>：</a:t>
            </a:r>
            <a:r>
              <a:rPr lang="en-US" altLang="zh-CN" sz="1800" dirty="0"/>
              <a:t>ABS(cos(s1)/cos(s2)-1)</a:t>
            </a:r>
            <a:r>
              <a:rPr lang="zh-CN" altLang="en-US" sz="1800" dirty="0"/>
              <a:t> </a:t>
            </a:r>
            <a:r>
              <a:rPr lang="en-US" altLang="zh-CN" sz="1800" dirty="0"/>
              <a:t>&lt;0.01</a:t>
            </a:r>
          </a:p>
          <a:p>
            <a:pPr marL="285750" indent="-285750" eaLnBrk="1" hangingPunct="1">
              <a:spcBef>
                <a:spcPct val="0"/>
              </a:spcBef>
              <a:spcAft>
                <a:spcPts val="600"/>
              </a:spcAft>
              <a:buFont typeface="Wingdings" panose="05000000000000000000" pitchFamily="2" charset="2"/>
              <a:buChar char="Ø"/>
            </a:pPr>
            <a:r>
              <a:rPr lang="en-US" altLang="zh-CN" sz="1800" dirty="0"/>
              <a:t>Time difference</a:t>
            </a:r>
            <a:r>
              <a:rPr lang="zh-CN" altLang="en-US" sz="1800" dirty="0"/>
              <a:t>：</a:t>
            </a:r>
            <a:r>
              <a:rPr lang="en-US" altLang="zh-CN" sz="1800" dirty="0"/>
              <a:t>180 s</a:t>
            </a:r>
          </a:p>
          <a:p>
            <a:pPr eaLnBrk="1" hangingPunct="1">
              <a:spcBef>
                <a:spcPct val="0"/>
              </a:spcBef>
              <a:buFontTx/>
              <a:buNone/>
            </a:pPr>
            <a:endParaRPr lang="zh-CN" altLang="en-US" sz="1800" dirty="0"/>
          </a:p>
        </p:txBody>
      </p:sp>
      <p:sp>
        <p:nvSpPr>
          <p:cNvPr id="2" name="箭头: 右 1">
            <a:extLst>
              <a:ext uri="{FF2B5EF4-FFF2-40B4-BE49-F238E27FC236}">
                <a16:creationId xmlns:a16="http://schemas.microsoft.com/office/drawing/2014/main" id="{5F08C84E-35E2-42A0-B8BF-ACFEF506195F}"/>
              </a:ext>
            </a:extLst>
          </p:cNvPr>
          <p:cNvSpPr/>
          <p:nvPr/>
        </p:nvSpPr>
        <p:spPr>
          <a:xfrm>
            <a:off x="2823740" y="3006431"/>
            <a:ext cx="2032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箭头: 右 10">
            <a:extLst>
              <a:ext uri="{FF2B5EF4-FFF2-40B4-BE49-F238E27FC236}">
                <a16:creationId xmlns:a16="http://schemas.microsoft.com/office/drawing/2014/main" id="{4BC9E665-8072-498B-B6D4-A4336A7A3BD8}"/>
              </a:ext>
            </a:extLst>
          </p:cNvPr>
          <p:cNvSpPr/>
          <p:nvPr/>
        </p:nvSpPr>
        <p:spPr>
          <a:xfrm>
            <a:off x="5390728" y="3006431"/>
            <a:ext cx="204787"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E99D4A5-6515-4BBD-A3D9-99E7530058E5}"/>
              </a:ext>
            </a:extLst>
          </p:cNvPr>
          <p:cNvSpPr txBox="1">
            <a:spLocks noChangeArrowheads="1"/>
          </p:cNvSpPr>
          <p:nvPr/>
        </p:nvSpPr>
        <p:spPr bwMode="auto">
          <a:xfrm>
            <a:off x="468313" y="188913"/>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dirty="0">
                <a:solidFill>
                  <a:srgbClr val="002060"/>
                </a:solidFill>
                <a:latin typeface="Times New Roman" panose="02020603050405020304" pitchFamily="18" charset="0"/>
                <a:ea typeface="隶书" panose="02010509060101010101" pitchFamily="49" charset="-122"/>
              </a:rPr>
              <a:t>   Target uniform check</a:t>
            </a:r>
          </a:p>
        </p:txBody>
      </p:sp>
      <p:sp>
        <p:nvSpPr>
          <p:cNvPr id="9219" name="文本框 5">
            <a:extLst>
              <a:ext uri="{FF2B5EF4-FFF2-40B4-BE49-F238E27FC236}">
                <a16:creationId xmlns:a16="http://schemas.microsoft.com/office/drawing/2014/main" id="{9C6E2E56-6843-438A-9BC8-7726CB41116F}"/>
              </a:ext>
            </a:extLst>
          </p:cNvPr>
          <p:cNvSpPr txBox="1">
            <a:spLocks noChangeArrowheads="1"/>
          </p:cNvSpPr>
          <p:nvPr/>
        </p:nvSpPr>
        <p:spPr bwMode="auto">
          <a:xfrm>
            <a:off x="612775" y="903288"/>
            <a:ext cx="691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dirty="0"/>
              <a:t>Using the FY4A/AGRI infrared channel to check the uniform</a:t>
            </a:r>
            <a:endParaRPr lang="zh-CN" altLang="en-US" sz="1800" dirty="0"/>
          </a:p>
        </p:txBody>
      </p:sp>
      <p:pic>
        <p:nvPicPr>
          <p:cNvPr id="9220" name="图片 6">
            <a:extLst>
              <a:ext uri="{FF2B5EF4-FFF2-40B4-BE49-F238E27FC236}">
                <a16:creationId xmlns:a16="http://schemas.microsoft.com/office/drawing/2014/main" id="{45C6EAAE-9ABD-4504-B6FC-18816CA54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27" t="5247" r="23006" b="4539"/>
          <a:stretch>
            <a:fillRect/>
          </a:stretch>
        </p:blipFill>
        <p:spPr bwMode="auto">
          <a:xfrm>
            <a:off x="5121275" y="1641475"/>
            <a:ext cx="26019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文本框 12">
            <a:extLst>
              <a:ext uri="{FF2B5EF4-FFF2-40B4-BE49-F238E27FC236}">
                <a16:creationId xmlns:a16="http://schemas.microsoft.com/office/drawing/2014/main" id="{ADF96E50-4C1F-4D67-85FF-387995E8975A}"/>
              </a:ext>
            </a:extLst>
          </p:cNvPr>
          <p:cNvSpPr txBox="1">
            <a:spLocks noChangeArrowheads="1"/>
          </p:cNvSpPr>
          <p:nvPr/>
        </p:nvSpPr>
        <p:spPr bwMode="auto">
          <a:xfrm>
            <a:off x="1392705" y="1230313"/>
            <a:ext cx="936390" cy="30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t>7 pixels</a:t>
            </a:r>
            <a:endParaRPr lang="zh-CN" altLang="en-US" sz="1400"/>
          </a:p>
        </p:txBody>
      </p:sp>
      <p:sp>
        <p:nvSpPr>
          <p:cNvPr id="9222" name="文本框 20">
            <a:extLst>
              <a:ext uri="{FF2B5EF4-FFF2-40B4-BE49-F238E27FC236}">
                <a16:creationId xmlns:a16="http://schemas.microsoft.com/office/drawing/2014/main" id="{08206177-E504-4F7A-93D0-CF30579D8210}"/>
              </a:ext>
            </a:extLst>
          </p:cNvPr>
          <p:cNvSpPr txBox="1">
            <a:spLocks noChangeArrowheads="1"/>
          </p:cNvSpPr>
          <p:nvPr/>
        </p:nvSpPr>
        <p:spPr bwMode="auto">
          <a:xfrm>
            <a:off x="436563" y="3614737"/>
            <a:ext cx="295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400" dirty="0"/>
              <a:t>Uniform check schematic diagram</a:t>
            </a:r>
            <a:endParaRPr lang="zh-CN" altLang="en-US" sz="1400" dirty="0"/>
          </a:p>
        </p:txBody>
      </p:sp>
      <p:sp>
        <p:nvSpPr>
          <p:cNvPr id="9223" name="矩形 21">
            <a:extLst>
              <a:ext uri="{FF2B5EF4-FFF2-40B4-BE49-F238E27FC236}">
                <a16:creationId xmlns:a16="http://schemas.microsoft.com/office/drawing/2014/main" id="{C9EF47D2-B4C1-4D93-B485-2122DDDD60CE}"/>
              </a:ext>
            </a:extLst>
          </p:cNvPr>
          <p:cNvSpPr>
            <a:spLocks noChangeArrowheads="1"/>
          </p:cNvSpPr>
          <p:nvPr/>
        </p:nvSpPr>
        <p:spPr bwMode="auto">
          <a:xfrm>
            <a:off x="4189413" y="1268413"/>
            <a:ext cx="4192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dirty="0"/>
              <a:t>Uniform area check</a:t>
            </a:r>
            <a:r>
              <a:rPr lang="zh-CN" altLang="en-US" sz="1800" dirty="0"/>
              <a:t>：</a:t>
            </a:r>
            <a:r>
              <a:rPr lang="en-US" altLang="zh-CN" sz="1800" dirty="0"/>
              <a:t>STD/MEAN&lt;0.01</a:t>
            </a:r>
            <a:endParaRPr lang="zh-CN" altLang="en-US" sz="1800" dirty="0"/>
          </a:p>
        </p:txBody>
      </p:sp>
      <p:grpSp>
        <p:nvGrpSpPr>
          <p:cNvPr id="3" name="组合 2">
            <a:extLst>
              <a:ext uri="{FF2B5EF4-FFF2-40B4-BE49-F238E27FC236}">
                <a16:creationId xmlns:a16="http://schemas.microsoft.com/office/drawing/2014/main" id="{C34B387A-ABF0-4291-87F4-4D535FB864CB}"/>
              </a:ext>
            </a:extLst>
          </p:cNvPr>
          <p:cNvGrpSpPr/>
          <p:nvPr/>
        </p:nvGrpSpPr>
        <p:grpSpPr>
          <a:xfrm>
            <a:off x="436563" y="1519238"/>
            <a:ext cx="2471737" cy="2071687"/>
            <a:chOff x="436563" y="1519238"/>
            <a:chExt cx="2471737" cy="2071687"/>
          </a:xfrm>
        </p:grpSpPr>
        <p:sp>
          <p:nvSpPr>
            <p:cNvPr id="10" name="矩形 9">
              <a:extLst>
                <a:ext uri="{FF2B5EF4-FFF2-40B4-BE49-F238E27FC236}">
                  <a16:creationId xmlns:a16="http://schemas.microsoft.com/office/drawing/2014/main" id="{DEE1AE2C-DBBF-49EE-ADEE-67CAF7ED0DA8}"/>
                </a:ext>
              </a:extLst>
            </p:cNvPr>
            <p:cNvSpPr/>
            <p:nvPr/>
          </p:nvSpPr>
          <p:spPr bwMode="auto">
            <a:xfrm>
              <a:off x="944563" y="1765300"/>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右大括号 10">
              <a:extLst>
                <a:ext uri="{FF2B5EF4-FFF2-40B4-BE49-F238E27FC236}">
                  <a16:creationId xmlns:a16="http://schemas.microsoft.com/office/drawing/2014/main" id="{C2FA8C9E-558F-4102-933D-F648F7C641C6}"/>
                </a:ext>
              </a:extLst>
            </p:cNvPr>
            <p:cNvSpPr/>
            <p:nvPr/>
          </p:nvSpPr>
          <p:spPr bwMode="auto">
            <a:xfrm rot="10800000">
              <a:off x="695325" y="1765300"/>
              <a:ext cx="215900" cy="1800225"/>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2" name="右大括号 11">
              <a:extLst>
                <a:ext uri="{FF2B5EF4-FFF2-40B4-BE49-F238E27FC236}">
                  <a16:creationId xmlns:a16="http://schemas.microsoft.com/office/drawing/2014/main" id="{4061D689-6E73-4B3A-B66B-36C5155BA59B}"/>
                </a:ext>
              </a:extLst>
            </p:cNvPr>
            <p:cNvSpPr/>
            <p:nvPr/>
          </p:nvSpPr>
          <p:spPr bwMode="auto">
            <a:xfrm rot="16200000">
              <a:off x="1736726" y="727075"/>
              <a:ext cx="215900" cy="1800225"/>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9230" name="文本框 13">
              <a:extLst>
                <a:ext uri="{FF2B5EF4-FFF2-40B4-BE49-F238E27FC236}">
                  <a16:creationId xmlns:a16="http://schemas.microsoft.com/office/drawing/2014/main" id="{B43B1A4D-3FB4-4C6C-8DF0-E024CD17581A}"/>
                </a:ext>
              </a:extLst>
            </p:cNvPr>
            <p:cNvSpPr txBox="1">
              <a:spLocks noChangeArrowheads="1"/>
            </p:cNvSpPr>
            <p:nvPr/>
          </p:nvSpPr>
          <p:spPr bwMode="auto">
            <a:xfrm rot="16200000">
              <a:off x="-237555" y="2511825"/>
              <a:ext cx="1656108" cy="30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a:t>28 km</a:t>
              </a:r>
              <a:endParaRPr lang="zh-CN" altLang="en-US" sz="1400"/>
            </a:p>
          </p:txBody>
        </p:sp>
        <p:sp>
          <p:nvSpPr>
            <p:cNvPr id="16" name="椭圆 15">
              <a:extLst>
                <a:ext uri="{FF2B5EF4-FFF2-40B4-BE49-F238E27FC236}">
                  <a16:creationId xmlns:a16="http://schemas.microsoft.com/office/drawing/2014/main" id="{F6B4712E-DCFE-4F67-B995-31390B1A23BC}"/>
                </a:ext>
              </a:extLst>
            </p:cNvPr>
            <p:cNvSpPr/>
            <p:nvPr/>
          </p:nvSpPr>
          <p:spPr bwMode="auto">
            <a:xfrm>
              <a:off x="1392238" y="2044700"/>
              <a:ext cx="1303337" cy="12319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文本框 16">
              <a:extLst>
                <a:ext uri="{FF2B5EF4-FFF2-40B4-BE49-F238E27FC236}">
                  <a16:creationId xmlns:a16="http://schemas.microsoft.com/office/drawing/2014/main" id="{468EDAD6-A618-488B-BD9B-80E5C882A85D}"/>
                </a:ext>
              </a:extLst>
            </p:cNvPr>
            <p:cNvSpPr txBox="1"/>
            <p:nvPr/>
          </p:nvSpPr>
          <p:spPr bwMode="auto">
            <a:xfrm>
              <a:off x="2044700" y="3221038"/>
              <a:ext cx="863600" cy="369887"/>
            </a:xfrm>
            <a:prstGeom prst="rect">
              <a:avLst/>
            </a:prstGeom>
            <a:noFill/>
          </p:spPr>
          <p:txBody>
            <a:bodyPr>
              <a:spAutoFit/>
            </a:bodyPr>
            <a:lstStyle/>
            <a:p>
              <a:pPr eaLnBrk="1" hangingPunct="1">
                <a:defRPr/>
              </a:pPr>
              <a:r>
                <a:rPr lang="en-US" altLang="zh-CN" dirty="0">
                  <a:solidFill>
                    <a:schemeClr val="accent1">
                      <a:lumMod val="50000"/>
                    </a:schemeClr>
                  </a:solidFill>
                </a:rPr>
                <a:t>AGIR</a:t>
              </a:r>
              <a:endParaRPr lang="zh-CN" altLang="en-US" dirty="0">
                <a:solidFill>
                  <a:schemeClr val="accent1">
                    <a:lumMod val="50000"/>
                  </a:schemeClr>
                </a:solidFill>
              </a:endParaRPr>
            </a:p>
          </p:txBody>
        </p:sp>
        <p:sp>
          <p:nvSpPr>
            <p:cNvPr id="9234" name="文本框 17">
              <a:extLst>
                <a:ext uri="{FF2B5EF4-FFF2-40B4-BE49-F238E27FC236}">
                  <a16:creationId xmlns:a16="http://schemas.microsoft.com/office/drawing/2014/main" id="{52B36274-EFEE-47EF-9C65-03AF3D591E92}"/>
                </a:ext>
              </a:extLst>
            </p:cNvPr>
            <p:cNvSpPr txBox="1">
              <a:spLocks noChangeArrowheads="1"/>
            </p:cNvSpPr>
            <p:nvPr/>
          </p:nvSpPr>
          <p:spPr bwMode="auto">
            <a:xfrm>
              <a:off x="1134987" y="1924877"/>
              <a:ext cx="1080450" cy="30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400">
                  <a:solidFill>
                    <a:srgbClr val="FF0000"/>
                  </a:solidFill>
                </a:rPr>
                <a:t>GIIRS</a:t>
              </a:r>
              <a:endParaRPr lang="zh-CN" altLang="en-US" sz="1400">
                <a:solidFill>
                  <a:srgbClr val="FF0000"/>
                </a:solidFill>
              </a:endParaRPr>
            </a:p>
          </p:txBody>
        </p:sp>
        <p:sp>
          <p:nvSpPr>
            <p:cNvPr id="9235" name="文本框 18">
              <a:extLst>
                <a:ext uri="{FF2B5EF4-FFF2-40B4-BE49-F238E27FC236}">
                  <a16:creationId xmlns:a16="http://schemas.microsoft.com/office/drawing/2014/main" id="{082A41F4-F7C6-4BEF-95DB-03787F1BE782}"/>
                </a:ext>
              </a:extLst>
            </p:cNvPr>
            <p:cNvSpPr txBox="1">
              <a:spLocks noChangeArrowheads="1"/>
            </p:cNvSpPr>
            <p:nvPr/>
          </p:nvSpPr>
          <p:spPr bwMode="auto">
            <a:xfrm>
              <a:off x="1766400" y="2826907"/>
              <a:ext cx="555012" cy="30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400" dirty="0" err="1">
                  <a:solidFill>
                    <a:srgbClr val="0000FF"/>
                  </a:solidFill>
                </a:rPr>
                <a:t>CrIS</a:t>
              </a:r>
              <a:endParaRPr lang="zh-CN" altLang="en-US" sz="1400" dirty="0">
                <a:solidFill>
                  <a:srgbClr val="0000FF"/>
                </a:solidFill>
              </a:endParaRPr>
            </a:p>
          </p:txBody>
        </p:sp>
        <p:sp>
          <p:nvSpPr>
            <p:cNvPr id="2" name="矩形 1">
              <a:extLst>
                <a:ext uri="{FF2B5EF4-FFF2-40B4-BE49-F238E27FC236}">
                  <a16:creationId xmlns:a16="http://schemas.microsoft.com/office/drawing/2014/main" id="{0807BF92-0B29-4455-837E-9BAE4F1924CE}"/>
                </a:ext>
              </a:extLst>
            </p:cNvPr>
            <p:cNvSpPr/>
            <p:nvPr/>
          </p:nvSpPr>
          <p:spPr>
            <a:xfrm>
              <a:off x="969819" y="1930400"/>
              <a:ext cx="1359276" cy="1228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23C6BC17-0994-4D50-B18A-871977B568C6}"/>
              </a:ext>
            </a:extLst>
          </p:cNvPr>
          <p:cNvGrpSpPr/>
          <p:nvPr/>
        </p:nvGrpSpPr>
        <p:grpSpPr>
          <a:xfrm>
            <a:off x="1015314" y="4112239"/>
            <a:ext cx="7366272" cy="2608467"/>
            <a:chOff x="1331640" y="3965575"/>
            <a:chExt cx="7366272" cy="2608467"/>
          </a:xfrm>
        </p:grpSpPr>
        <p:pic>
          <p:nvPicPr>
            <p:cNvPr id="9225" name="图片 1">
              <a:extLst>
                <a:ext uri="{FF2B5EF4-FFF2-40B4-BE49-F238E27FC236}">
                  <a16:creationId xmlns:a16="http://schemas.microsoft.com/office/drawing/2014/main" id="{695EFD4C-6C17-4098-B395-1743E53A2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965575"/>
              <a:ext cx="6311900" cy="260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大括号 3">
              <a:extLst>
                <a:ext uri="{FF2B5EF4-FFF2-40B4-BE49-F238E27FC236}">
                  <a16:creationId xmlns:a16="http://schemas.microsoft.com/office/drawing/2014/main" id="{AD912505-B2CD-40E3-A616-70CBFB6756FE}"/>
                </a:ext>
              </a:extLst>
            </p:cNvPr>
            <p:cNvSpPr/>
            <p:nvPr/>
          </p:nvSpPr>
          <p:spPr>
            <a:xfrm>
              <a:off x="7020272" y="4424978"/>
              <a:ext cx="144016" cy="94823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B8DFFAF7-834A-46FF-BEEE-21072F96C306}"/>
                </a:ext>
              </a:extLst>
            </p:cNvPr>
            <p:cNvSpPr txBox="1"/>
            <p:nvPr/>
          </p:nvSpPr>
          <p:spPr>
            <a:xfrm>
              <a:off x="7218547" y="4570194"/>
              <a:ext cx="1479365" cy="584775"/>
            </a:xfrm>
            <a:prstGeom prst="rect">
              <a:avLst/>
            </a:prstGeom>
            <a:solidFill>
              <a:schemeClr val="bg1"/>
            </a:solidFill>
          </p:spPr>
          <p:txBody>
            <a:bodyPr wrap="square" rtlCol="0">
              <a:spAutoFit/>
            </a:bodyPr>
            <a:lstStyle/>
            <a:p>
              <a:r>
                <a:rPr lang="en-US" altLang="zh-CN" sz="1600" dirty="0"/>
                <a:t>FY4A/AGRI</a:t>
              </a:r>
            </a:p>
            <a:p>
              <a:r>
                <a:rPr lang="en-US" altLang="zh-CN" sz="1600" dirty="0"/>
                <a:t>IR band SRF</a:t>
              </a:r>
            </a:p>
          </p:txBody>
        </p:sp>
      </p:grpSp>
      <p:sp>
        <p:nvSpPr>
          <p:cNvPr id="7" name="文本框 6">
            <a:extLst>
              <a:ext uri="{FF2B5EF4-FFF2-40B4-BE49-F238E27FC236}">
                <a16:creationId xmlns:a16="http://schemas.microsoft.com/office/drawing/2014/main" id="{2120499B-3FC6-436C-A5C6-07FDC97F0130}"/>
              </a:ext>
            </a:extLst>
          </p:cNvPr>
          <p:cNvSpPr txBox="1"/>
          <p:nvPr/>
        </p:nvSpPr>
        <p:spPr>
          <a:xfrm>
            <a:off x="2908300" y="2791619"/>
            <a:ext cx="1864613" cy="369332"/>
          </a:xfrm>
          <a:prstGeom prst="rect">
            <a:avLst/>
          </a:prstGeom>
          <a:noFill/>
        </p:spPr>
        <p:txBody>
          <a:bodyPr wrap="none" rtlCol="0">
            <a:spAutoFit/>
          </a:bodyPr>
          <a:lstStyle/>
          <a:p>
            <a:r>
              <a:rPr lang="en-US" altLang="zh-CN" dirty="0"/>
              <a:t>Using 13.5 band</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
            <a:extLst>
              <a:ext uri="{FF2B5EF4-FFF2-40B4-BE49-F238E27FC236}">
                <a16:creationId xmlns:a16="http://schemas.microsoft.com/office/drawing/2014/main" id="{F3C2DA2F-106D-4A7D-8ED1-9F9BCBB7DC64}"/>
              </a:ext>
            </a:extLst>
          </p:cNvPr>
          <p:cNvSpPr txBox="1">
            <a:spLocks noChangeArrowheads="1"/>
          </p:cNvSpPr>
          <p:nvPr/>
        </p:nvSpPr>
        <p:spPr bwMode="auto">
          <a:xfrm>
            <a:off x="684213" y="958850"/>
            <a:ext cx="3240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200"/>
              <a:t>Only the longwave results are shown here</a:t>
            </a:r>
            <a:endParaRPr lang="zh-CN" altLang="en-US" sz="1200"/>
          </a:p>
        </p:txBody>
      </p:sp>
      <p:pic>
        <p:nvPicPr>
          <p:cNvPr id="10243" name="图片 1">
            <a:extLst>
              <a:ext uri="{FF2B5EF4-FFF2-40B4-BE49-F238E27FC236}">
                <a16:creationId xmlns:a16="http://schemas.microsoft.com/office/drawing/2014/main" id="{3D8A8AC4-B9D5-45F4-BB66-F0252A512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5" t="15129" r="11140" b="3879"/>
          <a:stretch>
            <a:fillRect/>
          </a:stretch>
        </p:blipFill>
        <p:spPr bwMode="auto">
          <a:xfrm>
            <a:off x="107950" y="1235075"/>
            <a:ext cx="40798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a:extLst>
              <a:ext uri="{FF2B5EF4-FFF2-40B4-BE49-F238E27FC236}">
                <a16:creationId xmlns:a16="http://schemas.microsoft.com/office/drawing/2014/main" id="{FAE1DFC3-8616-433B-B9AD-16AD981B8D7A}"/>
              </a:ext>
            </a:extLst>
          </p:cNvPr>
          <p:cNvSpPr txBox="1">
            <a:spLocks noChangeArrowheads="1"/>
          </p:cNvSpPr>
          <p:nvPr/>
        </p:nvSpPr>
        <p:spPr bwMode="auto">
          <a:xfrm>
            <a:off x="468313" y="201142"/>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  Comparison Results between GIIRS and </a:t>
            </a:r>
            <a:r>
              <a:rPr lang="en-US" altLang="zh-CN" sz="2400" b="1" dirty="0" err="1">
                <a:solidFill>
                  <a:srgbClr val="002060"/>
                </a:solidFill>
                <a:latin typeface="Times New Roman" panose="02020603050405020304" pitchFamily="18" charset="0"/>
                <a:ea typeface="隶书" panose="02010509060101010101" pitchFamily="49" charset="-122"/>
              </a:rPr>
              <a:t>CrIS</a:t>
            </a:r>
            <a:endParaRPr lang="en-US" altLang="zh-CN" sz="2400" b="1" dirty="0">
              <a:solidFill>
                <a:srgbClr val="002060"/>
              </a:solidFill>
              <a:latin typeface="Times New Roman" panose="02020603050405020304" pitchFamily="18" charset="0"/>
              <a:ea typeface="隶书" panose="02010509060101010101" pitchFamily="49" charset="-122"/>
            </a:endParaRPr>
          </a:p>
        </p:txBody>
      </p:sp>
      <p:sp>
        <p:nvSpPr>
          <p:cNvPr id="10245" name="文本框 2">
            <a:extLst>
              <a:ext uri="{FF2B5EF4-FFF2-40B4-BE49-F238E27FC236}">
                <a16:creationId xmlns:a16="http://schemas.microsoft.com/office/drawing/2014/main" id="{5023FDCD-1E7A-499D-8FCB-4DDEE5BE75D6}"/>
              </a:ext>
            </a:extLst>
          </p:cNvPr>
          <p:cNvSpPr txBox="1">
            <a:spLocks noChangeArrowheads="1"/>
          </p:cNvSpPr>
          <p:nvPr/>
        </p:nvSpPr>
        <p:spPr bwMode="auto">
          <a:xfrm>
            <a:off x="4356100" y="1096963"/>
            <a:ext cx="4464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nSpc>
                <a:spcPct val="110000"/>
              </a:lnSpc>
              <a:spcBef>
                <a:spcPct val="0"/>
              </a:spcBef>
              <a:buFontTx/>
              <a:buNone/>
            </a:pPr>
            <a:r>
              <a:rPr lang="en-US" altLang="zh-CN" sz="1800" dirty="0"/>
              <a:t>Period: 20180201-20180205</a:t>
            </a:r>
          </a:p>
          <a:p>
            <a:pPr>
              <a:lnSpc>
                <a:spcPct val="110000"/>
              </a:lnSpc>
              <a:spcBef>
                <a:spcPct val="0"/>
              </a:spcBef>
              <a:buFontTx/>
              <a:buNone/>
            </a:pPr>
            <a:r>
              <a:rPr lang="en-US" altLang="zh-CN" sz="1800" dirty="0"/>
              <a:t>Matched Number: 240</a:t>
            </a:r>
          </a:p>
        </p:txBody>
      </p:sp>
      <p:pic>
        <p:nvPicPr>
          <p:cNvPr id="10247" name="图片 5">
            <a:extLst>
              <a:ext uri="{FF2B5EF4-FFF2-40B4-BE49-F238E27FC236}">
                <a16:creationId xmlns:a16="http://schemas.microsoft.com/office/drawing/2014/main" id="{E639ED54-8768-43FD-AABA-10AC6B0CE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581525"/>
            <a:ext cx="39782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47F3EC76-FCC1-4805-A8DE-2690F3807BB2}"/>
              </a:ext>
            </a:extLst>
          </p:cNvPr>
          <p:cNvSpPr/>
          <p:nvPr/>
        </p:nvSpPr>
        <p:spPr>
          <a:xfrm>
            <a:off x="1331913" y="1330325"/>
            <a:ext cx="1871662" cy="45688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 name="图片 1">
            <a:extLst>
              <a:ext uri="{FF2B5EF4-FFF2-40B4-BE49-F238E27FC236}">
                <a16:creationId xmlns:a16="http://schemas.microsoft.com/office/drawing/2014/main" id="{ED66085D-E147-4DBB-85BE-8819F35EB02B}"/>
              </a:ext>
            </a:extLst>
          </p:cNvPr>
          <p:cNvPicPr>
            <a:picLocks noChangeAspect="1"/>
          </p:cNvPicPr>
          <p:nvPr/>
        </p:nvPicPr>
        <p:blipFill rotWithShape="1">
          <a:blip r:embed="rId4"/>
          <a:srcRect t="55278"/>
          <a:stretch/>
        </p:blipFill>
        <p:spPr>
          <a:xfrm>
            <a:off x="1676" y="2988973"/>
            <a:ext cx="4738487" cy="1702089"/>
          </a:xfrm>
          <a:prstGeom prst="rect">
            <a:avLst/>
          </a:prstGeom>
        </p:spPr>
      </p:pic>
      <p:sp>
        <p:nvSpPr>
          <p:cNvPr id="10249" name="文本框 10">
            <a:extLst>
              <a:ext uri="{FF2B5EF4-FFF2-40B4-BE49-F238E27FC236}">
                <a16:creationId xmlns:a16="http://schemas.microsoft.com/office/drawing/2014/main" id="{B8E43DDC-372B-4B42-A8DA-7D2A3D59EB37}"/>
              </a:ext>
            </a:extLst>
          </p:cNvPr>
          <p:cNvSpPr txBox="1">
            <a:spLocks noChangeArrowheads="1"/>
          </p:cNvSpPr>
          <p:nvPr/>
        </p:nvSpPr>
        <p:spPr bwMode="auto">
          <a:xfrm>
            <a:off x="4356100" y="2337464"/>
            <a:ext cx="4464050" cy="2554545"/>
          </a:xfrm>
          <a:prstGeom prst="rect">
            <a:avLst/>
          </a:prstGeom>
          <a:solidFill>
            <a:schemeClr val="bg1"/>
          </a:solidFill>
          <a:ln>
            <a:noFill/>
          </a:ln>
        </p:spPr>
        <p:txBody>
          <a:bodyPr>
            <a:spAutoFit/>
          </a:bodyPr>
          <a:lstStyle>
            <a:lvl1pPr marL="285750" indent="-28575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nSpc>
                <a:spcPct val="125000"/>
              </a:lnSpc>
              <a:spcBef>
                <a:spcPct val="0"/>
              </a:spcBef>
              <a:buFont typeface="Wingdings" panose="05000000000000000000" pitchFamily="2" charset="2"/>
              <a:buChar char="Ø"/>
            </a:pPr>
            <a:r>
              <a:rPr lang="en-US" altLang="zh-CN" sz="1600" dirty="0"/>
              <a:t>Good consistency between GIIRS and </a:t>
            </a:r>
            <a:r>
              <a:rPr lang="en-US" altLang="zh-CN" sz="1600" dirty="0" err="1"/>
              <a:t>CrIS</a:t>
            </a:r>
            <a:r>
              <a:rPr lang="en-US" altLang="zh-CN" sz="1600" dirty="0"/>
              <a:t> in window bands, GIIRS is a little lower than </a:t>
            </a:r>
            <a:r>
              <a:rPr lang="en-US" altLang="zh-CN" sz="1600" dirty="0" err="1"/>
              <a:t>CrIS</a:t>
            </a:r>
            <a:r>
              <a:rPr lang="en-US" altLang="zh-CN" sz="1600" dirty="0"/>
              <a:t>;</a:t>
            </a:r>
          </a:p>
          <a:p>
            <a:pPr>
              <a:lnSpc>
                <a:spcPct val="125000"/>
              </a:lnSpc>
              <a:spcBef>
                <a:spcPct val="0"/>
              </a:spcBef>
              <a:buFont typeface="Wingdings" panose="05000000000000000000" pitchFamily="2" charset="2"/>
              <a:buChar char="Ø"/>
            </a:pPr>
            <a:r>
              <a:rPr lang="en-US" altLang="zh-CN" sz="1600" dirty="0"/>
              <a:t>The differences in absorption regions are larger;</a:t>
            </a:r>
          </a:p>
          <a:p>
            <a:pPr>
              <a:lnSpc>
                <a:spcPct val="125000"/>
              </a:lnSpc>
              <a:spcBef>
                <a:spcPct val="0"/>
              </a:spcBef>
              <a:buFont typeface="Wingdings" panose="05000000000000000000" pitchFamily="2" charset="2"/>
              <a:buChar char="Ø"/>
            </a:pPr>
            <a:r>
              <a:rPr lang="en-US" altLang="zh-CN" sz="1600" dirty="0"/>
              <a:t>The standard deviation of BT difference in absorption regions are larger than window regions;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D8ABBF0-1203-4F16-872C-D51C8E412772}"/>
              </a:ext>
            </a:extLst>
          </p:cNvPr>
          <p:cNvSpPr txBox="1">
            <a:spLocks noChangeArrowheads="1"/>
          </p:cNvSpPr>
          <p:nvPr/>
        </p:nvSpPr>
        <p:spPr bwMode="auto">
          <a:xfrm>
            <a:off x="468313" y="188913"/>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dirty="0">
                <a:solidFill>
                  <a:srgbClr val="009900"/>
                </a:solidFill>
                <a:latin typeface="Times New Roman" panose="02020603050405020304" pitchFamily="18" charset="0"/>
                <a:ea typeface="隶书" panose="02010509060101010101" pitchFamily="49" charset="-122"/>
              </a:rPr>
              <a:t> </a:t>
            </a:r>
            <a:r>
              <a:rPr lang="en-US" altLang="zh-CN" sz="2400" b="1" dirty="0">
                <a:solidFill>
                  <a:srgbClr val="002060"/>
                </a:solidFill>
                <a:latin typeface="Times New Roman" panose="02020603050405020304" pitchFamily="18" charset="0"/>
                <a:ea typeface="隶书" panose="02010509060101010101" pitchFamily="49" charset="-122"/>
              </a:rPr>
              <a:t>Results of radiance convoluted at AGRI bands</a:t>
            </a:r>
          </a:p>
        </p:txBody>
      </p:sp>
      <p:pic>
        <p:nvPicPr>
          <p:cNvPr id="12291" name="图片 1">
            <a:extLst>
              <a:ext uri="{FF2B5EF4-FFF2-40B4-BE49-F238E27FC236}">
                <a16:creationId xmlns:a16="http://schemas.microsoft.com/office/drawing/2014/main" id="{BFC2FEE0-93C3-4EF8-9767-13F46BA7F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013619"/>
            <a:ext cx="376872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3">
            <a:extLst>
              <a:ext uri="{FF2B5EF4-FFF2-40B4-BE49-F238E27FC236}">
                <a16:creationId xmlns:a16="http://schemas.microsoft.com/office/drawing/2014/main" id="{A9DD6396-2E11-4387-B31C-5E121DBDF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492" y="4509120"/>
            <a:ext cx="3684588" cy="178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图片 6">
            <a:extLst>
              <a:ext uri="{FF2B5EF4-FFF2-40B4-BE49-F238E27FC236}">
                <a16:creationId xmlns:a16="http://schemas.microsoft.com/office/drawing/2014/main" id="{99CFA7C9-B6E3-4F4C-8F4D-590E68928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192212"/>
            <a:ext cx="5076825" cy="19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2" name="文本框 5">
            <a:extLst>
              <a:ext uri="{FF2B5EF4-FFF2-40B4-BE49-F238E27FC236}">
                <a16:creationId xmlns:a16="http://schemas.microsoft.com/office/drawing/2014/main" id="{8223DEB6-8292-4418-B50A-A8B09F0DEB92}"/>
              </a:ext>
            </a:extLst>
          </p:cNvPr>
          <p:cNvSpPr txBox="1">
            <a:spLocks noChangeArrowheads="1"/>
          </p:cNvSpPr>
          <p:nvPr/>
        </p:nvSpPr>
        <p:spPr bwMode="auto">
          <a:xfrm>
            <a:off x="5589587" y="1623564"/>
            <a:ext cx="2747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200" dirty="0">
                <a:solidFill>
                  <a:srgbClr val="FF0000"/>
                </a:solidFill>
              </a:rPr>
              <a:t>Red:10.8</a:t>
            </a:r>
            <a:r>
              <a:rPr lang="en-US" altLang="zh-CN" sz="1200" dirty="0"/>
              <a:t>; </a:t>
            </a:r>
            <a:r>
              <a:rPr lang="en-US" altLang="zh-CN" sz="1200" dirty="0">
                <a:solidFill>
                  <a:srgbClr val="339933"/>
                </a:solidFill>
              </a:rPr>
              <a:t>Green:12</a:t>
            </a:r>
            <a:r>
              <a:rPr lang="en-US" altLang="zh-CN" sz="1200" dirty="0"/>
              <a:t>; </a:t>
            </a:r>
            <a:r>
              <a:rPr lang="en-US" altLang="zh-CN" sz="1200" dirty="0">
                <a:solidFill>
                  <a:srgbClr val="0000FF"/>
                </a:solidFill>
              </a:rPr>
              <a:t>Blue:13.5</a:t>
            </a:r>
            <a:endParaRPr lang="zh-CN" altLang="en-US" sz="1200" dirty="0">
              <a:solidFill>
                <a:srgbClr val="0000FF"/>
              </a:solidFill>
            </a:endParaRPr>
          </a:p>
        </p:txBody>
      </p:sp>
      <p:sp>
        <p:nvSpPr>
          <p:cNvPr id="12313" name="文本框 7">
            <a:extLst>
              <a:ext uri="{FF2B5EF4-FFF2-40B4-BE49-F238E27FC236}">
                <a16:creationId xmlns:a16="http://schemas.microsoft.com/office/drawing/2014/main" id="{2D902D49-9B79-4E59-88EC-ED52AFC83BD6}"/>
              </a:ext>
            </a:extLst>
          </p:cNvPr>
          <p:cNvSpPr txBox="1">
            <a:spLocks noChangeArrowheads="1"/>
          </p:cNvSpPr>
          <p:nvPr/>
        </p:nvSpPr>
        <p:spPr bwMode="auto">
          <a:xfrm>
            <a:off x="4396580" y="3519211"/>
            <a:ext cx="4545013"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spcBef>
                <a:spcPct val="0"/>
              </a:spcBef>
              <a:spcAft>
                <a:spcPts val="600"/>
              </a:spcAft>
              <a:buFont typeface="Wingdings" panose="05000000000000000000" pitchFamily="2" charset="2"/>
              <a:buChar char="Ø"/>
            </a:pPr>
            <a:r>
              <a:rPr lang="en-US" altLang="zh-CN" sz="1600" dirty="0">
                <a:solidFill>
                  <a:srgbClr val="0000FF"/>
                </a:solidFill>
              </a:rPr>
              <a:t>GIIRS is colder than </a:t>
            </a:r>
            <a:r>
              <a:rPr lang="en-US" altLang="zh-CN" sz="1600" dirty="0" err="1">
                <a:solidFill>
                  <a:srgbClr val="0000FF"/>
                </a:solidFill>
              </a:rPr>
              <a:t>CrIS</a:t>
            </a:r>
            <a:endParaRPr lang="en-US" altLang="zh-CN" sz="1600" dirty="0">
              <a:solidFill>
                <a:srgbClr val="0000FF"/>
              </a:solidFill>
            </a:endParaRPr>
          </a:p>
          <a:p>
            <a:pPr marL="268288" indent="0">
              <a:spcBef>
                <a:spcPct val="0"/>
              </a:spcBef>
              <a:spcAft>
                <a:spcPts val="600"/>
              </a:spcAft>
              <a:buNone/>
            </a:pPr>
            <a:r>
              <a:rPr lang="en-US" altLang="zh-CN" sz="1600" dirty="0"/>
              <a:t>BT differences in window channel is less than 0.5 K, in absorption region are larger;</a:t>
            </a:r>
          </a:p>
          <a:p>
            <a:pPr>
              <a:spcBef>
                <a:spcPct val="0"/>
              </a:spcBef>
              <a:spcAft>
                <a:spcPts val="600"/>
              </a:spcAft>
              <a:buFont typeface="Wingdings" panose="05000000000000000000" pitchFamily="2" charset="2"/>
              <a:buChar char="Ø"/>
            </a:pPr>
            <a:r>
              <a:rPr lang="en-US" altLang="zh-CN" sz="1600" dirty="0">
                <a:solidFill>
                  <a:srgbClr val="0000FF"/>
                </a:solidFill>
              </a:rPr>
              <a:t>Bias Target dependent</a:t>
            </a:r>
          </a:p>
          <a:p>
            <a:pPr marL="268288" indent="0">
              <a:spcBef>
                <a:spcPct val="0"/>
              </a:spcBef>
              <a:spcAft>
                <a:spcPts val="600"/>
              </a:spcAft>
              <a:buNone/>
            </a:pPr>
            <a:r>
              <a:rPr lang="en-US" altLang="zh-CN" sz="1600" dirty="0"/>
              <a:t>The difference relies on temperature, all the three bands show that, on low temperature, the GIIRS is a little higher than </a:t>
            </a:r>
            <a:r>
              <a:rPr lang="en-US" altLang="zh-CN" sz="1600" dirty="0" err="1"/>
              <a:t>CrIS</a:t>
            </a:r>
            <a:r>
              <a:rPr lang="en-US" altLang="zh-CN" sz="1600" dirty="0"/>
              <a:t>, and on the high temperature, GIIRS is lower.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D5E9064-D0A3-4716-A674-2E7BD94897B4}"/>
              </a:ext>
            </a:extLst>
          </p:cNvPr>
          <p:cNvSpPr txBox="1">
            <a:spLocks noChangeArrowheads="1"/>
          </p:cNvSpPr>
          <p:nvPr/>
        </p:nvSpPr>
        <p:spPr bwMode="auto">
          <a:xfrm>
            <a:off x="468313" y="188640"/>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002060"/>
                </a:solidFill>
                <a:latin typeface="Times New Roman" panose="02020603050405020304" pitchFamily="18" charset="0"/>
                <a:ea typeface="隶书" panose="02010509060101010101" pitchFamily="49" charset="-122"/>
              </a:rPr>
              <a:t>AGRI and GIIRS consistency check</a:t>
            </a:r>
          </a:p>
        </p:txBody>
      </p:sp>
      <p:sp>
        <p:nvSpPr>
          <p:cNvPr id="13318" name="文本框 1">
            <a:extLst>
              <a:ext uri="{FF2B5EF4-FFF2-40B4-BE49-F238E27FC236}">
                <a16:creationId xmlns:a16="http://schemas.microsoft.com/office/drawing/2014/main" id="{D74A4494-C05A-47E0-A05C-9E985FA6517E}"/>
              </a:ext>
            </a:extLst>
          </p:cNvPr>
          <p:cNvSpPr txBox="1">
            <a:spLocks noChangeArrowheads="1"/>
          </p:cNvSpPr>
          <p:nvPr/>
        </p:nvSpPr>
        <p:spPr bwMode="auto">
          <a:xfrm>
            <a:off x="530168" y="1233592"/>
            <a:ext cx="5076825" cy="18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Ø"/>
            </a:pPr>
            <a:r>
              <a:rPr lang="en-US" altLang="zh-CN" sz="1800" dirty="0"/>
              <a:t>Collocation area: GEO nadir ±35º area;</a:t>
            </a:r>
          </a:p>
          <a:p>
            <a:pPr marL="285750" indent="-285750">
              <a:lnSpc>
                <a:spcPct val="130000"/>
              </a:lnSpc>
              <a:spcBef>
                <a:spcPct val="0"/>
              </a:spcBef>
              <a:buFont typeface="Wingdings" panose="05000000000000000000" pitchFamily="2" charset="2"/>
              <a:buChar char="Ø"/>
            </a:pPr>
            <a:r>
              <a:rPr lang="en-US" altLang="zh-CN" sz="1800" dirty="0"/>
              <a:t>Time difference: 180s</a:t>
            </a:r>
          </a:p>
          <a:p>
            <a:pPr marL="285750" indent="-285750">
              <a:lnSpc>
                <a:spcPct val="130000"/>
              </a:lnSpc>
              <a:spcBef>
                <a:spcPct val="0"/>
              </a:spcBef>
              <a:buFont typeface="Wingdings" panose="05000000000000000000" pitchFamily="2" charset="2"/>
              <a:buChar char="Ø"/>
            </a:pPr>
            <a:r>
              <a:rPr lang="en-US" altLang="zh-CN" sz="1800" dirty="0"/>
              <a:t>Target area: 5*5 AGRI pixels</a:t>
            </a:r>
          </a:p>
          <a:p>
            <a:pPr marL="285750" indent="-285750">
              <a:lnSpc>
                <a:spcPct val="130000"/>
              </a:lnSpc>
              <a:spcBef>
                <a:spcPct val="0"/>
              </a:spcBef>
              <a:buFont typeface="Wingdings" panose="05000000000000000000" pitchFamily="2" charset="2"/>
              <a:buChar char="Ø"/>
            </a:pPr>
            <a:r>
              <a:rPr lang="en-US" altLang="zh-CN" sz="1800" dirty="0"/>
              <a:t>Environment area: 15*15 AGRI pixels</a:t>
            </a:r>
          </a:p>
          <a:p>
            <a:pPr marL="285750" indent="-285750">
              <a:lnSpc>
                <a:spcPct val="130000"/>
              </a:lnSpc>
              <a:spcBef>
                <a:spcPct val="0"/>
              </a:spcBef>
              <a:buFont typeface="Wingdings" panose="05000000000000000000" pitchFamily="2" charset="2"/>
              <a:buChar char="Ø"/>
            </a:pPr>
            <a:r>
              <a:rPr lang="en-US" altLang="zh-CN" sz="1800" dirty="0"/>
              <a:t>Only uniform areas are chosen.</a:t>
            </a:r>
            <a:endParaRPr lang="zh-CN" altLang="en-US" sz="1800" dirty="0"/>
          </a:p>
        </p:txBody>
      </p:sp>
      <p:pic>
        <p:nvPicPr>
          <p:cNvPr id="13319" name="图片 3">
            <a:extLst>
              <a:ext uri="{FF2B5EF4-FFF2-40B4-BE49-F238E27FC236}">
                <a16:creationId xmlns:a16="http://schemas.microsoft.com/office/drawing/2014/main" id="{DE0AFC35-DE0F-4BEA-91A2-2FB18A157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070670"/>
            <a:ext cx="2722563"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a:extLst>
              <a:ext uri="{FF2B5EF4-FFF2-40B4-BE49-F238E27FC236}">
                <a16:creationId xmlns:a16="http://schemas.microsoft.com/office/drawing/2014/main" id="{1B5AA3F6-0B3A-4995-9B71-EDC1C3CC1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967" t="9399" r="27090" b="12349"/>
          <a:stretch>
            <a:fillRect/>
          </a:stretch>
        </p:blipFill>
        <p:spPr bwMode="auto">
          <a:xfrm>
            <a:off x="3505200" y="3830638"/>
            <a:ext cx="21558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
            <a:extLst>
              <a:ext uri="{FF2B5EF4-FFF2-40B4-BE49-F238E27FC236}">
                <a16:creationId xmlns:a16="http://schemas.microsoft.com/office/drawing/2014/main" id="{B6EFFBF1-D03C-4680-B303-1543964CD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967" t="9836" r="27827" b="12131"/>
          <a:stretch>
            <a:fillRect/>
          </a:stretch>
        </p:blipFill>
        <p:spPr bwMode="auto">
          <a:xfrm>
            <a:off x="827088" y="3822700"/>
            <a:ext cx="21177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8">
            <a:extLst>
              <a:ext uri="{FF2B5EF4-FFF2-40B4-BE49-F238E27FC236}">
                <a16:creationId xmlns:a16="http://schemas.microsoft.com/office/drawing/2014/main" id="{0F1DE76F-1600-4B7B-816A-3FA4AA47DFD7}"/>
              </a:ext>
            </a:extLst>
          </p:cNvPr>
          <p:cNvSpPr txBox="1">
            <a:spLocks noChangeArrowheads="1"/>
          </p:cNvSpPr>
          <p:nvPr/>
        </p:nvSpPr>
        <p:spPr bwMode="auto">
          <a:xfrm>
            <a:off x="1116013" y="5422900"/>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200" b="1"/>
              <a:t>AGRI 13.5</a:t>
            </a:r>
            <a:endParaRPr lang="zh-CN" altLang="en-US" sz="1200" b="1"/>
          </a:p>
        </p:txBody>
      </p:sp>
      <p:sp>
        <p:nvSpPr>
          <p:cNvPr id="11" name="文本框 9">
            <a:extLst>
              <a:ext uri="{FF2B5EF4-FFF2-40B4-BE49-F238E27FC236}">
                <a16:creationId xmlns:a16="http://schemas.microsoft.com/office/drawing/2014/main" id="{6612E0FF-29FD-4013-BFA8-3C0710D028C2}"/>
              </a:ext>
            </a:extLst>
          </p:cNvPr>
          <p:cNvSpPr txBox="1">
            <a:spLocks noChangeArrowheads="1"/>
          </p:cNvSpPr>
          <p:nvPr/>
        </p:nvSpPr>
        <p:spPr bwMode="auto">
          <a:xfrm>
            <a:off x="3708400" y="5283200"/>
            <a:ext cx="96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200" b="1"/>
              <a:t>GIIRS Simulated 13.5</a:t>
            </a:r>
            <a:endParaRPr lang="zh-CN" altLang="en-US" sz="1200" b="1"/>
          </a:p>
        </p:txBody>
      </p:sp>
      <p:pic>
        <p:nvPicPr>
          <p:cNvPr id="12" name="图片 5">
            <a:extLst>
              <a:ext uri="{FF2B5EF4-FFF2-40B4-BE49-F238E27FC236}">
                <a16:creationId xmlns:a16="http://schemas.microsoft.com/office/drawing/2014/main" id="{9AE0E297-1966-421F-95BC-2CC7A121B1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211" t="10056" r="27951" b="11475"/>
          <a:stretch>
            <a:fillRect/>
          </a:stretch>
        </p:blipFill>
        <p:spPr bwMode="auto">
          <a:xfrm>
            <a:off x="6430963" y="3865563"/>
            <a:ext cx="20145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9">
            <a:extLst>
              <a:ext uri="{FF2B5EF4-FFF2-40B4-BE49-F238E27FC236}">
                <a16:creationId xmlns:a16="http://schemas.microsoft.com/office/drawing/2014/main" id="{FE25066C-AB35-450A-89FA-420C70551DF4}"/>
              </a:ext>
            </a:extLst>
          </p:cNvPr>
          <p:cNvSpPr txBox="1">
            <a:spLocks noChangeArrowheads="1"/>
          </p:cNvSpPr>
          <p:nvPr/>
        </p:nvSpPr>
        <p:spPr bwMode="auto">
          <a:xfrm>
            <a:off x="6547214" y="5543799"/>
            <a:ext cx="1439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200" b="1" dirty="0"/>
              <a:t>GIIRS-AGRI</a:t>
            </a:r>
            <a:endParaRPr lang="zh-CN" altLang="en-US" sz="1200" b="1" dirty="0"/>
          </a:p>
        </p:txBody>
      </p:sp>
    </p:spTree>
  </p:cSld>
  <p:clrMapOvr>
    <a:masterClrMapping/>
  </p:clrMapOvr>
</p:sld>
</file>

<file path=ppt/theme/theme1.xml><?xml version="1.0" encoding="utf-8"?>
<a:theme xmlns:a="http://schemas.openxmlformats.org/drawingml/2006/main" name="2_默认设计模板">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8686</TotalTime>
  <Words>1056</Words>
  <Application>Microsoft Office PowerPoint</Application>
  <PresentationFormat>全屏显示(4:3)</PresentationFormat>
  <Paragraphs>190</Paragraphs>
  <Slides>24</Slides>
  <Notes>7</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3" baseType="lpstr">
      <vt:lpstr>DFPOP1-W9</vt:lpstr>
      <vt:lpstr>隶书</vt:lpstr>
      <vt:lpstr>宋体</vt:lpstr>
      <vt:lpstr>Arial</vt:lpstr>
      <vt:lpstr>Arial Black</vt:lpstr>
      <vt:lpstr>Times New Roman</vt:lpstr>
      <vt:lpstr>Wingdings</vt:lpstr>
      <vt:lpstr>2_默认设计模板</vt:lpstr>
      <vt:lpstr>公式</vt:lpstr>
      <vt:lpstr>GIIRS and HIRAS Hyperspectral instrument evaluation for FY-4A and FY-3D</vt:lpstr>
      <vt:lpstr>Outline</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your attention!</vt:lpstr>
    </vt:vector>
  </TitlesOfParts>
  <Company>NSMC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XUNA</dc:creator>
  <cp:lastModifiedBy>xuhanlie</cp:lastModifiedBy>
  <cp:revision>303</cp:revision>
  <dcterms:created xsi:type="dcterms:W3CDTF">2014-03-22T02:33:41Z</dcterms:created>
  <dcterms:modified xsi:type="dcterms:W3CDTF">2018-03-20T16:02:02Z</dcterms:modified>
</cp:coreProperties>
</file>