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84" r:id="rId2"/>
  </p:sldMasterIdLst>
  <p:notesMasterIdLst>
    <p:notesMasterId r:id="rId8"/>
  </p:notesMasterIdLst>
  <p:handoutMasterIdLst>
    <p:handoutMasterId r:id="rId9"/>
  </p:handoutMasterIdLst>
  <p:sldIdLst>
    <p:sldId id="589" r:id="rId3"/>
    <p:sldId id="730" r:id="rId4"/>
    <p:sldId id="732" r:id="rId5"/>
    <p:sldId id="708" r:id="rId6"/>
    <p:sldId id="676" r:id="rId7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6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4169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6113">
          <p15:clr>
            <a:srgbClr val="A4A3A4"/>
          </p15:clr>
        </p15:guide>
        <p15:guide id="14" pos="2799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CC00"/>
    <a:srgbClr val="000000"/>
    <a:srgbClr val="CB333B"/>
    <a:srgbClr val="00B5E2"/>
    <a:srgbClr val="00205B"/>
    <a:srgbClr val="FE5000"/>
    <a:srgbClr val="C5B9AC"/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2" autoAdjust="0"/>
    <p:restoredTop sz="95309" autoAdjust="0"/>
  </p:normalViewPr>
  <p:slideViewPr>
    <p:cSldViewPr snapToGrid="0">
      <p:cViewPr varScale="1">
        <p:scale>
          <a:sx n="73" d="100"/>
          <a:sy n="73" d="100"/>
        </p:scale>
        <p:origin x="294" y="60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napToGrid="0">
      <p:cViewPr varScale="1">
        <p:scale>
          <a:sx n="46" d="100"/>
          <a:sy n="46" d="100"/>
        </p:scale>
        <p:origin x="-3306" y="-132"/>
      </p:cViewPr>
      <p:guideLst>
        <p:guide orient="horz" pos="4525"/>
        <p:guide pos="3127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67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6538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79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00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01" name="Clip" r:id="rId7" imgW="2833538" imgH="1919138" progId="">
                    <p:embed/>
                  </p:oleObj>
                </mc:Choice>
                <mc:Fallback>
                  <p:oleObj name="Clip" r:id="rId7" imgW="2833538" imgH="1919138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62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59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2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9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68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5270217" y="163022"/>
            <a:ext cx="4635783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06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1641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64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98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prstClr val="black"/>
                </a:solidFill>
              </a:rPr>
              <a:pPr>
                <a:defRPr/>
              </a:pPr>
              <a:t>15 March 2018</a:t>
            </a:fld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Slide: </a:t>
            </a:r>
            <a:fld id="{CA31D592-4D83-4517-9884-F2C159147DA8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8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5" r:id="rId1"/>
    <p:sldLayoutId id="2147487686" r:id="rId2"/>
    <p:sldLayoutId id="2147487687" r:id="rId3"/>
    <p:sldLayoutId id="2147487688" r:id="rId4"/>
    <p:sldLayoutId id="2147487689" r:id="rId5"/>
    <p:sldLayoutId id="2147487690" r:id="rId6"/>
    <p:sldLayoutId id="2147487691" r:id="rId7"/>
    <p:sldLayoutId id="2147487692" r:id="rId8"/>
    <p:sldLayoutId id="2147487693" r:id="rId9"/>
    <p:sldLayoutId id="2147487694" r:id="rId10"/>
    <p:sldLayoutId id="2147487695" r:id="rId11"/>
    <p:sldLayoutId id="2147487696" r:id="rId12"/>
    <p:sldLayoutId id="214748769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170320/7c_Hewison_LEO-LEO_IR+SLSTR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772977" y="3096929"/>
            <a:ext cx="490442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 Hewison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452425" y="1103029"/>
            <a:ext cx="9224975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LEO-LEO IR</a:t>
            </a:r>
            <a:b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Sentinel-3/SLSTR-IASI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175823"/>
            <a:ext cx="9514974" cy="507458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In 2017, we asked :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Share </a:t>
            </a:r>
            <a:r>
              <a:rPr lang="en-US" sz="2000" dirty="0" smtClean="0"/>
              <a:t>your thoughts on developing GSICS products for LEO imagers </a:t>
            </a:r>
          </a:p>
          <a:p>
            <a:pPr lvl="1"/>
            <a:r>
              <a:rPr lang="en-US" sz="1600" dirty="0" smtClean="0"/>
              <a:t>(at least for the IR channels)</a:t>
            </a:r>
          </a:p>
          <a:p>
            <a:pPr lvl="1"/>
            <a:r>
              <a:rPr lang="en-US" sz="1600" dirty="0" smtClean="0"/>
              <a:t>a) Would it be useful to have GSICS corrections to inter-calibrate LEO imagers to a common reference?</a:t>
            </a:r>
          </a:p>
          <a:p>
            <a:pPr lvl="1"/>
            <a:r>
              <a:rPr lang="en-US" sz="1600" dirty="0" smtClean="0"/>
              <a:t>b) If so, do they need regularly updating or could they be static?</a:t>
            </a:r>
          </a:p>
          <a:p>
            <a:pPr lvl="1"/>
            <a:r>
              <a:rPr lang="en-US" sz="1600" dirty="0" smtClean="0"/>
              <a:t>c) What form would such corrections need to take to meet user expectations?</a:t>
            </a:r>
          </a:p>
          <a:p>
            <a:pPr lvl="1"/>
            <a:r>
              <a:rPr lang="en-US" sz="1600" dirty="0" smtClean="0"/>
              <a:t>d) Anything else on this theme?</a:t>
            </a:r>
          </a:p>
          <a:p>
            <a:pPr lvl="0"/>
            <a:endParaRPr lang="en-US" sz="2000" dirty="0" smtClean="0"/>
          </a:p>
          <a:p>
            <a:pPr lvl="0"/>
            <a:endParaRPr lang="en-GB" sz="12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GSICS LEO-LEO </a:t>
            </a:r>
            <a:r>
              <a:rPr lang="en-US" dirty="0" smtClean="0"/>
              <a:t>IR </a:t>
            </a:r>
            <a:r>
              <a:rPr lang="en-US" dirty="0" smtClean="0"/>
              <a:t>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175823"/>
            <a:ext cx="9514974" cy="507458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EUMETSAT have </a:t>
            </a:r>
            <a:r>
              <a:rPr lang="en-US" sz="2000" dirty="0"/>
              <a:t>started thinking about </a:t>
            </a:r>
            <a:r>
              <a:rPr lang="en-US" sz="2000" dirty="0" smtClean="0"/>
              <a:t>generating LEO-LEO IR GSICS products for SLSTR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a</a:t>
            </a:r>
            <a:r>
              <a:rPr lang="en-US" sz="2000" dirty="0" smtClean="0"/>
              <a:t>) Would it be useful to have GSICS corrections to inter-calibrate LEO imagers to a common reference?</a:t>
            </a:r>
          </a:p>
          <a:p>
            <a:pPr lvl="1"/>
            <a:r>
              <a:rPr lang="en-US" sz="1600" dirty="0" smtClean="0"/>
              <a:t>Yes </a:t>
            </a:r>
            <a:r>
              <a:rPr lang="en-US" sz="1600" dirty="0"/>
              <a:t>– some internal interest from EUMETSAT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Seeking further feedback from SST community, and other users through GSICS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b</a:t>
            </a:r>
            <a:r>
              <a:rPr lang="en-US" sz="2000" dirty="0" smtClean="0"/>
              <a:t>) If so, do they need regularly updating or could they be static?</a:t>
            </a:r>
          </a:p>
          <a:p>
            <a:pPr lvl="1"/>
            <a:r>
              <a:rPr lang="en-US" sz="1600" dirty="0" smtClean="0"/>
              <a:t>Static</a:t>
            </a:r>
            <a:r>
              <a:rPr lang="en-US" sz="1600" dirty="0"/>
              <a:t>, but calibration routinely monitored to check </a:t>
            </a:r>
            <a:r>
              <a:rPr lang="en-US" sz="1600" dirty="0" smtClean="0"/>
              <a:t>validity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c</a:t>
            </a:r>
            <a:r>
              <a:rPr lang="en-US" sz="2000" dirty="0" smtClean="0"/>
              <a:t>) What form would such corrections need to take to meet user expectations?</a:t>
            </a:r>
          </a:p>
          <a:p>
            <a:pPr lvl="1"/>
            <a:r>
              <a:rPr lang="en-US" sz="1600" dirty="0" smtClean="0"/>
              <a:t>TBD</a:t>
            </a:r>
            <a:r>
              <a:rPr lang="en-US" sz="1600" dirty="0"/>
              <a:t>, but maybe quadratic in </a:t>
            </a:r>
            <a:r>
              <a:rPr lang="en-US" sz="1600" dirty="0" smtClean="0"/>
              <a:t>radiance (no space view, but 2 BBs)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d</a:t>
            </a:r>
            <a:r>
              <a:rPr lang="en-US" sz="2000" dirty="0" smtClean="0"/>
              <a:t>) Anything else on this theme?</a:t>
            </a:r>
          </a:p>
          <a:p>
            <a:pPr lvl="1"/>
            <a:r>
              <a:rPr lang="en-US" sz="1600" dirty="0" smtClean="0"/>
              <a:t>Need </a:t>
            </a:r>
            <a:r>
              <a:rPr lang="en-US" sz="1600" dirty="0" smtClean="0"/>
              <a:t>to deal with IASI spectrum missing from the 3.7µm channel</a:t>
            </a:r>
            <a:br>
              <a:rPr lang="en-US" sz="1600" dirty="0" smtClean="0"/>
            </a:br>
            <a:r>
              <a:rPr lang="en-US" sz="1600" dirty="0" smtClean="0"/>
              <a:t>(Research Topic for Copernicus Calibration Expert at EUMETSAT)</a:t>
            </a:r>
          </a:p>
          <a:p>
            <a:pPr lvl="1"/>
            <a:r>
              <a:rPr lang="en-US" sz="1600" dirty="0" smtClean="0"/>
              <a:t>Already </a:t>
            </a:r>
            <a:r>
              <a:rPr lang="en-US" sz="1600" dirty="0" smtClean="0"/>
              <a:t>need to think about how to integrate with VIS/NIR channels </a:t>
            </a:r>
            <a:endParaRPr lang="en-US" sz="1600" dirty="0" smtClean="0"/>
          </a:p>
          <a:p>
            <a:pPr lvl="1"/>
            <a:r>
              <a:rPr lang="en-US" sz="1600" dirty="0" smtClean="0"/>
              <a:t>– </a:t>
            </a:r>
            <a:r>
              <a:rPr lang="en-US" sz="1600" dirty="0" smtClean="0"/>
              <a:t>large bias at 1.6µm and 2.2µm</a:t>
            </a:r>
          </a:p>
          <a:p>
            <a:pPr lvl="0"/>
            <a:endParaRPr lang="en-GB" sz="12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LEO-LEO IR Products for SLSTR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SLSTR-IASI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3718"/>
            <a:ext cx="9447213" cy="6024281"/>
          </a:xfrm>
          <a:noFill/>
        </p:spPr>
        <p:txBody>
          <a:bodyPr>
            <a:noAutofit/>
          </a:bodyPr>
          <a:lstStyle/>
          <a:p>
            <a:r>
              <a:rPr lang="de-DE" sz="3200" dirty="0" err="1" smtClean="0"/>
              <a:t>No</a:t>
            </a:r>
            <a:r>
              <a:rPr lang="de-DE" sz="3200" dirty="0" smtClean="0"/>
              <a:t> </a:t>
            </a:r>
            <a:r>
              <a:rPr lang="de-DE" sz="3200" dirty="0" err="1" smtClean="0"/>
              <a:t>further</a:t>
            </a:r>
            <a:r>
              <a:rPr lang="de-DE" sz="3200" dirty="0" smtClean="0"/>
              <a:t> </a:t>
            </a:r>
            <a:r>
              <a:rPr lang="de-DE" sz="3200" dirty="0" err="1" smtClean="0"/>
              <a:t>development</a:t>
            </a:r>
            <a:r>
              <a:rPr lang="de-DE" sz="3200" dirty="0" smtClean="0"/>
              <a:t> </a:t>
            </a:r>
            <a:r>
              <a:rPr lang="de-DE" sz="3200" dirty="0" err="1" smtClean="0"/>
              <a:t>since</a:t>
            </a:r>
            <a:r>
              <a:rPr lang="de-DE" sz="3200" dirty="0"/>
              <a:t> </a:t>
            </a:r>
            <a:r>
              <a:rPr lang="de-DE" sz="3200" dirty="0" smtClean="0">
                <a:hlinkClick r:id="rId2"/>
              </a:rPr>
              <a:t>2017 </a:t>
            </a:r>
            <a:r>
              <a:rPr lang="de-DE" sz="3200" dirty="0" err="1" smtClean="0">
                <a:hlinkClick r:id="rId2"/>
              </a:rPr>
              <a:t>meeting</a:t>
            </a:r>
            <a:endParaRPr lang="de-DE" sz="3200" dirty="0" smtClean="0"/>
          </a:p>
          <a:p>
            <a:pPr lvl="1"/>
            <a:endParaRPr lang="de-DE" sz="1000" dirty="0" smtClean="0"/>
          </a:p>
          <a:p>
            <a:r>
              <a:rPr lang="de-DE" sz="3200" dirty="0" smtClean="0"/>
              <a:t>Outstanding </a:t>
            </a:r>
            <a:r>
              <a:rPr lang="de-DE" sz="3200" dirty="0" err="1" smtClean="0"/>
              <a:t>issues</a:t>
            </a:r>
            <a:r>
              <a:rPr lang="de-DE" sz="3200" dirty="0" smtClean="0"/>
              <a:t>:</a:t>
            </a:r>
          </a:p>
          <a:p>
            <a:pPr lvl="1"/>
            <a:r>
              <a:rPr lang="de-DE" sz="2000" dirty="0" err="1" smtClean="0"/>
              <a:t>Only</a:t>
            </a:r>
            <a:r>
              <a:rPr lang="de-DE" sz="2000" dirty="0" smtClean="0"/>
              <a:t> 11µm </a:t>
            </a:r>
            <a:r>
              <a:rPr lang="de-DE" sz="2000" dirty="0" err="1" smtClean="0"/>
              <a:t>and</a:t>
            </a:r>
            <a:r>
              <a:rPr lang="de-DE" sz="2000" dirty="0" smtClean="0"/>
              <a:t> 12µm </a:t>
            </a:r>
            <a:r>
              <a:rPr lang="de-DE" sz="2000" dirty="0" err="1" smtClean="0"/>
              <a:t>channels</a:t>
            </a:r>
            <a:r>
              <a:rPr lang="de-DE" sz="2000" dirty="0" smtClean="0"/>
              <a:t> </a:t>
            </a:r>
            <a:r>
              <a:rPr lang="de-DE" sz="2000" dirty="0" err="1" smtClean="0"/>
              <a:t>covered</a:t>
            </a:r>
            <a:endParaRPr lang="de-DE" sz="2000" dirty="0" smtClean="0"/>
          </a:p>
          <a:p>
            <a:pPr lvl="1"/>
            <a:r>
              <a:rPr lang="de-DE" sz="2000" dirty="0" smtClean="0"/>
              <a:t>Investigation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cold</a:t>
            </a:r>
            <a:r>
              <a:rPr lang="de-DE" sz="2000" dirty="0" smtClean="0"/>
              <a:t> end </a:t>
            </a:r>
            <a:r>
              <a:rPr lang="de-DE" sz="2000" dirty="0" err="1" smtClean="0"/>
              <a:t>bias</a:t>
            </a:r>
            <a:r>
              <a:rPr lang="de-DE" sz="2000" dirty="0" smtClean="0"/>
              <a:t> (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space</a:t>
            </a:r>
            <a:r>
              <a:rPr lang="de-DE" sz="2000" dirty="0" smtClean="0"/>
              <a:t> </a:t>
            </a:r>
            <a:r>
              <a:rPr lang="de-DE" sz="2000" dirty="0" err="1" smtClean="0"/>
              <a:t>view</a:t>
            </a:r>
            <a:r>
              <a:rPr lang="de-DE" sz="2000" dirty="0" smtClean="0"/>
              <a:t>)</a:t>
            </a:r>
          </a:p>
          <a:p>
            <a:pPr lvl="2"/>
            <a:r>
              <a:rPr lang="de-DE" sz="1600" dirty="0" smtClean="0"/>
              <a:t>Form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correction</a:t>
            </a:r>
            <a:r>
              <a:rPr lang="de-DE" sz="1600" dirty="0" smtClean="0"/>
              <a:t> – </a:t>
            </a:r>
            <a:r>
              <a:rPr lang="de-DE" sz="1600" dirty="0" err="1" smtClean="0"/>
              <a:t>quadratic</a:t>
            </a:r>
            <a:r>
              <a:rPr lang="de-DE" sz="1600" dirty="0" smtClean="0"/>
              <a:t>?</a:t>
            </a:r>
          </a:p>
          <a:p>
            <a:pPr lvl="1"/>
            <a:r>
              <a:rPr lang="de-DE" sz="2000" dirty="0" smtClean="0"/>
              <a:t>Extrapolation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IASI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cover</a:t>
            </a:r>
            <a:r>
              <a:rPr lang="de-DE" sz="2000" dirty="0" smtClean="0"/>
              <a:t> 3.6µm band</a:t>
            </a:r>
          </a:p>
          <a:p>
            <a:pPr lvl="1"/>
            <a:r>
              <a:rPr lang="de-DE" sz="2000" dirty="0" err="1" smtClean="0"/>
              <a:t>Optimising</a:t>
            </a:r>
            <a:r>
              <a:rPr lang="de-DE" sz="2000" dirty="0" smtClean="0"/>
              <a:t> match-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polar SNOs</a:t>
            </a:r>
          </a:p>
          <a:p>
            <a:pPr lvl="2"/>
            <a:r>
              <a:rPr lang="de-DE" sz="1600" dirty="0" smtClean="0"/>
              <a:t>Handling </a:t>
            </a:r>
            <a:r>
              <a:rPr lang="de-DE" sz="1600" dirty="0" err="1" smtClean="0"/>
              <a:t>oblique</a:t>
            </a:r>
            <a:r>
              <a:rPr lang="de-DE" sz="1600" dirty="0" smtClean="0"/>
              <a:t> </a:t>
            </a:r>
            <a:r>
              <a:rPr lang="de-DE" sz="1600" dirty="0" err="1" smtClean="0"/>
              <a:t>view</a:t>
            </a:r>
            <a:endParaRPr lang="de-DE" sz="1600" dirty="0" smtClean="0"/>
          </a:p>
          <a:p>
            <a:pPr lvl="1"/>
            <a:r>
              <a:rPr lang="de-DE" sz="2000" dirty="0" smtClean="0"/>
              <a:t>Quasi-SNO </a:t>
            </a:r>
            <a:r>
              <a:rPr lang="de-DE" sz="2000" dirty="0" err="1" smtClean="0"/>
              <a:t>method</a:t>
            </a:r>
            <a:endParaRPr lang="de-DE" sz="2000" dirty="0" smtClean="0"/>
          </a:p>
          <a:p>
            <a:pPr lvl="2"/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cover</a:t>
            </a:r>
            <a:r>
              <a:rPr lang="de-DE" sz="1600" dirty="0" smtClean="0"/>
              <a:t> </a:t>
            </a:r>
            <a:r>
              <a:rPr lang="de-DE" sz="1600" dirty="0" err="1" smtClean="0"/>
              <a:t>bigger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latitudes</a:t>
            </a:r>
            <a:r>
              <a:rPr lang="de-DE" sz="1600" dirty="0" smtClean="0"/>
              <a:t>/</a:t>
            </a:r>
            <a:r>
              <a:rPr lang="de-DE" sz="1600" dirty="0" err="1" smtClean="0"/>
              <a:t>radiances</a:t>
            </a:r>
            <a:endParaRPr lang="de-DE" sz="1600" dirty="0" smtClean="0"/>
          </a:p>
          <a:p>
            <a:pPr lvl="1"/>
            <a:r>
              <a:rPr lang="en-GB" sz="2000" dirty="0" smtClean="0"/>
              <a:t>Need for VIS/NIR/SWIR channel product</a:t>
            </a:r>
          </a:p>
          <a:p>
            <a:pPr lvl="2"/>
            <a:r>
              <a:rPr lang="en-GB" sz="1600" dirty="0" smtClean="0"/>
              <a:t>Large biases in 1.6µm </a:t>
            </a:r>
            <a:r>
              <a:rPr lang="en-GB" sz="1600" dirty="0" smtClean="0"/>
              <a:t>(16/20% </a:t>
            </a:r>
            <a:r>
              <a:rPr lang="en-GB" sz="1600" dirty="0" err="1" smtClean="0"/>
              <a:t>nad</a:t>
            </a:r>
            <a:r>
              <a:rPr lang="en-GB" sz="1600" dirty="0" smtClean="0"/>
              <a:t>/</a:t>
            </a:r>
            <a:r>
              <a:rPr lang="en-GB" sz="1600" dirty="0" err="1" smtClean="0"/>
              <a:t>obl</a:t>
            </a:r>
            <a:r>
              <a:rPr lang="en-GB" sz="1600" dirty="0" smtClean="0"/>
              <a:t>) and 2.2µm (~25%) channels</a:t>
            </a:r>
          </a:p>
          <a:p>
            <a:pPr lvl="2"/>
            <a:r>
              <a:rPr lang="en-GB" sz="1600" dirty="0" smtClean="0"/>
              <a:t>Will investigate potential of SSCC (Desert sites)</a:t>
            </a:r>
            <a:endParaRPr lang="en-GB" sz="1600" dirty="0" smtClean="0"/>
          </a:p>
          <a:p>
            <a:pPr lvl="1"/>
            <a:r>
              <a:rPr lang="en-GB" sz="2000" dirty="0" smtClean="0"/>
              <a:t>Sentinel-3B</a:t>
            </a:r>
          </a:p>
          <a:p>
            <a:pPr lvl="2"/>
            <a:r>
              <a:rPr lang="en-GB" sz="1600" dirty="0" smtClean="0"/>
              <a:t>Launch due </a:t>
            </a:r>
            <a:r>
              <a:rPr lang="en-GB" sz="1600" dirty="0" smtClean="0"/>
              <a:t>25 </a:t>
            </a:r>
            <a:r>
              <a:rPr lang="en-GB" sz="1600" dirty="0" smtClean="0"/>
              <a:t>April 2018</a:t>
            </a:r>
          </a:p>
          <a:p>
            <a:pPr lvl="1"/>
            <a:r>
              <a:rPr lang="en-GB" sz="2000" dirty="0" smtClean="0"/>
              <a:t>Decision to develop demonstration GSICS Corrections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28655"/>
            <a:ext cx="9447213" cy="5391150"/>
          </a:xfrm>
        </p:spPr>
        <p:txBody>
          <a:bodyPr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2999</TotalTime>
  <Words>213</Words>
  <Application>Microsoft Office PowerPoint</Application>
  <PresentationFormat>A4 Paper (210x297 mm)</PresentationFormat>
  <Paragraphs>50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1_Office Theme</vt:lpstr>
      <vt:lpstr>Clip</vt:lpstr>
      <vt:lpstr>PowerPoint Presentation</vt:lpstr>
      <vt:lpstr>GSICS LEO-LEO IR Products</vt:lpstr>
      <vt:lpstr>LEO-LEO IR Products for SLSTR</vt:lpstr>
      <vt:lpstr>SLSTR-IASI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209</cp:revision>
  <cp:lastPrinted>2006-03-06T14:11:17Z</cp:lastPrinted>
  <dcterms:created xsi:type="dcterms:W3CDTF">2016-01-26T14:19:25Z</dcterms:created>
  <dcterms:modified xsi:type="dcterms:W3CDTF">2018-03-15T14:53:07Z</dcterms:modified>
</cp:coreProperties>
</file>