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0" r:id="rId2"/>
    <p:sldId id="261" r:id="rId3"/>
    <p:sldId id="263" r:id="rId4"/>
    <p:sldId id="264" r:id="rId5"/>
    <p:sldId id="262" r:id="rId6"/>
    <p:sldId id="269" r:id="rId7"/>
    <p:sldId id="307" r:id="rId8"/>
    <p:sldId id="308" r:id="rId9"/>
    <p:sldId id="306" r:id="rId10"/>
    <p:sldId id="298" r:id="rId11"/>
    <p:sldId id="300" r:id="rId12"/>
    <p:sldId id="301" r:id="rId13"/>
    <p:sldId id="302" r:id="rId14"/>
    <p:sldId id="303" r:id="rId15"/>
    <p:sldId id="316" r:id="rId16"/>
    <p:sldId id="317" r:id="rId17"/>
    <p:sldId id="318" r:id="rId18"/>
    <p:sldId id="319" r:id="rId19"/>
    <p:sldId id="320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287" r:id="rId28"/>
    <p:sldId id="286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FFF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94660"/>
  </p:normalViewPr>
  <p:slideViewPr>
    <p:cSldViewPr>
      <p:cViewPr>
        <p:scale>
          <a:sx n="80" d="100"/>
          <a:sy n="80" d="100"/>
        </p:scale>
        <p:origin x="-157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37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CF4278-F357-4B08-B74F-C9421D94935C}" type="datetimeFigureOut">
              <a:rPr lang="zh-CN" altLang="en-US"/>
              <a:pPr>
                <a:defRPr/>
              </a:pPr>
              <a:t>2018/3/21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D04199B-6F8D-423C-B407-4652F983C1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19E357-DC0C-46E7-86E7-58839B464C10}" type="datetimeFigureOut">
              <a:rPr lang="zh-CN" altLang="en-US"/>
              <a:pPr>
                <a:defRPr/>
              </a:pPr>
              <a:t>2018/3/21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C6CE96-311F-4855-B206-7DA2049475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372C-3E1A-4385-81BA-21A7A62529D2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7779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AF4ACC3-8699-4C15-AFBF-A35D38981A63}" type="slidenum">
              <a:rPr lang="en-US" altLang="en-US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48380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260350"/>
            <a:ext cx="1506538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4" descr="NSMC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260350"/>
            <a:ext cx="22145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31750" y="785813"/>
            <a:ext cx="908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61941" tIns="30971" rIns="61941" bIns="309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378075" y="260350"/>
            <a:ext cx="43926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1393304" y="188640"/>
            <a:ext cx="6347048" cy="580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04823-A48C-4DCC-BE6B-5AECECE000FF}" type="datetime1">
              <a:rPr lang="zh-CN" altLang="en-US" smtClean="0"/>
              <a:pPr>
                <a:defRPr/>
              </a:pPr>
              <a:t>2018/3/21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43A36-0A1B-4A7F-B788-F671BFE93D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150813"/>
            <a:ext cx="1571625" cy="60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1" name="Picture 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9925" y="438150"/>
            <a:ext cx="1219200" cy="18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2" name="Picture 10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12150" y="150813"/>
            <a:ext cx="742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107950" y="836613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8316416" y="65253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49B0CD6-2324-485B-80AF-E0A7205BA18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5.pn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NSM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7125" y="3861048"/>
            <a:ext cx="3246875" cy="2276871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5940152" cy="2304256"/>
          </a:xfrm>
        </p:spPr>
        <p:txBody>
          <a:bodyPr>
            <a:noAutofit/>
          </a:bodyPr>
          <a:lstStyle/>
          <a:p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Chengli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dirty="0" err="1">
                <a:latin typeface="Times New Roman" pitchFamily="18" charset="0"/>
                <a:cs typeface="Times New Roman" pitchFamily="18" charset="0"/>
              </a:rPr>
              <a:t>Chunqiang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Wu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dirty="0" err="1">
                <a:latin typeface="Times New Roman" pitchFamily="18" charset="0"/>
                <a:cs typeface="Times New Roman" pitchFamily="18" charset="0"/>
              </a:rPr>
              <a:t>Xiuqing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dirty="0" err="1">
                <a:latin typeface="Times New Roman" pitchFamily="18" charset="0"/>
                <a:cs typeface="Times New Roman" pitchFamily="18" charset="0"/>
              </a:rPr>
              <a:t>Hanlie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, Lu Li, Fang Zhou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National Satellite Meteorological Center(NSMC), CMA</a:t>
            </a:r>
          </a:p>
          <a:p>
            <a:pPr algn="ctr"/>
            <a:r>
              <a:rPr lang="en-US" altLang="zh-CN" sz="2000" b="1" dirty="0" err="1">
                <a:latin typeface="Times New Roman" pitchFamily="18" charset="0"/>
                <a:cs typeface="Times New Roman" pitchFamily="18" charset="0"/>
              </a:rPr>
              <a:t>Mingjian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Gu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dirty="0" err="1">
                <a:latin typeface="Times New Roman" pitchFamily="18" charset="0"/>
                <a:cs typeface="Times New Roman" pitchFamily="18" charset="0"/>
              </a:rPr>
              <a:t>Chunyuan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Shao, </a:t>
            </a:r>
            <a:r>
              <a:rPr lang="en-US" altLang="zh-CN" sz="2000" b="1" dirty="0" err="1">
                <a:latin typeface="Times New Roman" pitchFamily="18" charset="0"/>
                <a:cs typeface="Times New Roman" pitchFamily="18" charset="0"/>
              </a:rPr>
              <a:t>Xiaojie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Sun, </a:t>
            </a:r>
          </a:p>
          <a:p>
            <a:pPr algn="ctr"/>
            <a:r>
              <a:rPr lang="en-US" altLang="zh-CN" sz="2000" b="1" dirty="0" err="1">
                <a:latin typeface="Times New Roman" pitchFamily="18" charset="0"/>
                <a:cs typeface="Times New Roman" pitchFamily="18" charset="0"/>
              </a:rPr>
              <a:t>Jianwen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Hua</a:t>
            </a:r>
          </a:p>
          <a:p>
            <a:pPr algn="ctr"/>
            <a:r>
              <a:rPr lang="en-US" altLang="zh-CN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Shanghai </a:t>
            </a:r>
            <a:r>
              <a:rPr lang="en-US" altLang="zh-CN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Institude</a:t>
            </a:r>
            <a:r>
              <a:rPr lang="en-US" altLang="zh-CN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of Technical Physics(SITP), CAS</a:t>
            </a:r>
          </a:p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559694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FY-3D/HIRAS</a:t>
            </a:r>
          </a:p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On-orbit Performance</a:t>
            </a:r>
            <a:r>
              <a:rPr lang="en-US" sz="3200" dirty="0">
                <a:solidFill>
                  <a:srgbClr val="FF0000"/>
                </a:solidFill>
              </a:rPr>
              <a:t> 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DAY-1 Results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971600" y="6429372"/>
            <a:ext cx="7272808" cy="42862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GSICS Annual Meeting, Shanghai, China  19-23 Mar 2018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HIRAS performance: </a:t>
            </a:r>
            <a:r>
              <a:rPr lang="en-US" altLang="zh-CN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NEdT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9" t="6818" r="7955"/>
          <a:stretch>
            <a:fillRect/>
          </a:stretch>
        </p:blipFill>
        <p:spPr>
          <a:xfrm>
            <a:off x="511084" y="1988840"/>
            <a:ext cx="3561761" cy="28083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3" t="6452" r="8064" b="1075"/>
          <a:stretch>
            <a:fillRect/>
          </a:stretch>
        </p:blipFill>
        <p:spPr>
          <a:xfrm>
            <a:off x="4543532" y="2010700"/>
            <a:ext cx="3628868" cy="27864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531398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Noise performance:  derived from DS measurements</a:t>
            </a:r>
          </a:p>
          <a:p>
            <a:r>
              <a:rPr lang="en-US" altLang="zh-CN" b="1" dirty="0">
                <a:solidFill>
                  <a:srgbClr val="0000CC"/>
                </a:solidFill>
              </a:rPr>
              <a:t>Expect  better results after  fine tuning in May.  </a:t>
            </a:r>
          </a:p>
          <a:p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148" y="1700808"/>
            <a:ext cx="2736304" cy="338554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LW @ 0.625cm-1 Res</a:t>
            </a:r>
            <a:endParaRPr lang="zh-CN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975580" y="1700808"/>
            <a:ext cx="2736304" cy="338554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MW @ 1.25cm-1 Res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think\Desktop\HIRAS在轨测试\测试结果\光谱评估图\fig_LW_0650-11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916832"/>
            <a:ext cx="5580112" cy="41850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95936" y="1196752"/>
            <a:ext cx="4419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HIRAS OBS compared with LBLRTM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simulation </a:t>
            </a:r>
            <a:r>
              <a:rPr lang="zh-CN" altLang="en-US" sz="2000" b="1" dirty="0"/>
              <a:t>（</a:t>
            </a:r>
            <a:r>
              <a:rPr lang="en-US" altLang="zh-CN" sz="2000" b="1" dirty="0"/>
              <a:t>LW</a:t>
            </a:r>
            <a:r>
              <a:rPr lang="zh-CN" altLang="en-US" sz="2000" b="1" dirty="0"/>
              <a:t>）</a:t>
            </a:r>
          </a:p>
        </p:txBody>
      </p:sp>
      <p:pic>
        <p:nvPicPr>
          <p:cNvPr id="4" name="Picture 2" descr="C:\Users\think\Desktop\HIRAS在轨测试\测试结果\zhouf\2018030519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660"/>
            <a:ext cx="3312368" cy="2303628"/>
          </a:xfrm>
          <a:prstGeom prst="rect">
            <a:avLst/>
          </a:prstGeom>
          <a:noFill/>
        </p:spPr>
      </p:pic>
      <p:pic>
        <p:nvPicPr>
          <p:cNvPr id="6" name="Picture 3" descr="C:\Users\think\Desktop\HIRAS在轨测试\测试结果\zhouf\FY3D_MERSI_GBAL_L2_20180305_1940_CLMXX_MS.HDF_CloudMa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2160240" cy="21602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021288"/>
            <a:ext cx="3707904" cy="64633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Clear pixels determined from MERSI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cloudmask</a:t>
            </a:r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94122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Data Collection for Spectral Calibration</a:t>
            </a:r>
            <a:endParaRPr lang="zh-CN" altLang="en-US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052736"/>
            <a:ext cx="2664296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MERSI-II </a:t>
            </a:r>
            <a:r>
              <a:rPr lang="en-US" altLang="zh-CN" dirty="0" err="1"/>
              <a:t>Cloudmask</a:t>
            </a:r>
            <a:endParaRPr lang="zh-CN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4B0E94-E41D-4422-B306-B9B6BC5D9137}"/>
              </a:ext>
            </a:extLst>
          </p:cNvPr>
          <p:cNvSpPr txBox="1"/>
          <p:nvPr/>
        </p:nvSpPr>
        <p:spPr>
          <a:xfrm>
            <a:off x="3635896" y="611411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Frequency biases relative to LBLRTM will be derived; ILS &amp; laser parameters may be adjusted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01803-HIRAS开机后数据及结果\光谱评估图\figs_spec_addradbias\fig_LW_0750-0800-addbi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26976"/>
            <a:ext cx="73152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98072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LW band HIRAS OBS compared with LBLRTM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simulation: Zoom in</a:t>
            </a:r>
            <a:endParaRPr lang="zh-CN" alt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55892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BT Diff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201803-HIRAS开机后数据及结果\光谱评估图\fig_MW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163" y="1254968"/>
            <a:ext cx="73152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12666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MW band HIRAS OBS compared with LBLRTM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simulation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201803-HIRAS开机后数据及结果\光谱评估图\figs_spec_addradbias\fig_MW1_1360-1410-addbi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54968"/>
            <a:ext cx="73152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98072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MW band HIRAS OBS compared with LBLRTM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simulation: Zoom in</a:t>
            </a:r>
            <a:endParaRPr lang="zh-CN" alt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53732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BT Diff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E:\1-项目研制\1-FY3-高光谱大气探测仪\3正样产品\8过程照片\红外定标照片\DSC0011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30" y="1405890"/>
            <a:ext cx="3646170" cy="2432685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290830" y="1734820"/>
            <a:ext cx="4233545" cy="40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en-US" altLang="zh-CN" sz="2000" b="1" dirty="0" err="1"/>
              <a:t>calibration</a:t>
            </a:r>
            <a:r>
              <a:rPr lang="en-US" altLang="zh-CN" sz="2000" b="1" dirty="0"/>
              <a:t> blackbody</a:t>
            </a:r>
          </a:p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en-US" altLang="zh-CN" sz="2000" b="1" dirty="0"/>
              <a:t>temperature accuracy</a:t>
            </a:r>
          </a:p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en-US" altLang="zh-CN" sz="2000" b="1" dirty="0"/>
              <a:t>blackbody emissivity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en-US" altLang="zh-CN" sz="2000" b="1" dirty="0"/>
              <a:t>detector temperature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en-US" altLang="zh-CN" sz="2000" b="1" dirty="0"/>
              <a:t>detector nonlinearity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en-US" altLang="zh-CN" sz="2000" b="1" dirty="0"/>
              <a:t>reference cold target </a:t>
            </a:r>
            <a:r>
              <a:rPr lang="en-US" altLang="zh-CN" sz="2000" b="1" dirty="0" err="1"/>
              <a:t>temperature</a:t>
            </a:r>
            <a:r>
              <a:rPr lang="en-US" altLang="zh-CN" sz="2000" b="1" dirty="0"/>
              <a:t> and emissivity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en-US" altLang="zh-CN" sz="2000" b="1" dirty="0"/>
              <a:t>background </a:t>
            </a:r>
            <a:r>
              <a:rPr lang="en-US" altLang="zh-CN" sz="2000" b="1">
                <a:sym typeface="+mn-ea"/>
              </a:rPr>
              <a:t>radiometric  variation</a:t>
            </a:r>
            <a:r>
              <a:rPr lang="en-US" altLang="zh-CN" sz="2000" b="1" dirty="0"/>
              <a:t> </a:t>
            </a:r>
          </a:p>
          <a:p>
            <a:pPr marL="742950" lvl="1" indent="-285750">
              <a:buFont typeface="Wingdings" panose="05000000000000000000" charset="0"/>
              <a:buChar char=""/>
            </a:pPr>
            <a:endParaRPr lang="en-US" altLang="zh-CN" b="1" dirty="0"/>
          </a:p>
        </p:txBody>
      </p:sp>
      <p:graphicFrame>
        <p:nvGraphicFramePr>
          <p:cNvPr id="3" name="对象 -2147482580"/>
          <p:cNvGraphicFramePr>
            <a:graphicFrameLocks/>
          </p:cNvGraphicFramePr>
          <p:nvPr/>
        </p:nvGraphicFramePr>
        <p:xfrm>
          <a:off x="4735830" y="4112895"/>
          <a:ext cx="4062730" cy="2647950"/>
        </p:xfrm>
        <a:graphic>
          <a:graphicData uri="http://schemas.openxmlformats.org/presentationml/2006/ole">
            <p:oleObj spid="_x0000_s3074" r:id="rId4" imgW="11957053" imgH="7799129" progId="">
              <p:embed/>
            </p:oleObj>
          </a:graphicData>
        </a:graphic>
      </p:graphicFrame>
      <p:sp>
        <p:nvSpPr>
          <p:cNvPr id="6" name="标题 1"/>
          <p:cNvSpPr txBox="1">
            <a:spLocks/>
          </p:cNvSpPr>
          <p:nvPr/>
        </p:nvSpPr>
        <p:spPr>
          <a:xfrm>
            <a:off x="0" y="-27384"/>
            <a:ext cx="9144000" cy="994122"/>
          </a:xfrm>
          <a:prstGeom prst="rect">
            <a:avLst/>
          </a:prstGeom>
          <a:solidFill>
            <a:srgbClr val="0000CC"/>
          </a:solidFill>
        </p:spPr>
        <p:txBody>
          <a:bodyPr>
            <a:normAutofit fontScale="97500"/>
          </a:bodyPr>
          <a:lstStyle/>
          <a:p>
            <a:pPr lvl="0" algn="ctr" eaLnBrk="0" hangingPunct="0"/>
            <a:r>
              <a:rPr lang="en-US" altLang="zh-CN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Radiometric uncertainty contribution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zh-CN" sz="2800" dirty="0">
                <a:sym typeface="+mn-ea"/>
              </a:rPr>
              <a:t>prelaunch radiometric </a:t>
            </a:r>
            <a:r>
              <a:rPr lang="en-US" altLang="zh-CN" sz="2800" dirty="0" smtClean="0">
                <a:sym typeface="+mn-ea"/>
              </a:rPr>
              <a:t>calibration </a:t>
            </a:r>
            <a:endParaRPr lang="zh-CN" altLang="en-US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13" y="1641629"/>
            <a:ext cx="4590777" cy="459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3"/>
          <p:cNvSpPr txBox="1"/>
          <p:nvPr/>
        </p:nvSpPr>
        <p:spPr>
          <a:xfrm>
            <a:off x="179512" y="1125855"/>
            <a:ext cx="504056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en-US" altLang="zh-CN" b="1" dirty="0" smtClean="0"/>
              <a:t>Helium Screen (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≤</a:t>
            </a:r>
            <a:r>
              <a:rPr lang="en-US" altLang="zh-CN" b="1" dirty="0" smtClean="0"/>
              <a:t>20K, </a:t>
            </a:r>
            <a:r>
              <a:rPr lang="el-GR" altLang="zh-CN" b="1" dirty="0" smtClean="0">
                <a:ea typeface="宋体" panose="02010600030101010101" pitchFamily="2" charset="-122"/>
              </a:rPr>
              <a:t>ε</a:t>
            </a:r>
            <a:r>
              <a:rPr lang="en-US" altLang="zh-CN" b="1" dirty="0" smtClean="0">
                <a:ea typeface="宋体" panose="02010600030101010101" pitchFamily="2" charset="-122"/>
              </a:rPr>
              <a:t>&gt;0.9</a:t>
            </a:r>
            <a:r>
              <a:rPr lang="en-US" altLang="zh-CN" b="1" dirty="0" smtClean="0"/>
              <a:t>) used for </a:t>
            </a:r>
            <a:r>
              <a:rPr lang="en-US" altLang="zh-CN" b="1" dirty="0"/>
              <a:t>Radiation </a:t>
            </a:r>
            <a:r>
              <a:rPr lang="en-US" altLang="zh-CN" b="1" dirty="0" smtClean="0"/>
              <a:t>refrigeration to cool detector and cold optics</a:t>
            </a:r>
            <a:endParaRPr lang="zh-CN" altLang="en-US" b="1" dirty="0"/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en-US" altLang="zh-CN" b="1" dirty="0" smtClean="0"/>
              <a:t> </a:t>
            </a:r>
            <a:r>
              <a:rPr lang="en-US" altLang="zh-CN" b="1" dirty="0"/>
              <a:t>Helium </a:t>
            </a:r>
            <a:r>
              <a:rPr lang="en-US" altLang="zh-CN" b="1" dirty="0" smtClean="0"/>
              <a:t>Screen is also used for simulating the deep space  </a:t>
            </a:r>
            <a:endParaRPr lang="en-US" altLang="zh-CN" b="1" dirty="0"/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en-US" altLang="zh-CN" b="1" dirty="0"/>
              <a:t>External calibration </a:t>
            </a:r>
            <a:r>
              <a:rPr lang="en-US" altLang="zh-CN" b="1" dirty="0" smtClean="0"/>
              <a:t> blackbody temperature can be adjusted from 180K to 350K</a:t>
            </a:r>
            <a:endParaRPr lang="en-US" altLang="zh-CN" b="1" dirty="0"/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en-US" altLang="zh-CN" b="1" dirty="0"/>
              <a:t>Internal calibration  blackbody</a:t>
            </a:r>
            <a:r>
              <a:rPr lang="en-US" altLang="zh-CN" b="1" dirty="0" smtClean="0"/>
              <a:t> can be set at 297K or 313K for calibrating on orbit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en-US" altLang="zh-CN" b="1" dirty="0" smtClean="0"/>
              <a:t>HIRAS optical components will be set at three temperature conditions the same as on-orbit status</a:t>
            </a:r>
            <a:endParaRPr lang="en-US" altLang="zh-C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ym typeface="+mn-ea"/>
              </a:rPr>
              <a:t>uncertainty contribution budget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670685"/>
          </a:xfrm>
        </p:spPr>
        <p:txBody>
          <a:bodyPr/>
          <a:lstStyle/>
          <a:p>
            <a:pPr>
              <a:buFont typeface="Wingdings" panose="05000000000000000000" charset="0"/>
              <a:buChar char=""/>
            </a:pPr>
            <a:r>
              <a:rPr lang="en-US" altLang="zh-CN" sz="2400" dirty="0"/>
              <a:t> </a:t>
            </a:r>
            <a:r>
              <a:rPr lang="en-US" altLang="zh-CN" sz="2400" b="1" dirty="0" err="1">
                <a:sym typeface="+mn-ea"/>
              </a:rPr>
              <a:t>calibtration</a:t>
            </a:r>
            <a:r>
              <a:rPr lang="en-US" altLang="zh-CN" sz="2400" b="1" dirty="0">
                <a:sym typeface="+mn-ea"/>
              </a:rPr>
              <a:t> blackbody uncertainty </a:t>
            </a:r>
            <a:r>
              <a:rPr lang="en-US" altLang="zh-CN" sz="2400" b="1" dirty="0" smtClean="0">
                <a:sym typeface="+mn-ea"/>
              </a:rPr>
              <a:t>(main)</a:t>
            </a:r>
            <a:endParaRPr lang="en-US" altLang="zh-CN" sz="2400" b="1" dirty="0">
              <a:sym typeface="+mn-ea"/>
            </a:endParaRPr>
          </a:p>
          <a:p>
            <a:pPr lvl="1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en-US" altLang="zh-CN" sz="1800" b="1" dirty="0" smtClean="0">
                <a:sym typeface="+mn-ea"/>
              </a:rPr>
              <a:t>temperature PT</a:t>
            </a:r>
            <a:r>
              <a:rPr lang="zh-CN" altLang="en-US" sz="1800" b="1" dirty="0" smtClean="0">
                <a:sym typeface="+mn-ea"/>
              </a:rPr>
              <a:t>：</a:t>
            </a:r>
            <a:r>
              <a:rPr lang="zh-CN" altLang="en-US" sz="1800" b="1" dirty="0">
                <a:latin typeface="Arial" panose="020B0604020202020204" pitchFamily="34" charset="0"/>
                <a:sym typeface="+mn-ea"/>
              </a:rPr>
              <a:t>±</a:t>
            </a:r>
            <a:r>
              <a:rPr lang="en-US" altLang="zh-CN" sz="1800" b="1" dirty="0" smtClean="0">
                <a:latin typeface="Arial" panose="020B0604020202020204" pitchFamily="34" charset="0"/>
                <a:sym typeface="+mn-ea"/>
              </a:rPr>
              <a:t>0.1K (</a:t>
            </a:r>
            <a:r>
              <a:rPr lang="en-US" altLang="zh-CN" sz="1800" b="1" dirty="0" err="1" smtClean="0">
                <a:latin typeface="Arial" panose="020B0604020202020204" pitchFamily="34" charset="0"/>
                <a:sym typeface="+mn-ea"/>
              </a:rPr>
              <a:t>acuracy</a:t>
            </a:r>
            <a:r>
              <a:rPr lang="en-US" altLang="zh-CN" sz="1800" b="1" dirty="0" smtClean="0">
                <a:latin typeface="Arial" panose="020B0604020202020204" pitchFamily="34" charset="0"/>
                <a:sym typeface="+mn-ea"/>
              </a:rPr>
              <a:t> ) and </a:t>
            </a:r>
            <a:r>
              <a:rPr lang="zh-CN" altLang="en-US" sz="1800" b="1" dirty="0">
                <a:latin typeface="Arial" panose="020B0604020202020204" pitchFamily="34" charset="0"/>
                <a:sym typeface="+mn-ea"/>
              </a:rPr>
              <a:t>±</a:t>
            </a:r>
            <a:r>
              <a:rPr lang="en-US" altLang="zh-CN" sz="1800" b="1" dirty="0" smtClean="0">
                <a:latin typeface="Arial" panose="020B0604020202020204" pitchFamily="34" charset="0"/>
                <a:sym typeface="+mn-ea"/>
              </a:rPr>
              <a:t>0.06K (stability orbit)</a:t>
            </a:r>
            <a:endParaRPr lang="en-US" altLang="zh-CN" sz="1800" b="1" dirty="0">
              <a:latin typeface="Arial" panose="020B0604020202020204" pitchFamily="34" charset="0"/>
              <a:sym typeface="+mn-ea"/>
            </a:endParaRPr>
          </a:p>
          <a:p>
            <a:pPr lvl="1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en-US" altLang="zh-CN" sz="1800" b="1" dirty="0">
                <a:sym typeface="+mn-ea"/>
              </a:rPr>
              <a:t>blackbody emissivity</a:t>
            </a:r>
            <a:r>
              <a:rPr lang="zh-CN" altLang="en-US" sz="1800" b="1" dirty="0" smtClean="0">
                <a:sym typeface="+mn-ea"/>
              </a:rPr>
              <a:t>：</a:t>
            </a:r>
            <a:r>
              <a:rPr lang="en-US" altLang="zh-CN" sz="1800" b="1" dirty="0">
                <a:sym typeface="+mn-ea"/>
              </a:rPr>
              <a:t>0.9946(uncertainty </a:t>
            </a:r>
            <a:r>
              <a:rPr lang="en-US" altLang="zh-CN" sz="1800" b="1" dirty="0" smtClean="0">
                <a:sym typeface="+mn-ea"/>
              </a:rPr>
              <a:t>= 0.25%  k=1) </a:t>
            </a:r>
            <a:endParaRPr lang="zh-CN" altLang="en-US" sz="1800" b="1" dirty="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3720" y="5486503"/>
            <a:ext cx="310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Orbit blackbody  performance </a:t>
            </a:r>
            <a:endParaRPr lang="en-US" altLang="zh-CN" b="1" dirty="0"/>
          </a:p>
        </p:txBody>
      </p:sp>
      <p:pic>
        <p:nvPicPr>
          <p:cNvPr id="5123" name="Picture 3" descr="E:\1-项目研制\1-FY3-高光谱大气探测仪\3正样产品\在轨分析\定标不确定性分析-相关温度\在轨5分钟\BB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88742"/>
            <a:ext cx="4832520" cy="1979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716016" y="2852936"/>
            <a:ext cx="3888432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charset="0"/>
              <a:buChar char=""/>
            </a:pPr>
            <a:r>
              <a:rPr lang="en-US" altLang="zh-CN" b="1" dirty="0">
                <a:sym typeface="+mn-ea"/>
              </a:rPr>
              <a:t>On orbit </a:t>
            </a:r>
            <a:r>
              <a:rPr lang="en-US" altLang="zh-CN" b="1" dirty="0" smtClean="0">
                <a:sym typeface="+mn-ea"/>
              </a:rPr>
              <a:t> uncertainty   budget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ym typeface="+mn-ea"/>
              </a:rPr>
              <a:t>temperature </a:t>
            </a:r>
            <a:r>
              <a:rPr lang="en-US" altLang="zh-CN" b="1" dirty="0" smtClean="0">
                <a:sym typeface="+mn-ea"/>
              </a:rPr>
              <a:t>uncertainty (include PT100, circuit, nonuniform and long term stability )  is about 0.16K.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ym typeface="+mn-ea"/>
              </a:rPr>
              <a:t>temperature  stability in 5min is about </a:t>
            </a:r>
            <a:r>
              <a:rPr lang="en-US" altLang="zh-CN" b="1" dirty="0" smtClean="0">
                <a:sym typeface="+mn-ea"/>
              </a:rPr>
              <a:t>0.06K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ym typeface="+mn-ea"/>
              </a:rPr>
              <a:t>Emissivity </a:t>
            </a:r>
            <a:r>
              <a:rPr lang="en-US" altLang="zh-CN" b="1" dirty="0">
                <a:sym typeface="+mn-ea"/>
              </a:rPr>
              <a:t>uncertainty </a:t>
            </a:r>
            <a:r>
              <a:rPr lang="en-US" altLang="zh-CN" b="1" dirty="0" smtClean="0">
                <a:sym typeface="+mn-ea"/>
              </a:rPr>
              <a:t> is about 0.2K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ym typeface="+mn-ea"/>
              </a:rPr>
              <a:t>coupling effect between calibration BB and HIRAS is less than 0.3%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5" y="3430905"/>
            <a:ext cx="4322445" cy="204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ym typeface="+mn-ea"/>
              </a:rPr>
              <a:t>uncertainty contribution budget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313180"/>
            <a:ext cx="5679440" cy="452628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charset="0"/>
              <a:buChar char=""/>
            </a:pPr>
            <a:r>
              <a:rPr lang="en-US" altLang="zh-CN"/>
              <a:t> </a:t>
            </a:r>
            <a:r>
              <a:rPr lang="en-US" altLang="zh-CN">
                <a:sym typeface="+mn-ea"/>
              </a:rPr>
              <a:t>detctor  temperature variation</a:t>
            </a:r>
          </a:p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en-US" altLang="zh-CN" sz="1800"/>
              <a:t> detector </a:t>
            </a:r>
            <a:r>
              <a:rPr lang="en-US" altLang="zh-CN" sz="1800">
                <a:sym typeface="+mn-ea"/>
              </a:rPr>
              <a:t>temperature variation</a:t>
            </a:r>
            <a:r>
              <a:rPr lang="zh-CN" altLang="en-US" sz="1800">
                <a:sym typeface="+mn-ea"/>
              </a:rPr>
              <a:t>：</a:t>
            </a:r>
            <a:r>
              <a:rPr lang="zh-CN" altLang="en-US" sz="1800">
                <a:latin typeface="Arial" panose="020B0604020202020204" pitchFamily="34" charset="0"/>
                <a:sym typeface="+mn-ea"/>
              </a:rPr>
              <a:t>±</a:t>
            </a:r>
            <a:r>
              <a:rPr lang="en-US" altLang="zh-CN" sz="1800">
                <a:latin typeface="Arial" panose="020B0604020202020204" pitchFamily="34" charset="0"/>
                <a:sym typeface="+mn-ea"/>
              </a:rPr>
              <a:t>0.2K(5min)</a:t>
            </a:r>
          </a:p>
          <a:p>
            <a:pPr marL="457200" lvl="1"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800">
                <a:sym typeface="+mn-ea"/>
              </a:rPr>
              <a:t>   </a:t>
            </a:r>
            <a:r>
              <a:rPr lang="en-US" altLang="zh-CN" sz="1800">
                <a:sym typeface="+mn-ea"/>
              </a:rPr>
              <a:t>Radiometric  response of IR detector varies with temperature variation.  </a:t>
            </a:r>
            <a:r>
              <a:rPr lang="en-US" altLang="zh-CN" sz="1800" b="1" dirty="0">
                <a:sym typeface="+mn-ea"/>
              </a:rPr>
              <a:t> </a:t>
            </a:r>
            <a:r>
              <a:rPr lang="en-US" altLang="zh-CN" sz="1800" b="1" dirty="0" smtClean="0">
                <a:sym typeface="+mn-ea"/>
              </a:rPr>
              <a:t> </a:t>
            </a:r>
            <a:r>
              <a:rPr lang="en-US" altLang="zh-CN" sz="1800">
                <a:sym typeface="+mn-ea"/>
              </a:rPr>
              <a:t>Response variation can be reduced by building relationships with temperature  and response.</a:t>
            </a:r>
          </a:p>
          <a:p>
            <a:pPr marL="457200" lvl="1" indent="0" fontAlgn="auto">
              <a:lnSpc>
                <a:spcPct val="150000"/>
              </a:lnSpc>
              <a:buFont typeface="Wingdings" panose="05000000000000000000" charset="0"/>
              <a:buNone/>
            </a:pPr>
            <a:endParaRPr lang="en-US" altLang="zh-CN" sz="1800">
              <a:sym typeface="+mn-ea"/>
            </a:endParaRPr>
          </a:p>
          <a:p>
            <a:pPr>
              <a:buFont typeface="Wingdings" panose="05000000000000000000" charset="0"/>
              <a:buChar char=""/>
            </a:pPr>
            <a:r>
              <a:rPr lang="en-US" altLang="zh-CN" sz="2800">
                <a:sym typeface="+mn-ea"/>
              </a:rPr>
              <a:t>Background temperature variation</a:t>
            </a:r>
          </a:p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en-US" altLang="zh-CN" sz="1800">
                <a:sym typeface="+mn-ea"/>
              </a:rPr>
              <a:t> temperature </a:t>
            </a:r>
            <a:r>
              <a:rPr lang="zh-CN" altLang="en-US" sz="1800">
                <a:sym typeface="+mn-ea"/>
              </a:rPr>
              <a:t>：</a:t>
            </a:r>
            <a:r>
              <a:rPr lang="en-US" altLang="zh-CN" sz="1800">
                <a:sym typeface="+mn-ea"/>
              </a:rPr>
              <a:t>205K  and 125</a:t>
            </a:r>
            <a:r>
              <a:rPr lang="en-US" altLang="zh-CN" sz="1800">
                <a:latin typeface="Arial" panose="020B0604020202020204" pitchFamily="34" charset="0"/>
                <a:sym typeface="+mn-ea"/>
              </a:rPr>
              <a:t>K±0.1K</a:t>
            </a:r>
            <a:r>
              <a:rPr lang="zh-CN" altLang="en-US" sz="1800">
                <a:latin typeface="Arial" panose="020B0604020202020204" pitchFamily="34" charset="0"/>
                <a:sym typeface="+mn-ea"/>
              </a:rPr>
              <a:t>（</a:t>
            </a:r>
            <a:r>
              <a:rPr lang="en-US" altLang="zh-CN" sz="1800">
                <a:latin typeface="Arial" panose="020B0604020202020204" pitchFamily="34" charset="0"/>
                <a:sym typeface="+mn-ea"/>
              </a:rPr>
              <a:t>during 250ms</a:t>
            </a:r>
            <a:r>
              <a:rPr lang="zh-CN" altLang="en-US" sz="1800">
                <a:latin typeface="Arial" panose="020B0604020202020204" pitchFamily="34" charset="0"/>
                <a:sym typeface="+mn-ea"/>
              </a:rPr>
              <a:t>）</a:t>
            </a:r>
          </a:p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en-US" altLang="zh-CN" sz="1800">
                <a:sym typeface="+mn-ea"/>
              </a:rPr>
              <a:t> surface emissivity</a:t>
            </a:r>
            <a:r>
              <a:rPr lang="zh-CN" altLang="en-US" sz="1800">
                <a:sym typeface="+mn-ea"/>
              </a:rPr>
              <a:t>：</a:t>
            </a:r>
            <a:r>
              <a:rPr lang="en-US" altLang="zh-CN" sz="1800">
                <a:sym typeface="+mn-ea"/>
              </a:rPr>
              <a:t>0.03</a:t>
            </a:r>
          </a:p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"/>
            </a:pPr>
            <a:endParaRPr lang="en-US" altLang="zh-CN" sz="1800">
              <a:sym typeface="+mn-ea"/>
            </a:endParaRPr>
          </a:p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"/>
            </a:pPr>
            <a:endParaRPr lang="en-US" altLang="zh-CN" sz="1800">
              <a:sym typeface="+mn-ea"/>
            </a:endParaRPr>
          </a:p>
          <a:p>
            <a:pPr marL="457200" lvl="1" indent="0" fontAlgn="auto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18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75960" y="4053840"/>
            <a:ext cx="344360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/>
              <a:t>  curve of detector temperature in 5min</a:t>
            </a:r>
          </a:p>
        </p:txBody>
      </p:sp>
      <p:pic>
        <p:nvPicPr>
          <p:cNvPr id="2" name="图片 1" descr="colder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0260" y="1953260"/>
            <a:ext cx="3239135" cy="2100580"/>
          </a:xfrm>
          <a:prstGeom prst="rect">
            <a:avLst/>
          </a:prstGeom>
        </p:spPr>
      </p:pic>
      <p:pic>
        <p:nvPicPr>
          <p:cNvPr id="83" name="图片 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9085" y="4876800"/>
            <a:ext cx="3696970" cy="15894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56565" y="6017895"/>
            <a:ext cx="46316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/>
              <a:t>The above uncertaities are not significant in the budget.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ym typeface="+mn-ea"/>
              </a:rPr>
              <a:t>Total radiometric uncertainty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0380" y="1508760"/>
            <a:ext cx="8229600" cy="4525963"/>
          </a:xfrm>
        </p:spPr>
        <p:txBody>
          <a:bodyPr/>
          <a:lstStyle/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en-US" altLang="zh-CN" sz="1800" dirty="0">
                <a:sym typeface="+mn-ea"/>
              </a:rPr>
              <a:t>Main contributor : </a:t>
            </a:r>
            <a:r>
              <a:rPr lang="en-US" altLang="zh-CN" sz="1800" b="1" dirty="0" err="1">
                <a:sym typeface="+mn-ea"/>
              </a:rPr>
              <a:t>calibtration</a:t>
            </a:r>
            <a:r>
              <a:rPr lang="en-US" altLang="zh-CN" sz="1800" b="1" dirty="0">
                <a:sym typeface="+mn-ea"/>
              </a:rPr>
              <a:t> blackbody temperature, stability and emissivity.  </a:t>
            </a:r>
          </a:p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en-US" altLang="zh-CN" sz="1800" b="1" dirty="0">
                <a:sym typeface="+mn-ea"/>
              </a:rPr>
              <a:t>all traceable to National Institute of Metrology, China( NIM)</a:t>
            </a:r>
            <a:endParaRPr lang="en-US" altLang="zh-CN" sz="1800" dirty="0">
              <a:sym typeface="+mn-ea"/>
            </a:endParaRPr>
          </a:p>
        </p:txBody>
      </p:sp>
      <p:pic>
        <p:nvPicPr>
          <p:cNvPr id="97" name="图片 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55" y="3269615"/>
            <a:ext cx="7552055" cy="2765425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971600" y="6309320"/>
            <a:ext cx="631591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Contribution does not include detector </a:t>
            </a:r>
            <a:r>
              <a:rPr lang="en-US" altLang="zh-CN" b="1" dirty="0">
                <a:sym typeface="+mn-ea"/>
              </a:rPr>
              <a:t>nonlinearity</a:t>
            </a:r>
            <a:endParaRPr lang="en-US" altLang="zh-C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511156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Outline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HIRAS Introduction</a:t>
            </a:r>
            <a:endParaRPr lang="en-US" altLang="zh-C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Instrument &amp; Ground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Processing S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HIRAS P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HIRAS Radiometric Error Budget Analysis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Non-linearity Evaluation and Correction</a:t>
            </a:r>
            <a:endParaRPr lang="en-US" altLang="zh-C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Summary</a:t>
            </a:r>
            <a:endParaRPr lang="zh-CN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D:\2016-HIRAS-DPPS-FMFucal\HIRAS_dpps_focus\Src_SpcRes_Samex\20170420_ECT_Calibration_Bias_DifTem_band_1Forward.emf"/>
          <p:cNvPicPr/>
          <p:nvPr/>
        </p:nvPicPr>
        <p:blipFill>
          <a:blip r:embed="rId2" cstate="print"/>
          <a:srcRect l="5242" t="7372" r="51124" b="50217"/>
          <a:stretch>
            <a:fillRect/>
          </a:stretch>
        </p:blipFill>
        <p:spPr bwMode="auto">
          <a:xfrm>
            <a:off x="4535996" y="1124744"/>
            <a:ext cx="42484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3314" r="3571" b="1381"/>
          <a:stretch>
            <a:fillRect/>
          </a:stretch>
        </p:blipFill>
        <p:spPr bwMode="auto">
          <a:xfrm>
            <a:off x="216024" y="980728"/>
            <a:ext cx="4283968" cy="281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D:\2016-HIRAS-DPPS-FMFucal\HIRAS_dpps_focus\Src_SpcRes_Samex\20170420_ECT_Calibration_Bias_DifTem_band_2Forward.emf"/>
          <p:cNvPicPr/>
          <p:nvPr/>
        </p:nvPicPr>
        <p:blipFill>
          <a:blip r:embed="rId4" cstate="print"/>
          <a:srcRect l="5601" t="6503" r="51370" b="49625"/>
          <a:stretch>
            <a:fillRect/>
          </a:stretch>
        </p:blipFill>
        <p:spPr bwMode="auto">
          <a:xfrm>
            <a:off x="4572000" y="3645024"/>
            <a:ext cx="4176464" cy="319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7"/>
          <p:cNvSpPr txBox="1"/>
          <p:nvPr/>
        </p:nvSpPr>
        <p:spPr>
          <a:xfrm>
            <a:off x="5004048" y="796642"/>
            <a:ext cx="3621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6600"/>
                </a:solidFill>
              </a:rPr>
              <a:t>Measured and Predicted BT Diff </a:t>
            </a:r>
            <a:endParaRPr lang="zh-CN" altLang="en-US" sz="2000" b="1" dirty="0">
              <a:solidFill>
                <a:srgbClr val="0066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36096" y="15844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LW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99148" y="4138319"/>
            <a:ext cx="75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MW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99148" y="6453336"/>
            <a:ext cx="29892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ECT Temperature [K]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7504" y="3823648"/>
            <a:ext cx="446449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HIRAS LW and MW bands show nonlinear phenomenon, more significant for the MW band.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Two NL correction methods are used: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1, NL Correction performed on </a:t>
            </a:r>
            <a:r>
              <a:rPr lang="en-US" altLang="zh-CN" dirty="0">
                <a:solidFill>
                  <a:srgbClr val="FF0000"/>
                </a:solidFill>
              </a:rPr>
              <a:t>Spectrum</a:t>
            </a:r>
            <a:r>
              <a:rPr lang="en-US" altLang="zh-CN" dirty="0"/>
              <a:t>, following the method used by </a:t>
            </a:r>
            <a:r>
              <a:rPr lang="en-US" altLang="zh-CN" dirty="0" err="1"/>
              <a:t>CrIS</a:t>
            </a:r>
            <a:r>
              <a:rPr lang="en-US" altLang="zh-CN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2, NL Correction performed on </a:t>
            </a:r>
            <a:r>
              <a:rPr lang="en-US" altLang="zh-CN" dirty="0" err="1">
                <a:solidFill>
                  <a:srgbClr val="FF0000"/>
                </a:solidFill>
              </a:rPr>
              <a:t>Interferagram</a:t>
            </a:r>
            <a:r>
              <a:rPr lang="en-US" altLang="zh-CN" dirty="0">
                <a:solidFill>
                  <a:srgbClr val="FF0000"/>
                </a:solidFill>
              </a:rPr>
              <a:t>, </a:t>
            </a:r>
            <a:r>
              <a:rPr lang="en-US" altLang="zh-CN" dirty="0"/>
              <a:t>high order correction term can be considered.</a:t>
            </a:r>
            <a:endParaRPr lang="zh-CN" altLang="en-US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11" y="1687412"/>
            <a:ext cx="1368152" cy="53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2195736" y="3202264"/>
            <a:ext cx="22568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CC"/>
                </a:solidFill>
              </a:rPr>
              <a:t>Abrams et al. 1994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43A36-0A1B-4A7F-B788-F671BFE93D7C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0" y="-27384"/>
            <a:ext cx="9144000" cy="864096"/>
          </a:xfrm>
          <a:prstGeom prst="rect">
            <a:avLst/>
          </a:prstGeom>
          <a:solidFill>
            <a:srgbClr val="0000CC"/>
          </a:solidFill>
        </p:spPr>
        <p:txBody>
          <a:bodyPr>
            <a:noAutofit/>
          </a:bodyPr>
          <a:lstStyle/>
          <a:p>
            <a:pPr lvl="0" algn="ctr" eaLnBrk="0" hangingPunct="0"/>
            <a:r>
              <a:rPr lang="en-US" altLang="zh-C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Non-linearity evaluation and 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correction</a:t>
            </a:r>
          </a:p>
          <a:p>
            <a:pPr algn="ctr" eaLnBrk="0" hangingPunct="0"/>
            <a:r>
              <a:rPr lang="en-US" altLang="zh-CN" b="1" dirty="0" smtClean="0">
                <a:solidFill>
                  <a:schemeClr val="bg1"/>
                </a:solidFill>
              </a:rPr>
              <a:t>HIRAS Nonlinear  Characteristics</a:t>
            </a:r>
            <a:endParaRPr lang="zh-CN" altLang="en-US" b="1" dirty="0" smtClean="0">
              <a:solidFill>
                <a:schemeClr val="bg1"/>
              </a:solidFill>
            </a:endParaRPr>
          </a:p>
          <a:p>
            <a:pPr lvl="0" algn="ctr" eaLnBrk="0" hangingPunct="0"/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81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 t="2609" b="69565"/>
          <a:stretch>
            <a:fillRect/>
          </a:stretch>
        </p:blipFill>
        <p:spPr bwMode="auto">
          <a:xfrm>
            <a:off x="0" y="3667125"/>
            <a:ext cx="44942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print"/>
          <a:srcRect t="65218"/>
          <a:stretch>
            <a:fillRect/>
          </a:stretch>
        </p:blipFill>
        <p:spPr bwMode="auto">
          <a:xfrm>
            <a:off x="4429125" y="3595688"/>
            <a:ext cx="44942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03200" y="1336675"/>
          <a:ext cx="8712200" cy="2235200"/>
        </p:xfrm>
        <a:graphic>
          <a:graphicData uri="http://schemas.openxmlformats.org/presentationml/2006/ole">
            <p:oleObj spid="_x0000_s2050" name="公式" r:id="rId4" imgW="3949700" imgH="1117600" progId="">
              <p:embed/>
            </p:oleObj>
          </a:graphicData>
        </a:graphic>
      </p:graphicFrame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5589240"/>
            <a:ext cx="8352928" cy="1200329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619250" y="5805488"/>
          <a:ext cx="6702425" cy="365125"/>
        </p:xfrm>
        <a:graphic>
          <a:graphicData uri="http://schemas.openxmlformats.org/presentationml/2006/ole">
            <p:oleObj spid="_x0000_s2051" name="Equation" r:id="rId6" imgW="3733800" imgH="203200" progId="">
              <p:embed/>
            </p:oleObj>
          </a:graphicData>
        </a:graphic>
      </p:graphicFrame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214313" y="346075"/>
            <a:ext cx="8715375" cy="72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4000" b="1" dirty="0">
                <a:latin typeface="Arial Unicode MS" pitchFamily="34" charset="-122"/>
                <a:ea typeface="黑体" pitchFamily="49" charset="-122"/>
              </a:rPr>
              <a:t>Method</a:t>
            </a:r>
            <a:endParaRPr lang="zh-CN" altLang="en-US" sz="4000" b="1" dirty="0"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63277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From </a:t>
            </a:r>
            <a:r>
              <a:rPr lang="en-US" altLang="zh-CN" dirty="0" err="1"/>
              <a:t>CrIS</a:t>
            </a:r>
            <a:r>
              <a:rPr lang="en-US" altLang="zh-CN" dirty="0"/>
              <a:t> ATBD 2013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3635424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1" r="3764"/>
          <a:stretch/>
        </p:blipFill>
        <p:spPr>
          <a:xfrm>
            <a:off x="4644008" y="4293096"/>
            <a:ext cx="4204800" cy="26308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44" t="5704" r="6933" b="2422"/>
          <a:stretch/>
        </p:blipFill>
        <p:spPr>
          <a:xfrm>
            <a:off x="179512" y="4221088"/>
            <a:ext cx="4057131" cy="26510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6624736" cy="7200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Method </a:t>
            </a:r>
            <a:r>
              <a:rPr lang="en-US" altLang="zh-CN" dirty="0">
                <a:solidFill>
                  <a:srgbClr val="0000FF"/>
                </a:solidFill>
              </a:rPr>
              <a:t>deriving </a:t>
            </a:r>
            <a:r>
              <a:rPr lang="en-US" altLang="zh-CN" dirty="0" smtClean="0">
                <a:solidFill>
                  <a:srgbClr val="0000FF"/>
                </a:solidFill>
              </a:rPr>
              <a:t>a2 from </a:t>
            </a:r>
            <a:r>
              <a:rPr lang="en-US" altLang="zh-CN" dirty="0">
                <a:solidFill>
                  <a:srgbClr val="0000FF"/>
                </a:solidFill>
              </a:rPr>
              <a:t>On-Orbit ICT</a:t>
            </a:r>
            <a:br>
              <a:rPr lang="en-US" altLang="zh-CN" dirty="0">
                <a:solidFill>
                  <a:srgbClr val="0000FF"/>
                </a:solidFill>
              </a:rPr>
            </a:br>
            <a:r>
              <a:rPr lang="en-US" altLang="zh-CN" dirty="0">
                <a:solidFill>
                  <a:srgbClr val="0000FF"/>
                </a:solidFill>
              </a:rPr>
              <a:t>with Variable Temperature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44" t="8985" r="8164" b="2423"/>
          <a:stretch/>
        </p:blipFill>
        <p:spPr>
          <a:xfrm>
            <a:off x="0" y="836712"/>
            <a:ext cx="4147836" cy="31108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7AF104D-5103-41C8-B487-6C083213675B}"/>
              </a:ext>
            </a:extLst>
          </p:cNvPr>
          <p:cNvSpPr txBox="1"/>
          <p:nvPr/>
        </p:nvSpPr>
        <p:spPr>
          <a:xfrm>
            <a:off x="1179740" y="1473835"/>
            <a:ext cx="2816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ICT temperature </a:t>
            </a:r>
            <a:r>
              <a:rPr lang="en-US" sz="2000" b="1" dirty="0" smtClean="0">
                <a:solidFill>
                  <a:srgbClr val="0000FF"/>
                </a:solidFill>
              </a:rPr>
              <a:t>changes </a:t>
            </a:r>
            <a:r>
              <a:rPr lang="en-US" sz="2000" b="1" dirty="0">
                <a:solidFill>
                  <a:srgbClr val="0000FF"/>
                </a:solidFill>
              </a:rPr>
              <a:t>from </a:t>
            </a:r>
            <a:r>
              <a:rPr lang="en-US" sz="2000" b="1" dirty="0" smtClean="0">
                <a:solidFill>
                  <a:srgbClr val="0000FF"/>
                </a:solidFill>
              </a:rPr>
              <a:t>313 </a:t>
            </a:r>
            <a:r>
              <a:rPr lang="en-US" sz="2000" b="1" dirty="0">
                <a:solidFill>
                  <a:srgbClr val="0000FF"/>
                </a:solidFill>
              </a:rPr>
              <a:t>K to </a:t>
            </a:r>
            <a:r>
              <a:rPr lang="en-US" sz="2000" b="1" dirty="0" smtClean="0">
                <a:solidFill>
                  <a:srgbClr val="0000FF"/>
                </a:solidFill>
              </a:rPr>
              <a:t>282</a:t>
            </a:r>
            <a:r>
              <a:rPr lang="en-US" sz="2000" b="1" dirty="0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12" name="文本框 7">
            <a:extLst>
              <a:ext uri="{FF2B5EF4-FFF2-40B4-BE49-F238E27FC236}">
                <a16:creationId xmlns="" xmlns:a16="http://schemas.microsoft.com/office/drawing/2014/main" id="{6546AB1C-D7A5-4E0B-85D3-D3CFD8DB787F}"/>
              </a:ext>
            </a:extLst>
          </p:cNvPr>
          <p:cNvSpPr txBox="1"/>
          <p:nvPr/>
        </p:nvSpPr>
        <p:spPr>
          <a:xfrm>
            <a:off x="9312052" y="260648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Failed to derive a2 from TVAC data for some FOVs (1 &amp; 3).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a2 from TVAC may be not suitable for the on orbit condition</a:t>
            </a:r>
          </a:p>
          <a:p>
            <a:endParaRPr lang="en-US" altLang="zh-CN" dirty="0"/>
          </a:p>
          <a:p>
            <a:r>
              <a:rPr lang="en-US" altLang="zh-CN" dirty="0"/>
              <a:t>Basic Assumption:  </a:t>
            </a:r>
          </a:p>
          <a:p>
            <a:r>
              <a:rPr lang="en-US" altLang="zh-CN" dirty="0"/>
              <a:t>    The Responsively of ICT of with different temperature should be the </a:t>
            </a:r>
            <a:r>
              <a:rPr lang="en-US" altLang="zh-CN" b="1" dirty="0">
                <a:solidFill>
                  <a:srgbClr val="FF0000"/>
                </a:solidFill>
              </a:rPr>
              <a:t>SAME</a:t>
            </a:r>
            <a:r>
              <a:rPr lang="en-US" altLang="zh-CN" dirty="0"/>
              <a:t>.  </a:t>
            </a:r>
            <a:endParaRPr lang="zh-CN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7BE5134-5E0B-4D76-83D8-FCAAB0B8811E}"/>
              </a:ext>
            </a:extLst>
          </p:cNvPr>
          <p:cNvSpPr txBox="1"/>
          <p:nvPr/>
        </p:nvSpPr>
        <p:spPr>
          <a:xfrm>
            <a:off x="0" y="3995772"/>
            <a:ext cx="46440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Responsivities</a:t>
            </a:r>
            <a:r>
              <a:rPr lang="en-US" dirty="0" smtClean="0"/>
              <a:t> </a:t>
            </a:r>
            <a:r>
              <a:rPr lang="en-US" dirty="0"/>
              <a:t>variation due to </a:t>
            </a:r>
            <a:r>
              <a:rPr lang="en-US" dirty="0" smtClean="0"/>
              <a:t>nonlinearity</a:t>
            </a:r>
            <a:endParaRPr 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04" t="4063" r="8164"/>
          <a:stretch/>
        </p:blipFill>
        <p:spPr>
          <a:xfrm>
            <a:off x="4644009" y="1619592"/>
            <a:ext cx="4315888" cy="2313464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="" xmlns:a16="http://schemas.microsoft.com/office/drawing/2014/main" id="{67BE5134-5E0B-4D76-83D8-FCAAB0B8811E}"/>
              </a:ext>
            </a:extLst>
          </p:cNvPr>
          <p:cNvSpPr txBox="1"/>
          <p:nvPr/>
        </p:nvSpPr>
        <p:spPr>
          <a:xfrm>
            <a:off x="4788024" y="4005064"/>
            <a:ext cx="41441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Responsivities</a:t>
            </a:r>
            <a:r>
              <a:rPr lang="en-US" altLang="zh-CN" dirty="0" smtClean="0"/>
              <a:t> a</a:t>
            </a:r>
            <a:r>
              <a:rPr lang="en-US" dirty="0" smtClean="0"/>
              <a:t>fter NL Correction</a:t>
            </a:r>
            <a:endParaRPr 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4499992" y="1078703"/>
            <a:ext cx="447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a2 fitting to minimize the </a:t>
            </a:r>
            <a:r>
              <a:rPr lang="en-US" altLang="zh-CN" dirty="0" err="1" smtClean="0"/>
              <a:t>responsivity</a:t>
            </a:r>
            <a:r>
              <a:rPr lang="en-US" altLang="zh-CN" dirty="0" smtClean="0"/>
              <a:t> Diff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301" t="13125" r="45859" b="72857"/>
          <a:stretch/>
        </p:blipFill>
        <p:spPr>
          <a:xfrm>
            <a:off x="1317834" y="5685680"/>
            <a:ext cx="1512168" cy="6199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61" t="70436" r="45896" b="9877"/>
          <a:stretch/>
        </p:blipFill>
        <p:spPr>
          <a:xfrm>
            <a:off x="5940152" y="5546612"/>
            <a:ext cx="1459684" cy="86409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1560" y="4509120"/>
            <a:ext cx="9361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</a:rPr>
              <a:t>FOV1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004048" y="4477762"/>
            <a:ext cx="10801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</a:rPr>
              <a:t>FOV1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1403648" y="4709175"/>
            <a:ext cx="144016" cy="1528137"/>
          </a:xfrm>
          <a:prstGeom prst="straightConnector1">
            <a:avLst/>
          </a:prstGeom>
          <a:ln w="28575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2396708" y="4877872"/>
            <a:ext cx="433294" cy="1427754"/>
          </a:xfrm>
          <a:prstGeom prst="straightConnector1">
            <a:avLst/>
          </a:prstGeom>
          <a:ln w="28575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5940152" y="4709175"/>
            <a:ext cx="0" cy="1647175"/>
          </a:xfrm>
          <a:prstGeom prst="straightConnector1">
            <a:avLst/>
          </a:prstGeom>
          <a:ln w="28575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7020272" y="4797152"/>
            <a:ext cx="379564" cy="1296144"/>
          </a:xfrm>
          <a:prstGeom prst="straightConnector1">
            <a:avLst/>
          </a:prstGeom>
          <a:ln w="28575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93304" y="116632"/>
            <a:ext cx="6347048" cy="58092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zh-CN" sz="2800" dirty="0">
                <a:solidFill>
                  <a:srgbClr val="0000FF"/>
                </a:solidFill>
              </a:rPr>
              <a:t> Nonlinearity Correction using updated a2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pic>
        <p:nvPicPr>
          <p:cNvPr id="7" name="Picture 5" descr="C:\Users\wucq\Desktop\微信图片_20180316082528.png"/>
          <p:cNvPicPr>
            <a:picLocks noChangeAspect="1" noChangeArrowheads="1"/>
          </p:cNvPicPr>
          <p:nvPr/>
        </p:nvPicPr>
        <p:blipFill>
          <a:blip r:embed="rId3" cstate="print"/>
          <a:srcRect l="9051" t="17450" r="8001" b="14301"/>
          <a:stretch>
            <a:fillRect/>
          </a:stretch>
        </p:blipFill>
        <p:spPr bwMode="auto">
          <a:xfrm>
            <a:off x="35496" y="3745838"/>
            <a:ext cx="3640687" cy="299553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07504" y="883516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</a:rPr>
              <a:t>      SNO Pairing Method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dirty="0" smtClean="0"/>
              <a:t>Time </a:t>
            </a:r>
            <a:r>
              <a:rPr lang="en-US" altLang="zh-CN" dirty="0"/>
              <a:t>Constrains: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      10 minutes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dirty="0"/>
              <a:t> Air Path Constrains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zh-CN" dirty="0"/>
              <a:t>    FOR </a:t>
            </a:r>
            <a:r>
              <a:rPr lang="en-US" altLang="zh-CN" dirty="0">
                <a:solidFill>
                  <a:srgbClr val="FF0000"/>
                </a:solidFill>
              </a:rPr>
              <a:t>14-17</a:t>
            </a:r>
            <a:r>
              <a:rPr lang="en-US" altLang="zh-CN" dirty="0"/>
              <a:t> for </a:t>
            </a:r>
            <a:r>
              <a:rPr lang="en-US" altLang="zh-CN" dirty="0" err="1"/>
              <a:t>CrIS</a:t>
            </a:r>
            <a:endParaRPr lang="en-US" altLang="zh-CN" dirty="0"/>
          </a:p>
          <a:p>
            <a:pPr>
              <a:buFont typeface="Times New Roman" panose="02020603050405020304" pitchFamily="18" charset="0"/>
              <a:buNone/>
            </a:pPr>
            <a:r>
              <a:rPr lang="en-US" altLang="zh-CN" dirty="0"/>
              <a:t>    FOR </a:t>
            </a:r>
            <a:r>
              <a:rPr lang="en-US" altLang="zh-CN" dirty="0">
                <a:solidFill>
                  <a:srgbClr val="FF0000"/>
                </a:solidFill>
              </a:rPr>
              <a:t>14-16</a:t>
            </a:r>
            <a:r>
              <a:rPr lang="en-US" altLang="zh-CN" dirty="0"/>
              <a:t> for HIRAS.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dirty="0"/>
              <a:t> Distance constrains</a:t>
            </a:r>
          </a:p>
          <a:p>
            <a:r>
              <a:rPr lang="en-US" altLang="zh-CN" dirty="0"/>
              <a:t>     </a:t>
            </a:r>
            <a:r>
              <a:rPr lang="en-US" altLang="zh-CN" dirty="0">
                <a:solidFill>
                  <a:srgbClr val="FF0000"/>
                </a:solidFill>
              </a:rPr>
              <a:t>5 km (</a:t>
            </a:r>
            <a:r>
              <a:rPr lang="en-US" altLang="zh-CN" dirty="0"/>
              <a:t>Great circle 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dirty="0"/>
              <a:t> Scene uniformity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    </a:t>
            </a:r>
            <a:r>
              <a:rPr lang="en-US" altLang="zh-CN" dirty="0" smtClean="0">
                <a:solidFill>
                  <a:srgbClr val="FF0000"/>
                </a:solidFill>
              </a:rPr>
              <a:t>VIIRS </a:t>
            </a:r>
            <a:r>
              <a:rPr lang="en-US" altLang="zh-CN" dirty="0">
                <a:solidFill>
                  <a:srgbClr val="FF0000"/>
                </a:solidFill>
              </a:rPr>
              <a:t>and </a:t>
            </a:r>
            <a:r>
              <a:rPr lang="en-US" altLang="zh-CN" dirty="0" smtClean="0">
                <a:solidFill>
                  <a:srgbClr val="FF0000"/>
                </a:solidFill>
              </a:rPr>
              <a:t>MERSI: </a:t>
            </a:r>
            <a:r>
              <a:rPr lang="en-US" altLang="zh-CN" dirty="0" err="1" smtClean="0">
                <a:solidFill>
                  <a:srgbClr val="FF0000"/>
                </a:solidFill>
              </a:rPr>
              <a:t>std</a:t>
            </a:r>
            <a:r>
              <a:rPr lang="en-US" altLang="zh-CN" dirty="0" smtClean="0">
                <a:solidFill>
                  <a:srgbClr val="FF0000"/>
                </a:solidFill>
              </a:rPr>
              <a:t> &lt; 0.2K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2048" y="6525344"/>
            <a:ext cx="33478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Method: Wang et al 2016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995936" y="6150114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00FF"/>
                </a:solidFill>
              </a:rPr>
              <a:t>Expect better results after ILS Parameters and ICT model tuning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858"/>
          <a:stretch/>
        </p:blipFill>
        <p:spPr>
          <a:xfrm>
            <a:off x="3727860" y="1052736"/>
            <a:ext cx="5380644" cy="512476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12160" y="83671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6600"/>
                </a:solidFill>
              </a:rPr>
              <a:t>LW</a:t>
            </a:r>
            <a:endParaRPr lang="zh-CN" altLang="en-US" sz="2400" dirty="0">
              <a:solidFill>
                <a:srgbClr val="0066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69876" y="4447785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219 SNO samples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83968" y="2843644"/>
            <a:ext cx="48762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6600"/>
                </a:solidFill>
              </a:rPr>
              <a:t>Window </a:t>
            </a:r>
            <a:r>
              <a:rPr lang="en-US" altLang="zh-CN" sz="1400" b="1" dirty="0" err="1" smtClean="0">
                <a:solidFill>
                  <a:srgbClr val="006600"/>
                </a:solidFill>
              </a:rPr>
              <a:t>Chs</a:t>
            </a:r>
            <a:r>
              <a:rPr lang="en-US" altLang="zh-CN" sz="1400" b="1" dirty="0" smtClean="0">
                <a:solidFill>
                  <a:srgbClr val="006600"/>
                </a:solidFill>
              </a:rPr>
              <a:t>: ~0.3K  </a:t>
            </a:r>
            <a:r>
              <a:rPr lang="en-US" altLang="zh-CN" b="1" dirty="0" err="1" smtClean="0">
                <a:solidFill>
                  <a:srgbClr val="006600"/>
                </a:solidFill>
              </a:rPr>
              <a:t>vs</a:t>
            </a:r>
            <a:r>
              <a:rPr lang="en-US" altLang="zh-CN" sz="1400" b="1" dirty="0" smtClean="0">
                <a:solidFill>
                  <a:srgbClr val="006600"/>
                </a:solidFill>
              </a:rPr>
              <a:t> ~1.0K bef</a:t>
            </a:r>
            <a:r>
              <a:rPr lang="en-US" altLang="zh-CN" sz="1400" b="1" dirty="0">
                <a:solidFill>
                  <a:srgbClr val="006600"/>
                </a:solidFill>
              </a:rPr>
              <a:t>.</a:t>
            </a:r>
            <a:r>
              <a:rPr lang="en-US" altLang="zh-CN" sz="1400" b="1" dirty="0" smtClean="0">
                <a:solidFill>
                  <a:srgbClr val="006600"/>
                </a:solidFill>
              </a:rPr>
              <a:t> NL Correction</a:t>
            </a:r>
            <a:endParaRPr lang="zh-CN" altLang="en-US" sz="1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285751" y="940658"/>
            <a:ext cx="35661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+mj-lt"/>
                <a:ea typeface="黑体" pitchFamily="49" charset="-122"/>
              </a:rPr>
              <a:t>Nonlinear Characteristics</a:t>
            </a:r>
            <a:endParaRPr lang="zh-CN" altLang="en-US" sz="2000" b="1" dirty="0">
              <a:latin typeface="+mj-lt"/>
              <a:ea typeface="黑体" pitchFamily="49" charset="-122"/>
            </a:endParaRPr>
          </a:p>
        </p:txBody>
      </p:sp>
      <p:pic>
        <p:nvPicPr>
          <p:cNvPr id="7171" name="Picture 2" descr="C:\Users\norm1982\Desktop\Figure_1-4.png"/>
          <p:cNvPicPr>
            <a:picLocks noChangeAspect="1" noChangeArrowheads="1"/>
          </p:cNvPicPr>
          <p:nvPr/>
        </p:nvPicPr>
        <p:blipFill>
          <a:blip r:embed="rId2" cstate="print"/>
          <a:srcRect l="5373" r="7761"/>
          <a:stretch>
            <a:fillRect/>
          </a:stretch>
        </p:blipFill>
        <p:spPr bwMode="auto">
          <a:xfrm>
            <a:off x="4000500" y="1428750"/>
            <a:ext cx="5083175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 descr="F:\工作汇总\科研兴趣\高光谱干涉仪\组内讨论\PaperFig\MW_SPCs-OutLow_DIRA.emf"/>
          <p:cNvPicPr>
            <a:picLocks noChangeAspect="1" noChangeArrowheads="1"/>
          </p:cNvPicPr>
          <p:nvPr/>
        </p:nvPicPr>
        <p:blipFill>
          <a:blip r:embed="rId3" cstate="print"/>
          <a:srcRect l="6033" r="8621"/>
          <a:stretch>
            <a:fillRect/>
          </a:stretch>
        </p:blipFill>
        <p:spPr bwMode="auto">
          <a:xfrm>
            <a:off x="0" y="1357313"/>
            <a:ext cx="4006850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F:\工作汇总\科研兴趣\高光谱干涉仪\组内讨论\PaperFig\a2prime_std.emf"/>
          <p:cNvPicPr>
            <a:picLocks noChangeAspect="1" noChangeArrowheads="1"/>
          </p:cNvPicPr>
          <p:nvPr/>
        </p:nvPicPr>
        <p:blipFill>
          <a:blip r:embed="rId4" cstate="print"/>
          <a:srcRect l="3716" t="48917" r="8035"/>
          <a:stretch>
            <a:fillRect/>
          </a:stretch>
        </p:blipFill>
        <p:spPr bwMode="auto">
          <a:xfrm>
            <a:off x="0" y="5062538"/>
            <a:ext cx="4143375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22"/>
          <p:cNvSpPr txBox="1">
            <a:spLocks noChangeArrowheads="1"/>
          </p:cNvSpPr>
          <p:nvPr/>
        </p:nvSpPr>
        <p:spPr bwMode="auto">
          <a:xfrm>
            <a:off x="395536" y="4797152"/>
            <a:ext cx="369309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12C0"/>
                </a:solidFill>
                <a:ea typeface="黑体" pitchFamily="49" charset="-122"/>
              </a:rPr>
              <a:t>a2 prime </a:t>
            </a:r>
            <a:r>
              <a:rPr lang="en-US" altLang="zh-CN" sz="2000" b="1" dirty="0" smtClean="0">
                <a:solidFill>
                  <a:srgbClr val="0012C0"/>
                </a:solidFill>
                <a:latin typeface="+mj-lt"/>
                <a:ea typeface="黑体" pitchFamily="49" charset="-122"/>
              </a:rPr>
              <a:t>ECT Temp dependence</a:t>
            </a:r>
            <a:endParaRPr lang="zh-CN" altLang="en-US" sz="2000" b="1" dirty="0">
              <a:solidFill>
                <a:srgbClr val="0012C0"/>
              </a:solidFill>
              <a:latin typeface="+mj-lt"/>
              <a:ea typeface="黑体" pitchFamily="49" charset="-122"/>
            </a:endParaRPr>
          </a:p>
        </p:txBody>
      </p:sp>
      <p:sp>
        <p:nvSpPr>
          <p:cNvPr id="7175" name="TextBox 23"/>
          <p:cNvSpPr txBox="1">
            <a:spLocks noChangeArrowheads="1"/>
          </p:cNvSpPr>
          <p:nvPr/>
        </p:nvSpPr>
        <p:spPr bwMode="auto">
          <a:xfrm>
            <a:off x="4692329" y="992922"/>
            <a:ext cx="439134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BIAS before and after NL Correction</a:t>
            </a:r>
            <a:endParaRPr lang="zh-CN" altLang="en-US" b="1" dirty="0">
              <a:solidFill>
                <a:srgbClr val="FF0000"/>
              </a:solidFill>
              <a:latin typeface="+mj-lt"/>
              <a:ea typeface="黑体" pitchFamily="49" charset="-122"/>
            </a:endParaRPr>
          </a:p>
        </p:txBody>
      </p:sp>
      <p:sp>
        <p:nvSpPr>
          <p:cNvPr id="7176" name="TextBox 24"/>
          <p:cNvSpPr txBox="1">
            <a:spLocks noChangeArrowheads="1"/>
          </p:cNvSpPr>
          <p:nvPr/>
        </p:nvSpPr>
        <p:spPr bwMode="auto">
          <a:xfrm>
            <a:off x="4392488" y="5885940"/>
            <a:ext cx="4572000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 smtClean="0">
                <a:solidFill>
                  <a:srgbClr val="0012C0"/>
                </a:solidFill>
                <a:latin typeface="+mj-lt"/>
                <a:ea typeface="黑体" pitchFamily="49" charset="-122"/>
              </a:rPr>
              <a:t>We are considering the higher order nonlinear correction. </a:t>
            </a:r>
            <a:endParaRPr lang="zh-CN" altLang="en-US" dirty="0">
              <a:solidFill>
                <a:srgbClr val="0012C0"/>
              </a:solidFill>
              <a:latin typeface="+mj-lt"/>
              <a:ea typeface="黑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42324"/>
            <a:ext cx="7200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00FF"/>
                </a:solidFill>
              </a:rPr>
              <a:t>MW Band May Have Higher Order Nonlinearity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2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2" r="4473"/>
          <a:stretch/>
        </p:blipFill>
        <p:spPr>
          <a:xfrm>
            <a:off x="827584" y="908720"/>
            <a:ext cx="6984776" cy="5529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8477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214313" y="39216"/>
            <a:ext cx="871537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zh-CN" sz="3200" b="1" dirty="0">
                <a:solidFill>
                  <a:srgbClr val="0000FF"/>
                </a:solidFill>
                <a:ea typeface="黑体" panose="02010609060101010101" pitchFamily="49" charset="-122"/>
              </a:rPr>
              <a:t>Transmittance residual</a:t>
            </a:r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857250" y="5715000"/>
            <a:ext cx="14287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MW</a:t>
            </a:r>
            <a:endParaRPr lang="zh-CN" altLang="en-US" sz="28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27"/>
          <a:stretch>
            <a:fillRect/>
          </a:stretch>
        </p:blipFill>
        <p:spPr bwMode="auto">
          <a:xfrm>
            <a:off x="0" y="695747"/>
            <a:ext cx="5703888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77" t="53046" r="8534" b="5908"/>
          <a:stretch>
            <a:fillRect/>
          </a:stretch>
        </p:blipFill>
        <p:spPr bwMode="auto">
          <a:xfrm>
            <a:off x="3113162" y="5007371"/>
            <a:ext cx="5275262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8005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Next Steps: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1. Alignment : Fine tuning of fixed mirror.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2. Spectral parameter tuning.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3. Non-linearity correction coefficient tuning.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4. Polarization check.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5. Completion of Quality Control system.</a:t>
            </a:r>
          </a:p>
          <a:p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Ground processing system is running smoothly and is generating L1 data in real time</a:t>
            </a: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Initial optical alignment was performed; main 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nstrument components were checked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Day-1 results are exciting and promising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HIRAS is a great improvement to  Chinese satellite infrared atmospheric sounding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HIRAS will 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 operational and provide L1 data for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NWP and retrieval systems in June 2018</a:t>
            </a:r>
          </a:p>
          <a:p>
            <a:endParaRPr lang="zh-CN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44" y="1142985"/>
            <a:ext cx="8686800" cy="1143007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chemeClr val="tx1"/>
                </a:solidFill>
              </a:rPr>
              <a:t>HIRAS </a:t>
            </a:r>
            <a:r>
              <a:rPr lang="en-GB" sz="2000" dirty="0">
                <a:solidFill>
                  <a:schemeClr val="tx1"/>
                </a:solidFill>
              </a:rPr>
              <a:t>is a Fourier transform interferometer which posses of </a:t>
            </a:r>
            <a:r>
              <a:rPr lang="en-US" sz="2000" dirty="0">
                <a:solidFill>
                  <a:schemeClr val="tx1"/>
                </a:solidFill>
              </a:rPr>
              <a:t>high spectral resolution, low radiometric noise and high spectral and radiometric accuracy. 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0750772"/>
              </p:ext>
            </p:extLst>
          </p:nvPr>
        </p:nvGraphicFramePr>
        <p:xfrm>
          <a:off x="928662" y="2786058"/>
          <a:ext cx="6643734" cy="38719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598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48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2916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Parameters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Specification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916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Scan Period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10s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2916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FOV</a:t>
                      </a:r>
                      <a:r>
                        <a:rPr lang="en-US" sz="2000" kern="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size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r>
                        <a:rPr lang="en-US" sz="2000" kern="1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</a:t>
                      </a:r>
                      <a:endParaRPr lang="zh-CN" sz="2000" b="1" kern="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2916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 pitchFamily="18" charset="0"/>
                          <a:cs typeface="Times New Roman" pitchFamily="18" charset="0"/>
                        </a:rPr>
                        <a:t>Pixels per scan line</a:t>
                      </a:r>
                      <a:endParaRPr lang="zh-CN" sz="2000" b="1" kern="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116 (4 FOVs x 29 FORs)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2916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Maximum scan angle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</a:t>
                      </a: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 50.4</a:t>
                      </a: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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1502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Radiometric calibration accuracy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&lt; 0.7K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Spectral calibration accuracy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&lt; 7ppm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2916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 pitchFamily="18" charset="0"/>
                          <a:cs typeface="Times New Roman" pitchFamily="18" charset="0"/>
                        </a:rPr>
                        <a:t>Direction pointing bias</a:t>
                      </a:r>
                      <a:endParaRPr lang="zh-CN" sz="2000" b="1" kern="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＜±0.25°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2285992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HIRAS instrument requirements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94122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Introduction</a:t>
            </a:r>
            <a:endParaRPr lang="zh-CN" alt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4279" y="3643314"/>
          <a:ext cx="8715438" cy="3071834"/>
        </p:xfrm>
        <a:graphic>
          <a:graphicData uri="http://schemas.openxmlformats.org/drawingml/2006/table">
            <a:tbl>
              <a:tblPr/>
              <a:tblGrid>
                <a:gridCol w="1437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5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06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11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宋体"/>
                          <a:cs typeface="Times New Roman"/>
                        </a:rPr>
                        <a:t>Band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Spectral</a:t>
                      </a:r>
                      <a:r>
                        <a:rPr lang="en-US" sz="2000" b="1" kern="100" dirty="0">
                          <a:latin typeface="Times New Roman"/>
                          <a:ea typeface="宋体"/>
                          <a:cs typeface="Times New Roman"/>
                        </a:rPr>
                        <a:t> Range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(cm</a:t>
                      </a:r>
                      <a:r>
                        <a:rPr lang="en-US" sz="2000" b="1" kern="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Spectral</a:t>
                      </a:r>
                      <a:r>
                        <a:rPr lang="en-US" sz="2000" b="1" kern="100" dirty="0">
                          <a:latin typeface="Times New Roman"/>
                          <a:ea typeface="宋体"/>
                          <a:cs typeface="Times New Roman"/>
                        </a:rPr>
                        <a:t> Resolution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(cm</a:t>
                      </a:r>
                      <a:r>
                        <a:rPr lang="en-US" sz="2000" b="1" kern="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宋体"/>
                          <a:cs typeface="Times New Roman"/>
                        </a:rPr>
                        <a:t>Sensitivity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(NE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2000" b="1" kern="100" dirty="0" smtClean="0">
                          <a:latin typeface="Times New Roman"/>
                          <a:ea typeface="Times New Roman"/>
                          <a:cs typeface="Times New Roman"/>
                        </a:rPr>
                        <a:t>T@280K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/>
                          <a:ea typeface="宋体"/>
                          <a:cs typeface="Times New Roman"/>
                        </a:rPr>
                        <a:t>No of Channels</a:t>
                      </a:r>
                      <a:endParaRPr lang="zh-CN" sz="200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LW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650</a:t>
                      </a:r>
                      <a:r>
                        <a:rPr lang="en-US" sz="2000" b="1" kern="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～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1136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（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15.38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～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8.8 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）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0.625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0.15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～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0.4K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/>
                          <a:ea typeface="Times New Roman"/>
                          <a:cs typeface="Times New Roman"/>
                        </a:rPr>
                        <a:t>778</a:t>
                      </a:r>
                      <a:endParaRPr lang="zh-CN" sz="200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MW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1210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～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1750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（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8.26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～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5.71 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）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1.25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0.1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～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0.7K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433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SW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2155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～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2550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（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4.64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～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3.92 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）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2.5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0.3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～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1.2K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159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1013827"/>
            <a:ext cx="4032448" cy="830997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b="1" dirty="0"/>
              <a:t>  HIRAS scan, field-of-regard (FOR), field-of-view (FOV)</a:t>
            </a:r>
          </a:p>
          <a:p>
            <a:pPr>
              <a:buFont typeface="Wingdings" pitchFamily="2" charset="2"/>
              <a:buChar char="ü"/>
            </a:pPr>
            <a:r>
              <a:rPr lang="en-US" sz="1600" b="1" dirty="0"/>
              <a:t>  </a:t>
            </a:r>
            <a:r>
              <a:rPr lang="en-US" altLang="zh-CN" sz="1600" dirty="0" smtClean="0"/>
              <a:t> 2×2  Four detectors define 1 FOR</a:t>
            </a:r>
            <a:endParaRPr lang="en-US" sz="1600" b="1" dirty="0"/>
          </a:p>
        </p:txBody>
      </p:sp>
      <p:pic>
        <p:nvPicPr>
          <p:cNvPr id="8" name="图片 7" descr="视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44" y="1052736"/>
            <a:ext cx="4429156" cy="250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1414"/>
            <a:ext cx="9144000" cy="868362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29" tIns="45714" rIns="91429" bIns="45714" rtlCol="0" anchor="ctr">
            <a:noAutofit/>
          </a:bodyPr>
          <a:lstStyle>
            <a:lvl1pPr algn="ctr" defTabSz="914293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FY-3D/ HIRAS Specifications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204864"/>
            <a:ext cx="4032448" cy="1077218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GB" sz="1600" dirty="0" smtClean="0"/>
              <a:t> 33 </a:t>
            </a:r>
            <a:r>
              <a:rPr lang="en-GB" sz="1600" dirty="0"/>
              <a:t>sweeps, including 29 Earth Scene  (ES), 2 Deep Space (DS) &amp; 2 Internal Calibration Target (ICT) </a:t>
            </a:r>
            <a:r>
              <a:rPr lang="en-GB" sz="1600" dirty="0" smtClean="0"/>
              <a:t>measurements</a:t>
            </a:r>
          </a:p>
          <a:p>
            <a:pPr>
              <a:buFont typeface="Wingdings" pitchFamily="2" charset="2"/>
              <a:buChar char="u"/>
            </a:pPr>
            <a:r>
              <a:rPr lang="en-US" altLang="zh-CN" sz="1600" b="1" dirty="0" smtClean="0"/>
              <a:t>Nadir spatial resolution is 16km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44" y="1071546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FY-3D launched on 15 Nov, 2017. </a:t>
            </a:r>
          </a:p>
          <a:p>
            <a:r>
              <a:rPr lang="en-US" altLang="zh-CN" sz="1800" dirty="0"/>
              <a:t>3 month outgassing; initially turned on </a:t>
            </a:r>
            <a:r>
              <a:rPr lang="en-US" altLang="zh-CN" sz="1800" dirty="0" smtClean="0"/>
              <a:t>1st </a:t>
            </a:r>
            <a:r>
              <a:rPr lang="en-US" altLang="zh-CN" sz="1800" dirty="0"/>
              <a:t>Mar.</a:t>
            </a:r>
            <a:endParaRPr lang="en-US" altLang="zh-CN" sz="18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Designed and manufactured completely by </a:t>
            </a:r>
            <a:r>
              <a:rPr lang="en-US" sz="1800" dirty="0">
                <a:solidFill>
                  <a:schemeClr val="tx1"/>
                </a:solidFill>
              </a:rPr>
              <a:t>Shanghai Institute of Technical Physics (SITP), Chinese Academy of Sciences (CAS) .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  <p:pic>
        <p:nvPicPr>
          <p:cNvPr id="8" name="图片 7" descr="热控说明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2664296" cy="27129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259632" y="6237312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Instrument structure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284984"/>
            <a:ext cx="3681070" cy="27609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48064" y="630932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HIRAS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36" y="1700808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1,Mar</a:t>
            </a:r>
            <a:r>
              <a:rPr lang="en-US" altLang="zh-CN" sz="2000" dirty="0"/>
              <a:t>  </a:t>
            </a:r>
          </a:p>
          <a:p>
            <a:r>
              <a:rPr lang="en-US" altLang="zh-CN" sz="2000" dirty="0">
                <a:solidFill>
                  <a:srgbClr val="0000CC"/>
                </a:solidFill>
              </a:rPr>
              <a:t>   -   HIRAS infrared detectors powered on</a:t>
            </a:r>
          </a:p>
          <a:p>
            <a:r>
              <a:rPr lang="en-US" altLang="zh-CN" sz="2000" dirty="0">
                <a:solidFill>
                  <a:srgbClr val="0000CC"/>
                </a:solidFill>
              </a:rPr>
              <a:t>   -   </a:t>
            </a:r>
            <a:r>
              <a:rPr lang="en-US" altLang="zh-CN" sz="2000" dirty="0"/>
              <a:t>Telemetry parameters check</a:t>
            </a:r>
            <a:endParaRPr lang="en-US" altLang="zh-CN" sz="2000" dirty="0">
              <a:solidFill>
                <a:srgbClr val="0000CC"/>
              </a:solidFill>
            </a:endParaRPr>
          </a:p>
          <a:p>
            <a:r>
              <a:rPr lang="en-US" altLang="zh-CN" sz="2000" dirty="0"/>
              <a:t>   -  1</a:t>
            </a:r>
            <a:r>
              <a:rPr lang="en-US" altLang="zh-CN" sz="2000" baseline="30000" dirty="0"/>
              <a:t>st</a:t>
            </a:r>
            <a:r>
              <a:rPr lang="en-US" altLang="zh-CN" sz="2000" dirty="0"/>
              <a:t> IGM check</a:t>
            </a:r>
          </a:p>
          <a:p>
            <a:r>
              <a:rPr lang="en-US" altLang="zh-CN" sz="2000" dirty="0"/>
              <a:t>   -   Raw Spectra check</a:t>
            </a:r>
          </a:p>
          <a:p>
            <a:r>
              <a:rPr lang="en-US" altLang="zh-CN" sz="2000" dirty="0"/>
              <a:t>   -   Calibrated spectra check</a:t>
            </a:r>
          </a:p>
          <a:p>
            <a:r>
              <a:rPr lang="en-US" altLang="zh-CN" sz="2000" dirty="0"/>
              <a:t>   -   Pre-processing system in operation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2-3, Mar </a:t>
            </a:r>
          </a:p>
          <a:p>
            <a:r>
              <a:rPr lang="en-US" altLang="zh-CN" sz="2000" dirty="0">
                <a:solidFill>
                  <a:srgbClr val="FF0000"/>
                </a:solidFill>
              </a:rPr>
              <a:t>   -   </a:t>
            </a:r>
            <a:r>
              <a:rPr lang="en-US" altLang="zh-CN" sz="2000" dirty="0">
                <a:solidFill>
                  <a:srgbClr val="0000CC"/>
                </a:solidFill>
              </a:rPr>
              <a:t>Interferometer fixed-mirror alignment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5, Mar </a:t>
            </a:r>
          </a:p>
          <a:p>
            <a:r>
              <a:rPr lang="en-US" altLang="zh-CN" sz="2000" dirty="0">
                <a:solidFill>
                  <a:srgbClr val="FF0000"/>
                </a:solidFill>
              </a:rPr>
              <a:t>   -    </a:t>
            </a:r>
            <a:r>
              <a:rPr lang="en-US" altLang="zh-CN" sz="2000" dirty="0">
                <a:solidFill>
                  <a:srgbClr val="0000CC"/>
                </a:solidFill>
              </a:rPr>
              <a:t>ZPD position tuning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6, Mar ~ present</a:t>
            </a:r>
            <a:endParaRPr lang="en-US" altLang="zh-CN" sz="2000" dirty="0">
              <a:solidFill>
                <a:srgbClr val="0000CC"/>
              </a:solidFill>
            </a:endParaRPr>
          </a:p>
          <a:p>
            <a:r>
              <a:rPr lang="en-US" altLang="zh-CN" sz="2000" dirty="0"/>
              <a:t>   -   </a:t>
            </a:r>
            <a:r>
              <a:rPr lang="en-US" altLang="zh-CN" sz="2000" dirty="0" err="1"/>
              <a:t>NEdT</a:t>
            </a:r>
            <a:r>
              <a:rPr lang="en-US" altLang="zh-CN" sz="2000" dirty="0"/>
              <a:t> evaluation</a:t>
            </a:r>
          </a:p>
          <a:p>
            <a:r>
              <a:rPr lang="en-US" altLang="zh-CN" sz="2000" dirty="0"/>
              <a:t>   -   Spectral channel frequencies compared with  LBL simulation</a:t>
            </a:r>
          </a:p>
          <a:p>
            <a:r>
              <a:rPr lang="en-US" altLang="zh-CN" sz="2000" dirty="0"/>
              <a:t>   -   Radiance spectra compared with NPP/</a:t>
            </a:r>
            <a:r>
              <a:rPr lang="en-US" altLang="zh-CN" sz="2000" dirty="0" err="1"/>
              <a:t>CrIS</a:t>
            </a:r>
            <a:endParaRPr lang="en-US" altLang="zh-CN" sz="2000" dirty="0"/>
          </a:p>
          <a:p>
            <a:endParaRPr lang="zh-CN" alt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1124744"/>
            <a:ext cx="5835252" cy="461665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</a:rPr>
              <a:t>Initial data analysis and instrument tuning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94122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Instrument &amp; Ground Processing status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850106"/>
          </a:xfrm>
        </p:spPr>
        <p:txBody>
          <a:bodyPr>
            <a:normAutofit/>
          </a:bodyPr>
          <a:lstStyle/>
          <a:p>
            <a:pPr marL="514350" indent="-514350"/>
            <a:r>
              <a:rPr lang="en-US" altLang="zh-CN" sz="2800" b="1" dirty="0">
                <a:solidFill>
                  <a:srgbClr val="0000CC"/>
                </a:solidFill>
              </a:rPr>
              <a:t>Instrument Monitoring System</a:t>
            </a:r>
          </a:p>
        </p:txBody>
      </p:sp>
      <p:pic>
        <p:nvPicPr>
          <p:cNvPr id="2050" name="Picture 2" descr="G:\201803-HIRAS开机后数据及结果\tele-0315\FY3D_HIRAS_Temp_BlackBody_20180315.png"/>
          <p:cNvPicPr>
            <a:picLocks noChangeAspect="1" noChangeArrowheads="1"/>
          </p:cNvPicPr>
          <p:nvPr/>
        </p:nvPicPr>
        <p:blipFill>
          <a:blip r:embed="rId2" cstate="print"/>
          <a:srcRect r="1821" b="48341"/>
          <a:stretch>
            <a:fillRect/>
          </a:stretch>
        </p:blipFill>
        <p:spPr bwMode="auto">
          <a:xfrm>
            <a:off x="179512" y="3905672"/>
            <a:ext cx="4067944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0527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补充系统链接图</a:t>
            </a:r>
          </a:p>
        </p:txBody>
      </p:sp>
      <p:pic>
        <p:nvPicPr>
          <p:cNvPr id="6" name="图片 5" descr="网站截图.JPG"/>
          <p:cNvPicPr>
            <a:picLocks noChangeAspect="1"/>
          </p:cNvPicPr>
          <p:nvPr/>
        </p:nvPicPr>
        <p:blipFill>
          <a:blip r:embed="rId3" cstate="print"/>
          <a:srcRect t="14720" b="5901"/>
          <a:stretch>
            <a:fillRect/>
          </a:stretch>
        </p:blipFill>
        <p:spPr>
          <a:xfrm>
            <a:off x="251520" y="1052736"/>
            <a:ext cx="5904656" cy="2929407"/>
          </a:xfrm>
          <a:prstGeom prst="rect">
            <a:avLst/>
          </a:prstGeom>
        </p:spPr>
      </p:pic>
      <p:pic>
        <p:nvPicPr>
          <p:cNvPr id="3074" name="Picture 2" descr="C:\Users\think\Desktop\HIRAS在轨测试\测试结果\性能监视\tele-0315\FY3D_HIRAS_Temp_Board_20180315.png"/>
          <p:cNvPicPr>
            <a:picLocks noChangeAspect="1" noChangeArrowheads="1"/>
          </p:cNvPicPr>
          <p:nvPr/>
        </p:nvPicPr>
        <p:blipFill>
          <a:blip r:embed="rId4" cstate="print"/>
          <a:srcRect r="2365" b="48175"/>
          <a:stretch>
            <a:fillRect/>
          </a:stretch>
        </p:blipFill>
        <p:spPr bwMode="auto">
          <a:xfrm>
            <a:off x="4427984" y="3905672"/>
            <a:ext cx="4032448" cy="29523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72200" y="1124744"/>
            <a:ext cx="2757486" cy="156966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/>
              <a:t>Telemetry parameters: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00" dirty="0"/>
              <a:t>  </a:t>
            </a:r>
            <a:r>
              <a:rPr lang="en-US" altLang="zh-CN" sz="1600" dirty="0" smtClean="0"/>
              <a:t> Components </a:t>
            </a:r>
            <a:r>
              <a:rPr lang="en-US" altLang="zh-CN" sz="1600" dirty="0"/>
              <a:t>temperature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00" dirty="0"/>
              <a:t>   Instrument status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00" dirty="0"/>
              <a:t>   Moving mirror </a:t>
            </a:r>
            <a:r>
              <a:rPr lang="en-US" altLang="zh-CN" sz="1600" dirty="0" smtClean="0"/>
              <a:t>velocity</a:t>
            </a:r>
            <a:endParaRPr lang="en-US" altLang="zh-CN" sz="1600" dirty="0"/>
          </a:p>
          <a:p>
            <a:pPr>
              <a:buFont typeface="Arial" pitchFamily="34" charset="0"/>
              <a:buChar char="•"/>
            </a:pPr>
            <a:r>
              <a:rPr lang="en-US" altLang="zh-CN" sz="1600" dirty="0"/>
              <a:t>   Laser </a:t>
            </a:r>
            <a:r>
              <a:rPr lang="en-US" altLang="zh-CN" sz="1600" dirty="0" smtClean="0"/>
              <a:t>signal</a:t>
            </a:r>
            <a:endParaRPr lang="en-US" altLang="zh-CN" sz="1600" dirty="0"/>
          </a:p>
          <a:p>
            <a:pPr>
              <a:buFont typeface="Arial" pitchFamily="34" charset="0"/>
              <a:buChar char="•"/>
            </a:pPr>
            <a:r>
              <a:rPr lang="en-US" altLang="zh-CN" sz="1600" dirty="0"/>
              <a:t>   Motor mode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SW cal spc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365104"/>
            <a:ext cx="3203591" cy="2409804"/>
          </a:xfrm>
          <a:prstGeom prst="rect">
            <a:avLst/>
          </a:prstGeom>
        </p:spPr>
      </p:pic>
      <p:pic>
        <p:nvPicPr>
          <p:cNvPr id="22" name="图片 21" descr="MW cal spc.emf"/>
          <p:cNvPicPr>
            <a:picLocks noChangeAspect="1"/>
          </p:cNvPicPr>
          <p:nvPr/>
        </p:nvPicPr>
        <p:blipFill>
          <a:blip r:embed="rId3" cstate="print"/>
          <a:srcRect r="7843" b="-3448"/>
          <a:stretch>
            <a:fillRect/>
          </a:stretch>
        </p:blipFill>
        <p:spPr>
          <a:xfrm>
            <a:off x="2915816" y="4365104"/>
            <a:ext cx="2952328" cy="2492896"/>
          </a:xfrm>
          <a:prstGeom prst="rect">
            <a:avLst/>
          </a:prstGeom>
        </p:spPr>
      </p:pic>
      <p:pic>
        <p:nvPicPr>
          <p:cNvPr id="26" name="图片 25" descr="SW spc.emf"/>
          <p:cNvPicPr>
            <a:picLocks noChangeAspect="1"/>
          </p:cNvPicPr>
          <p:nvPr/>
        </p:nvPicPr>
        <p:blipFill>
          <a:blip r:embed="rId4" cstate="print"/>
          <a:srcRect r="1140" b="1392"/>
          <a:stretch>
            <a:fillRect/>
          </a:stretch>
        </p:blipFill>
        <p:spPr>
          <a:xfrm>
            <a:off x="5976921" y="1340768"/>
            <a:ext cx="3167079" cy="2376264"/>
          </a:xfrm>
          <a:prstGeom prst="rect">
            <a:avLst/>
          </a:prstGeom>
        </p:spPr>
      </p:pic>
      <p:pic>
        <p:nvPicPr>
          <p:cNvPr id="25" name="图片 24" descr="MW spc.emf"/>
          <p:cNvPicPr>
            <a:picLocks noChangeAspect="1"/>
          </p:cNvPicPr>
          <p:nvPr/>
        </p:nvPicPr>
        <p:blipFill>
          <a:blip r:embed="rId5" cstate="print"/>
          <a:srcRect r="7843" b="-1596"/>
          <a:stretch>
            <a:fillRect/>
          </a:stretch>
        </p:blipFill>
        <p:spPr>
          <a:xfrm>
            <a:off x="2987824" y="1340769"/>
            <a:ext cx="2952328" cy="2448271"/>
          </a:xfrm>
          <a:prstGeom prst="rect">
            <a:avLst/>
          </a:prstGeom>
        </p:spPr>
      </p:pic>
      <p:pic>
        <p:nvPicPr>
          <p:cNvPr id="24" name="图片 23" descr="LW spc.emf"/>
          <p:cNvPicPr>
            <a:picLocks noChangeAspect="1"/>
          </p:cNvPicPr>
          <p:nvPr/>
        </p:nvPicPr>
        <p:blipFill>
          <a:blip r:embed="rId6" cstate="print"/>
          <a:srcRect r="7061" b="555"/>
          <a:stretch>
            <a:fillRect/>
          </a:stretch>
        </p:blipFill>
        <p:spPr>
          <a:xfrm>
            <a:off x="35496" y="1340768"/>
            <a:ext cx="2952328" cy="2376264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5496" y="836712"/>
            <a:ext cx="5688632" cy="504056"/>
          </a:xfrm>
        </p:spPr>
        <p:txBody>
          <a:bodyPr>
            <a:normAutofit fontScale="90000"/>
          </a:bodyPr>
          <a:lstStyle/>
          <a:p>
            <a:r>
              <a:rPr lang="en-US" altLang="zh-CN" sz="2000" b="1" dirty="0">
                <a:solidFill>
                  <a:srgbClr val="0000CC"/>
                </a:solidFill>
              </a:rPr>
              <a:t>Raw BB Spectra: before &amp; after optical Alignment</a:t>
            </a:r>
            <a:endParaRPr lang="zh-CN" altLang="en-US" sz="2000" b="1" dirty="0">
              <a:solidFill>
                <a:srgbClr val="0000CC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836712"/>
            <a:ext cx="9144000" cy="28803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0" y="3933056"/>
            <a:ext cx="9144000" cy="28803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07504" y="4005064"/>
            <a:ext cx="800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Calibrated </a:t>
            </a:r>
            <a:r>
              <a:rPr lang="en-US" altLang="zh-CN" b="1" dirty="0" err="1">
                <a:solidFill>
                  <a:srgbClr val="00B050"/>
                </a:solidFill>
              </a:rPr>
              <a:t>Unapodized</a:t>
            </a:r>
            <a:r>
              <a:rPr lang="en-US" altLang="zh-CN" b="1" dirty="0">
                <a:solidFill>
                  <a:srgbClr val="00B050"/>
                </a:solidFill>
              </a:rPr>
              <a:t> Spectra (0.625 cm</a:t>
            </a:r>
            <a:r>
              <a:rPr lang="en-US" altLang="zh-CN" b="1" baseline="30000" dirty="0">
                <a:solidFill>
                  <a:srgbClr val="00B050"/>
                </a:solidFill>
              </a:rPr>
              <a:t>-1</a:t>
            </a:r>
            <a:r>
              <a:rPr lang="en-US" altLang="zh-CN" b="1" dirty="0">
                <a:solidFill>
                  <a:srgbClr val="00B050"/>
                </a:solidFill>
              </a:rPr>
              <a:t> resolution for all 3 bands)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5736" y="2051556"/>
            <a:ext cx="513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LW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20072" y="205155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MW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04048" y="472514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MW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172400" y="198884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SW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00392" y="472514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SW</a:t>
            </a:r>
            <a:endParaRPr lang="zh-CN" altLang="en-US" dirty="0"/>
          </a:p>
        </p:txBody>
      </p:sp>
      <p:pic>
        <p:nvPicPr>
          <p:cNvPr id="27" name="图片 26" descr="LW cal spc.emf"/>
          <p:cNvPicPr>
            <a:picLocks noChangeAspect="1"/>
          </p:cNvPicPr>
          <p:nvPr/>
        </p:nvPicPr>
        <p:blipFill>
          <a:blip r:embed="rId7" cstate="print"/>
          <a:srcRect r="6743" b="-3448"/>
          <a:stretch>
            <a:fillRect/>
          </a:stretch>
        </p:blipFill>
        <p:spPr>
          <a:xfrm>
            <a:off x="257" y="4365104"/>
            <a:ext cx="2987567" cy="24928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51720" y="4797152"/>
            <a:ext cx="513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LW</a:t>
            </a:r>
            <a:endParaRPr lang="zh-CN" altLang="en-US" dirty="0"/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xmlns="" id="{137094CB-1013-4961-9B2C-43C5458D6467}"/>
              </a:ext>
            </a:extLst>
          </p:cNvPr>
          <p:cNvSpPr txBox="1">
            <a:spLocks/>
          </p:cNvSpPr>
          <p:nvPr/>
        </p:nvSpPr>
        <p:spPr>
          <a:xfrm>
            <a:off x="251520" y="274638"/>
            <a:ext cx="8229600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14350" indent="-514350"/>
            <a:r>
              <a:rPr lang="en-US" altLang="zh-CN" sz="2800" b="1" kern="0" dirty="0">
                <a:solidFill>
                  <a:srgbClr val="0000CC"/>
                </a:solidFill>
              </a:rPr>
              <a:t>Raw BB &amp; Calibrated ES Spectra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ink\Desktop\HIRAS在轨测试\测试结果\0315-王丁-全球拼图\FY3D_HIRAS_GLL_A_LongWave_201803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412776"/>
            <a:ext cx="4754890" cy="2194564"/>
          </a:xfrm>
          <a:prstGeom prst="rect">
            <a:avLst/>
          </a:prstGeom>
          <a:noFill/>
        </p:spPr>
      </p:pic>
      <p:pic>
        <p:nvPicPr>
          <p:cNvPr id="1027" name="Picture 3" descr="C:\Users\think\Desktop\HIRAS在轨测试\测试结果\0315-王丁-全球拼图\FY3D_HIRAS_GLL_D_LongWave_201803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3717032"/>
            <a:ext cx="4754890" cy="2194564"/>
          </a:xfrm>
          <a:prstGeom prst="rect">
            <a:avLst/>
          </a:prstGeom>
          <a:noFill/>
        </p:spPr>
      </p:pic>
      <p:pic>
        <p:nvPicPr>
          <p:cNvPr id="1028" name="Picture 4" descr="C:\Users\think\Desktop\HIRAS在轨测试\测试结果\0315-王丁-全球拼图\FY3D_HIRAS_GLL_A_MiddleWave1_201803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7630" y="1412776"/>
            <a:ext cx="4754890" cy="2194564"/>
          </a:xfrm>
          <a:prstGeom prst="rect">
            <a:avLst/>
          </a:prstGeom>
          <a:noFill/>
        </p:spPr>
      </p:pic>
      <p:pic>
        <p:nvPicPr>
          <p:cNvPr id="1029" name="Picture 5" descr="C:\Users\think\Desktop\HIRAS在轨测试\测试结果\0315-王丁-全球拼图\FY3D_HIRAS_GLL_D_MiddleWave1_201803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7630" y="3645024"/>
            <a:ext cx="4754890" cy="2194564"/>
          </a:xfrm>
          <a:prstGeom prst="rect">
            <a:avLst/>
          </a:prstGeom>
          <a:noFill/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94122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Day-1 Global </a:t>
            </a:r>
            <a:r>
              <a:rPr lang="en-US" altLang="zh-CN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BT(Real Part)</a:t>
            </a:r>
            <a:endParaRPr lang="zh-CN" altLang="en-US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8211" y="980728"/>
            <a:ext cx="1475597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LW 900cm-1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39251" y="980728"/>
            <a:ext cx="1685077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MW 1500cm-1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6095037"/>
            <a:ext cx="8552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After data downlink, ground system generates L0 data, decodes them into L1A data and then processes the data into L1 &amp; OBC dataset.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7362</TotalTime>
  <Words>1281</Words>
  <Application>Microsoft Office PowerPoint</Application>
  <PresentationFormat>全屏显示(4:3)</PresentationFormat>
  <Paragraphs>229</Paragraphs>
  <Slides>28</Slides>
  <Notes>3</Notes>
  <HiddenSlides>3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1" baseType="lpstr">
      <vt:lpstr>默认设计模板</vt:lpstr>
      <vt:lpstr>公式</vt:lpstr>
      <vt:lpstr>Equation</vt:lpstr>
      <vt:lpstr>幻灯片 1</vt:lpstr>
      <vt:lpstr>Outline</vt:lpstr>
      <vt:lpstr>1. Introduction</vt:lpstr>
      <vt:lpstr>幻灯片 4</vt:lpstr>
      <vt:lpstr>幻灯片 5</vt:lpstr>
      <vt:lpstr>2. Instrument &amp; Ground Processing status</vt:lpstr>
      <vt:lpstr>Instrument Monitoring System</vt:lpstr>
      <vt:lpstr>Raw BB Spectra: before &amp; after optical Alignment</vt:lpstr>
      <vt:lpstr>Day-1 Global BT(Real Part)</vt:lpstr>
      <vt:lpstr>3. HIRAS performance: NEdT</vt:lpstr>
      <vt:lpstr>Data Collection for Spectral Calibration</vt:lpstr>
      <vt:lpstr>幻灯片 12</vt:lpstr>
      <vt:lpstr>幻灯片 13</vt:lpstr>
      <vt:lpstr>幻灯片 14</vt:lpstr>
      <vt:lpstr>幻灯片 15</vt:lpstr>
      <vt:lpstr>prelaunch radiometric calibration </vt:lpstr>
      <vt:lpstr>uncertainty contribution budget</vt:lpstr>
      <vt:lpstr>uncertainty contribution budget</vt:lpstr>
      <vt:lpstr>Total radiometric uncertainty</vt:lpstr>
      <vt:lpstr>幻灯片 20</vt:lpstr>
      <vt:lpstr>幻灯片 21</vt:lpstr>
      <vt:lpstr>Method deriving a2 from On-Orbit ICT with Variable Temperature</vt:lpstr>
      <vt:lpstr> Nonlinearity Correction using updated a2</vt:lpstr>
      <vt:lpstr>幻灯片 24</vt:lpstr>
      <vt:lpstr>幻灯片 25</vt:lpstr>
      <vt:lpstr>幻灯片 26</vt:lpstr>
      <vt:lpstr>Next Steps:</vt:lpstr>
      <vt:lpstr>SUMMARY</vt:lpstr>
    </vt:vector>
  </TitlesOfParts>
  <Company>CMA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think</cp:lastModifiedBy>
  <cp:revision>143</cp:revision>
  <dcterms:created xsi:type="dcterms:W3CDTF">2009-12-10T03:34:45Z</dcterms:created>
  <dcterms:modified xsi:type="dcterms:W3CDTF">2018-03-21T04:04:34Z</dcterms:modified>
</cp:coreProperties>
</file>