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14" r:id="rId2"/>
    <p:sldId id="733" r:id="rId3"/>
    <p:sldId id="734" r:id="rId4"/>
    <p:sldId id="735" r:id="rId5"/>
    <p:sldId id="736" r:id="rId6"/>
    <p:sldId id="728" r:id="rId7"/>
    <p:sldId id="737" r:id="rId8"/>
    <p:sldId id="738" r:id="rId9"/>
    <p:sldId id="739" r:id="rId10"/>
    <p:sldId id="678" r:id="rId1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8000"/>
    <a:srgbClr val="5F5F5F"/>
    <a:srgbClr val="333333"/>
    <a:srgbClr val="CC3300"/>
    <a:srgbClr val="80008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91694" autoAdjust="0"/>
  </p:normalViewPr>
  <p:slideViewPr>
    <p:cSldViewPr snapToGrid="0">
      <p:cViewPr varScale="1">
        <p:scale>
          <a:sx n="79" d="100"/>
          <a:sy n="7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9078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6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GSICS Processing and Research </a:t>
            </a:r>
            <a:r>
              <a:rPr lang="en-US" altLang="zh-CN" dirty="0" err="1" smtClean="0"/>
              <a:t>Centres</a:t>
            </a:r>
            <a:r>
              <a:rPr lang="en-US" altLang="zh-CN" dirty="0" smtClean="0"/>
              <a:t> (GPRC)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2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6E1F4-C91A-4F44-BD9C-370F412BC27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94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2" name="Picture 18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971413" y="8540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9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23813" y="10064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0" descr="GLOGO_smal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866638" y="815975"/>
            <a:ext cx="41021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sics.wmo.int/" TargetMode="External"/><Relationship Id="rId7" Type="http://schemas.openxmlformats.org/officeDocument/2006/relationships/hyperlink" Target="http://gsics.atmos.umd.edu/wiki/Hom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sics.eumetsat.int/" TargetMode="External"/><Relationship Id="rId5" Type="http://schemas.openxmlformats.org/officeDocument/2006/relationships/hyperlink" Target="https://www.star.nesdis.noaa.gov/smcd/GCC/ProductCatalog.php" TargetMode="External"/><Relationship Id="rId4" Type="http://schemas.openxmlformats.org/officeDocument/2006/relationships/hyperlink" Target="http://www.star.nesdis.noaa.gov/smcd/GCC/index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66A421-960F-40DF-BDE6-CED4FB09D90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84117" y="1402348"/>
            <a:ext cx="7772400" cy="16598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IE" sz="3200" dirty="0" smtClean="0">
                <a:solidFill>
                  <a:srgbClr val="FF0000"/>
                </a:solidFill>
              </a:rPr>
              <a:t/>
            </a:r>
            <a:br>
              <a:rPr lang="en-IE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00FF"/>
                </a:solidFill>
              </a:rPr>
              <a:t>Current Status of CMA GSICS Collaboration Server</a:t>
            </a:r>
            <a:endParaRPr lang="en-US" sz="3200" i="1" dirty="0" smtClean="0">
              <a:solidFill>
                <a:srgbClr val="0000FF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23085"/>
            <a:ext cx="7315200" cy="11550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0"/>
              </a:spcBef>
              <a:spcAft>
                <a:spcPct val="100000"/>
              </a:spcAft>
            </a:pPr>
            <a:endParaRPr lang="en-US" sz="2800" b="1" dirty="0" smtClean="0">
              <a:solidFill>
                <a:schemeClr val="accent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XU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Zhe</a:t>
            </a:r>
            <a:endParaRPr lang="en-US" altLang="zh-CN" sz="2000" i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CMA </a:t>
            </a: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GDWG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2000" i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2018-3-21 </a:t>
            </a:r>
            <a:r>
              <a:rPr lang="en-US" altLang="zh-CN" sz="2000" i="1" dirty="0" err="1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ShangHai</a:t>
            </a:r>
            <a:endParaRPr lang="en-US" altLang="zh-CN" sz="2000" i="1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i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b="1" dirty="0" smtClean="0">
              <a:latin typeface="Times New Roman" pitchFamily="18" charset="0"/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B25FD9-27DC-4523-A484-31120BF8BAA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81739" y="439510"/>
            <a:ext cx="5962261" cy="549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200" dirty="0" smtClean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229600" cy="4775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WMO GSICS Portal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accent2"/>
                </a:solidFill>
                <a:hlinkClick r:id="rId3"/>
              </a:rPr>
              <a:t>http://gsics.wmo.int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GSICS Coordination Centre </a:t>
            </a:r>
            <a:r>
              <a:rPr lang="en-GB" sz="2000" b="1" dirty="0" smtClean="0">
                <a:solidFill>
                  <a:schemeClr val="accent2"/>
                </a:solidFill>
                <a:hlinkClick r:id="rId4"/>
              </a:rPr>
              <a:t>http://www.star.nesdis.noaa.gov/smcd/GCC/index.php</a:t>
            </a:r>
            <a:endParaRPr lang="en-GB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GSICS Product </a:t>
            </a:r>
            <a:r>
              <a:rPr lang="en-GB" sz="2400" b="1" dirty="0" err="1" smtClean="0">
                <a:solidFill>
                  <a:schemeClr val="accent2"/>
                </a:solidFill>
              </a:rPr>
              <a:t>Catalog</a:t>
            </a:r>
            <a:r>
              <a:rPr lang="en-GB" sz="2400" b="1" dirty="0" smtClean="0">
                <a:solidFill>
                  <a:schemeClr val="accent2"/>
                </a:solidFill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hlinkClick r:id="rId5"/>
              </a:rPr>
              <a:t>https://www.star.nesdis.noaa.gov/smcd/GCC/ProductCatalog.php</a:t>
            </a:r>
            <a:endParaRPr lang="en-GB" sz="18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 smtClean="0">
                <a:solidFill>
                  <a:schemeClr val="accent2"/>
                </a:solidFill>
              </a:rPr>
              <a:t>GSICS Wiki</a:t>
            </a:r>
            <a:endParaRPr lang="en-GB" sz="2400" b="1" dirty="0" smtClean="0">
              <a:solidFill>
                <a:schemeClr val="accent2"/>
              </a:solidFill>
              <a:hlinkClick r:id="rId6"/>
            </a:endParaRPr>
          </a:p>
          <a:p>
            <a:pPr algn="ctr" eaLnBrk="1" hangingPunct="1">
              <a:buNone/>
            </a:pPr>
            <a:r>
              <a:rPr lang="en-GB" sz="2400" b="1" dirty="0" smtClean="0">
                <a:solidFill>
                  <a:schemeClr val="accent2"/>
                </a:solidFill>
                <a:hlinkClick r:id="rId7"/>
              </a:rPr>
              <a:t>http://gsics.atmos.umd.edu/wiki/Home</a:t>
            </a: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GB" sz="5400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2400" dirty="0" smtClean="0"/>
              <a:t>CMA GPRC Website Update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Reviewed by GDWG co-chairs, last annual meeting</a:t>
            </a:r>
          </a:p>
          <a:p>
            <a:pPr lvl="0"/>
            <a:r>
              <a:rPr lang="en-GB" sz="2000" dirty="0" smtClean="0"/>
              <a:t>Fix error links, </a:t>
            </a:r>
            <a:r>
              <a:rPr lang="en-GB" sz="2000" dirty="0"/>
              <a:t>new webpage </a:t>
            </a:r>
            <a:r>
              <a:rPr lang="en-GB" sz="2000" dirty="0" smtClean="0"/>
              <a:t>online http://gsics.nsmc.org.cn</a:t>
            </a:r>
          </a:p>
          <a:p>
            <a:pPr lvl="0"/>
            <a:r>
              <a:rPr lang="en-GB" sz="2000" dirty="0" smtClean="0"/>
              <a:t>CMA GRWG: Content provider</a:t>
            </a:r>
          </a:p>
          <a:p>
            <a:pPr lvl="0"/>
            <a:r>
              <a:rPr lang="en-GB" sz="2000" dirty="0" smtClean="0"/>
              <a:t>CMA GDWG: Website construction and operation</a:t>
            </a:r>
          </a:p>
          <a:p>
            <a:pPr lvl="0"/>
            <a:r>
              <a:rPr lang="en-GB" sz="2000" dirty="0" smtClean="0"/>
              <a:t>Integrated into NSMC Web Portal, Servers operated by NSMC IT Dep.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8" y="3080085"/>
            <a:ext cx="3965229" cy="29692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296" y="3080085"/>
            <a:ext cx="4101062" cy="34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6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19060" y="264694"/>
            <a:ext cx="5673013" cy="757989"/>
          </a:xfrm>
        </p:spPr>
        <p:txBody>
          <a:bodyPr anchor="ctr"/>
          <a:lstStyle/>
          <a:p>
            <a:pPr lvl="0"/>
            <a:r>
              <a:rPr lang="en-GB" sz="2400" dirty="0" smtClean="0"/>
              <a:t>CMA GPRC Website Update</a:t>
            </a:r>
            <a:endParaRPr lang="en-GB" sz="24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Instrument Performance Monitoring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29" y="1573379"/>
            <a:ext cx="6804248" cy="47008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497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19060" y="264694"/>
            <a:ext cx="5673013" cy="7579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smtClean="0"/>
              <a:t>CMA GPRC Website Update</a:t>
            </a:r>
            <a:endParaRPr lang="en-GB" sz="2400" kern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Instrument Status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84784"/>
            <a:ext cx="6886068" cy="502339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8119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r="23340"/>
          <a:stretch>
            <a:fillRect/>
          </a:stretch>
        </p:blipFill>
        <p:spPr>
          <a:xfrm>
            <a:off x="289249" y="2060848"/>
            <a:ext cx="5439889" cy="41496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162" y="2060848"/>
            <a:ext cx="4067246" cy="414965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219060" y="264694"/>
            <a:ext cx="5673013" cy="7579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400" kern="0" smtClean="0"/>
              <a:t>CMA GPRC Website Update</a:t>
            </a:r>
            <a:endParaRPr lang="en-GB" sz="2400" kern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9249" y="1133713"/>
            <a:ext cx="8602824" cy="1505213"/>
          </a:xfrm>
        </p:spPr>
        <p:txBody>
          <a:bodyPr/>
          <a:lstStyle/>
          <a:p>
            <a:pPr lvl="0"/>
            <a:r>
              <a:rPr lang="en-GB" sz="2000" dirty="0" smtClean="0"/>
              <a:t>Landing Page (Li Yuan)</a:t>
            </a:r>
          </a:p>
          <a:p>
            <a:pPr lvl="0"/>
            <a:endParaRPr lang="en-GB" sz="2000" i="1" dirty="0"/>
          </a:p>
          <a:p>
            <a:pPr marL="0" lv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460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88" y="1160635"/>
            <a:ext cx="8229600" cy="4525963"/>
          </a:xfrm>
        </p:spPr>
        <p:txBody>
          <a:bodyPr/>
          <a:lstStyle/>
          <a:p>
            <a:r>
              <a:rPr lang="en-US" altLang="zh-CN" sz="2000" dirty="0" smtClean="0"/>
              <a:t>Data flow: GET and PUT</a:t>
            </a:r>
          </a:p>
          <a:p>
            <a:pPr lvl="1"/>
            <a:r>
              <a:rPr lang="en-US" altLang="zh-CN" sz="1800" dirty="0" smtClean="0"/>
              <a:t>GET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Data collecting server, download file from EUMETSAT </a:t>
            </a:r>
            <a:r>
              <a:rPr lang="en-US" altLang="zh-CN" sz="1800" dirty="0" err="1" smtClean="0"/>
              <a:t>Thredds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PUT</a:t>
            </a:r>
            <a:r>
              <a:rPr lang="zh-CN" altLang="en-US" sz="1800" dirty="0" smtClean="0"/>
              <a:t>：</a:t>
            </a:r>
            <a:r>
              <a:rPr lang="en-US" altLang="zh-CN" sz="1800" dirty="0" smtClean="0"/>
              <a:t>Tamper-resistant server, a back up for all static content on Web sever.</a:t>
            </a:r>
          </a:p>
          <a:p>
            <a:r>
              <a:rPr lang="en-US" altLang="zh-CN" sz="2000" dirty="0"/>
              <a:t>Scheduled routine </a:t>
            </a:r>
            <a:r>
              <a:rPr lang="en-US" altLang="zh-CN" sz="2000" dirty="0" smtClean="0"/>
              <a:t>job, 1/day</a:t>
            </a:r>
          </a:p>
          <a:p>
            <a:pPr lvl="1"/>
            <a:r>
              <a:rPr lang="en-US" altLang="zh-CN" sz="1800" dirty="0" smtClean="0"/>
              <a:t>For backup, no timeliness requirement</a:t>
            </a:r>
          </a:p>
          <a:p>
            <a:pPr lvl="1"/>
            <a:r>
              <a:rPr lang="en-US" altLang="zh-CN" sz="1800" dirty="0" smtClean="0"/>
              <a:t>Con.: No supervise and monitoring</a:t>
            </a:r>
            <a:endParaRPr lang="en-US" altLang="zh-CN" sz="1800" dirty="0"/>
          </a:p>
          <a:p>
            <a:r>
              <a:rPr lang="en-US" altLang="zh-CN" sz="2000" dirty="0" smtClean="0"/>
              <a:t>Collecting server: Shell </a:t>
            </a:r>
            <a:r>
              <a:rPr lang="en-US" altLang="zh-CN" sz="2000" dirty="0"/>
              <a:t>script and a configuration </a:t>
            </a:r>
            <a:r>
              <a:rPr lang="en-US" altLang="zh-CN" sz="2000" dirty="0" smtClean="0"/>
              <a:t>file </a:t>
            </a:r>
          </a:p>
          <a:p>
            <a:pPr marL="0" indent="0">
              <a:buNone/>
            </a:pPr>
            <a:endParaRPr lang="en-US" altLang="zh-CN" sz="2400" dirty="0"/>
          </a:p>
          <a:p>
            <a:pPr lvl="1"/>
            <a:endParaRPr lang="en-US" altLang="zh-CN" sz="2000" dirty="0" smtClean="0"/>
          </a:p>
          <a:p>
            <a:pPr lvl="1"/>
            <a:endParaRPr lang="en-US" altLang="zh-CN" sz="2400" dirty="0" smtClean="0"/>
          </a:p>
          <a:p>
            <a:pPr marL="457200" lvl="1" indent="0">
              <a:buNone/>
            </a:pPr>
            <a:endParaRPr lang="en-US" altLang="zh-CN" sz="24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19060" y="264694"/>
            <a:ext cx="5673013" cy="757989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/>
              <a:t>Preservation of GSICS </a:t>
            </a:r>
            <a:r>
              <a:rPr lang="en-US" sz="2800" kern="0" dirty="0" smtClean="0"/>
              <a:t>Products: CMA </a:t>
            </a:r>
            <a:r>
              <a:rPr lang="en-US" sz="2800" kern="0" dirty="0" smtClean="0"/>
              <a:t>Solution</a:t>
            </a:r>
            <a:endParaRPr lang="en-GB" sz="2800" kern="0" dirty="0"/>
          </a:p>
        </p:txBody>
      </p:sp>
      <p:sp>
        <p:nvSpPr>
          <p:cNvPr id="6" name="矩形 5"/>
          <p:cNvSpPr/>
          <p:nvPr/>
        </p:nvSpPr>
        <p:spPr>
          <a:xfrm>
            <a:off x="2369861" y="4027334"/>
            <a:ext cx="2735181" cy="20092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altLang="zh-CN" sz="1400" dirty="0" smtClean="0">
                <a:solidFill>
                  <a:schemeClr val="tx1"/>
                </a:solidFill>
              </a:rPr>
              <a:t>DMZ(NSMC)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computr1"/>
          <p:cNvSpPr>
            <a:spLocks noEditPoints="1" noChangeArrowheads="1"/>
          </p:cNvSpPr>
          <p:nvPr/>
        </p:nvSpPr>
        <p:spPr bwMode="auto">
          <a:xfrm>
            <a:off x="2746687" y="4922639"/>
            <a:ext cx="471320" cy="47132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computr1"/>
          <p:cNvSpPr>
            <a:spLocks noEditPoints="1" noChangeArrowheads="1"/>
          </p:cNvSpPr>
          <p:nvPr/>
        </p:nvSpPr>
        <p:spPr bwMode="auto">
          <a:xfrm>
            <a:off x="4133368" y="4922639"/>
            <a:ext cx="471320" cy="47132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97708" y="5470031"/>
            <a:ext cx="1207335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Web </a:t>
            </a:r>
            <a:r>
              <a:rPr lang="en-US" altLang="zh-CN" sz="1200" dirty="0" smtClean="0"/>
              <a:t>Server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430022" y="5466020"/>
            <a:ext cx="1616242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Tamper-resistant</a:t>
            </a:r>
            <a:endParaRPr lang="zh-CN" altLang="en-US" sz="1200" dirty="0"/>
          </a:p>
        </p:txBody>
      </p:sp>
      <p:sp>
        <p:nvSpPr>
          <p:cNvPr id="11" name="右箭头 10"/>
          <p:cNvSpPr/>
          <p:nvPr/>
        </p:nvSpPr>
        <p:spPr>
          <a:xfrm>
            <a:off x="3372492" y="5067533"/>
            <a:ext cx="673772" cy="184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computr1"/>
          <p:cNvSpPr>
            <a:spLocks noEditPoints="1" noChangeArrowheads="1"/>
          </p:cNvSpPr>
          <p:nvPr/>
        </p:nvSpPr>
        <p:spPr bwMode="auto">
          <a:xfrm>
            <a:off x="4133368" y="4076360"/>
            <a:ext cx="471320" cy="47132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97708" y="4623752"/>
            <a:ext cx="185800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Data Collecting</a:t>
            </a:r>
            <a:endParaRPr lang="zh-CN" altLang="en-US" sz="1200" dirty="0"/>
          </a:p>
        </p:txBody>
      </p:sp>
      <p:sp>
        <p:nvSpPr>
          <p:cNvPr id="15" name="直角上箭头 14"/>
          <p:cNvSpPr/>
          <p:nvPr/>
        </p:nvSpPr>
        <p:spPr>
          <a:xfrm rot="10800000">
            <a:off x="2914810" y="4312019"/>
            <a:ext cx="1131453" cy="45023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computr1"/>
          <p:cNvSpPr>
            <a:spLocks noEditPoints="1" noChangeArrowheads="1"/>
          </p:cNvSpPr>
          <p:nvPr/>
        </p:nvSpPr>
        <p:spPr bwMode="auto">
          <a:xfrm>
            <a:off x="5991369" y="4093104"/>
            <a:ext cx="471320" cy="47132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79773" y="4640496"/>
            <a:ext cx="185800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Remote </a:t>
            </a:r>
            <a:r>
              <a:rPr lang="en-US" altLang="zh-CN" sz="1200" dirty="0" smtClean="0"/>
              <a:t>Servers(EUM)</a:t>
            </a:r>
            <a:endParaRPr lang="zh-CN" altLang="en-US" sz="1200" dirty="0"/>
          </a:p>
        </p:txBody>
      </p:sp>
      <p:sp>
        <p:nvSpPr>
          <p:cNvPr id="18" name="左箭头 17"/>
          <p:cNvSpPr/>
          <p:nvPr/>
        </p:nvSpPr>
        <p:spPr>
          <a:xfrm>
            <a:off x="4826708" y="4219306"/>
            <a:ext cx="1070453" cy="218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010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81" y="1167063"/>
            <a:ext cx="5673013" cy="757989"/>
          </a:xfrm>
        </p:spPr>
        <p:txBody>
          <a:bodyPr anchor="ctr"/>
          <a:lstStyle/>
          <a:p>
            <a:pPr lvl="0"/>
            <a:r>
              <a:rPr lang="en-GB" sz="2400" dirty="0"/>
              <a:t>Preservation of GSICS Products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4"/>
          <a:stretch/>
        </p:blipFill>
        <p:spPr bwMode="auto">
          <a:xfrm>
            <a:off x="5429479" y="0"/>
            <a:ext cx="3368879" cy="57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" y="5273344"/>
            <a:ext cx="8927432" cy="127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582653" y="1479884"/>
            <a:ext cx="3215705" cy="379346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5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EUMETSAT provide FTP account for CMA to upload (Thanks to Peter </a:t>
            </a:r>
            <a:r>
              <a:rPr lang="en-US" altLang="zh-CN" sz="2400" dirty="0" err="1" smtClean="0"/>
              <a:t>Miu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400" dirty="0" smtClean="0"/>
              <a:t>CMA RAC product generation updating now (Vendor change) </a:t>
            </a:r>
          </a:p>
          <a:p>
            <a:r>
              <a:rPr lang="en-US" altLang="zh-CN" sz="2400" dirty="0" smtClean="0"/>
              <a:t>Begin to upload to EUM when CMA RAC product generate stable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        Preservation:</a:t>
            </a:r>
            <a:br>
              <a:rPr lang="en-US" sz="2800" kern="0" dirty="0" smtClean="0"/>
            </a:br>
            <a:r>
              <a:rPr lang="en-US" sz="2800" kern="0" dirty="0" smtClean="0"/>
              <a:t>	CMA </a:t>
            </a:r>
            <a:r>
              <a:rPr lang="en-US" sz="2800" dirty="0" smtClean="0"/>
              <a:t>To EUMETSAT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77187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altLang="zh-CN" sz="4000" dirty="0" err="1" smtClean="0"/>
              <a:t>NetCDF</a:t>
            </a:r>
            <a:r>
              <a:rPr lang="en-US" altLang="zh-CN" sz="4000" dirty="0" smtClean="0"/>
              <a:t> Check Tool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Basis: FY-4A L2 product : All </a:t>
            </a:r>
            <a:r>
              <a:rPr lang="en-US" altLang="zh-CN" sz="2800" dirty="0" err="1" smtClean="0"/>
              <a:t>NetCDF</a:t>
            </a:r>
            <a:endParaRPr lang="en-US" altLang="zh-CN" sz="2800" dirty="0" smtClean="0"/>
          </a:p>
          <a:p>
            <a:r>
              <a:rPr lang="en-US" altLang="zh-CN" sz="2800" dirty="0" smtClean="0"/>
              <a:t>QC Check: Meta-data and data field</a:t>
            </a:r>
          </a:p>
          <a:p>
            <a:r>
              <a:rPr lang="en-US" altLang="zh-CN" sz="2800" dirty="0" smtClean="0"/>
              <a:t>Convention/Standard requirement</a:t>
            </a:r>
          </a:p>
          <a:p>
            <a:pPr lvl="1"/>
            <a:r>
              <a:rPr lang="en-US" altLang="zh-CN" sz="2400" dirty="0" smtClean="0"/>
              <a:t>Variable type check</a:t>
            </a:r>
          </a:p>
          <a:p>
            <a:pPr lvl="1"/>
            <a:r>
              <a:rPr lang="en-US" altLang="zh-CN" sz="2400" dirty="0" smtClean="0"/>
              <a:t>Format Check</a:t>
            </a:r>
          </a:p>
          <a:p>
            <a:pPr lvl="1"/>
            <a:r>
              <a:rPr lang="en-US" altLang="zh-CN" sz="2400" dirty="0" smtClean="0"/>
              <a:t>Value:</a:t>
            </a:r>
          </a:p>
          <a:p>
            <a:pPr lvl="2"/>
            <a:r>
              <a:rPr lang="en-US" altLang="zh-CN" sz="2000" dirty="0" smtClean="0"/>
              <a:t>Static: Value Check</a:t>
            </a:r>
          </a:p>
          <a:p>
            <a:pPr lvl="2"/>
            <a:r>
              <a:rPr lang="en-US" altLang="zh-CN" sz="2000" dirty="0" smtClean="0"/>
              <a:t>Dynamic: Range check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805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33223</TotalTime>
  <Words>290</Words>
  <Application>Microsoft Office PowerPoint</Application>
  <PresentationFormat>全屏显示(4:3)</PresentationFormat>
  <Paragraphs>80</Paragraphs>
  <Slides>10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Default Design</vt:lpstr>
      <vt:lpstr> Current Status of CMA GSICS Collaboration Server</vt:lpstr>
      <vt:lpstr>CMA GPRC Website Update</vt:lpstr>
      <vt:lpstr>CMA GPRC Website Update</vt:lpstr>
      <vt:lpstr>PowerPoint 演示文稿</vt:lpstr>
      <vt:lpstr>PowerPoint 演示文稿</vt:lpstr>
      <vt:lpstr>PowerPoint 演示文稿</vt:lpstr>
      <vt:lpstr>Preservation of GSICS Products</vt:lpstr>
      <vt:lpstr>        Preservation:  CMA To EUMETSAT</vt:lpstr>
      <vt:lpstr>NetCDF Check Tool</vt:lpstr>
      <vt:lpstr>Thank you for your attention</vt:lpstr>
    </vt:vector>
  </TitlesOfParts>
  <Company>NOAA / NESDIS / ORA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ThomasHsu</cp:lastModifiedBy>
  <cp:revision>889</cp:revision>
  <dcterms:created xsi:type="dcterms:W3CDTF">2004-06-10T15:46:18Z</dcterms:created>
  <dcterms:modified xsi:type="dcterms:W3CDTF">2018-03-20T17:19:10Z</dcterms:modified>
</cp:coreProperties>
</file>