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823" r:id="rId2"/>
  </p:sldMasterIdLst>
  <p:notesMasterIdLst>
    <p:notesMasterId r:id="rId17"/>
  </p:notesMasterIdLst>
  <p:handoutMasterIdLst>
    <p:handoutMasterId r:id="rId18"/>
  </p:handoutMasterIdLst>
  <p:sldIdLst>
    <p:sldId id="290" r:id="rId3"/>
    <p:sldId id="667" r:id="rId4"/>
    <p:sldId id="715" r:id="rId5"/>
    <p:sldId id="716" r:id="rId6"/>
    <p:sldId id="726" r:id="rId7"/>
    <p:sldId id="697" r:id="rId8"/>
    <p:sldId id="699" r:id="rId9"/>
    <p:sldId id="710" r:id="rId10"/>
    <p:sldId id="717" r:id="rId11"/>
    <p:sldId id="718" r:id="rId12"/>
    <p:sldId id="719" r:id="rId13"/>
    <p:sldId id="724" r:id="rId14"/>
    <p:sldId id="727" r:id="rId15"/>
    <p:sldId id="365" r:id="rId16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umimoji="1" sz="3600" b="1" kern="1200">
        <a:solidFill>
          <a:schemeClr val="tx2"/>
        </a:solidFill>
        <a:latin typeface="Times New Roman" pitchFamily="18" charset="0"/>
        <a:ea typeface="楷体_GB2312" pitchFamily="49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3600" b="1" kern="1200">
        <a:solidFill>
          <a:schemeClr val="tx2"/>
        </a:solidFill>
        <a:latin typeface="Times New Roman" pitchFamily="18" charset="0"/>
        <a:ea typeface="楷体_GB2312" pitchFamily="49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3600" b="1" kern="1200">
        <a:solidFill>
          <a:schemeClr val="tx2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3600" b="1" kern="1200">
        <a:solidFill>
          <a:schemeClr val="tx2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3600" b="1" kern="1200">
        <a:solidFill>
          <a:schemeClr val="tx2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3600" b="1" kern="1200">
        <a:solidFill>
          <a:schemeClr val="tx2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3600" b="1" kern="1200">
        <a:solidFill>
          <a:schemeClr val="tx2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3600" b="1" kern="1200">
        <a:solidFill>
          <a:schemeClr val="tx2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3600" b="1" kern="1200">
        <a:solidFill>
          <a:schemeClr val="tx2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CC"/>
    <a:srgbClr val="2236F2"/>
    <a:srgbClr val="6600FF"/>
    <a:srgbClr val="E0669D"/>
    <a:srgbClr val="000000"/>
    <a:srgbClr val="AA76F0"/>
    <a:srgbClr val="FFCCFF"/>
    <a:srgbClr val="FBF2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53" autoAdjust="0"/>
    <p:restoredTop sz="82043" autoAdjust="0"/>
  </p:normalViewPr>
  <p:slideViewPr>
    <p:cSldViewPr>
      <p:cViewPr>
        <p:scale>
          <a:sx n="70" d="100"/>
          <a:sy n="70" d="100"/>
        </p:scale>
        <p:origin x="-30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tudy\HazeObservation\Hu%20xiuqing\Inter%20Caliberation\&#32467;&#26524;\TOUvsGOME\TOUvsGOME2B\&#19977;&#35282;&#20989;&#25968;\FY_3AvsGOME2B\&#27719;&#24635;20130807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 sz="1000"/>
            </a:pPr>
            <a:r>
              <a:rPr lang="en-US" altLang="zh-CN" sz="1000" dirty="0">
                <a:latin typeface="Times New Roman" pitchFamily="18" charset="0"/>
                <a:ea typeface="+mn-ea"/>
                <a:cs typeface="Times New Roman" pitchFamily="18" charset="0"/>
              </a:rPr>
              <a:t>FY-3A/TOU</a:t>
            </a:r>
            <a:r>
              <a:rPr lang="zh-CN" altLang="en-US" sz="1000" dirty="0">
                <a:latin typeface="Times New Roman" pitchFamily="18" charset="0"/>
                <a:ea typeface="+mn-ea"/>
                <a:cs typeface="Times New Roman" pitchFamily="18" charset="0"/>
              </a:rPr>
              <a:t>与</a:t>
            </a:r>
            <a:r>
              <a:rPr lang="en-US" altLang="zh-CN" sz="1000" dirty="0" err="1">
                <a:latin typeface="Times New Roman" pitchFamily="18" charset="0"/>
                <a:ea typeface="+mn-ea"/>
                <a:cs typeface="Times New Roman" pitchFamily="18" charset="0"/>
              </a:rPr>
              <a:t>Metop</a:t>
            </a:r>
            <a:r>
              <a:rPr lang="en-US" altLang="zh-CN" sz="1000" dirty="0">
                <a:latin typeface="Times New Roman" pitchFamily="18" charset="0"/>
                <a:ea typeface="+mn-ea"/>
                <a:cs typeface="Times New Roman" pitchFamily="18" charset="0"/>
              </a:rPr>
              <a:t>-B/GOME-2 L1B</a:t>
            </a:r>
            <a:r>
              <a:rPr lang="zh-CN" altLang="en-US" sz="1000" dirty="0">
                <a:latin typeface="Times New Roman" pitchFamily="18" charset="0"/>
                <a:ea typeface="+mn-ea"/>
                <a:cs typeface="Times New Roman" pitchFamily="18" charset="0"/>
              </a:rPr>
              <a:t>交叉比对</a:t>
            </a:r>
            <a:endParaRPr lang="en-US" altLang="zh-CN" sz="1000" dirty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 sz="1000"/>
            </a:pPr>
            <a:r>
              <a:rPr lang="en-US" altLang="zh-CN" sz="1000" dirty="0">
                <a:latin typeface="Times New Roman" pitchFamily="18" charset="0"/>
                <a:ea typeface="+mn-ea"/>
                <a:cs typeface="Times New Roman" pitchFamily="18" charset="0"/>
              </a:rPr>
              <a:t>(2013</a:t>
            </a:r>
            <a:r>
              <a:rPr lang="zh-CN" altLang="en-US" sz="1000" dirty="0">
                <a:latin typeface="Times New Roman" pitchFamily="18" charset="0"/>
                <a:ea typeface="+mn-ea"/>
                <a:cs typeface="Times New Roman" pitchFamily="18" charset="0"/>
              </a:rPr>
              <a:t>年</a:t>
            </a:r>
            <a:r>
              <a:rPr lang="en-US" altLang="zh-CN" sz="1000" dirty="0"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r>
              <a:rPr lang="zh-CN" altLang="en-US" sz="1000" dirty="0">
                <a:latin typeface="Times New Roman" pitchFamily="18" charset="0"/>
                <a:ea typeface="+mn-ea"/>
                <a:cs typeface="Times New Roman" pitchFamily="18" charset="0"/>
              </a:rPr>
              <a:t>月</a:t>
            </a:r>
            <a:r>
              <a:rPr lang="en-US" altLang="zh-CN" sz="1000" dirty="0">
                <a:latin typeface="Times New Roman" pitchFamily="18" charset="0"/>
                <a:ea typeface="+mn-ea"/>
                <a:cs typeface="Times New Roman" pitchFamily="18" charset="0"/>
              </a:rPr>
              <a:t>6-11</a:t>
            </a:r>
            <a:r>
              <a:rPr lang="zh-CN" altLang="en-US" sz="1000" dirty="0">
                <a:latin typeface="Times New Roman" pitchFamily="18" charset="0"/>
                <a:ea typeface="+mn-ea"/>
                <a:cs typeface="Times New Roman" pitchFamily="18" charset="0"/>
              </a:rPr>
              <a:t>日间</a:t>
            </a:r>
            <a:r>
              <a:rPr lang="en-US" altLang="zh-CN" sz="1000" dirty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en-US" altLang="en-US" sz="1000" dirty="0">
              <a:latin typeface="Times New Roman" pitchFamily="18" charset="0"/>
              <a:ea typeface="+mn-ea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012508177972391"/>
          <c:y val="3.1700547146451555E-2"/>
        </c:manualLayout>
      </c:layout>
    </c:title>
    <c:plotArea>
      <c:layout>
        <c:manualLayout>
          <c:layoutTarget val="inner"/>
          <c:xMode val="edge"/>
          <c:yMode val="edge"/>
          <c:x val="0.19512661105616022"/>
          <c:y val="0.20754384868498379"/>
          <c:w val="0.7490708527844816"/>
          <c:h val="0.56676277991861757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trendline>
            <c:trendlineType val="linear"/>
            <c:dispRSqr val="1"/>
            <c:dispEq val="1"/>
            <c:trendlineLbl>
              <c:layout>
                <c:manualLayout>
                  <c:x val="-0.10330554874715557"/>
                  <c:y val="-1.4901753264906774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altLang="en-US" sz="600" baseline="0" dirty="0"/>
                      <a:t>y = 0.9868x - 0.0006
R² = 0.9937</a:t>
                    </a:r>
                    <a:endParaRPr lang="en-US" altLang="en-US" sz="600" dirty="0"/>
                  </a:p>
                </c:rich>
              </c:tx>
              <c:numFmt formatCode="General" sourceLinked="0"/>
            </c:trendlineLbl>
          </c:trendline>
          <c:xVal>
            <c:numRef>
              <c:f>进一步筛选数据!$H$2:$H$456</c:f>
              <c:numCache>
                <c:formatCode>General</c:formatCode>
                <c:ptCount val="455"/>
                <c:pt idx="0">
                  <c:v>0.31005287000000054</c:v>
                </c:pt>
                <c:pt idx="1">
                  <c:v>0.33960781000000045</c:v>
                </c:pt>
                <c:pt idx="2">
                  <c:v>0.39627516000000051</c:v>
                </c:pt>
                <c:pt idx="3">
                  <c:v>0.41450381000000008</c:v>
                </c:pt>
                <c:pt idx="4">
                  <c:v>0.41450381000000008</c:v>
                </c:pt>
                <c:pt idx="5">
                  <c:v>0.41648519000000045</c:v>
                </c:pt>
                <c:pt idx="6">
                  <c:v>0.41985354000000008</c:v>
                </c:pt>
                <c:pt idx="7">
                  <c:v>0.41209561</c:v>
                </c:pt>
                <c:pt idx="8">
                  <c:v>0.40424615000000003</c:v>
                </c:pt>
                <c:pt idx="9">
                  <c:v>0.45330515999999998</c:v>
                </c:pt>
                <c:pt idx="10">
                  <c:v>0.40620852000000002</c:v>
                </c:pt>
                <c:pt idx="11">
                  <c:v>0.41798270000000065</c:v>
                </c:pt>
                <c:pt idx="12">
                  <c:v>0.72607321000000102</c:v>
                </c:pt>
                <c:pt idx="13">
                  <c:v>0.77120750999999998</c:v>
                </c:pt>
                <c:pt idx="14">
                  <c:v>7.4499730000000111E-2</c:v>
                </c:pt>
                <c:pt idx="15">
                  <c:v>7.8462480000000126E-2</c:v>
                </c:pt>
                <c:pt idx="16">
                  <c:v>0.15811379000000025</c:v>
                </c:pt>
                <c:pt idx="17">
                  <c:v>0.17337039000000001</c:v>
                </c:pt>
                <c:pt idx="18">
                  <c:v>0.20427985000000001</c:v>
                </c:pt>
                <c:pt idx="19">
                  <c:v>0.23518932000000001</c:v>
                </c:pt>
                <c:pt idx="20">
                  <c:v>0.24034089000000022</c:v>
                </c:pt>
                <c:pt idx="21">
                  <c:v>0.2504459</c:v>
                </c:pt>
                <c:pt idx="22">
                  <c:v>0.27996841000000039</c:v>
                </c:pt>
                <c:pt idx="23">
                  <c:v>0.30077285000000031</c:v>
                </c:pt>
                <c:pt idx="24">
                  <c:v>0.30077285000000031</c:v>
                </c:pt>
                <c:pt idx="25">
                  <c:v>0.28452557000000045</c:v>
                </c:pt>
                <c:pt idx="26">
                  <c:v>0.30651885000000045</c:v>
                </c:pt>
                <c:pt idx="27">
                  <c:v>0.28690323000000001</c:v>
                </c:pt>
                <c:pt idx="28">
                  <c:v>0.31167042000000045</c:v>
                </c:pt>
                <c:pt idx="29">
                  <c:v>0.30037656000000096</c:v>
                </c:pt>
                <c:pt idx="30">
                  <c:v>0.37249866000000065</c:v>
                </c:pt>
                <c:pt idx="31">
                  <c:v>0.14364974000000019</c:v>
                </c:pt>
                <c:pt idx="32">
                  <c:v>0.1228453</c:v>
                </c:pt>
                <c:pt idx="33">
                  <c:v>0.11452352000000011</c:v>
                </c:pt>
                <c:pt idx="34">
                  <c:v>0.11194774</c:v>
                </c:pt>
                <c:pt idx="35">
                  <c:v>9.5106040000000128E-2</c:v>
                </c:pt>
                <c:pt idx="36">
                  <c:v>9.5106040000000128E-2</c:v>
                </c:pt>
                <c:pt idx="37">
                  <c:v>9.5106040000000128E-2</c:v>
                </c:pt>
                <c:pt idx="38">
                  <c:v>0.18426795000000029</c:v>
                </c:pt>
                <c:pt idx="39">
                  <c:v>0.21161094000000019</c:v>
                </c:pt>
                <c:pt idx="40">
                  <c:v>0.22746195000000019</c:v>
                </c:pt>
                <c:pt idx="41">
                  <c:v>0.26094720000000005</c:v>
                </c:pt>
                <c:pt idx="42">
                  <c:v>0.24569060000000001</c:v>
                </c:pt>
                <c:pt idx="43">
                  <c:v>0.32474750000000002</c:v>
                </c:pt>
                <c:pt idx="44">
                  <c:v>0.32474750000000002</c:v>
                </c:pt>
                <c:pt idx="45">
                  <c:v>0.30592442000000053</c:v>
                </c:pt>
                <c:pt idx="46">
                  <c:v>0.29443246000000045</c:v>
                </c:pt>
                <c:pt idx="47">
                  <c:v>0.30830207000000065</c:v>
                </c:pt>
                <c:pt idx="48">
                  <c:v>0.32157731000000045</c:v>
                </c:pt>
                <c:pt idx="49">
                  <c:v>0.33386183000000064</c:v>
                </c:pt>
                <c:pt idx="50">
                  <c:v>0.33960781000000045</c:v>
                </c:pt>
                <c:pt idx="51">
                  <c:v>0.33386183000000064</c:v>
                </c:pt>
                <c:pt idx="52">
                  <c:v>0.35322481000000039</c:v>
                </c:pt>
                <c:pt idx="53">
                  <c:v>0.34832588000000053</c:v>
                </c:pt>
                <c:pt idx="54">
                  <c:v>0.37130982000000046</c:v>
                </c:pt>
                <c:pt idx="55">
                  <c:v>0.36199737000000032</c:v>
                </c:pt>
                <c:pt idx="56">
                  <c:v>0.38854727000000039</c:v>
                </c:pt>
                <c:pt idx="57">
                  <c:v>0.38854727000000039</c:v>
                </c:pt>
                <c:pt idx="58">
                  <c:v>0.44153099999999995</c:v>
                </c:pt>
                <c:pt idx="59">
                  <c:v>0.43171921000000002</c:v>
                </c:pt>
                <c:pt idx="60">
                  <c:v>0.41798270000000065</c:v>
                </c:pt>
                <c:pt idx="61">
                  <c:v>0.43760628000000051</c:v>
                </c:pt>
                <c:pt idx="62">
                  <c:v>0.43760628000000051</c:v>
                </c:pt>
                <c:pt idx="63">
                  <c:v>0.45134279000000038</c:v>
                </c:pt>
                <c:pt idx="64">
                  <c:v>0.41014481000000008</c:v>
                </c:pt>
                <c:pt idx="65">
                  <c:v>0.45330515999999998</c:v>
                </c:pt>
                <c:pt idx="66">
                  <c:v>0.46115461000000002</c:v>
                </c:pt>
                <c:pt idx="67">
                  <c:v>0.48077822000000031</c:v>
                </c:pt>
                <c:pt idx="68">
                  <c:v>0.47292876000000089</c:v>
                </c:pt>
                <c:pt idx="69">
                  <c:v>0.50236415999999895</c:v>
                </c:pt>
                <c:pt idx="70">
                  <c:v>0.50432651999999956</c:v>
                </c:pt>
                <c:pt idx="71">
                  <c:v>0.5219878</c:v>
                </c:pt>
                <c:pt idx="72">
                  <c:v>0.5219878</c:v>
                </c:pt>
                <c:pt idx="73">
                  <c:v>0.52591245999999958</c:v>
                </c:pt>
                <c:pt idx="74">
                  <c:v>0.58085858999999895</c:v>
                </c:pt>
                <c:pt idx="75">
                  <c:v>0.56515968000000005</c:v>
                </c:pt>
                <c:pt idx="76">
                  <c:v>0.55142318999999895</c:v>
                </c:pt>
                <c:pt idx="77">
                  <c:v>0.58674562000000063</c:v>
                </c:pt>
                <c:pt idx="78">
                  <c:v>0.60833162000000063</c:v>
                </c:pt>
                <c:pt idx="79">
                  <c:v>0.60636926000000002</c:v>
                </c:pt>
                <c:pt idx="80">
                  <c:v>0.59263270999999895</c:v>
                </c:pt>
                <c:pt idx="81">
                  <c:v>0.65739059000000077</c:v>
                </c:pt>
                <c:pt idx="82">
                  <c:v>0.6730895000000009</c:v>
                </c:pt>
                <c:pt idx="83">
                  <c:v>0.62795520000000105</c:v>
                </c:pt>
                <c:pt idx="84">
                  <c:v>0.69075072000000004</c:v>
                </c:pt>
                <c:pt idx="85">
                  <c:v>0.6946754500000013</c:v>
                </c:pt>
                <c:pt idx="86">
                  <c:v>0.62403047000000089</c:v>
                </c:pt>
                <c:pt idx="87">
                  <c:v>0.62403047000000089</c:v>
                </c:pt>
                <c:pt idx="88">
                  <c:v>0.73588502000000089</c:v>
                </c:pt>
                <c:pt idx="89">
                  <c:v>0.74569677999999995</c:v>
                </c:pt>
                <c:pt idx="90">
                  <c:v>0.65150350000000001</c:v>
                </c:pt>
                <c:pt idx="91">
                  <c:v>0.76924515000000104</c:v>
                </c:pt>
                <c:pt idx="92">
                  <c:v>0.78886873000000002</c:v>
                </c:pt>
                <c:pt idx="93">
                  <c:v>0.68682599000000077</c:v>
                </c:pt>
                <c:pt idx="94">
                  <c:v>0.82811593999999999</c:v>
                </c:pt>
                <c:pt idx="95">
                  <c:v>0.79475582000000089</c:v>
                </c:pt>
                <c:pt idx="96">
                  <c:v>0.78886873000000002</c:v>
                </c:pt>
                <c:pt idx="97">
                  <c:v>0.90661031000000003</c:v>
                </c:pt>
                <c:pt idx="98">
                  <c:v>0.88109964000000063</c:v>
                </c:pt>
                <c:pt idx="99">
                  <c:v>0.8222288500000009</c:v>
                </c:pt>
                <c:pt idx="100">
                  <c:v>0.80260527000000104</c:v>
                </c:pt>
                <c:pt idx="101">
                  <c:v>0.22389548000000026</c:v>
                </c:pt>
                <c:pt idx="102">
                  <c:v>0.20309103000000026</c:v>
                </c:pt>
                <c:pt idx="103">
                  <c:v>0.17812569</c:v>
                </c:pt>
                <c:pt idx="104">
                  <c:v>0.17554989000000026</c:v>
                </c:pt>
                <c:pt idx="105">
                  <c:v>0.14166838000000029</c:v>
                </c:pt>
                <c:pt idx="106">
                  <c:v>0.14166838000000029</c:v>
                </c:pt>
                <c:pt idx="107">
                  <c:v>8.3812200000000003E-2</c:v>
                </c:pt>
                <c:pt idx="108">
                  <c:v>0.26391926000000032</c:v>
                </c:pt>
                <c:pt idx="109">
                  <c:v>0.26332486000000077</c:v>
                </c:pt>
                <c:pt idx="110">
                  <c:v>0.27025968</c:v>
                </c:pt>
                <c:pt idx="111">
                  <c:v>0.28650695000000032</c:v>
                </c:pt>
                <c:pt idx="112">
                  <c:v>0.3124629600000009</c:v>
                </c:pt>
                <c:pt idx="113">
                  <c:v>0.30770767000000032</c:v>
                </c:pt>
                <c:pt idx="114">
                  <c:v>0.33762643000000053</c:v>
                </c:pt>
                <c:pt idx="115">
                  <c:v>0.32851210000000053</c:v>
                </c:pt>
                <c:pt idx="116">
                  <c:v>0.34000409000000031</c:v>
                </c:pt>
                <c:pt idx="117">
                  <c:v>0.35209048000000032</c:v>
                </c:pt>
                <c:pt idx="118">
                  <c:v>0.36952659000000077</c:v>
                </c:pt>
                <c:pt idx="119">
                  <c:v>0.33188045000000077</c:v>
                </c:pt>
                <c:pt idx="120">
                  <c:v>0.38101858000000077</c:v>
                </c:pt>
                <c:pt idx="121">
                  <c:v>0.36615825000000002</c:v>
                </c:pt>
                <c:pt idx="122">
                  <c:v>0.38973662000000031</c:v>
                </c:pt>
                <c:pt idx="123">
                  <c:v>0.38973662000000031</c:v>
                </c:pt>
                <c:pt idx="124">
                  <c:v>0.41212618000000045</c:v>
                </c:pt>
                <c:pt idx="125">
                  <c:v>0.37088606000000096</c:v>
                </c:pt>
                <c:pt idx="126">
                  <c:v>0.42386976000000065</c:v>
                </c:pt>
                <c:pt idx="127">
                  <c:v>0.42583212000000031</c:v>
                </c:pt>
                <c:pt idx="128">
                  <c:v>0.41846657000000065</c:v>
                </c:pt>
                <c:pt idx="129">
                  <c:v>0.44741809000000032</c:v>
                </c:pt>
                <c:pt idx="130">
                  <c:v>0.41569266000000032</c:v>
                </c:pt>
                <c:pt idx="131">
                  <c:v>0.41569266000000032</c:v>
                </c:pt>
                <c:pt idx="132">
                  <c:v>0.47292876000000089</c:v>
                </c:pt>
                <c:pt idx="133">
                  <c:v>0.92427157999999998</c:v>
                </c:pt>
                <c:pt idx="134">
                  <c:v>0.92427157999999998</c:v>
                </c:pt>
                <c:pt idx="135">
                  <c:v>0.87521254999999909</c:v>
                </c:pt>
              </c:numCache>
            </c:numRef>
          </c:xVal>
          <c:yVal>
            <c:numRef>
              <c:f>进一步筛选数据!$T$2:$T$456</c:f>
              <c:numCache>
                <c:formatCode>General</c:formatCode>
                <c:ptCount val="455"/>
                <c:pt idx="0">
                  <c:v>0.30095311964526689</c:v>
                </c:pt>
                <c:pt idx="1">
                  <c:v>0.34478914382303072</c:v>
                </c:pt>
                <c:pt idx="2">
                  <c:v>0.36656818624158932</c:v>
                </c:pt>
                <c:pt idx="3">
                  <c:v>0.39714441468934875</c:v>
                </c:pt>
                <c:pt idx="4">
                  <c:v>0.39534604910471854</c:v>
                </c:pt>
                <c:pt idx="5">
                  <c:v>0.4103491361499928</c:v>
                </c:pt>
                <c:pt idx="6">
                  <c:v>0.40000859563629731</c:v>
                </c:pt>
                <c:pt idx="7">
                  <c:v>0.41998336154471133</c:v>
                </c:pt>
                <c:pt idx="8">
                  <c:v>0.40054757417831671</c:v>
                </c:pt>
                <c:pt idx="9">
                  <c:v>0.43931837239864785</c:v>
                </c:pt>
                <c:pt idx="10">
                  <c:v>0.42047358503177173</c:v>
                </c:pt>
                <c:pt idx="11">
                  <c:v>0.42281880599322769</c:v>
                </c:pt>
                <c:pt idx="12">
                  <c:v>0.70980508841666512</c:v>
                </c:pt>
                <c:pt idx="13">
                  <c:v>0.73567849623093684</c:v>
                </c:pt>
                <c:pt idx="14">
                  <c:v>7.638158213729207E-2</c:v>
                </c:pt>
                <c:pt idx="15">
                  <c:v>7.0261766141825402E-2</c:v>
                </c:pt>
                <c:pt idx="16">
                  <c:v>0.15482477506396322</c:v>
                </c:pt>
                <c:pt idx="17">
                  <c:v>0.17017220477914838</c:v>
                </c:pt>
                <c:pt idx="18">
                  <c:v>0.21725716658165564</c:v>
                </c:pt>
                <c:pt idx="19">
                  <c:v>0.23704379453066532</c:v>
                </c:pt>
                <c:pt idx="20">
                  <c:v>0.24638916160109378</c:v>
                </c:pt>
                <c:pt idx="21">
                  <c:v>0.25090073764576432</c:v>
                </c:pt>
                <c:pt idx="22">
                  <c:v>0.2670153214699118</c:v>
                </c:pt>
                <c:pt idx="23">
                  <c:v>0.28268998248432231</c:v>
                </c:pt>
                <c:pt idx="24">
                  <c:v>0.30442669112037979</c:v>
                </c:pt>
                <c:pt idx="25">
                  <c:v>0.29827150237983208</c:v>
                </c:pt>
                <c:pt idx="26">
                  <c:v>0.28690204919600731</c:v>
                </c:pt>
                <c:pt idx="27">
                  <c:v>0.29399152158760455</c:v>
                </c:pt>
                <c:pt idx="28">
                  <c:v>0.31019902299989632</c:v>
                </c:pt>
                <c:pt idx="29">
                  <c:v>0.30535994234732189</c:v>
                </c:pt>
                <c:pt idx="30">
                  <c:v>0.37589768650072281</c:v>
                </c:pt>
                <c:pt idx="31">
                  <c:v>0.12210727044342465</c:v>
                </c:pt>
                <c:pt idx="32">
                  <c:v>0.11470514798246872</c:v>
                </c:pt>
                <c:pt idx="33">
                  <c:v>0.10045966997825929</c:v>
                </c:pt>
                <c:pt idx="34">
                  <c:v>9.5892948547339249E-2</c:v>
                </c:pt>
                <c:pt idx="35">
                  <c:v>9.2261085645587604E-2</c:v>
                </c:pt>
                <c:pt idx="36">
                  <c:v>8.6477944277927182E-2</c:v>
                </c:pt>
                <c:pt idx="37">
                  <c:v>8.4411089659222532E-2</c:v>
                </c:pt>
                <c:pt idx="38">
                  <c:v>0.18848948617397449</c:v>
                </c:pt>
                <c:pt idx="39">
                  <c:v>0.2067859607226489</c:v>
                </c:pt>
                <c:pt idx="40">
                  <c:v>0.23448804844822599</c:v>
                </c:pt>
                <c:pt idx="41">
                  <c:v>0.25355825354070627</c:v>
                </c:pt>
                <c:pt idx="42">
                  <c:v>0.26731004547829995</c:v>
                </c:pt>
                <c:pt idx="43">
                  <c:v>0.27735751250582741</c:v>
                </c:pt>
                <c:pt idx="44">
                  <c:v>0.31970637145700415</c:v>
                </c:pt>
                <c:pt idx="45">
                  <c:v>0.30827325479688439</c:v>
                </c:pt>
                <c:pt idx="46">
                  <c:v>0.31072871695957627</c:v>
                </c:pt>
                <c:pt idx="47">
                  <c:v>0.31569654064897246</c:v>
                </c:pt>
                <c:pt idx="48">
                  <c:v>0.31485475008036024</c:v>
                </c:pt>
                <c:pt idx="49">
                  <c:v>0.32128413899886715</c:v>
                </c:pt>
                <c:pt idx="50">
                  <c:v>0.33088558406672164</c:v>
                </c:pt>
                <c:pt idx="51">
                  <c:v>0.33206519090414116</c:v>
                </c:pt>
                <c:pt idx="52">
                  <c:v>0.34068859691789805</c:v>
                </c:pt>
                <c:pt idx="53">
                  <c:v>0.3433398555602849</c:v>
                </c:pt>
                <c:pt idx="54">
                  <c:v>0.3568323422617013</c:v>
                </c:pt>
                <c:pt idx="55">
                  <c:v>0.35961131051270212</c:v>
                </c:pt>
                <c:pt idx="56">
                  <c:v>0.37399737371833258</c:v>
                </c:pt>
                <c:pt idx="57">
                  <c:v>0.39498827908882111</c:v>
                </c:pt>
                <c:pt idx="58">
                  <c:v>0.41908733246675178</c:v>
                </c:pt>
                <c:pt idx="59">
                  <c:v>0.40968698725712405</c:v>
                </c:pt>
                <c:pt idx="60">
                  <c:v>0.43737339401644176</c:v>
                </c:pt>
                <c:pt idx="61">
                  <c:v>0.44354390549039879</c:v>
                </c:pt>
                <c:pt idx="62">
                  <c:v>0.43443234566563138</c:v>
                </c:pt>
                <c:pt idx="63">
                  <c:v>0.42991370138429313</c:v>
                </c:pt>
                <c:pt idx="64">
                  <c:v>0.42475909034753706</c:v>
                </c:pt>
                <c:pt idx="65">
                  <c:v>0.44458001815979481</c:v>
                </c:pt>
                <c:pt idx="66">
                  <c:v>0.43749465614631089</c:v>
                </c:pt>
                <c:pt idx="67">
                  <c:v>0.47721618307991964</c:v>
                </c:pt>
                <c:pt idx="68">
                  <c:v>0.48365309093312125</c:v>
                </c:pt>
                <c:pt idx="69">
                  <c:v>0.50406857643249281</c:v>
                </c:pt>
                <c:pt idx="70">
                  <c:v>0.49649629847165128</c:v>
                </c:pt>
                <c:pt idx="71">
                  <c:v>0.50995851912061052</c:v>
                </c:pt>
                <c:pt idx="72">
                  <c:v>0.51842982687457728</c:v>
                </c:pt>
                <c:pt idx="73">
                  <c:v>0.53043752295234947</c:v>
                </c:pt>
                <c:pt idx="74">
                  <c:v>0.55679040305638872</c:v>
                </c:pt>
                <c:pt idx="75">
                  <c:v>0.55746763766289265</c:v>
                </c:pt>
                <c:pt idx="76">
                  <c:v>0.55836945854495035</c:v>
                </c:pt>
                <c:pt idx="77">
                  <c:v>0.58424280192706468</c:v>
                </c:pt>
                <c:pt idx="78">
                  <c:v>0.62142550842544675</c:v>
                </c:pt>
                <c:pt idx="79">
                  <c:v>0.61545034845563651</c:v>
                </c:pt>
                <c:pt idx="80">
                  <c:v>0.60591103329728779</c:v>
                </c:pt>
                <c:pt idx="81">
                  <c:v>0.64669235074354414</c:v>
                </c:pt>
                <c:pt idx="82">
                  <c:v>0.64015376769490062</c:v>
                </c:pt>
                <c:pt idx="83">
                  <c:v>0.62603521538487628</c:v>
                </c:pt>
                <c:pt idx="84">
                  <c:v>0.65277912677449024</c:v>
                </c:pt>
                <c:pt idx="85">
                  <c:v>0.67513904999177665</c:v>
                </c:pt>
                <c:pt idx="86">
                  <c:v>0.62825159172625933</c:v>
                </c:pt>
                <c:pt idx="87">
                  <c:v>0.62570301424551411</c:v>
                </c:pt>
                <c:pt idx="88">
                  <c:v>0.74448984479935809</c:v>
                </c:pt>
                <c:pt idx="89">
                  <c:v>0.70597778834715486</c:v>
                </c:pt>
                <c:pt idx="90">
                  <c:v>0.65885086650161284</c:v>
                </c:pt>
                <c:pt idx="91">
                  <c:v>0.76735680263841055</c:v>
                </c:pt>
                <c:pt idx="92">
                  <c:v>0.7313147026379615</c:v>
                </c:pt>
                <c:pt idx="93">
                  <c:v>0.6814873755583315</c:v>
                </c:pt>
                <c:pt idx="94">
                  <c:v>0.81471938773850394</c:v>
                </c:pt>
                <c:pt idx="95">
                  <c:v>0.77912475391355829</c:v>
                </c:pt>
                <c:pt idx="96">
                  <c:v>0.78380804989706676</c:v>
                </c:pt>
                <c:pt idx="97">
                  <c:v>0.88465672448018273</c:v>
                </c:pt>
                <c:pt idx="98">
                  <c:v>0.83879484045512498</c:v>
                </c:pt>
                <c:pt idx="99">
                  <c:v>0.81436531982485849</c:v>
                </c:pt>
                <c:pt idx="100">
                  <c:v>0.80369004801191568</c:v>
                </c:pt>
                <c:pt idx="101">
                  <c:v>0.18450651960331815</c:v>
                </c:pt>
                <c:pt idx="102">
                  <c:v>0.17371433802597669</c:v>
                </c:pt>
                <c:pt idx="103">
                  <c:v>0.15846878408146928</c:v>
                </c:pt>
                <c:pt idx="104">
                  <c:v>0.14932582286246418</c:v>
                </c:pt>
                <c:pt idx="105">
                  <c:v>0.14247867660889768</c:v>
                </c:pt>
                <c:pt idx="106">
                  <c:v>0.13595541156273547</c:v>
                </c:pt>
                <c:pt idx="107">
                  <c:v>7.8665033565944578E-2</c:v>
                </c:pt>
                <c:pt idx="108">
                  <c:v>0.26783560791274952</c:v>
                </c:pt>
                <c:pt idx="109">
                  <c:v>0.26769378659475307</c:v>
                </c:pt>
                <c:pt idx="110">
                  <c:v>0.27434978724347464</c:v>
                </c:pt>
                <c:pt idx="111">
                  <c:v>0.26650775432365031</c:v>
                </c:pt>
                <c:pt idx="112">
                  <c:v>0.31099814026788286</c:v>
                </c:pt>
                <c:pt idx="113">
                  <c:v>0.31249165332909506</c:v>
                </c:pt>
                <c:pt idx="114">
                  <c:v>0.3346515284477638</c:v>
                </c:pt>
                <c:pt idx="115">
                  <c:v>0.32726930993881787</c:v>
                </c:pt>
                <c:pt idx="116">
                  <c:v>0.34277348806226532</c:v>
                </c:pt>
                <c:pt idx="117">
                  <c:v>0.33897337921347725</c:v>
                </c:pt>
                <c:pt idx="118">
                  <c:v>0.34802615604197917</c:v>
                </c:pt>
                <c:pt idx="119">
                  <c:v>0.34443586936988579</c:v>
                </c:pt>
                <c:pt idx="120">
                  <c:v>0.36390820155830322</c:v>
                </c:pt>
                <c:pt idx="121">
                  <c:v>0.35046286208873023</c:v>
                </c:pt>
                <c:pt idx="122">
                  <c:v>0.38630805504645338</c:v>
                </c:pt>
                <c:pt idx="123">
                  <c:v>0.40356975703019127</c:v>
                </c:pt>
                <c:pt idx="124">
                  <c:v>0.40093936929077723</c:v>
                </c:pt>
                <c:pt idx="125">
                  <c:v>0.40324674095262081</c:v>
                </c:pt>
                <c:pt idx="126">
                  <c:v>0.41303164133725967</c:v>
                </c:pt>
                <c:pt idx="127">
                  <c:v>0.41929789232051956</c:v>
                </c:pt>
                <c:pt idx="128">
                  <c:v>0.40680463278072332</c:v>
                </c:pt>
                <c:pt idx="129">
                  <c:v>0.44251285465076112</c:v>
                </c:pt>
                <c:pt idx="130">
                  <c:v>0.43582281956890639</c:v>
                </c:pt>
                <c:pt idx="131">
                  <c:v>0.43763611344024483</c:v>
                </c:pt>
                <c:pt idx="132">
                  <c:v>0.46175359624103779</c:v>
                </c:pt>
                <c:pt idx="133">
                  <c:v>0.85829432820607265</c:v>
                </c:pt>
                <c:pt idx="134">
                  <c:v>0.93394505095276004</c:v>
                </c:pt>
                <c:pt idx="135">
                  <c:v>0.92068366170087723</c:v>
                </c:pt>
              </c:numCache>
            </c:numRef>
          </c:yVal>
        </c:ser>
        <c:axId val="82975744"/>
        <c:axId val="91110016"/>
      </c:scatterChart>
      <c:valAx>
        <c:axId val="82975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altLang="zh-CN" sz="800" b="1" i="0" u="none" strike="noStrike" baseline="0">
                    <a:effectLst/>
                  </a:rPr>
                  <a:t>FY-3A/TOU</a:t>
                </a:r>
                <a:endParaRPr lang="en-US" altLang="en-US" sz="800"/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宋体"/>
                <a:ea typeface="宋体"/>
                <a:cs typeface="宋体"/>
              </a:defRPr>
            </a:pPr>
            <a:endParaRPr lang="zh-CN"/>
          </a:p>
        </c:txPr>
        <c:crossAx val="91110016"/>
        <c:crosses val="autoZero"/>
        <c:crossBetween val="midCat"/>
      </c:valAx>
      <c:valAx>
        <c:axId val="911100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n-US" altLang="zh-CN" sz="800" b="1" i="0" u="none" strike="noStrike" baseline="0">
                    <a:effectLst/>
                  </a:rPr>
                  <a:t>Metop-B/GOME-2</a:t>
                </a:r>
                <a:endParaRPr lang="en-US" altLang="en-US" sz="8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zh-CN"/>
          </a:p>
        </c:txPr>
        <c:crossAx val="82975744"/>
        <c:crosses val="autoZero"/>
        <c:crossBetween val="midCat"/>
        <c:majorUnit val="0.2"/>
      </c:valAx>
    </c:plotArea>
    <c:plotVisOnly val="1"/>
    <c:dispBlanksAs val="gap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DABB8-33D2-4929-AAC2-CB81350F6D4A}" type="doc">
      <dgm:prSet loTypeId="urn:microsoft.com/office/officeart/2005/8/layout/list1" loCatId="list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zh-CN" altLang="en-US"/>
        </a:p>
      </dgm:t>
    </dgm:pt>
    <dgm:pt modelId="{CB32AD21-56DA-4E63-B352-71EB0F91E191}">
      <dgm:prSet phldrT="[文本]" custT="1"/>
      <dgm:spPr/>
      <dgm:t>
        <a:bodyPr/>
        <a:lstStyle/>
        <a:p>
          <a:r>
            <a:rPr lang="en-US" altLang="zh-CN" sz="1800" b="1" dirty="0" smtClean="0">
              <a:latin typeface="Times New Roman" pitchFamily="18" charset="0"/>
              <a:cs typeface="Times New Roman" pitchFamily="18" charset="0"/>
            </a:rPr>
            <a:t>Total Ozone Unit (TOU)</a:t>
          </a:r>
          <a:endParaRPr lang="zh-CN" alt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A41EFBDE-9302-41C0-A049-F72992934B49}" type="parTrans" cxnId="{865409F4-33F9-4011-BFAD-A192EAC855B1}">
      <dgm:prSet/>
      <dgm:spPr/>
      <dgm:t>
        <a:bodyPr/>
        <a:lstStyle/>
        <a:p>
          <a:endParaRPr lang="zh-CN" altLang="en-US" sz="180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70C51A5-1290-46C2-8020-EAC04122C015}" type="sibTrans" cxnId="{865409F4-33F9-4011-BFAD-A192EAC855B1}">
      <dgm:prSet/>
      <dgm:spPr/>
      <dgm:t>
        <a:bodyPr/>
        <a:lstStyle/>
        <a:p>
          <a:endParaRPr lang="zh-CN" altLang="en-US" sz="180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8930DE1-3CA2-4580-AD52-A3C7C43742D7}">
      <dgm:prSet phldrT="[文本]" custT="1"/>
      <dgm:spPr/>
      <dgm:t>
        <a:bodyPr/>
        <a:lstStyle/>
        <a:p>
          <a:r>
            <a:rPr lang="en-US" altLang="zh-CN" sz="1800" b="1" dirty="0" smtClean="0">
              <a:latin typeface="Times New Roman" pitchFamily="18" charset="0"/>
              <a:cs typeface="Times New Roman" pitchFamily="18" charset="0"/>
            </a:rPr>
            <a:t> High Resolution Total Ozone Detector (HRTOU)</a:t>
          </a:r>
          <a:endParaRPr lang="zh-CN" altLang="en-US" sz="1800" b="1" dirty="0">
            <a:latin typeface="Times New Roman" pitchFamily="18" charset="0"/>
            <a:cs typeface="Times New Roman" pitchFamily="18" charset="0"/>
          </a:endParaRPr>
        </a:p>
      </dgm:t>
    </dgm:pt>
    <dgm:pt modelId="{BE27E564-7165-4105-B522-012D010928A7}" type="parTrans" cxnId="{92FB5829-409E-4017-8E1A-A6F3673C0635}">
      <dgm:prSet/>
      <dgm:spPr/>
      <dgm:t>
        <a:bodyPr/>
        <a:lstStyle/>
        <a:p>
          <a:endParaRPr lang="zh-CN" altLang="en-US" sz="180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8F06AD9-993F-425D-9139-72D3DB08096E}" type="sibTrans" cxnId="{92FB5829-409E-4017-8E1A-A6F3673C0635}">
      <dgm:prSet/>
      <dgm:spPr/>
      <dgm:t>
        <a:bodyPr/>
        <a:lstStyle/>
        <a:p>
          <a:endParaRPr lang="zh-CN" altLang="en-US" sz="1800">
            <a:solidFill>
              <a:schemeClr val="bg2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82BA613-6CBC-4DE5-938A-17D399AD1DE1}" type="pres">
      <dgm:prSet presAssocID="{754DABB8-33D2-4929-AAC2-CB81350F6D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1F7111F-171C-4151-87A4-A45321830F43}" type="pres">
      <dgm:prSet presAssocID="{CB32AD21-56DA-4E63-B352-71EB0F91E191}" presName="parentLin" presStyleCnt="0"/>
      <dgm:spPr/>
    </dgm:pt>
    <dgm:pt modelId="{2A5B1585-8FE3-47D8-8CFA-61F099CDAB7B}" type="pres">
      <dgm:prSet presAssocID="{CB32AD21-56DA-4E63-B352-71EB0F91E191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16E48E75-4D35-4EEC-90A4-6A7AE77A2B67}" type="pres">
      <dgm:prSet presAssocID="{CB32AD21-56DA-4E63-B352-71EB0F91E19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8F2314-40EF-401E-8173-2A832B42E006}" type="pres">
      <dgm:prSet presAssocID="{CB32AD21-56DA-4E63-B352-71EB0F91E191}" presName="negativeSpace" presStyleCnt="0"/>
      <dgm:spPr/>
    </dgm:pt>
    <dgm:pt modelId="{E1910D8C-11AD-43EA-BF91-84A3AAA22F4B}" type="pres">
      <dgm:prSet presAssocID="{CB32AD21-56DA-4E63-B352-71EB0F91E191}" presName="childText" presStyleLbl="conFgAcc1" presStyleIdx="0" presStyleCnt="2">
        <dgm:presLayoutVars>
          <dgm:bulletEnabled val="1"/>
        </dgm:presLayoutVars>
      </dgm:prSet>
      <dgm:spPr/>
    </dgm:pt>
    <dgm:pt modelId="{CA9D58AD-DA1D-4662-A357-58D6C43B3AC7}" type="pres">
      <dgm:prSet presAssocID="{570C51A5-1290-46C2-8020-EAC04122C015}" presName="spaceBetweenRectangles" presStyleCnt="0"/>
      <dgm:spPr/>
    </dgm:pt>
    <dgm:pt modelId="{D97DA310-8585-4305-A074-554358D6CDB6}" type="pres">
      <dgm:prSet presAssocID="{48930DE1-3CA2-4580-AD52-A3C7C43742D7}" presName="parentLin" presStyleCnt="0"/>
      <dgm:spPr/>
    </dgm:pt>
    <dgm:pt modelId="{8FE6D296-901B-46AD-B44F-27142FE9783D}" type="pres">
      <dgm:prSet presAssocID="{48930DE1-3CA2-4580-AD52-A3C7C43742D7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0358C872-D461-405D-AD9F-8B65384D6527}" type="pres">
      <dgm:prSet presAssocID="{48930DE1-3CA2-4580-AD52-A3C7C43742D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F31BA2-763E-4563-9F04-201D16A5F95F}" type="pres">
      <dgm:prSet presAssocID="{48930DE1-3CA2-4580-AD52-A3C7C43742D7}" presName="negativeSpace" presStyleCnt="0"/>
      <dgm:spPr/>
    </dgm:pt>
    <dgm:pt modelId="{4036D8C3-2982-41C4-90B1-DE5BBFF4357A}" type="pres">
      <dgm:prSet presAssocID="{48930DE1-3CA2-4580-AD52-A3C7C43742D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519A24F-2AC7-4877-AD2E-A961253B274E}" type="presOf" srcId="{CB32AD21-56DA-4E63-B352-71EB0F91E191}" destId="{2A5B1585-8FE3-47D8-8CFA-61F099CDAB7B}" srcOrd="0" destOrd="0" presId="urn:microsoft.com/office/officeart/2005/8/layout/list1"/>
    <dgm:cxn modelId="{728D5281-58F3-422D-9366-2583293DD97A}" type="presOf" srcId="{48930DE1-3CA2-4580-AD52-A3C7C43742D7}" destId="{8FE6D296-901B-46AD-B44F-27142FE9783D}" srcOrd="0" destOrd="0" presId="urn:microsoft.com/office/officeart/2005/8/layout/list1"/>
    <dgm:cxn modelId="{6C73B6B6-7C07-4C8D-A671-1A41C890AD8C}" type="presOf" srcId="{CB32AD21-56DA-4E63-B352-71EB0F91E191}" destId="{16E48E75-4D35-4EEC-90A4-6A7AE77A2B67}" srcOrd="1" destOrd="0" presId="urn:microsoft.com/office/officeart/2005/8/layout/list1"/>
    <dgm:cxn modelId="{878FDE49-8812-4B7D-95CD-048A2036BA6F}" type="presOf" srcId="{754DABB8-33D2-4929-AAC2-CB81350F6D4A}" destId="{F82BA613-6CBC-4DE5-938A-17D399AD1DE1}" srcOrd="0" destOrd="0" presId="urn:microsoft.com/office/officeart/2005/8/layout/list1"/>
    <dgm:cxn modelId="{91A16076-BED0-47D9-B1A8-E3E9E7D74961}" type="presOf" srcId="{48930DE1-3CA2-4580-AD52-A3C7C43742D7}" destId="{0358C872-D461-405D-AD9F-8B65384D6527}" srcOrd="1" destOrd="0" presId="urn:microsoft.com/office/officeart/2005/8/layout/list1"/>
    <dgm:cxn modelId="{92FB5829-409E-4017-8E1A-A6F3673C0635}" srcId="{754DABB8-33D2-4929-AAC2-CB81350F6D4A}" destId="{48930DE1-3CA2-4580-AD52-A3C7C43742D7}" srcOrd="1" destOrd="0" parTransId="{BE27E564-7165-4105-B522-012D010928A7}" sibTransId="{68F06AD9-993F-425D-9139-72D3DB08096E}"/>
    <dgm:cxn modelId="{865409F4-33F9-4011-BFAD-A192EAC855B1}" srcId="{754DABB8-33D2-4929-AAC2-CB81350F6D4A}" destId="{CB32AD21-56DA-4E63-B352-71EB0F91E191}" srcOrd="0" destOrd="0" parTransId="{A41EFBDE-9302-41C0-A049-F72992934B49}" sibTransId="{570C51A5-1290-46C2-8020-EAC04122C015}"/>
    <dgm:cxn modelId="{4969D966-B562-4EC7-A4DE-753ABBF34578}" type="presParOf" srcId="{F82BA613-6CBC-4DE5-938A-17D399AD1DE1}" destId="{31F7111F-171C-4151-87A4-A45321830F43}" srcOrd="0" destOrd="0" presId="urn:microsoft.com/office/officeart/2005/8/layout/list1"/>
    <dgm:cxn modelId="{5B1F8702-64AA-48F6-9563-A903A95C580D}" type="presParOf" srcId="{31F7111F-171C-4151-87A4-A45321830F43}" destId="{2A5B1585-8FE3-47D8-8CFA-61F099CDAB7B}" srcOrd="0" destOrd="0" presId="urn:microsoft.com/office/officeart/2005/8/layout/list1"/>
    <dgm:cxn modelId="{DD1F54B9-2366-4108-B8AD-6D52C156A21B}" type="presParOf" srcId="{31F7111F-171C-4151-87A4-A45321830F43}" destId="{16E48E75-4D35-4EEC-90A4-6A7AE77A2B67}" srcOrd="1" destOrd="0" presId="urn:microsoft.com/office/officeart/2005/8/layout/list1"/>
    <dgm:cxn modelId="{C28E97AF-8D3A-4DE6-A5CC-56DAAC5C2AF0}" type="presParOf" srcId="{F82BA613-6CBC-4DE5-938A-17D399AD1DE1}" destId="{928F2314-40EF-401E-8173-2A832B42E006}" srcOrd="1" destOrd="0" presId="urn:microsoft.com/office/officeart/2005/8/layout/list1"/>
    <dgm:cxn modelId="{0A3291A8-106A-40FF-935C-C2F16A69B091}" type="presParOf" srcId="{F82BA613-6CBC-4DE5-938A-17D399AD1DE1}" destId="{E1910D8C-11AD-43EA-BF91-84A3AAA22F4B}" srcOrd="2" destOrd="0" presId="urn:microsoft.com/office/officeart/2005/8/layout/list1"/>
    <dgm:cxn modelId="{6D892225-2D57-4877-BFD4-3EEF3FA973E0}" type="presParOf" srcId="{F82BA613-6CBC-4DE5-938A-17D399AD1DE1}" destId="{CA9D58AD-DA1D-4662-A357-58D6C43B3AC7}" srcOrd="3" destOrd="0" presId="urn:microsoft.com/office/officeart/2005/8/layout/list1"/>
    <dgm:cxn modelId="{FB00F26E-9B42-479B-90E4-853048167CB4}" type="presParOf" srcId="{F82BA613-6CBC-4DE5-938A-17D399AD1DE1}" destId="{D97DA310-8585-4305-A074-554358D6CDB6}" srcOrd="4" destOrd="0" presId="urn:microsoft.com/office/officeart/2005/8/layout/list1"/>
    <dgm:cxn modelId="{029FC8F2-E971-4BD7-9C82-F932AB2CD657}" type="presParOf" srcId="{D97DA310-8585-4305-A074-554358D6CDB6}" destId="{8FE6D296-901B-46AD-B44F-27142FE9783D}" srcOrd="0" destOrd="0" presId="urn:microsoft.com/office/officeart/2005/8/layout/list1"/>
    <dgm:cxn modelId="{4E18DCF8-B7C0-44AD-867E-DB64ADAFF8AB}" type="presParOf" srcId="{D97DA310-8585-4305-A074-554358D6CDB6}" destId="{0358C872-D461-405D-AD9F-8B65384D6527}" srcOrd="1" destOrd="0" presId="urn:microsoft.com/office/officeart/2005/8/layout/list1"/>
    <dgm:cxn modelId="{A2E82AD2-230B-488C-8E51-BFBFB9B4ECD2}" type="presParOf" srcId="{F82BA613-6CBC-4DE5-938A-17D399AD1DE1}" destId="{96F31BA2-763E-4563-9F04-201D16A5F95F}" srcOrd="5" destOrd="0" presId="urn:microsoft.com/office/officeart/2005/8/layout/list1"/>
    <dgm:cxn modelId="{E0994D6B-204B-407B-BD24-EE1A3ECD7F2F}" type="presParOf" srcId="{F82BA613-6CBC-4DE5-938A-17D399AD1DE1}" destId="{4036D8C3-2982-41C4-90B1-DE5BBFF4357A}" srcOrd="6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910D8C-11AD-43EA-BF91-84A3AAA22F4B}">
      <dsp:nvSpPr>
        <dsp:cNvPr id="0" name=""/>
        <dsp:cNvSpPr/>
      </dsp:nvSpPr>
      <dsp:spPr>
        <a:xfrm>
          <a:off x="0" y="710446"/>
          <a:ext cx="6654388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48E75-4D35-4EEC-90A4-6A7AE77A2B67}">
      <dsp:nvSpPr>
        <dsp:cNvPr id="0" name=""/>
        <dsp:cNvSpPr/>
      </dsp:nvSpPr>
      <dsp:spPr>
        <a:xfrm>
          <a:off x="332719" y="16726"/>
          <a:ext cx="4658071" cy="1387440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6064" tIns="0" rIns="1760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Times New Roman" pitchFamily="18" charset="0"/>
              <a:cs typeface="Times New Roman" pitchFamily="18" charset="0"/>
            </a:rPr>
            <a:t>Total Ozone Unit (TOU)</a:t>
          </a:r>
          <a:endParaRPr lang="zh-CN" alt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719" y="16726"/>
        <a:ext cx="4658071" cy="1387440"/>
      </dsp:txXfrm>
    </dsp:sp>
    <dsp:sp modelId="{4036D8C3-2982-41C4-90B1-DE5BBFF4357A}">
      <dsp:nvSpPr>
        <dsp:cNvPr id="0" name=""/>
        <dsp:cNvSpPr/>
      </dsp:nvSpPr>
      <dsp:spPr>
        <a:xfrm>
          <a:off x="0" y="2842366"/>
          <a:ext cx="6654388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shade val="80000"/>
              <a:hueOff val="205224"/>
              <a:satOff val="-2238"/>
              <a:lumOff val="255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8C872-D461-405D-AD9F-8B65384D6527}">
      <dsp:nvSpPr>
        <dsp:cNvPr id="0" name=""/>
        <dsp:cNvSpPr/>
      </dsp:nvSpPr>
      <dsp:spPr>
        <a:xfrm>
          <a:off x="332719" y="2148646"/>
          <a:ext cx="4658071" cy="1387440"/>
        </a:xfrm>
        <a:prstGeom prst="roundRect">
          <a:avLst/>
        </a:prstGeom>
        <a:gradFill rotWithShape="0">
          <a:gsLst>
            <a:gs pos="0">
              <a:schemeClr val="accent5">
                <a:shade val="80000"/>
                <a:hueOff val="205224"/>
                <a:satOff val="-2238"/>
                <a:lumOff val="25579"/>
                <a:alphaOff val="0"/>
                <a:tint val="50000"/>
                <a:satMod val="300000"/>
              </a:schemeClr>
            </a:gs>
            <a:gs pos="35000">
              <a:schemeClr val="accent5">
                <a:shade val="80000"/>
                <a:hueOff val="205224"/>
                <a:satOff val="-2238"/>
                <a:lumOff val="25579"/>
                <a:alphaOff val="0"/>
                <a:tint val="37000"/>
                <a:satMod val="300000"/>
              </a:schemeClr>
            </a:gs>
            <a:gs pos="100000">
              <a:schemeClr val="accent5">
                <a:shade val="80000"/>
                <a:hueOff val="205224"/>
                <a:satOff val="-2238"/>
                <a:lumOff val="255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6064" tIns="0" rIns="176064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latin typeface="Times New Roman" pitchFamily="18" charset="0"/>
              <a:cs typeface="Times New Roman" pitchFamily="18" charset="0"/>
            </a:rPr>
            <a:t> High Resolution Total Ozone Detector (HRTOU)</a:t>
          </a:r>
          <a:endParaRPr lang="zh-CN" altLang="en-US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2719" y="2148646"/>
        <a:ext cx="4658071" cy="138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75C54-23C9-4EB9-8BAC-F869FBF9E70B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1D142-71F0-4E2B-B180-05BEE3EAA3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6879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FD421441-F211-4624-9EA7-8641BE0988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2"/>
          <p:cNvSpPr txBox="1">
            <a:spLocks/>
          </p:cNvSpPr>
          <p:nvPr/>
        </p:nvSpPr>
        <p:spPr>
          <a:xfrm>
            <a:off x="4037013" y="1524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40EB70-699D-4CD1-9AA2-9D6F117248BD}" type="datetimeFigureOut">
              <a:rPr kumimoji="1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楷体_GB2312" pitchFamily="49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2018/3/21</a:t>
            </a:fld>
            <a:endParaRPr kumimoji="1" lang="zh-CN" altLang="en-US" sz="12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楷体_GB2312" pitchFamily="49" charset="-122"/>
              <a:cs typeface="+mn-cs"/>
            </a:endParaRPr>
          </a:p>
        </p:txBody>
      </p:sp>
      <p:sp>
        <p:nvSpPr>
          <p:cNvPr id="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95400" y="8382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" name="备注占位符 4"/>
          <p:cNvSpPr txBox="1">
            <a:spLocks/>
          </p:cNvSpPr>
          <p:nvPr/>
        </p:nvSpPr>
        <p:spPr>
          <a:xfrm>
            <a:off x="838200" y="44958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  <a:cs typeface="+mn-cs"/>
              </a:rPr>
              <a:t>第五级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11" name="灯片编号占位符 6"/>
          <p:cNvSpPr txBox="1">
            <a:spLocks/>
          </p:cNvSpPr>
          <p:nvPr/>
        </p:nvSpPr>
        <p:spPr>
          <a:xfrm>
            <a:off x="4037013" y="88376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C9F971-118E-4CD3-907B-C1E7EF9F0FC1}" type="slidenum">
              <a:rPr kumimoji="1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楷体_GB2312" pitchFamily="49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楷体_GB2312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143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21441-F211-4624-9EA7-8641BE0988F4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21441-F211-4624-9EA7-8641BE0988F4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21441-F211-4624-9EA7-8641BE0988F4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21441-F211-4624-9EA7-8641BE0988F4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21441-F211-4624-9EA7-8641BE0988F4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21441-F211-4624-9EA7-8641BE0988F4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 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21441-F211-4624-9EA7-8641BE0988F4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21441-F211-4624-9EA7-8641BE0988F4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21441-F211-4624-9EA7-8641BE0988F4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dirty="0" smtClean="0">
              <a:ea typeface="宋体" charset="-122"/>
            </a:endParaRPr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DE437AA7-1ADB-4B32-9D7E-03CBF75BD6E0}" type="slidenum">
              <a:rPr lang="zh-CN" altLang="en-US" smtClean="0"/>
              <a:pPr eaLnBrk="1" hangingPunct="1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21441-F211-4624-9EA7-8641BE0988F4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21441-F211-4624-9EA7-8641BE0988F4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362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961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117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9362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8919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4986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586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38681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725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727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157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8919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6742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961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117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4986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586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3868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725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727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157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674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F:\F_FY4\D_调度\图片\pic\幻灯模板3副本03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000" cy="149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日期占位符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8" name="灯片编号占位符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 descr="logo标准色.png"/>
          <p:cNvPicPr>
            <a:picLocks noChangeAspect="1"/>
          </p:cNvPicPr>
          <p:nvPr/>
        </p:nvPicPr>
        <p:blipFill>
          <a:blip r:embed="rId1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116632"/>
            <a:ext cx="1321587" cy="4993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英文 w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8155" y="6597352"/>
            <a:ext cx="2880309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82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F:\F_FY4\D_调度\图片\pic\幻灯模板3副本03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000" cy="149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日期占位符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0820CF-B880-4189-942D-D702A7CBA730}" type="datetimeFigureOut">
              <a:rPr lang="zh-CN" altLang="en-US" smtClean="0"/>
              <a:pPr/>
              <a:t>2018/3/21</a:t>
            </a:fld>
            <a:endParaRPr lang="zh-CN" altLang="en-US"/>
          </a:p>
        </p:txBody>
      </p:sp>
      <p:sp>
        <p:nvSpPr>
          <p:cNvPr id="8" name="灯片编号占位符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 descr="logo标准色.png"/>
          <p:cNvPicPr>
            <a:picLocks noChangeAspect="1"/>
          </p:cNvPicPr>
          <p:nvPr/>
        </p:nvPicPr>
        <p:blipFill>
          <a:blip r:embed="rId1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504" y="116632"/>
            <a:ext cx="1321587" cy="4993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003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英文 w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68155" y="6597352"/>
            <a:ext cx="2880309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82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827584" y="1268760"/>
            <a:ext cx="7696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4000" dirty="0" smtClean="0">
                <a:solidFill>
                  <a:srgbClr val="C00000"/>
                </a:solidFill>
                <a:cs typeface="Times New Roman" pitchFamily="18" charset="0"/>
              </a:rPr>
              <a:t>The Successor of the TOU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3645024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 err="1" smtClean="0"/>
              <a:t>Yongmei</a:t>
            </a:r>
            <a:r>
              <a:rPr lang="en-US" altLang="zh-CN" sz="2800" b="0" dirty="0" smtClean="0"/>
              <a:t> Wang &amp; Whole team</a:t>
            </a:r>
          </a:p>
          <a:p>
            <a:r>
              <a:rPr lang="en-US" altLang="zh-CN" sz="2800" b="0" dirty="0" smtClean="0"/>
              <a:t>National Space Science </a:t>
            </a:r>
            <a:r>
              <a:rPr lang="en-US" altLang="zh-CN" sz="2800" b="0" dirty="0" err="1" smtClean="0"/>
              <a:t>Center,CAS</a:t>
            </a:r>
            <a:endParaRPr lang="zh-CN" altLang="en-US" sz="28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5661248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黑体" pitchFamily="49" charset="-122"/>
                <a:ea typeface="黑体" pitchFamily="49" charset="-122"/>
                <a:cs typeface="Segoe UI Semilight" pitchFamily="34" charset="0"/>
              </a:rPr>
              <a:t>GSICS 19-23 March 2018</a:t>
            </a:r>
            <a:endParaRPr lang="zh-CN" altLang="en-US" sz="2800" dirty="0">
              <a:latin typeface="黑体" pitchFamily="49" charset="-122"/>
              <a:ea typeface="黑体" pitchFamily="49" charset="-122"/>
              <a:cs typeface="Segoe UI Semi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1043608" y="1714500"/>
            <a:ext cx="676875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/>
              <a:t>Next generation </a:t>
            </a:r>
            <a:r>
              <a:rPr lang="en-US" altLang="zh-CN" sz="2400" b="1" dirty="0" smtClean="0"/>
              <a:t>instrument on FY-3F----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HRTOU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79512" y="2492896"/>
            <a:ext cx="4500562" cy="34671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3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/>
            </a:pPr>
            <a:endParaRPr lang="en-US" altLang="zh-CN" sz="2000" b="1" dirty="0">
              <a:latin typeface="+mn-lt"/>
              <a:ea typeface="宋体" pitchFamily="2" charset="-122"/>
            </a:endParaRPr>
          </a:p>
          <a:p>
            <a:pPr marL="252000" lvl="1" indent="-2160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+mn-lt"/>
                <a:ea typeface="宋体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宋体" pitchFamily="2" charset="-122"/>
              </a:rPr>
              <a:t>Objects:</a:t>
            </a:r>
          </a:p>
          <a:p>
            <a:pPr marL="252000" lvl="1" indent="-2160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" pitchFamily="2" charset="2"/>
              <a:buChar char="ü"/>
              <a:defRPr/>
            </a:pPr>
            <a:r>
              <a:rPr lang="en-US" altLang="zh-CN" sz="2000" b="1" dirty="0">
                <a:ea typeface="宋体" pitchFamily="2" charset="-122"/>
              </a:rPr>
              <a:t>Continue FY-3/TOU ozone mapping record </a:t>
            </a:r>
          </a:p>
          <a:p>
            <a:pPr marL="252000" lvl="1" indent="-2160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" pitchFamily="2" charset="2"/>
              <a:buChar char="ü"/>
              <a:defRPr/>
            </a:pPr>
            <a:r>
              <a:rPr lang="en-US" altLang="zh-CN" sz="2000" b="1" dirty="0">
                <a:latin typeface="+mn-lt"/>
                <a:ea typeface="宋体" pitchFamily="2" charset="-122"/>
              </a:rPr>
              <a:t>Related  trace gases for ozone layer prediction</a:t>
            </a:r>
          </a:p>
          <a:p>
            <a:pPr marL="252000" lvl="1" indent="-2160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" pitchFamily="2" charset="2"/>
              <a:buChar char="ü"/>
              <a:defRPr/>
            </a:pPr>
            <a:endParaRPr lang="en-US" altLang="zh-CN" sz="2000" b="1" dirty="0">
              <a:latin typeface="+mn-lt"/>
              <a:ea typeface="宋体" pitchFamily="2" charset="-122"/>
            </a:endParaRPr>
          </a:p>
          <a:p>
            <a:pPr marL="252000" lvl="1" indent="-2160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/>
            </a:pPr>
            <a:r>
              <a:rPr lang="en-US" altLang="zh-CN" sz="2000" b="1" dirty="0">
                <a:latin typeface="+mn-lt"/>
                <a:ea typeface="宋体" pitchFamily="2" charset="-122"/>
              </a:rPr>
              <a:t>Hyper-spectral imaging</a:t>
            </a:r>
          </a:p>
          <a:p>
            <a:pPr marL="252000" lvl="1" indent="-2160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/>
            </a:pPr>
            <a:r>
              <a:rPr lang="en-US" altLang="zh-CN" sz="2000" b="1" dirty="0">
                <a:ea typeface="宋体" pitchFamily="2" charset="-122"/>
              </a:rPr>
              <a:t>Wide swath telescope yields daily global maps</a:t>
            </a:r>
          </a:p>
          <a:p>
            <a:pPr marL="252000" lvl="1" indent="-2160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/>
            </a:pPr>
            <a:r>
              <a:rPr lang="en-US" altLang="zh-CN" sz="2000" b="1" dirty="0">
                <a:ea typeface="宋体" pitchFamily="2" charset="-122"/>
              </a:rPr>
              <a:t>High spatial resolution</a:t>
            </a:r>
          </a:p>
          <a:p>
            <a:pPr marL="742950" lvl="1" indent="-5040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/>
            </a:pPr>
            <a:endParaRPr lang="en-US" altLang="zh-CN" sz="2000" b="1" dirty="0">
              <a:latin typeface="+mn-lt"/>
              <a:ea typeface="宋体" pitchFamily="2" charset="-122"/>
            </a:endParaRPr>
          </a:p>
          <a:p>
            <a:pPr marL="742950" lvl="1" indent="-285750" eaLnBrk="0" hangingPunct="0">
              <a:lnSpc>
                <a:spcPct val="50000"/>
              </a:lnSpc>
              <a:spcBef>
                <a:spcPct val="20000"/>
              </a:spcBef>
              <a:buClr>
                <a:schemeClr val="accent2"/>
              </a:buClr>
              <a:buSzPct val="50000"/>
              <a:buFont typeface="Wingdings 2" pitchFamily="18" charset="2"/>
              <a:buChar char="³"/>
              <a:defRPr/>
            </a:pPr>
            <a:endParaRPr lang="en-US" altLang="zh-CN" sz="2000" b="1" dirty="0">
              <a:latin typeface="+mn-lt"/>
              <a:ea typeface="宋体" pitchFamily="2" charset="-122"/>
            </a:endParaRPr>
          </a:p>
          <a:p>
            <a:pPr marL="342900" indent="-342900" eaLnBrk="0" hangingPunct="0">
              <a:lnSpc>
                <a:spcPct val="7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/>
            </a:pPr>
            <a:endParaRPr lang="en-US" altLang="zh-CN" sz="2000" b="1" dirty="0">
              <a:latin typeface="+mn-lt"/>
              <a:ea typeface="宋体" pitchFamily="2" charset="-122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/>
            </a:pPr>
            <a:endParaRPr lang="en-US" altLang="zh-CN" sz="2000" b="1" dirty="0">
              <a:latin typeface="+mn-lt"/>
              <a:ea typeface="宋体" pitchFamily="2" charset="-122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50000"/>
              <a:buFont typeface="Wingdings 2" pitchFamily="18" charset="2"/>
              <a:buChar char=""/>
              <a:defRPr/>
            </a:pPr>
            <a:endParaRPr lang="en-US" altLang="zh-CN" sz="2000" dirty="0">
              <a:latin typeface="+mn-lt"/>
              <a:ea typeface="宋体" pitchFamily="2" charset="-122"/>
            </a:endParaRPr>
          </a:p>
        </p:txBody>
      </p:sp>
      <p:pic>
        <p:nvPicPr>
          <p:cNvPr id="4" name="Picture 4" descr="optdepth"/>
          <p:cNvPicPr>
            <a:picLocks noChangeAspect="1" noChangeArrowheads="1"/>
          </p:cNvPicPr>
          <p:nvPr/>
        </p:nvPicPr>
        <p:blipFill>
          <a:blip r:embed="rId2" cstate="print"/>
          <a:srcRect l="6442" t="8226" r="10381" b="4839"/>
          <a:stretch>
            <a:fillRect/>
          </a:stretch>
        </p:blipFill>
        <p:spPr bwMode="auto">
          <a:xfrm>
            <a:off x="4643438" y="2347913"/>
            <a:ext cx="42799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5580112" y="6021288"/>
            <a:ext cx="3071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rgbClr val="000099"/>
                </a:solidFill>
              </a:rPr>
              <a:t>(From GOME website)</a:t>
            </a:r>
            <a:endParaRPr lang="zh-CN" altLang="en-US" sz="1600" dirty="0">
              <a:solidFill>
                <a:srgbClr val="000099"/>
              </a:solidFill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929188" y="5445224"/>
            <a:ext cx="4214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 dirty="0"/>
              <a:t>Optical depths for </a:t>
            </a:r>
            <a:r>
              <a:rPr lang="en-US" altLang="zh-CN" sz="1800" dirty="0" smtClean="0"/>
              <a:t>UV-VIS </a:t>
            </a:r>
            <a:r>
              <a:rPr lang="en-US" altLang="zh-CN" sz="1800" dirty="0"/>
              <a:t>measurement</a:t>
            </a:r>
            <a:endParaRPr lang="zh-CN" altLang="en-US" sz="1800" dirty="0"/>
          </a:p>
        </p:txBody>
      </p:sp>
      <p:sp>
        <p:nvSpPr>
          <p:cNvPr id="7" name="下箭头 6"/>
          <p:cNvSpPr/>
          <p:nvPr/>
        </p:nvSpPr>
        <p:spPr>
          <a:xfrm>
            <a:off x="2195736" y="4293096"/>
            <a:ext cx="288032" cy="356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47664" y="69269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 </a:t>
            </a:r>
            <a:r>
              <a:rPr lang="en-US" altLang="zh-CN" sz="2800" dirty="0" smtClean="0">
                <a:solidFill>
                  <a:srgbClr val="FF0000"/>
                </a:solidFill>
                <a:cs typeface="Times New Roman" pitchFamily="18" charset="0"/>
              </a:rPr>
              <a:t>H</a:t>
            </a:r>
            <a:r>
              <a:rPr lang="en-US" altLang="zh-CN" sz="2800" dirty="0" smtClean="0">
                <a:cs typeface="Times New Roman" pitchFamily="18" charset="0"/>
              </a:rPr>
              <a:t>igh-</a:t>
            </a:r>
            <a:r>
              <a:rPr lang="en-US" altLang="zh-CN" sz="2800" dirty="0" smtClean="0">
                <a:solidFill>
                  <a:srgbClr val="FF0000"/>
                </a:solidFill>
                <a:cs typeface="Times New Roman" pitchFamily="18" charset="0"/>
              </a:rPr>
              <a:t>R</a:t>
            </a:r>
            <a:r>
              <a:rPr lang="en-US" altLang="zh-CN" sz="2800" dirty="0" smtClean="0">
                <a:cs typeface="Times New Roman" pitchFamily="18" charset="0"/>
              </a:rPr>
              <a:t>esolution </a:t>
            </a:r>
            <a:r>
              <a:rPr lang="en-US" altLang="zh-CN" sz="2800" dirty="0" smtClean="0">
                <a:solidFill>
                  <a:srgbClr val="FF0000"/>
                </a:solidFill>
              </a:rPr>
              <a:t>T</a:t>
            </a:r>
            <a:r>
              <a:rPr lang="en-US" altLang="zh-CN" sz="2800" dirty="0" smtClean="0"/>
              <a:t>otal of </a:t>
            </a:r>
            <a:r>
              <a:rPr lang="en-US" altLang="zh-CN" sz="2800" dirty="0" smtClean="0">
                <a:solidFill>
                  <a:srgbClr val="FF0000"/>
                </a:solidFill>
              </a:rPr>
              <a:t>O</a:t>
            </a:r>
            <a:r>
              <a:rPr lang="en-US" altLang="zh-CN" sz="2800" dirty="0" smtClean="0"/>
              <a:t>zone  </a:t>
            </a:r>
            <a:r>
              <a:rPr lang="en-US" altLang="zh-CN" sz="2800" dirty="0" smtClean="0">
                <a:solidFill>
                  <a:srgbClr val="FF0000"/>
                </a:solidFill>
              </a:rPr>
              <a:t>U</a:t>
            </a:r>
            <a:r>
              <a:rPr lang="en-US" altLang="zh-CN" sz="2800" dirty="0" smtClean="0"/>
              <a:t>nit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03"/>
          <p:cNvGraphicFramePr>
            <a:graphicFrameLocks/>
          </p:cNvGraphicFramePr>
          <p:nvPr/>
        </p:nvGraphicFramePr>
        <p:xfrm>
          <a:off x="1259632" y="1196753"/>
          <a:ext cx="6552728" cy="4847455"/>
        </p:xfrm>
        <a:graphic>
          <a:graphicData uri="http://schemas.openxmlformats.org/drawingml/2006/table">
            <a:tbl>
              <a:tblPr/>
              <a:tblGrid>
                <a:gridCol w="2566020"/>
                <a:gridCol w="2134850"/>
                <a:gridCol w="1851858"/>
              </a:tblGrid>
              <a:tr h="5617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Charactristics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HRTOU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TOU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313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Spectral range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300~500nm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300-360nm (6 channels)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313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Scientific purposes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</a:t>
                      </a:r>
                      <a:r>
                        <a:rPr kumimoji="0" lang="en-US" altLang="zh-CN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SO</a:t>
                      </a:r>
                      <a:r>
                        <a:rPr kumimoji="0" lang="en-US" altLang="zh-CN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NO</a:t>
                      </a:r>
                      <a:r>
                        <a:rPr kumimoji="0" lang="en-US" altLang="zh-CN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zh-CN" sz="16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</a:t>
                      </a:r>
                      <a:r>
                        <a:rPr kumimoji="0" lang="en-US" altLang="zh-CN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Aerosol, Cloud,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O</a:t>
                      </a:r>
                      <a:r>
                        <a:rPr kumimoji="0" lang="en-US" altLang="zh-CN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, SO</a:t>
                      </a:r>
                      <a:r>
                        <a:rPr kumimoji="0" lang="en-US" altLang="zh-CN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2,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 Aerosol</a:t>
                      </a:r>
                      <a:endParaRPr kumimoji="0" lang="en-US" altLang="zh-CN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931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Spectral 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0.4nm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/>
                        </a:rPr>
                        <a:t>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0.6nm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1.15 nm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313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Spatial resolution(km)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15(along)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10(cross)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50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km50km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313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Field of view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112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  <a:cs typeface="Times New Roman" pitchFamily="18" charset="0"/>
                        </a:rPr>
                        <a:t>º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108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 pitchFamily="2" charset="-122"/>
                          <a:cs typeface="Times New Roman" pitchFamily="18" charset="0"/>
                        </a:rPr>
                        <a:t>º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313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Dynamic 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zh-CN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10</a:t>
                      </a:r>
                      <a:r>
                        <a:rPr kumimoji="0" lang="en-US" altLang="zh-CN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4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23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Wavelength cal. accuracy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0.01nm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0.03nm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4702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CN" sz="1600" kern="100" dirty="0" smtClean="0">
                          <a:latin typeface="Times New Roman"/>
                          <a:ea typeface="宋体"/>
                          <a:cs typeface="Times New Roman"/>
                        </a:rPr>
                        <a:t>Retrieval Algorithms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CN" sz="1600" kern="100" dirty="0" smtClean="0">
                          <a:latin typeface="Times New Roman"/>
                          <a:ea typeface="宋体"/>
                          <a:cs typeface="Times New Roman"/>
                        </a:rPr>
                        <a:t>Wavelength  pair</a:t>
                      </a:r>
                      <a:r>
                        <a:rPr lang="en-US" altLang="zh-CN" sz="1600" kern="100" baseline="0" dirty="0" smtClean="0">
                          <a:latin typeface="Times New Roman"/>
                          <a:ea typeface="宋体"/>
                          <a:cs typeface="Times New Roman"/>
                        </a:rPr>
                        <a:t>  and DOAS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zh-CN" sz="1600" kern="100" dirty="0" smtClean="0">
                          <a:latin typeface="Times New Roman"/>
                          <a:ea typeface="宋体"/>
                          <a:cs typeface="Times New Roman"/>
                        </a:rPr>
                        <a:t>Wavelength  pair </a:t>
                      </a:r>
                      <a:endParaRPr lang="zh-CN" sz="16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728" y="54868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 </a:t>
            </a:r>
            <a:r>
              <a:rPr lang="zh-CN" altLang="en-US" sz="2800" dirty="0" smtClean="0"/>
              <a:t>、</a:t>
            </a:r>
            <a:r>
              <a:rPr lang="en-US" altLang="zh-CN" sz="2800" dirty="0" smtClean="0"/>
              <a:t>HRTOU---</a:t>
            </a:r>
            <a:r>
              <a:rPr lang="en-US" altLang="zh-CN" sz="2800" dirty="0" err="1" smtClean="0"/>
              <a:t>Specfications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1475656" y="6093296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/>
              <a:t>HRTOU is a </a:t>
            </a:r>
            <a:r>
              <a:rPr lang="en-US" altLang="zh-CN" sz="1800" dirty="0" err="1" smtClean="0"/>
              <a:t>pushbroom</a:t>
            </a:r>
            <a:r>
              <a:rPr lang="en-US" altLang="zh-CN" sz="1800" dirty="0" smtClean="0"/>
              <a:t> imaging spectrometer 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74BB4-82DF-4068-8C8B-951E3424D4ED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zh-CN" alt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1763688" y="764704"/>
            <a:ext cx="1714444" cy="461665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zh-CN"/>
            </a:defPPr>
            <a:lvl1pPr>
              <a:buFont typeface="Wingdings" pitchFamily="2" charset="2"/>
              <a:buChar char="u"/>
              <a:defRPr sz="24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 smtClean="0"/>
              <a:t>Telescope</a:t>
            </a:r>
            <a:endParaRPr lang="zh-CN" altLang="en-US" dirty="0"/>
          </a:p>
        </p:txBody>
      </p:sp>
      <p:sp>
        <p:nvSpPr>
          <p:cNvPr id="10" name="灯片编号占位符 2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6036277"/>
              </p:ext>
            </p:extLst>
          </p:nvPr>
        </p:nvGraphicFramePr>
        <p:xfrm>
          <a:off x="467544" y="2766144"/>
          <a:ext cx="3465925" cy="3506143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436807"/>
                <a:gridCol w="1029118"/>
              </a:tblGrid>
              <a:tr h="3064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Items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Value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</a:tr>
              <a:tr h="4778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Swath </a:t>
                      </a:r>
                      <a:r>
                        <a:rPr lang="en-US" sz="1600" kern="100" dirty="0" err="1">
                          <a:effectLst/>
                        </a:rPr>
                        <a:t>Fov</a:t>
                      </a:r>
                      <a:r>
                        <a:rPr lang="en-US" sz="1600" kern="100" dirty="0">
                          <a:effectLst/>
                        </a:rPr>
                        <a:t>(ACT @entrance pupil)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112</a:t>
                      </a:r>
                      <a:r>
                        <a:rPr lang="zh-CN" sz="1600" kern="100" dirty="0" smtClean="0">
                          <a:effectLst/>
                        </a:rPr>
                        <a:t>°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</a:tr>
              <a:tr h="3111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Along track </a:t>
                      </a:r>
                      <a:r>
                        <a:rPr lang="en-US" sz="1600" kern="100" dirty="0" err="1">
                          <a:effectLst/>
                        </a:rPr>
                        <a:t>FoV</a:t>
                      </a:r>
                      <a:r>
                        <a:rPr lang="en-US" sz="1600" kern="100" dirty="0">
                          <a:effectLst/>
                        </a:rPr>
                        <a:t> (at earth)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15km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</a:tr>
              <a:tr h="2902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f/# (swath)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F/10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</a:tr>
              <a:tr h="2389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f/# (along-track)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</a:rPr>
                        <a:t>F/12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</a:tr>
              <a:tr h="3111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Focal length(swath)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34mm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</a:tr>
              <a:tr h="3111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Focal length(along track)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68mm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</a:tr>
              <a:tr h="414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</a:rPr>
                        <a:t>Entrance</a:t>
                      </a:r>
                      <a:r>
                        <a:rPr lang="en-US" altLang="zh-CN" sz="1600" kern="100" baseline="0" dirty="0" smtClean="0">
                          <a:effectLst/>
                        </a:rPr>
                        <a:t> Area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</a:rPr>
                        <a:t>9.3mm</a:t>
                      </a:r>
                      <a:r>
                        <a:rPr lang="en-US" altLang="zh-CN" sz="1600" kern="100" baseline="30000" dirty="0" smtClean="0">
                          <a:effectLst/>
                        </a:rPr>
                        <a:t>2</a:t>
                      </a:r>
                      <a:endParaRPr lang="zh-CN" sz="1800" kern="100" baseline="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</a:tr>
              <a:tr h="414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Slit</a:t>
                      </a:r>
                      <a:r>
                        <a:rPr lang="en-US" altLang="zh-CN" sz="16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Length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68mm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492" marR="48492" marT="0" marB="0" anchor="ctr"/>
                </a:tc>
              </a:tr>
              <a:tr h="414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Slit width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8492" marR="484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0.8mm</a:t>
                      </a:r>
                      <a:endParaRPr lang="zh-CN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492" marR="48492" marT="0" marB="0" anchor="ctr"/>
                </a:tc>
              </a:tr>
            </a:tbl>
          </a:graphicData>
        </a:graphic>
      </p:graphicFrame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025" y="1196752"/>
            <a:ext cx="51339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35496" y="1628800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b="0" dirty="0" smtClean="0">
                <a:solidFill>
                  <a:schemeClr val="tx1"/>
                </a:solidFill>
                <a:ea typeface="宋体" pitchFamily="2" charset="-122"/>
              </a:rPr>
              <a:t>The telescope is off-axis, all-reflective, image </a:t>
            </a:r>
            <a:r>
              <a:rPr lang="en-US" altLang="zh-CN" sz="1600" b="0" dirty="0" err="1" smtClean="0">
                <a:solidFill>
                  <a:schemeClr val="tx1"/>
                </a:solidFill>
                <a:ea typeface="宋体" pitchFamily="2" charset="-122"/>
              </a:rPr>
              <a:t>telecentric</a:t>
            </a:r>
            <a:r>
              <a:rPr lang="en-US" altLang="zh-CN" sz="1600" b="0" dirty="0" smtClean="0">
                <a:solidFill>
                  <a:schemeClr val="tx1"/>
                </a:solidFill>
                <a:ea typeface="宋体" pitchFamily="2" charset="-122"/>
              </a:rPr>
              <a:t> system. the telescope has two different back focal length in the flight and swath directions</a:t>
            </a:r>
            <a:endParaRPr lang="zh-CN" altLang="en-US" sz="1600" b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539552" y="1556792"/>
            <a:ext cx="7813848" cy="4389354"/>
          </a:xfrm>
          <a:prstGeom prst="rect">
            <a:avLst/>
          </a:prstGeom>
          <a:gradFill flip="none" rotWithShape="1">
            <a:gsLst>
              <a:gs pos="0">
                <a:srgbClr val="000004"/>
              </a:gs>
              <a:gs pos="100000">
                <a:srgbClr val="FFFFFF"/>
              </a:gs>
              <a:gs pos="99000">
                <a:srgbClr val="1F1F94"/>
              </a:gs>
            </a:gsLst>
            <a:lin ang="60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3600" dirty="0"/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671201" y="5410804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1990</a:t>
            </a:r>
          </a:p>
        </p:txBody>
      </p:sp>
      <p:graphicFrame>
        <p:nvGraphicFramePr>
          <p:cNvPr id="4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85899049"/>
              </p:ext>
            </p:extLst>
          </p:nvPr>
        </p:nvGraphicFramePr>
        <p:xfrm>
          <a:off x="835870" y="1827986"/>
          <a:ext cx="7178412" cy="36438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6402"/>
                <a:gridCol w="1205786"/>
                <a:gridCol w="1187018"/>
                <a:gridCol w="1196402"/>
                <a:gridCol w="1196402"/>
                <a:gridCol w="1196402"/>
              </a:tblGrid>
              <a:tr h="40405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</a:tr>
              <a:tr h="40405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</a:tr>
              <a:tr h="4051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</a:tr>
              <a:tr h="4051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</a:tr>
              <a:tr h="4051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</a:tr>
              <a:tr h="4051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</a:tr>
              <a:tr h="4051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33" marB="45733"/>
                </a:tc>
              </a:tr>
              <a:tr h="4051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</a:tr>
              <a:tr h="4051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906822" y="5396056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2000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083826" y="5410804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5277941" y="5412852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6488949" y="5398104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2030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617916" y="5412852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bg1"/>
                </a:solidFill>
              </a:rPr>
              <a:t>2040</a:t>
            </a:r>
          </a:p>
        </p:txBody>
      </p:sp>
      <p:sp>
        <p:nvSpPr>
          <p:cNvPr id="10" name="Pentagon 15"/>
          <p:cNvSpPr/>
          <p:nvPr/>
        </p:nvSpPr>
        <p:spPr>
          <a:xfrm>
            <a:off x="3352806" y="2711732"/>
            <a:ext cx="1414772" cy="24923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SCIAMACHY</a:t>
            </a:r>
          </a:p>
        </p:txBody>
      </p:sp>
      <p:sp>
        <p:nvSpPr>
          <p:cNvPr id="11" name="Pentagon 16"/>
          <p:cNvSpPr/>
          <p:nvPr/>
        </p:nvSpPr>
        <p:spPr>
          <a:xfrm>
            <a:off x="3718192" y="3102718"/>
            <a:ext cx="1336166" cy="2508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OMI</a:t>
            </a:r>
          </a:p>
        </p:txBody>
      </p:sp>
      <p:sp>
        <p:nvSpPr>
          <p:cNvPr id="12" name="Pentagon 17"/>
          <p:cNvSpPr/>
          <p:nvPr/>
        </p:nvSpPr>
        <p:spPr>
          <a:xfrm>
            <a:off x="4000078" y="2335034"/>
            <a:ext cx="1587679" cy="2159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GOME-2</a:t>
            </a:r>
          </a:p>
        </p:txBody>
      </p:sp>
      <p:sp>
        <p:nvSpPr>
          <p:cNvPr id="13" name="Pentagon 19"/>
          <p:cNvSpPr/>
          <p:nvPr/>
        </p:nvSpPr>
        <p:spPr>
          <a:xfrm>
            <a:off x="5147150" y="3898710"/>
            <a:ext cx="991519" cy="28733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TROPOMI</a:t>
            </a:r>
          </a:p>
        </p:txBody>
      </p:sp>
      <p:sp>
        <p:nvSpPr>
          <p:cNvPr id="14" name="Pentagon 21"/>
          <p:cNvSpPr/>
          <p:nvPr/>
        </p:nvSpPr>
        <p:spPr>
          <a:xfrm>
            <a:off x="5528765" y="4321906"/>
            <a:ext cx="1486410" cy="25082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S4/UVN</a:t>
            </a:r>
          </a:p>
        </p:txBody>
      </p:sp>
      <p:sp>
        <p:nvSpPr>
          <p:cNvPr id="15" name="Pentagon 22"/>
          <p:cNvSpPr/>
          <p:nvPr/>
        </p:nvSpPr>
        <p:spPr>
          <a:xfrm>
            <a:off x="5995719" y="4736958"/>
            <a:ext cx="1993769" cy="252413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S5/UVNS</a:t>
            </a:r>
          </a:p>
        </p:txBody>
      </p:sp>
      <p:sp>
        <p:nvSpPr>
          <p:cNvPr id="16" name="Tekstvak 19"/>
          <p:cNvSpPr txBox="1"/>
          <p:nvPr/>
        </p:nvSpPr>
        <p:spPr>
          <a:xfrm>
            <a:off x="683568" y="1124744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/>
              <a:t>Continuity</a:t>
            </a:r>
            <a:r>
              <a:rPr lang="nl-NL" sz="2000" dirty="0" smtClean="0"/>
              <a:t> of GOME(2)/SCIAMACHY/OMI/TROPOMI</a:t>
            </a:r>
            <a:endParaRPr lang="nl-NL" sz="2000" dirty="0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487491" y="5409432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chemeClr val="bg1"/>
                </a:solidFill>
              </a:rPr>
              <a:t>1980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8" name="Pentagon 14"/>
          <p:cNvSpPr/>
          <p:nvPr/>
        </p:nvSpPr>
        <p:spPr>
          <a:xfrm>
            <a:off x="2559625" y="2335034"/>
            <a:ext cx="1089892" cy="2159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GOME</a:t>
            </a:r>
          </a:p>
        </p:txBody>
      </p:sp>
      <p:sp>
        <p:nvSpPr>
          <p:cNvPr id="19" name="Pentagon 17"/>
          <p:cNvSpPr/>
          <p:nvPr/>
        </p:nvSpPr>
        <p:spPr>
          <a:xfrm>
            <a:off x="732634" y="1909980"/>
            <a:ext cx="2620172" cy="2159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TOMS</a:t>
            </a:r>
            <a:endParaRPr lang="en-US" sz="1400" dirty="0"/>
          </a:p>
        </p:txBody>
      </p:sp>
      <p:sp>
        <p:nvSpPr>
          <p:cNvPr id="20" name="Pentagon 17"/>
          <p:cNvSpPr/>
          <p:nvPr/>
        </p:nvSpPr>
        <p:spPr>
          <a:xfrm>
            <a:off x="4963619" y="3549290"/>
            <a:ext cx="1238866" cy="2159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OMPS</a:t>
            </a:r>
            <a:endParaRPr lang="en-US" sz="1400" dirty="0"/>
          </a:p>
        </p:txBody>
      </p:sp>
      <p:sp>
        <p:nvSpPr>
          <p:cNvPr id="21" name="Pentagon 17"/>
          <p:cNvSpPr/>
          <p:nvPr/>
        </p:nvSpPr>
        <p:spPr>
          <a:xfrm>
            <a:off x="4083826" y="5180156"/>
            <a:ext cx="1444939" cy="215900"/>
          </a:xfrm>
          <a:prstGeom prst="homePlat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FY-3/TOU</a:t>
            </a:r>
            <a:endParaRPr lang="en-US" sz="1400" dirty="0"/>
          </a:p>
        </p:txBody>
      </p:sp>
      <p:sp>
        <p:nvSpPr>
          <p:cNvPr id="22" name="Pentagon 17"/>
          <p:cNvSpPr/>
          <p:nvPr/>
        </p:nvSpPr>
        <p:spPr>
          <a:xfrm>
            <a:off x="5622569" y="5182204"/>
            <a:ext cx="1469711" cy="263020"/>
          </a:xfrm>
          <a:prstGeom prst="homePlat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/>
              <a:t>FY-3/HRTOU</a:t>
            </a:r>
            <a:endParaRPr lang="en-US" sz="1400" b="1" dirty="0"/>
          </a:p>
        </p:txBody>
      </p:sp>
      <p:cxnSp>
        <p:nvCxnSpPr>
          <p:cNvPr id="25" name="直接箭头连接符 24"/>
          <p:cNvCxnSpPr/>
          <p:nvPr/>
        </p:nvCxnSpPr>
        <p:spPr>
          <a:xfrm>
            <a:off x="7236296" y="5301208"/>
            <a:ext cx="648072" cy="0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979712" y="6021288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ja-JP" sz="2000" dirty="0" smtClean="0">
                <a:latin typeface="Calibri" pitchFamily="34" charset="0"/>
                <a:ea typeface="ＭＳ Ｐゴシック" pitchFamily="50" charset="-128"/>
              </a:rPr>
              <a:t>(</a:t>
            </a:r>
            <a:r>
              <a:rPr lang="en-GB" altLang="ja-JP" sz="2000" dirty="0" err="1" smtClean="0">
                <a:latin typeface="Calibri" pitchFamily="34" charset="0"/>
                <a:ea typeface="ＭＳ Ｐゴシック" pitchFamily="50" charset="-128"/>
              </a:rPr>
              <a:t>By:Joost</a:t>
            </a:r>
            <a:r>
              <a:rPr lang="en-GB" altLang="ja-JP" sz="2000" dirty="0" smtClean="0"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GB" altLang="ja-JP" sz="2000" dirty="0" err="1" smtClean="0">
                <a:latin typeface="Calibri" pitchFamily="34" charset="0"/>
                <a:ea typeface="ＭＳ Ｐゴシック" pitchFamily="50" charset="-128"/>
              </a:rPr>
              <a:t>Carpay</a:t>
            </a:r>
            <a:r>
              <a:rPr lang="en-GB" altLang="ja-JP" sz="2000" dirty="0" smtClean="0">
                <a:latin typeface="Calibri" pitchFamily="34" charset="0"/>
                <a:ea typeface="ＭＳ Ｐゴシック" pitchFamily="50" charset="-128"/>
              </a:rPr>
              <a:t>, Netherlands Space Office)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79912" y="548680"/>
            <a:ext cx="187220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Future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2771775" y="1989138"/>
            <a:ext cx="37449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0">
                <a:solidFill>
                  <a:srgbClr val="FFFF00"/>
                </a:solidFill>
                <a:ea typeface="宋体" pitchFamily="2" charset="-122"/>
              </a:rPr>
              <a:t>    </a:t>
            </a:r>
            <a:endParaRPr lang="en-US" altLang="zh-CN" sz="7200" b="0">
              <a:solidFill>
                <a:srgbClr val="FF0000"/>
              </a:solidFill>
              <a:ea typeface="华文新魏" pitchFamily="2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043608" y="1844824"/>
            <a:ext cx="7215188" cy="2952750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CN" sz="4800" dirty="0">
                <a:solidFill>
                  <a:srgbClr val="C00000"/>
                </a:solidFill>
                <a:latin typeface="Arial Rounded MT Bold" pitchFamily="34" charset="0"/>
                <a:ea typeface="+mn-ea"/>
              </a:rPr>
              <a:t>Thank you for your attention!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谢 谢！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altLang="zh-CN" sz="4800" dirty="0">
              <a:solidFill>
                <a:srgbClr val="C00000"/>
              </a:solidFill>
              <a:latin typeface="Arial Rounded MT Bold" pitchFamily="34" charset="0"/>
              <a:ea typeface="+mn-ea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zh-CN" altLang="en-US" sz="4800" dirty="0">
              <a:solidFill>
                <a:srgbClr val="C00000"/>
              </a:solidFill>
              <a:latin typeface="Arial Rounded MT Bold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9824207"/>
              </p:ext>
            </p:extLst>
          </p:nvPr>
        </p:nvGraphicFramePr>
        <p:xfrm>
          <a:off x="1229981" y="1772816"/>
          <a:ext cx="6654388" cy="404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71800" y="76470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新一代极轨气象卫星发射成功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876"/>
            <a:ext cx="347662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428596" y="1428736"/>
            <a:ext cx="7143800" cy="35433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FY-3series satellites are Chinese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second-generation  polar-orbiting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meteorological satellites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kumimoji="0" lang="en-US" altLang="zh-CN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Total Ozone Unit (TOU):</a:t>
            </a:r>
            <a:r>
              <a:rPr kumimoji="0" lang="en-US" altLang="zh-CN" sz="24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Total ozone </a:t>
            </a:r>
            <a:r>
              <a:rPr kumimoji="0" lang="en-US" altLang="zh-CN" sz="2400" b="0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mapper</a:t>
            </a:r>
            <a:r>
              <a:rPr kumimoji="0" lang="en-US" altLang="zh-CN" sz="24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altLang="zh-CN" sz="24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on FY-3A (May 27, 2008 --- </a:t>
            </a:r>
            <a:r>
              <a:rPr kumimoji="0" lang="en-US" altLang="zh-CN" sz="2400" b="0" kern="0" dirty="0" smtClean="0">
                <a:solidFill>
                  <a:srgbClr val="FF0000"/>
                </a:solidFill>
              </a:rPr>
              <a:t>2015</a:t>
            </a:r>
            <a:r>
              <a:rPr kumimoji="0" lang="en-US" altLang="zh-CN" sz="24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), 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altLang="zh-CN" sz="24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FY-3B (Nov. 5, 2010 --- ) </a:t>
            </a:r>
          </a:p>
          <a:p>
            <a:pPr marL="342900" lvl="0" indent="-342900" algn="l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altLang="zh-CN" sz="2400" b="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and FY-3C (Sept. 2013----)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 2" pitchFamily="18" charset="2"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6827" y="476672"/>
            <a:ext cx="4786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1</a:t>
            </a:r>
            <a:r>
              <a:rPr lang="zh-CN" altLang="en-US" dirty="0" smtClean="0">
                <a:solidFill>
                  <a:srgbClr val="7030A0"/>
                </a:solidFill>
              </a:rPr>
              <a:t>、</a:t>
            </a:r>
            <a:r>
              <a:rPr lang="en-US" altLang="zh-CN" dirty="0" smtClean="0">
                <a:solidFill>
                  <a:srgbClr val="7030A0"/>
                </a:solidFill>
              </a:rPr>
              <a:t>TOU---introduction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800" dirty="0" smtClean="0"/>
              <a:t>It is the first instrument for daily global coverage of total ozone monitoring in China</a:t>
            </a:r>
            <a:endParaRPr lang="zh-CN" alt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/>
          </p:cNvGraphicFramePr>
          <p:nvPr/>
        </p:nvGraphicFramePr>
        <p:xfrm>
          <a:off x="683568" y="4437112"/>
          <a:ext cx="3024138" cy="1898144"/>
        </p:xfrm>
        <a:graphic>
          <a:graphicData uri="http://schemas.openxmlformats.org/drawingml/2006/table">
            <a:tbl>
              <a:tblPr/>
              <a:tblGrid>
                <a:gridCol w="1006250"/>
                <a:gridCol w="1010291"/>
                <a:gridCol w="1007597"/>
              </a:tblGrid>
              <a:tr h="538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Channel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Central </a:t>
                      </a:r>
                      <a:r>
                        <a:rPr kumimoji="0" lang="en-US" altLang="zh-CN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wavelentgh</a:t>
                      </a:r>
                      <a:endParaRPr kumimoji="0" lang="en-US" altLang="zh-CN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(nm)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Band width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(nm)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308.68</a:t>
                      </a: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0.15</a:t>
                      </a:r>
                      <a:endParaRPr kumimoji="0" lang="en-US" altLang="zh-CN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1.0+0.3, -0.0</a:t>
                      </a: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312.59</a:t>
                      </a: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1.0+0.3, -0.0</a:t>
                      </a: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317.61</a:t>
                      </a: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1.0+0.3, -0.0</a:t>
                      </a: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322.40</a:t>
                      </a: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1.0+0.3, -0.0</a:t>
                      </a: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331.31</a:t>
                      </a: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1.0+0.3, -0.0</a:t>
                      </a: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6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360.11</a:t>
                      </a: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altLang="zh-CN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1.0+0.3, -0.0</a:t>
                      </a: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7" y="1508071"/>
            <a:ext cx="3096344" cy="19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8" descr="Figure 1副本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563" y="3736429"/>
            <a:ext cx="4389437" cy="2428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40"/>
          <p:cNvSpPr>
            <a:spLocks noChangeArrowheads="1"/>
          </p:cNvSpPr>
          <p:nvPr/>
        </p:nvSpPr>
        <p:spPr bwMode="auto">
          <a:xfrm>
            <a:off x="4643438" y="3501008"/>
            <a:ext cx="4500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1200" b="1" dirty="0"/>
              <a:t>Picture of FY-3A/</a:t>
            </a:r>
            <a:r>
              <a:rPr lang="en-US" altLang="zh-CN" sz="1200" b="1" dirty="0" err="1"/>
              <a:t>TOU:optical</a:t>
            </a:r>
            <a:r>
              <a:rPr lang="en-US" altLang="zh-CN" sz="1200" b="1" dirty="0"/>
              <a:t> assembly and </a:t>
            </a:r>
            <a:r>
              <a:rPr lang="en-US" altLang="zh-CN" sz="1200" b="1" dirty="0" err="1"/>
              <a:t>eletronical</a:t>
            </a:r>
            <a:r>
              <a:rPr lang="en-US" altLang="zh-CN" sz="1200" b="1" dirty="0"/>
              <a:t> unit</a:t>
            </a:r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1331913" y="4077072"/>
            <a:ext cx="16600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rgbClr val="4213B9"/>
                </a:solidFill>
              </a:rPr>
              <a:t>Spectral </a:t>
            </a:r>
            <a:r>
              <a:rPr lang="en-US" altLang="zh-CN" sz="1400" b="1" dirty="0" err="1">
                <a:solidFill>
                  <a:srgbClr val="4213B9"/>
                </a:solidFill>
              </a:rPr>
              <a:t>propterties</a:t>
            </a:r>
            <a:endParaRPr lang="en-US" altLang="zh-CN" sz="1400" b="1" dirty="0">
              <a:solidFill>
                <a:srgbClr val="4213B9"/>
              </a:solidFill>
            </a:endParaRPr>
          </a:p>
        </p:txBody>
      </p:sp>
      <p:graphicFrame>
        <p:nvGraphicFramePr>
          <p:cNvPr id="9" name="Group 42"/>
          <p:cNvGraphicFramePr>
            <a:graphicFrameLocks/>
          </p:cNvGraphicFramePr>
          <p:nvPr/>
        </p:nvGraphicFramePr>
        <p:xfrm>
          <a:off x="323528" y="1484784"/>
          <a:ext cx="4069116" cy="2597353"/>
        </p:xfrm>
        <a:graphic>
          <a:graphicData uri="http://schemas.openxmlformats.org/drawingml/2006/table">
            <a:tbl>
              <a:tblPr/>
              <a:tblGrid>
                <a:gridCol w="1444160"/>
                <a:gridCol w="2624956"/>
              </a:tblGrid>
              <a:tr h="315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Parameter</a:t>
                      </a: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Detector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Multiplier Tube detector (PMT)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FOV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3.6</a:t>
                      </a: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°</a:t>
                      </a: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×3.6</a:t>
                      </a: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Spatial 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50km at Nadir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Swath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2908km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4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Number of samples/scan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31 points  in 8.16s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5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Operation modes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1. Normal scan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2. Wavelength monitoring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3. Radiometric Calibration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Scientific 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Total column ozone, Aerosol, volcanic SO</a:t>
                      </a:r>
                      <a:r>
                        <a:rPr kumimoji="0" lang="en-US" altLang="zh-CN" sz="1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 Box 71"/>
          <p:cNvSpPr txBox="1">
            <a:spLocks noChangeArrowheads="1"/>
          </p:cNvSpPr>
          <p:nvPr/>
        </p:nvSpPr>
        <p:spPr bwMode="auto">
          <a:xfrm>
            <a:off x="1187624" y="1196752"/>
            <a:ext cx="2430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 dirty="0">
                <a:solidFill>
                  <a:srgbClr val="4213B9"/>
                </a:solidFill>
              </a:rPr>
              <a:t>Instrument Characteristics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476672"/>
            <a:ext cx="4786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1</a:t>
            </a:r>
            <a:r>
              <a:rPr lang="zh-CN" altLang="en-US" dirty="0" smtClean="0">
                <a:solidFill>
                  <a:srgbClr val="7030A0"/>
                </a:solidFill>
              </a:rPr>
              <a:t>、</a:t>
            </a:r>
            <a:r>
              <a:rPr lang="en-US" altLang="zh-CN" dirty="0" smtClean="0">
                <a:solidFill>
                  <a:srgbClr val="7030A0"/>
                </a:solidFill>
              </a:rPr>
              <a:t>TOU---introduction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32040" y="6021288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200" dirty="0" smtClean="0"/>
              <a:t>It has a single, fixed Ebert-</a:t>
            </a:r>
            <a:r>
              <a:rPr lang="en-US" altLang="zh-CN" sz="1200" dirty="0" err="1" smtClean="0"/>
              <a:t>Fastie</a:t>
            </a:r>
            <a:r>
              <a:rPr lang="en-US" altLang="zh-CN" sz="1200" dirty="0" smtClean="0"/>
              <a:t> </a:t>
            </a:r>
            <a:r>
              <a:rPr lang="en-US" altLang="zh-CN" sz="1200" dirty="0" err="1" smtClean="0"/>
              <a:t>monochromator</a:t>
            </a:r>
            <a:r>
              <a:rPr lang="en-US" altLang="zh-CN" sz="1200" dirty="0" smtClean="0"/>
              <a:t> with a fixed grating and an array of exit slits 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图片1（a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271936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图片1（b）"/>
          <p:cNvPicPr>
            <a:picLocks noChangeAspect="1" noChangeArrowheads="1"/>
          </p:cNvPicPr>
          <p:nvPr/>
        </p:nvPicPr>
        <p:blipFill>
          <a:blip r:embed="rId4" cstate="print"/>
          <a:srcRect b="3409"/>
          <a:stretch>
            <a:fillRect/>
          </a:stretch>
        </p:blipFill>
        <p:spPr bwMode="auto">
          <a:xfrm>
            <a:off x="2699792" y="3933056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1520" y="6021288"/>
            <a:ext cx="62646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Comparisons for clear sky earth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宋体" pitchFamily="2" charset="-122"/>
                <a:cs typeface="Times New Roman" pitchFamily="18" charset="0"/>
              </a:rPr>
              <a:t>’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 radiance and solar irradiance for FY-3B/C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981" y="476672"/>
            <a:ext cx="5217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1</a:t>
            </a:r>
            <a:r>
              <a:rPr lang="zh-CN" altLang="en-US" dirty="0" smtClean="0">
                <a:solidFill>
                  <a:srgbClr val="7030A0"/>
                </a:solidFill>
              </a:rPr>
              <a:t>、</a:t>
            </a:r>
            <a:r>
              <a:rPr lang="en-US" altLang="zh-CN" dirty="0" smtClean="0">
                <a:solidFill>
                  <a:srgbClr val="7030A0"/>
                </a:solidFill>
              </a:rPr>
              <a:t>TOU---status on orbit</a:t>
            </a:r>
            <a:endParaRPr lang="zh-CN" altLang="en-US" dirty="0">
              <a:solidFill>
                <a:srgbClr val="7030A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556792"/>
            <a:ext cx="5112568" cy="235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580112" y="1988840"/>
            <a:ext cx="33843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altLang="zh-CN" sz="1600" b="1" dirty="0" smtClean="0"/>
              <a:t> FY-3A/TOU</a:t>
            </a:r>
            <a:r>
              <a:rPr lang="en-US" altLang="zh-CN" sz="1600" b="1" dirty="0"/>
              <a:t>: </a:t>
            </a:r>
            <a:r>
              <a:rPr lang="en-US" altLang="zh-CN" sz="1600" dirty="0" smtClean="0"/>
              <a:t>5</a:t>
            </a:r>
            <a:r>
              <a:rPr lang="en-US" altLang="zh-CN" sz="1600" baseline="30000" dirty="0" smtClean="0"/>
              <a:t>th</a:t>
            </a:r>
            <a:r>
              <a:rPr lang="en-US" altLang="zh-CN" sz="1600" dirty="0" smtClean="0"/>
              <a:t> and 6</a:t>
            </a:r>
            <a:r>
              <a:rPr lang="en-US" altLang="zh-CN" sz="1600" baseline="30000" dirty="0" smtClean="0"/>
              <a:t>th</a:t>
            </a:r>
            <a:r>
              <a:rPr lang="en-US" altLang="zh-CN" sz="1600" dirty="0" smtClean="0"/>
              <a:t> </a:t>
            </a:r>
            <a:r>
              <a:rPr lang="en-US" altLang="zh-CN" sz="1600" b="1" dirty="0" smtClean="0"/>
              <a:t>channel </a:t>
            </a:r>
            <a:r>
              <a:rPr lang="en-US" altLang="zh-CN" sz="1600" b="1" dirty="0"/>
              <a:t>‘s higher about </a:t>
            </a:r>
            <a:r>
              <a:rPr lang="en-US" altLang="zh-CN" sz="1600" b="1" dirty="0" smtClean="0"/>
              <a:t>17-20%,caused </a:t>
            </a:r>
            <a:r>
              <a:rPr lang="en-US" altLang="zh-CN" sz="1600" b="1" dirty="0"/>
              <a:t>by reflectivity of satellite coat</a:t>
            </a:r>
          </a:p>
          <a:p>
            <a:pPr algn="just">
              <a:buFont typeface="Arial" charset="0"/>
              <a:buChar char="•"/>
            </a:pPr>
            <a:r>
              <a:rPr lang="en-US" altLang="zh-CN" sz="1600" b="1" dirty="0" smtClean="0"/>
              <a:t> FY-3B/TOU</a:t>
            </a:r>
            <a:r>
              <a:rPr lang="en-US" altLang="zh-CN" sz="1600" b="1" dirty="0"/>
              <a:t>: all channels have good agreement,  about 2%</a:t>
            </a:r>
            <a:endParaRPr lang="zh-CN" altLang="en-US" sz="1600" b="1" dirty="0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724128" y="4077072"/>
            <a:ext cx="3240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n-US" altLang="zh-CN" sz="1600" b="1" dirty="0" smtClean="0"/>
              <a:t>FY-3C/TOU: atmospheric radiance  mode work well, but solar irradiance mode has problem, </a:t>
            </a:r>
            <a:endParaRPr lang="en-US" altLang="zh-CN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表 1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9" t="20589" r="2174" b="1870"/>
          <a:stretch/>
        </p:blipFill>
        <p:spPr bwMode="auto">
          <a:xfrm>
            <a:off x="323528" y="1628800"/>
            <a:ext cx="403244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95536" y="4869160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smtClean="0"/>
              <a:t>Comparison of total ozone between </a:t>
            </a:r>
            <a:r>
              <a:rPr lang="en-US" altLang="zh-CN" sz="1400" dirty="0" smtClean="0">
                <a:solidFill>
                  <a:srgbClr val="C00000"/>
                </a:solidFill>
              </a:rPr>
              <a:t>FY-3B/TOU</a:t>
            </a:r>
            <a:r>
              <a:rPr lang="en-US" altLang="zh-CN" sz="1400" dirty="0" smtClean="0"/>
              <a:t> and Brewer (Finland).</a:t>
            </a:r>
            <a:r>
              <a:rPr lang="zh-CN" altLang="zh-CN" sz="1400" dirty="0" smtClean="0"/>
              <a:t> </a:t>
            </a:r>
            <a:endParaRPr lang="en-US" altLang="zh-CN" sz="1400" dirty="0" smtClean="0"/>
          </a:p>
          <a:p>
            <a:pPr algn="just"/>
            <a:r>
              <a:rPr lang="en-US" altLang="zh-CN" sz="1400" dirty="0" smtClean="0"/>
              <a:t>Mean deviation: 1.45</a:t>
            </a:r>
            <a:r>
              <a:rPr lang="en-US" altLang="zh-CN" sz="1400" dirty="0"/>
              <a:t>%</a:t>
            </a:r>
            <a:r>
              <a:rPr lang="zh-CN" altLang="zh-CN" sz="1400" dirty="0" smtClean="0"/>
              <a:t>，</a:t>
            </a:r>
            <a:r>
              <a:rPr lang="en-US" altLang="zh-CN" sz="1400" dirty="0" smtClean="0"/>
              <a:t>RMS Deviation: 2.65</a:t>
            </a:r>
            <a:r>
              <a:rPr lang="en-US" altLang="zh-CN" sz="1400" dirty="0"/>
              <a:t>%</a:t>
            </a:r>
            <a:r>
              <a:rPr lang="zh-CN" altLang="zh-CN" sz="1400" dirty="0" smtClean="0"/>
              <a:t>，</a:t>
            </a:r>
            <a:endParaRPr lang="en-US" altLang="zh-CN" sz="1400" dirty="0" smtClean="0"/>
          </a:p>
          <a:p>
            <a:pPr algn="just"/>
            <a:r>
              <a:rPr lang="en-US" altLang="zh-CN" sz="1400" dirty="0" smtClean="0"/>
              <a:t>R</a:t>
            </a:r>
            <a:r>
              <a:rPr lang="en-US" altLang="zh-CN" sz="1400" baseline="30000" dirty="0" smtClean="0"/>
              <a:t>2</a:t>
            </a:r>
            <a:r>
              <a:rPr lang="en-US" altLang="zh-CN" sz="1400" dirty="0" smtClean="0"/>
              <a:t>: 0.9866</a:t>
            </a:r>
            <a:endParaRPr lang="zh-CN" altLang="zh-CN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236212" y="476672"/>
            <a:ext cx="4367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1</a:t>
            </a:r>
            <a:r>
              <a:rPr lang="zh-CN" altLang="en-US" dirty="0" smtClean="0">
                <a:solidFill>
                  <a:srgbClr val="7030A0"/>
                </a:solidFill>
              </a:rPr>
              <a:t>、</a:t>
            </a:r>
            <a:r>
              <a:rPr lang="en-US" altLang="zh-CN" dirty="0" smtClean="0">
                <a:solidFill>
                  <a:srgbClr val="7030A0"/>
                </a:solidFill>
              </a:rPr>
              <a:t>TOU---Validation</a:t>
            </a:r>
            <a:endParaRPr lang="zh-CN" altLang="en-US" dirty="0">
              <a:solidFill>
                <a:srgbClr val="7030A0"/>
              </a:solidFill>
            </a:endParaRPr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8011909"/>
              </p:ext>
            </p:extLst>
          </p:nvPr>
        </p:nvGraphicFramePr>
        <p:xfrm>
          <a:off x="4644008" y="1628800"/>
          <a:ext cx="42484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矩形 5"/>
          <p:cNvSpPr/>
          <p:nvPr/>
        </p:nvSpPr>
        <p:spPr>
          <a:xfrm>
            <a:off x="5148064" y="5013176"/>
            <a:ext cx="38164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Comparison of total ozone between </a:t>
            </a:r>
            <a:r>
              <a:rPr lang="en-US" altLang="zh-CN" sz="1400" dirty="0" smtClean="0">
                <a:solidFill>
                  <a:srgbClr val="C00000"/>
                </a:solidFill>
              </a:rPr>
              <a:t>FY-3B/TOU</a:t>
            </a:r>
            <a:r>
              <a:rPr lang="en-US" altLang="zh-CN" sz="1400" dirty="0" smtClean="0"/>
              <a:t> and </a:t>
            </a:r>
            <a:r>
              <a:rPr lang="en-US" altLang="zh-CN" sz="1400" dirty="0" err="1" smtClean="0"/>
              <a:t>Metop</a:t>
            </a:r>
            <a:r>
              <a:rPr lang="en-US" altLang="zh-CN" sz="1400" dirty="0" smtClean="0"/>
              <a:t>-B/GOME-2.</a:t>
            </a:r>
            <a:r>
              <a:rPr lang="zh-CN" altLang="zh-CN" sz="1400" dirty="0" smtClean="0"/>
              <a:t> </a:t>
            </a:r>
            <a:endParaRPr lang="en-US" altLang="zh-CN" sz="1400" dirty="0" smtClean="0"/>
          </a:p>
          <a:p>
            <a:r>
              <a:rPr lang="en-US" altLang="zh-CN" sz="1400" dirty="0" smtClean="0">
                <a:solidFill>
                  <a:schemeClr val="accent1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R</a:t>
            </a:r>
            <a:r>
              <a:rPr lang="en-US" altLang="zh-CN" sz="1400" baseline="30000" dirty="0" smtClean="0">
                <a:solidFill>
                  <a:schemeClr val="accent1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en-US" altLang="zh-CN" sz="1400" dirty="0" smtClean="0">
                <a:solidFill>
                  <a:schemeClr val="accent1">
                    <a:lumMod val="75000"/>
                  </a:schemeClr>
                </a:solidFill>
                <a:latin typeface="华文新魏" pitchFamily="2" charset="-122"/>
                <a:ea typeface="华文新魏" pitchFamily="2" charset="-122"/>
              </a:rPr>
              <a:t>:0.9937</a:t>
            </a:r>
            <a:endParaRPr lang="zh-CN" altLang="en-US" sz="1400" dirty="0" smtClean="0">
              <a:solidFill>
                <a:schemeClr val="accent1">
                  <a:lumMod val="7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endParaRPr lang="en-US" altLang="zh-CN" sz="1400" dirty="0" smtClean="0"/>
          </a:p>
          <a:p>
            <a:endParaRPr lang="en-US" altLang="zh-CN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131840" y="58772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2236F2"/>
                </a:solidFill>
              </a:rPr>
              <a:t>(Results  by Wang </a:t>
            </a:r>
            <a:r>
              <a:rPr lang="en-US" altLang="zh-CN" sz="1800" dirty="0" err="1" smtClean="0">
                <a:solidFill>
                  <a:srgbClr val="2236F2"/>
                </a:solidFill>
              </a:rPr>
              <a:t>Weihe,CMA</a:t>
            </a:r>
            <a:r>
              <a:rPr lang="en-US" altLang="zh-CN" sz="1800" dirty="0" smtClean="0">
                <a:solidFill>
                  <a:srgbClr val="2236F2"/>
                </a:solidFill>
              </a:rPr>
              <a:t>)</a:t>
            </a:r>
            <a:endParaRPr lang="zh-CN" altLang="en-US" sz="1800" dirty="0">
              <a:solidFill>
                <a:srgbClr val="2236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87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611560" y="1340768"/>
            <a:ext cx="7776864" cy="4480748"/>
            <a:chOff x="3943333" y="1683381"/>
            <a:chExt cx="4572032" cy="2501746"/>
          </a:xfrm>
        </p:grpSpPr>
        <p:sp>
          <p:nvSpPr>
            <p:cNvPr id="21" name="TextBox 20"/>
            <p:cNvSpPr txBox="1"/>
            <p:nvPr/>
          </p:nvSpPr>
          <p:spPr>
            <a:xfrm>
              <a:off x="4086209" y="3996101"/>
              <a:ext cx="4429156" cy="189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2236F2"/>
                  </a:solidFill>
                  <a:ea typeface="宋体" charset="-122"/>
                </a:rPr>
                <a:t>the Antarctic  ozone hole from </a:t>
              </a:r>
              <a:r>
                <a:rPr lang="en-US" altLang="zh-CN" sz="1400" b="1" dirty="0" smtClean="0">
                  <a:solidFill>
                    <a:srgbClr val="2236F2"/>
                  </a:solidFill>
                  <a:latin typeface="华文新魏" pitchFamily="2" charset="-122"/>
                  <a:ea typeface="华文新魏" pitchFamily="2" charset="-122"/>
                </a:rPr>
                <a:t>2008 to 2015 (By: Wang </a:t>
              </a:r>
              <a:r>
                <a:rPr lang="en-US" altLang="zh-CN" sz="1400" b="1" dirty="0" err="1" smtClean="0">
                  <a:solidFill>
                    <a:srgbClr val="2236F2"/>
                  </a:solidFill>
                  <a:latin typeface="华文新魏" pitchFamily="2" charset="-122"/>
                  <a:ea typeface="华文新魏" pitchFamily="2" charset="-122"/>
                </a:rPr>
                <a:t>Weihe,CMA</a:t>
              </a:r>
              <a:r>
                <a:rPr lang="en-US" altLang="zh-CN" sz="1400" b="1" dirty="0" smtClean="0">
                  <a:solidFill>
                    <a:srgbClr val="2236F2"/>
                  </a:solidFill>
                  <a:latin typeface="华文新魏" pitchFamily="2" charset="-122"/>
                  <a:ea typeface="华文新魏" pitchFamily="2" charset="-122"/>
                </a:rPr>
                <a:t>)</a:t>
              </a:r>
              <a:endParaRPr lang="zh-CN" altLang="en-US" sz="1400" b="1" dirty="0">
                <a:solidFill>
                  <a:srgbClr val="2236F2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grpSp>
          <p:nvGrpSpPr>
            <p:cNvPr id="22" name="组合 18"/>
            <p:cNvGrpSpPr/>
            <p:nvPr/>
          </p:nvGrpSpPr>
          <p:grpSpPr>
            <a:xfrm>
              <a:off x="3943333" y="1683381"/>
              <a:ext cx="4519449" cy="2389361"/>
              <a:chOff x="3943333" y="1572412"/>
              <a:chExt cx="4519449" cy="2389361"/>
            </a:xfrm>
          </p:grpSpPr>
          <p:grpSp>
            <p:nvGrpSpPr>
              <p:cNvPr id="23" name="组合 19"/>
              <p:cNvGrpSpPr/>
              <p:nvPr/>
            </p:nvGrpSpPr>
            <p:grpSpPr>
              <a:xfrm>
                <a:off x="5086341" y="2786858"/>
                <a:ext cx="1069476" cy="1174915"/>
                <a:chOff x="5086341" y="2786858"/>
                <a:chExt cx="1069476" cy="1174915"/>
              </a:xfrm>
            </p:grpSpPr>
            <p:pic>
              <p:nvPicPr>
                <p:cNvPr id="47" name="图片 46" descr="2013.bmp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5086341" y="2786858"/>
                  <a:ext cx="1069476" cy="928694"/>
                </a:xfrm>
                <a:prstGeom prst="rect">
                  <a:avLst/>
                </a:prstGeom>
              </p:spPr>
            </p:pic>
            <p:sp>
              <p:nvSpPr>
                <p:cNvPr id="48" name="Rectangle 6"/>
                <p:cNvSpPr>
                  <a:spLocks noChangeArrowheads="1"/>
                </p:cNvSpPr>
                <p:nvPr/>
              </p:nvSpPr>
              <p:spPr bwMode="auto">
                <a:xfrm>
                  <a:off x="5424601" y="3715552"/>
                  <a:ext cx="447558" cy="246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00" b="1" dirty="0" smtClean="0"/>
                    <a:t>2013</a:t>
                  </a:r>
                  <a:endParaRPr lang="en-US" altLang="zh-CN" sz="1000" b="1" dirty="0"/>
                </a:p>
              </p:txBody>
            </p:sp>
          </p:grpSp>
          <p:grpSp>
            <p:nvGrpSpPr>
              <p:cNvPr id="24" name="组合 20"/>
              <p:cNvGrpSpPr/>
              <p:nvPr/>
            </p:nvGrpSpPr>
            <p:grpSpPr>
              <a:xfrm>
                <a:off x="3943333" y="1572412"/>
                <a:ext cx="1000141" cy="1214446"/>
                <a:chOff x="3943333" y="1572412"/>
                <a:chExt cx="1000141" cy="1214446"/>
              </a:xfrm>
            </p:grpSpPr>
            <p:pic>
              <p:nvPicPr>
                <p:cNvPr id="45" name="图片 44" descr="图2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3943333" y="1572412"/>
                  <a:ext cx="1000141" cy="1000132"/>
                </a:xfrm>
                <a:prstGeom prst="rect">
                  <a:avLst/>
                </a:prstGeom>
              </p:spPr>
            </p:pic>
            <p:sp>
              <p:nvSpPr>
                <p:cNvPr id="46" name="Rectangle 6"/>
                <p:cNvSpPr>
                  <a:spLocks noChangeArrowheads="1"/>
                </p:cNvSpPr>
                <p:nvPr/>
              </p:nvSpPr>
              <p:spPr bwMode="auto">
                <a:xfrm>
                  <a:off x="4229085" y="2525248"/>
                  <a:ext cx="473206" cy="2616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100" b="1" dirty="0"/>
                    <a:t>2008</a:t>
                  </a:r>
                </a:p>
              </p:txBody>
            </p:sp>
          </p:grpSp>
          <p:grpSp>
            <p:nvGrpSpPr>
              <p:cNvPr id="25" name="组合 21"/>
              <p:cNvGrpSpPr/>
              <p:nvPr/>
            </p:nvGrpSpPr>
            <p:grpSpPr>
              <a:xfrm>
                <a:off x="5157779" y="1572412"/>
                <a:ext cx="1000132" cy="1143008"/>
                <a:chOff x="5157779" y="1572412"/>
                <a:chExt cx="1000132" cy="1143008"/>
              </a:xfrm>
            </p:grpSpPr>
            <p:sp>
              <p:nvSpPr>
                <p:cNvPr id="43" name="Rectangle 7"/>
                <p:cNvSpPr>
                  <a:spLocks noChangeArrowheads="1"/>
                </p:cNvSpPr>
                <p:nvPr/>
              </p:nvSpPr>
              <p:spPr bwMode="auto">
                <a:xfrm>
                  <a:off x="5372093" y="2469199"/>
                  <a:ext cx="500066" cy="246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000" b="1" dirty="0"/>
                    <a:t>2009</a:t>
                  </a:r>
                </a:p>
              </p:txBody>
            </p:sp>
            <p:pic>
              <p:nvPicPr>
                <p:cNvPr id="44" name="图片 43" descr="图7(a)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5157779" y="1572412"/>
                  <a:ext cx="1000132" cy="932074"/>
                </a:xfrm>
                <a:prstGeom prst="rect">
                  <a:avLst/>
                </a:prstGeom>
              </p:spPr>
            </p:pic>
          </p:grpSp>
          <p:grpSp>
            <p:nvGrpSpPr>
              <p:cNvPr id="26" name="组合 22"/>
              <p:cNvGrpSpPr/>
              <p:nvPr/>
            </p:nvGrpSpPr>
            <p:grpSpPr>
              <a:xfrm>
                <a:off x="6229349" y="1572412"/>
                <a:ext cx="1000131" cy="1174915"/>
                <a:chOff x="6229349" y="1572412"/>
                <a:chExt cx="1000131" cy="1174915"/>
              </a:xfrm>
            </p:grpSpPr>
            <p:sp>
              <p:nvSpPr>
                <p:cNvPr id="41" name="Rectangle 6"/>
                <p:cNvSpPr>
                  <a:spLocks noChangeArrowheads="1"/>
                </p:cNvSpPr>
                <p:nvPr/>
              </p:nvSpPr>
              <p:spPr bwMode="auto">
                <a:xfrm>
                  <a:off x="6515101" y="2501106"/>
                  <a:ext cx="447558" cy="246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00" b="1" dirty="0"/>
                    <a:t>2010</a:t>
                  </a:r>
                </a:p>
              </p:txBody>
            </p:sp>
            <p:pic>
              <p:nvPicPr>
                <p:cNvPr id="42" name="图片 41" descr="图7(b)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6229349" y="1572412"/>
                  <a:ext cx="1000131" cy="928694"/>
                </a:xfrm>
                <a:prstGeom prst="rect">
                  <a:avLst/>
                </a:prstGeom>
              </p:spPr>
            </p:pic>
          </p:grpSp>
          <p:grpSp>
            <p:nvGrpSpPr>
              <p:cNvPr id="27" name="组合 23"/>
              <p:cNvGrpSpPr/>
              <p:nvPr/>
            </p:nvGrpSpPr>
            <p:grpSpPr>
              <a:xfrm>
                <a:off x="7443796" y="1572412"/>
                <a:ext cx="1000132" cy="1174915"/>
                <a:chOff x="7443796" y="1572412"/>
                <a:chExt cx="1000132" cy="1174915"/>
              </a:xfrm>
            </p:grpSpPr>
            <p:sp>
              <p:nvSpPr>
                <p:cNvPr id="39" name="Rectangle 6"/>
                <p:cNvSpPr>
                  <a:spLocks noChangeArrowheads="1"/>
                </p:cNvSpPr>
                <p:nvPr/>
              </p:nvSpPr>
              <p:spPr bwMode="auto">
                <a:xfrm>
                  <a:off x="7729547" y="2501106"/>
                  <a:ext cx="447558" cy="246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00" b="1" dirty="0"/>
                    <a:t>2011</a:t>
                  </a:r>
                </a:p>
              </p:txBody>
            </p:sp>
            <p:pic>
              <p:nvPicPr>
                <p:cNvPr id="40" name="图片 39" descr="图7(c).jpg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7443796" y="1572412"/>
                  <a:ext cx="1000132" cy="935712"/>
                </a:xfrm>
                <a:prstGeom prst="rect">
                  <a:avLst/>
                </a:prstGeom>
              </p:spPr>
            </p:pic>
          </p:grpSp>
          <p:grpSp>
            <p:nvGrpSpPr>
              <p:cNvPr id="28" name="组合 24"/>
              <p:cNvGrpSpPr/>
              <p:nvPr/>
            </p:nvGrpSpPr>
            <p:grpSpPr>
              <a:xfrm>
                <a:off x="4014771" y="2786858"/>
                <a:ext cx="941591" cy="1174915"/>
                <a:chOff x="4014771" y="2786858"/>
                <a:chExt cx="941591" cy="1174915"/>
              </a:xfrm>
            </p:grpSpPr>
            <p:sp>
              <p:nvSpPr>
                <p:cNvPr id="37" name="Rectangle 6"/>
                <p:cNvSpPr>
                  <a:spLocks noChangeArrowheads="1"/>
                </p:cNvSpPr>
                <p:nvPr/>
              </p:nvSpPr>
              <p:spPr bwMode="auto">
                <a:xfrm>
                  <a:off x="4210155" y="3715552"/>
                  <a:ext cx="447558" cy="246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00" b="1" dirty="0"/>
                    <a:t>2012</a:t>
                  </a:r>
                </a:p>
              </p:txBody>
            </p:sp>
            <p:pic>
              <p:nvPicPr>
                <p:cNvPr id="38" name="图片 37" descr="图7(d).jp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4014771" y="2786858"/>
                  <a:ext cx="941591" cy="928694"/>
                </a:xfrm>
                <a:prstGeom prst="rect">
                  <a:avLst/>
                </a:prstGeom>
              </p:spPr>
            </p:pic>
          </p:grpSp>
          <p:grpSp>
            <p:nvGrpSpPr>
              <p:cNvPr id="29" name="组合 25"/>
              <p:cNvGrpSpPr/>
              <p:nvPr/>
            </p:nvGrpSpPr>
            <p:grpSpPr>
              <a:xfrm>
                <a:off x="6229349" y="2791031"/>
                <a:ext cx="1071570" cy="1170742"/>
                <a:chOff x="6229349" y="2791031"/>
                <a:chExt cx="1071570" cy="1170742"/>
              </a:xfrm>
            </p:grpSpPr>
            <p:grpSp>
              <p:nvGrpSpPr>
                <p:cNvPr id="33" name="组合 29"/>
                <p:cNvGrpSpPr/>
                <p:nvPr/>
              </p:nvGrpSpPr>
              <p:grpSpPr>
                <a:xfrm>
                  <a:off x="6229349" y="2791031"/>
                  <a:ext cx="1071570" cy="924521"/>
                  <a:chOff x="6229349" y="2791031"/>
                  <a:chExt cx="1100112" cy="939432"/>
                </a:xfrm>
              </p:grpSpPr>
              <p:pic>
                <p:nvPicPr>
                  <p:cNvPr id="35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6300787" y="2791031"/>
                    <a:ext cx="857256" cy="80718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36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6229349" y="3644114"/>
                    <a:ext cx="1100112" cy="863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34" name="Rectangle 6"/>
                <p:cNvSpPr>
                  <a:spLocks noChangeArrowheads="1"/>
                </p:cNvSpPr>
                <p:nvPr/>
              </p:nvSpPr>
              <p:spPr bwMode="auto">
                <a:xfrm>
                  <a:off x="6496171" y="3715552"/>
                  <a:ext cx="447558" cy="246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000" b="1" dirty="0" smtClean="0"/>
                    <a:t>2014</a:t>
                  </a:r>
                  <a:endParaRPr lang="en-US" altLang="zh-CN" sz="1000" b="1" dirty="0"/>
                </a:p>
              </p:txBody>
            </p:sp>
          </p:grpSp>
          <p:grpSp>
            <p:nvGrpSpPr>
              <p:cNvPr id="30" name="组合 26"/>
              <p:cNvGrpSpPr/>
              <p:nvPr/>
            </p:nvGrpSpPr>
            <p:grpSpPr>
              <a:xfrm>
                <a:off x="7443795" y="2786858"/>
                <a:ext cx="1018987" cy="1174915"/>
                <a:chOff x="7443795" y="2786858"/>
                <a:chExt cx="1018987" cy="1174915"/>
              </a:xfrm>
            </p:grpSpPr>
            <p:pic>
              <p:nvPicPr>
                <p:cNvPr id="31" name="图片 30" descr="图3.jpg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7443795" y="2786858"/>
                  <a:ext cx="1018987" cy="857256"/>
                </a:xfrm>
                <a:prstGeom prst="rect">
                  <a:avLst/>
                </a:prstGeom>
              </p:spPr>
            </p:pic>
            <p:sp>
              <p:nvSpPr>
                <p:cNvPr id="32" name="Rectangle 6"/>
                <p:cNvSpPr>
                  <a:spLocks noChangeArrowheads="1"/>
                </p:cNvSpPr>
                <p:nvPr/>
              </p:nvSpPr>
              <p:spPr bwMode="auto">
                <a:xfrm>
                  <a:off x="7729547" y="3715552"/>
                  <a:ext cx="447558" cy="2462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zh-CN"/>
                  </a:defPPr>
                  <a:lvl1pPr marL="0" algn="l" defTabSz="1135776" rtl="0" eaLnBrk="1" latinLnBrk="0" hangingPunct="1"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67888" algn="l" defTabSz="1135776" rtl="0" eaLnBrk="1" latinLnBrk="0" hangingPunct="1"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35776" algn="l" defTabSz="1135776" rtl="0" eaLnBrk="1" latinLnBrk="0" hangingPunct="1"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03664" algn="l" defTabSz="1135776" rtl="0" eaLnBrk="1" latinLnBrk="0" hangingPunct="1"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271552" algn="l" defTabSz="1135776" rtl="0" eaLnBrk="1" latinLnBrk="0" hangingPunct="1"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839441" algn="l" defTabSz="1135776" rtl="0" eaLnBrk="1" latinLnBrk="0" hangingPunct="1"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407329" algn="l" defTabSz="1135776" rtl="0" eaLnBrk="1" latinLnBrk="0" hangingPunct="1"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975217" algn="l" defTabSz="1135776" rtl="0" eaLnBrk="1" latinLnBrk="0" hangingPunct="1"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543105" algn="l" defTabSz="1135776" rtl="0" eaLnBrk="1" latinLnBrk="0" hangingPunct="1">
                    <a:defRPr sz="2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1000" b="1" dirty="0" smtClean="0"/>
                    <a:t>2015</a:t>
                  </a:r>
                  <a:endParaRPr lang="en-US" altLang="zh-CN" sz="1000" b="1" dirty="0"/>
                </a:p>
              </p:txBody>
            </p:sp>
          </p:grpSp>
        </p:grpSp>
      </p:grpSp>
      <p:sp>
        <p:nvSpPr>
          <p:cNvPr id="50" name="TextBox 49"/>
          <p:cNvSpPr txBox="1"/>
          <p:nvPr/>
        </p:nvSpPr>
        <p:spPr>
          <a:xfrm>
            <a:off x="7524328" y="515719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solidFill>
                  <a:srgbClr val="FF0000"/>
                </a:solidFill>
              </a:rPr>
              <a:t>2016+2017….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73075" y="476672"/>
            <a:ext cx="4093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1</a:t>
            </a:r>
            <a:r>
              <a:rPr lang="zh-CN" altLang="en-US" dirty="0" smtClean="0">
                <a:solidFill>
                  <a:srgbClr val="7030A0"/>
                </a:solidFill>
              </a:rPr>
              <a:t>、</a:t>
            </a:r>
            <a:r>
              <a:rPr lang="en-US" altLang="zh-CN" dirty="0" smtClean="0">
                <a:solidFill>
                  <a:srgbClr val="7030A0"/>
                </a:solidFill>
              </a:rPr>
              <a:t>TOU---Products</a:t>
            </a:r>
            <a:endParaRPr lang="zh-CN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0572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Weihe Wang\桌面\新建文件夹\2013年1月份雾霾过程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247" y="2348880"/>
            <a:ext cx="4871185" cy="364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200" y="3861048"/>
            <a:ext cx="1792080" cy="2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雾霾卫星监测专题图（2013-1-30）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417" y="1636243"/>
            <a:ext cx="1819863" cy="21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115616" y="1772816"/>
            <a:ext cx="252028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Smog/dust observation</a:t>
            </a:r>
            <a:endParaRPr lang="zh-CN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5756" y="59770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dust </a:t>
            </a:r>
            <a:endParaRPr lang="zh-CN" alt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044104" y="612239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s</a:t>
            </a:r>
            <a:r>
              <a:rPr lang="en-US" altLang="zh-CN" sz="1800" dirty="0" smtClean="0"/>
              <a:t>mog in 2013</a:t>
            </a:r>
            <a:endParaRPr lang="zh-CN" alt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373075" y="476672"/>
            <a:ext cx="4093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7030A0"/>
                </a:solidFill>
              </a:rPr>
              <a:t>1</a:t>
            </a:r>
            <a:r>
              <a:rPr lang="zh-CN" altLang="en-US" dirty="0" smtClean="0">
                <a:solidFill>
                  <a:srgbClr val="7030A0"/>
                </a:solidFill>
              </a:rPr>
              <a:t>、</a:t>
            </a:r>
            <a:r>
              <a:rPr lang="en-US" altLang="zh-CN" dirty="0" smtClean="0">
                <a:solidFill>
                  <a:srgbClr val="7030A0"/>
                </a:solidFill>
              </a:rPr>
              <a:t>TOU---Products</a:t>
            </a:r>
            <a:endParaRPr lang="zh-CN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0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20080810-阿留申群岛火山喷发-L1-B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928938"/>
            <a:ext cx="342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TOU_so2_global_20080810_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142875"/>
            <a:ext cx="35861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4857750" y="5934075"/>
            <a:ext cx="42862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b="1" dirty="0">
                <a:solidFill>
                  <a:srgbClr val="002060"/>
                </a:solidFill>
                <a:latin typeface="Arial" charset="0"/>
              </a:rPr>
              <a:t>Total SO</a:t>
            </a:r>
            <a:r>
              <a:rPr lang="en-US" altLang="zh-CN" sz="1200" b="1" baseline="-25000" dirty="0">
                <a:solidFill>
                  <a:srgbClr val="002060"/>
                </a:solidFill>
                <a:latin typeface="Arial" charset="0"/>
              </a:rPr>
              <a:t>2 </a:t>
            </a:r>
            <a:r>
              <a:rPr lang="en-US" altLang="zh-CN" sz="1200" b="1" dirty="0">
                <a:solidFill>
                  <a:srgbClr val="002060"/>
                </a:solidFill>
                <a:latin typeface="Arial" charset="0"/>
              </a:rPr>
              <a:t>monitoring when Aleutian Islands volcano erupted on Aug. 10,2008</a:t>
            </a:r>
            <a:endParaRPr lang="zh-CN" altLang="en-US" sz="12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8143875" y="3786188"/>
            <a:ext cx="10001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solidFill>
                  <a:srgbClr val="FF0000"/>
                </a:solidFill>
              </a:rPr>
              <a:t>By OMI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8001000" y="1214438"/>
            <a:ext cx="1143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1">
                <a:solidFill>
                  <a:srgbClr val="FF0000"/>
                </a:solidFill>
              </a:rPr>
              <a:t>By TOU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1052736"/>
            <a:ext cx="335758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Arial" charset="0"/>
              </a:rPr>
              <a:t>Shortage of TOU</a:t>
            </a:r>
            <a:endParaRPr lang="zh-CN" altLang="en-US" sz="2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9552" y="1844824"/>
            <a:ext cx="4000500" cy="378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dirty="0"/>
              <a:t> </a:t>
            </a:r>
            <a:r>
              <a:rPr lang="en-US" altLang="zh-CN" sz="1800" b="1" dirty="0"/>
              <a:t>Only total ozone column can be obtained very accurately.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b="1" dirty="0"/>
              <a:t> 50*50km spatial resolution just suitable for O</a:t>
            </a:r>
            <a:r>
              <a:rPr lang="en-US" altLang="zh-CN" sz="1800" b="1" baseline="-25000" dirty="0"/>
              <a:t>3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b="1" dirty="0"/>
              <a:t> for SO2 measurement , sensitivity and  spatial resolution should be higher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1800" b="1" dirty="0"/>
              <a:t>To predict the change of O3,  related trace gases should be detected</a:t>
            </a:r>
            <a:endParaRPr lang="zh-CN" altLang="en-US" sz="1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只有下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只有下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HITOU初步方案-20160411</Template>
  <TotalTime>4759</TotalTime>
  <Words>745</Words>
  <Application>Microsoft Office PowerPoint</Application>
  <PresentationFormat>全屏显示(4:3)</PresentationFormat>
  <Paragraphs>206</Paragraphs>
  <Slides>14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1_只有下面</vt:lpstr>
      <vt:lpstr>2_只有下面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taojunchao</cp:lastModifiedBy>
  <cp:revision>529</cp:revision>
  <dcterms:created xsi:type="dcterms:W3CDTF">2015-04-03T02:28:19Z</dcterms:created>
  <dcterms:modified xsi:type="dcterms:W3CDTF">2018-03-21T08:34:48Z</dcterms:modified>
</cp:coreProperties>
</file>