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576" r:id="rId2"/>
    <p:sldId id="582" r:id="rId3"/>
    <p:sldId id="584" r:id="rId4"/>
    <p:sldId id="583" r:id="rId5"/>
    <p:sldId id="586" r:id="rId6"/>
    <p:sldId id="585" r:id="rId7"/>
    <p:sldId id="589" r:id="rId8"/>
    <p:sldId id="590" r:id="rId9"/>
    <p:sldId id="581" r:id="rId10"/>
    <p:sldId id="592" r:id="rId11"/>
    <p:sldId id="593" r:id="rId12"/>
    <p:sldId id="596" r:id="rId13"/>
    <p:sldId id="597" r:id="rId14"/>
    <p:sldId id="598" r:id="rId15"/>
    <p:sldId id="599" r:id="rId16"/>
    <p:sldId id="600" r:id="rId17"/>
    <p:sldId id="604" r:id="rId18"/>
    <p:sldId id="603" r:id="rId19"/>
    <p:sldId id="605" r:id="rId20"/>
    <p:sldId id="607" r:id="rId21"/>
    <p:sldId id="611" r:id="rId22"/>
    <p:sldId id="612" r:id="rId23"/>
    <p:sldId id="613" r:id="rId24"/>
    <p:sldId id="620" r:id="rId25"/>
    <p:sldId id="615" r:id="rId26"/>
    <p:sldId id="616" r:id="rId27"/>
    <p:sldId id="614" r:id="rId28"/>
    <p:sldId id="610" r:id="rId29"/>
    <p:sldId id="608" r:id="rId30"/>
    <p:sldId id="609" r:id="rId31"/>
    <p:sldId id="621" r:id="rId32"/>
    <p:sldId id="617" r:id="rId33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008000"/>
    <a:srgbClr val="0033CC"/>
    <a:srgbClr val="66FFFF"/>
    <a:srgbClr val="000099"/>
    <a:srgbClr val="0066FF"/>
    <a:srgbClr val="FF9900"/>
    <a:srgbClr val="FF9966"/>
    <a:srgbClr val="FFCC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浅色样式 1 - 强调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FD0F851-EC5A-4D38-B0AD-8093EC10F338}" styleName="浅色样式 1 - 强调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浅色样式 1 - 强调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83761" autoAdjust="0"/>
  </p:normalViewPr>
  <p:slideViewPr>
    <p:cSldViewPr>
      <p:cViewPr varScale="1">
        <p:scale>
          <a:sx n="73" d="100"/>
          <a:sy n="73" d="100"/>
        </p:scale>
        <p:origin x="-1738" y="-62"/>
      </p:cViewPr>
      <p:guideLst>
        <p:guide orient="horz" pos="218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004"/>
    </p:cViewPr>
  </p:sorterViewPr>
  <p:notesViewPr>
    <p:cSldViewPr>
      <p:cViewPr varScale="1">
        <p:scale>
          <a:sx n="66" d="100"/>
          <a:sy n="66" d="100"/>
        </p:scale>
        <p:origin x="-3187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4CF1D99-493D-4B8F-A6F0-D76309D87A9F}" type="slidenum">
              <a:rPr lang="en-US" altLang="zh-CN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259813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CF1D99-493D-4B8F-A6F0-D76309D87A9F}" type="slidenum">
              <a:rPr lang="en-US" altLang="zh-CN" smtClean="0"/>
              <a:t>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CF1D99-493D-4B8F-A6F0-D76309D87A9F}" type="slidenum">
              <a:rPr lang="en-US" altLang="zh-CN" smtClean="0"/>
              <a:t>18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16443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The MODIS based snow BRDF model simulations correspond well to</a:t>
            </a:r>
            <a:r>
              <a:rPr lang="en-US" altLang="zh-CN" baseline="0" dirty="0" smtClean="0"/>
              <a:t> the seasonal variation in the MERSI measured TOA reflectance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CF1D99-493D-4B8F-A6F0-D76309D87A9F}" type="slidenum">
              <a:rPr lang="en-US" altLang="zh-CN" smtClean="0"/>
              <a:t>19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083660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standard deviation of residuals (the residuals</a:t>
            </a:r>
            <a:b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b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refer to the differences between data values and the regression</a:t>
            </a:r>
            <a:b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b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line) and </a:t>
            </a:r>
            <a:r>
              <a:rPr lang="en-US" altLang="zh-CN" sz="1200" b="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μ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is the mean value of the regression line</a:t>
            </a:r>
            <a:r>
              <a:rPr lang="en-US" altLang="zh-CN" dirty="0" smtClean="0"/>
              <a:t> </a:t>
            </a:r>
            <a:br>
              <a:rPr lang="en-US" altLang="zh-CN" dirty="0" smtClean="0"/>
            </a:b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CF1D99-493D-4B8F-A6F0-D76309D87A9F}" type="slidenum">
              <a:rPr lang="en-US" altLang="zh-CN" smtClean="0"/>
              <a:t>20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05103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the seasonal variation in water vapor amount</a:t>
            </a:r>
          </a:p>
          <a:p>
            <a:r>
              <a:rPr lang="en-US" altLang="zh-CN" dirty="0" smtClean="0"/>
              <a:t>in the atmosphere resulted in large oscillation in the TOA</a:t>
            </a:r>
          </a:p>
          <a:p>
            <a:r>
              <a:rPr lang="en-US" altLang="zh-CN" dirty="0" smtClean="0"/>
              <a:t>reflectance time series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CF1D99-493D-4B8F-A6F0-D76309D87A9F}" type="slidenum">
              <a:rPr lang="en-US" altLang="zh-CN" smtClean="0"/>
              <a:t>22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740182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RMSE is less</a:t>
            </a:r>
            <a:r>
              <a:rPr lang="en-US" altLang="zh-CN" baseline="0" dirty="0" smtClean="0"/>
              <a:t> than 2% for all the bands.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CF1D99-493D-4B8F-A6F0-D76309D87A9F}" type="slidenum">
              <a:rPr lang="en-US" altLang="zh-CN" smtClean="0"/>
              <a:t>23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34791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TOA reflectance</a:t>
            </a:r>
            <a:r>
              <a:rPr lang="en-US" altLang="zh-CN" baseline="0" dirty="0" smtClean="0"/>
              <a:t> from single polar glacier site i</a:t>
            </a:r>
            <a:r>
              <a:rPr lang="en-US" altLang="zh-CN" dirty="0" smtClean="0"/>
              <a:t>s not continues through time.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CF1D99-493D-4B8F-A6F0-D76309D87A9F}" type="slidenum">
              <a:rPr lang="en-US" altLang="zh-CN" smtClean="0"/>
              <a:t>25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663663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The BRDF corrected TOA reflectance</a:t>
            </a:r>
            <a:r>
              <a:rPr lang="en-US" altLang="zh-CN" baseline="0" dirty="0" smtClean="0"/>
              <a:t> over Dome C and Greenland formed a </a:t>
            </a:r>
            <a:r>
              <a:rPr lang="en-US" altLang="zh-CN" baseline="0" dirty="0" err="1" smtClean="0"/>
              <a:t>continous</a:t>
            </a:r>
            <a:r>
              <a:rPr lang="en-US" altLang="zh-CN" baseline="0" dirty="0" smtClean="0"/>
              <a:t> time series, from which we can monitor monthly variations in the sensor performance throughout the year.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CF1D99-493D-4B8F-A6F0-D76309D87A9F}" type="slidenum">
              <a:rPr lang="en-US" altLang="zh-CN" smtClean="0"/>
              <a:t>26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399623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This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table summarized the comparison of FY-3A MERSI trending results by using ****.</a:t>
            </a:r>
          </a:p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White Sands had the largest </a:t>
            </a:r>
            <a:r>
              <a:rPr lang="en-US" altLang="zh-CN" sz="1200" b="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values for the corrected data</a:t>
            </a:r>
            <a:r>
              <a:rPr lang="en-US" altLang="zh-CN" dirty="0" smtClean="0"/>
              <a:t> </a:t>
            </a:r>
          </a:p>
          <a:p>
            <a:r>
              <a:rPr lang="en-US" altLang="zh-CN" dirty="0" smtClean="0"/>
              <a:t>The parameter of </a:t>
            </a:r>
            <a:r>
              <a:rPr lang="en-US" altLang="zh-CN" dirty="0" err="1" smtClean="0"/>
              <a:t>varibility</a:t>
            </a:r>
            <a:r>
              <a:rPr lang="en-US" altLang="zh-CN" dirty="0" smtClean="0"/>
              <a:t> indicate that after</a:t>
            </a:r>
            <a:r>
              <a:rPr lang="en-US" altLang="zh-CN" baseline="0" dirty="0" smtClean="0"/>
              <a:t> BRDF correction, the ****</a:t>
            </a:r>
          </a:p>
          <a:p>
            <a:r>
              <a:rPr lang="en-US" altLang="zh-CN" baseline="0" dirty="0" smtClean="0"/>
              <a:t>The bias in total drift reveals that 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CF1D99-493D-4B8F-A6F0-D76309D87A9F}" type="slidenum">
              <a:rPr lang="en-US" altLang="zh-CN" smtClean="0"/>
              <a:t>27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311248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A preliminary calibration test is</a:t>
            </a:r>
            <a:r>
              <a:rPr lang="en-US" altLang="zh-CN" baseline="0" dirty="0" smtClean="0"/>
              <a:t> performed by adding the snow PICS into the current established MST calibration method in our group.</a:t>
            </a:r>
          </a:p>
          <a:p>
            <a:r>
              <a:rPr lang="en-US" altLang="zh-CN" baseline="0" dirty="0" smtClean="0"/>
              <a:t>As introduced in my </a:t>
            </a:r>
            <a:r>
              <a:rPr lang="en-US" altLang="zh-CN" baseline="0" dirty="0" err="1" smtClean="0"/>
              <a:t>previos</a:t>
            </a:r>
            <a:r>
              <a:rPr lang="en-US" altLang="zh-CN" baseline="0" dirty="0" smtClean="0"/>
              <a:t> presentation, the *** is obtained from , for the </a:t>
            </a:r>
            <a:r>
              <a:rPr lang="en-US" altLang="zh-CN" baseline="0" dirty="0" err="1" smtClean="0"/>
              <a:t>sonw</a:t>
            </a:r>
            <a:r>
              <a:rPr lang="en-US" altLang="zh-CN" baseline="0" dirty="0" smtClean="0"/>
              <a:t> </a:t>
            </a:r>
          </a:p>
          <a:p>
            <a:r>
              <a:rPr lang="en-US" altLang="zh-CN" baseline="0" dirty="0" smtClean="0"/>
              <a:t>In order to reduce the model transform error, the FY-3D M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CF1D99-493D-4B8F-A6F0-D76309D87A9F}" type="slidenum">
              <a:rPr lang="en-US" altLang="zh-CN" smtClean="0"/>
              <a:t>28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587427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Scatter</a:t>
            </a:r>
            <a:r>
              <a:rPr lang="en-US" altLang="zh-CN" baseline="0" dirty="0" smtClean="0"/>
              <a:t> plots of DN and TOA reflectance from different stable targets show that the snow site samples and other site samples are in family.</a:t>
            </a:r>
          </a:p>
          <a:p>
            <a:r>
              <a:rPr lang="en-US" altLang="zh-CN" baseline="0" dirty="0" smtClean="0"/>
              <a:t>And Due to use of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CF1D99-493D-4B8F-A6F0-D76309D87A9F}" type="slidenum">
              <a:rPr lang="en-US" altLang="zh-CN" smtClean="0"/>
              <a:t>29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59591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effectLst/>
              </a:rPr>
              <a:t>i.e. that</a:t>
            </a:r>
            <a:r>
              <a:rPr lang="en-US" altLang="zh-CN" baseline="0" dirty="0" smtClean="0">
                <a:effectLst/>
              </a:rPr>
              <a:t> is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CF1D99-493D-4B8F-A6F0-D76309D87A9F}" type="slidenum">
              <a:rPr lang="en-US" altLang="zh-CN" smtClean="0"/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387577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To summarize,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CF1D99-493D-4B8F-A6F0-D76309D87A9F}" type="slidenum">
              <a:rPr lang="en-US" altLang="zh-CN" smtClean="0"/>
              <a:t>30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715618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IN</a:t>
            </a:r>
            <a:r>
              <a:rPr lang="en-US" altLang="zh-CN" baseline="0" dirty="0" smtClean="0"/>
              <a:t> the future, we plan to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CF1D99-493D-4B8F-A6F0-D76309D87A9F}" type="slidenum">
              <a:rPr lang="en-US" altLang="zh-CN" smtClean="0"/>
              <a:t>31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67803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3 × 3 window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CF1D99-493D-4B8F-A6F0-D76309D87A9F}" type="slidenum">
              <a:rPr lang="en-US" altLang="zh-CN" smtClean="0"/>
              <a:t>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8626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contiguous areas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CF1D99-493D-4B8F-A6F0-D76309D87A9F}" type="slidenum">
              <a:rPr lang="en-US" altLang="zh-CN" smtClean="0"/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6891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To reduce the impact of variations in observed TOA reflectance caused by the differences in viewing geometry</a:t>
            </a: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seasonal oscillations in TOA reflectance, which was highly correlated with their solar zenith angle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CF1D99-493D-4B8F-A6F0-D76309D87A9F}" type="slidenum">
              <a:rPr lang="en-US" altLang="zh-CN" smtClean="0"/>
              <a:t>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79455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The r/cos(</a:t>
            </a:r>
            <a:r>
              <a:rPr lang="en-US" altLang="zh-CN" sz="120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solz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) series were almost flat over Libya 4, but the r/cos(</a:t>
            </a:r>
            <a:r>
              <a:rPr lang="en-US" altLang="zh-CN" sz="120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solz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) series over Kunlun1 still had a seasonal pattern. This indicated that Kunlun1 had a much stronger non-</a:t>
            </a:r>
            <a:r>
              <a:rPr lang="en-US" altLang="zh-CN" sz="120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Lambertian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characteristic than Libya 4 did.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CF1D99-493D-4B8F-A6F0-D76309D87A9F}" type="slidenum">
              <a:rPr lang="en-US" altLang="zh-CN" smtClean="0"/>
              <a:t>10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88656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 smtClean="0">
                <a:ea typeface="宋体" pitchFamily="2" charset="-122"/>
              </a:rPr>
              <a:t>at a fixed sensor zenith angle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CF1D99-493D-4B8F-A6F0-D76309D87A9F}" type="slidenum">
              <a:rPr lang="en-US" altLang="zh-CN" smtClean="0"/>
              <a:t>12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75664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Used to produce MODIS BRDF products</a:t>
            </a:r>
          </a:p>
          <a:p>
            <a:r>
              <a:rPr lang="en-US" altLang="zh-CN" dirty="0" smtClean="0"/>
              <a:t>Dome</a:t>
            </a:r>
            <a:r>
              <a:rPr lang="en-US" altLang="zh-CN" baseline="0" dirty="0" smtClean="0"/>
              <a:t> C 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CF1D99-493D-4B8F-A6F0-D76309D87A9F}" type="slidenum">
              <a:rPr lang="en-US" altLang="zh-CN" smtClean="0"/>
              <a:t>13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519196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aseline="0" dirty="0" smtClean="0"/>
              <a:t>the TOA reflectance of the snow PICS can be calculated a</a:t>
            </a:r>
            <a:r>
              <a:rPr lang="en-US" altLang="zh-CN" dirty="0" smtClean="0"/>
              <a:t>ccording</a:t>
            </a:r>
            <a:r>
              <a:rPr lang="en-US" altLang="zh-CN" baseline="0" dirty="0" smtClean="0"/>
              <a:t> to the BRDF model when the viewing geometry is known. The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CF1D99-493D-4B8F-A6F0-D76309D87A9F}" type="slidenum">
              <a:rPr lang="en-US" altLang="zh-CN" smtClean="0"/>
              <a:t>17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97291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9671E-68C5-4C7A-83E9-2A6A5A7D2E17}" type="slidenum">
              <a:r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>
            <a:lvl1pPr>
              <a:defRPr baseline="0">
                <a:latin typeface="Calibri" panose="020F0502020204030204" pitchFamily="34" charset="0"/>
              </a:defRPr>
            </a:lvl1pPr>
            <a:lvl2pPr>
              <a:defRPr baseline="0">
                <a:latin typeface="Calibri" panose="020F0502020204030204" pitchFamily="34" charset="0"/>
              </a:defRPr>
            </a:lvl2pPr>
            <a:lvl3pPr>
              <a:defRPr baseline="0">
                <a:latin typeface="Calibri" panose="020F0502020204030204" pitchFamily="34" charset="0"/>
              </a:defRPr>
            </a:lvl3pPr>
            <a:lvl4pPr>
              <a:defRPr baseline="0">
                <a:latin typeface="Calibri" panose="020F0502020204030204" pitchFamily="34" charset="0"/>
              </a:defRPr>
            </a:lvl4pPr>
            <a:lvl5pPr>
              <a:defRPr baseline="0">
                <a:latin typeface="Calibri" panose="020F0502020204030204" pitchFamily="34" charset="0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strike="noStrike" noProof="1"/>
          </a:p>
        </p:txBody>
      </p:sp>
      <p:sp>
        <p:nvSpPr>
          <p:cNvPr id="9" name="直接连接符 1028"/>
          <p:cNvSpPr/>
          <p:nvPr userDrawn="1"/>
        </p:nvSpPr>
        <p:spPr>
          <a:xfrm>
            <a:off x="107950" y="1052736"/>
            <a:ext cx="8893175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10" name="图片 102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12150" y="333028"/>
            <a:ext cx="742950" cy="647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zh-CN" dirty="0">
                <a:latin typeface="Times New Roman" panose="02020603050405020304" pitchFamily="18" charset="0"/>
              </a:rPr>
              <a:t>‹#›</a:t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4938" y="6538913"/>
            <a:ext cx="2133600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lang="zh-CN" altLang="en-US" sz="1000" b="1" kern="1200">
                <a:solidFill>
                  <a:srgbClr val="0066FF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31013" y="6538913"/>
            <a:ext cx="2133600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lang="en-US" altLang="zh-CN" sz="1000" b="1" kern="1200">
                <a:solidFill>
                  <a:srgbClr val="0066FF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fld id="{02E8B1ED-B719-42AE-8437-DD38C204E552}" type="slidenum">
              <a:r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chemeClr val="tx2"/>
          </a:solidFill>
          <a:latin typeface="Arial Unicode MS" panose="020B0604020202020204" pitchFamily="34" charset="-122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 baseline="0">
          <a:solidFill>
            <a:schemeClr val="tx1"/>
          </a:solidFill>
          <a:latin typeface="Arial Unicode MS" panose="020B0604020202020204" pitchFamily="34" charset="-122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 baseline="0">
          <a:solidFill>
            <a:schemeClr val="tx1"/>
          </a:solidFill>
          <a:latin typeface="Arial Unicode MS" panose="020B0604020202020204" pitchFamily="34" charset="-122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800" b="1" baseline="0">
          <a:solidFill>
            <a:schemeClr val="tx1"/>
          </a:solidFill>
          <a:latin typeface="Arial Unicode MS" panose="020B0604020202020204" pitchFamily="34" charset="-122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 baseline="0">
          <a:solidFill>
            <a:schemeClr val="tx1"/>
          </a:solidFill>
          <a:latin typeface="Arial Unicode MS" panose="020B0604020202020204" pitchFamily="34" charset="-122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 baseline="0">
          <a:solidFill>
            <a:schemeClr val="tx1"/>
          </a:solidFill>
          <a:latin typeface="Arial Unicode MS" panose="020B0604020202020204" pitchFamily="34" charset="-122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image" Target="../media/image34.emf"/><Relationship Id="rId7" Type="http://schemas.openxmlformats.org/officeDocument/2006/relationships/image" Target="../media/image3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10" Type="http://schemas.openxmlformats.org/officeDocument/2006/relationships/image" Target="../media/image43.png"/><Relationship Id="rId4" Type="http://schemas.openxmlformats.org/officeDocument/2006/relationships/image" Target="../media/image35.emf"/><Relationship Id="rId9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7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7.png"/><Relationship Id="rId7" Type="http://schemas.openxmlformats.org/officeDocument/2006/relationships/image" Target="../media/image6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7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1.png"/><Relationship Id="rId5" Type="http://schemas.openxmlformats.org/officeDocument/2006/relationships/image" Target="../media/image62.png"/><Relationship Id="rId4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image" Target="../media/image8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emf"/><Relationship Id="rId5" Type="http://schemas.openxmlformats.org/officeDocument/2006/relationships/image" Target="../media/image89.emf"/><Relationship Id="rId4" Type="http://schemas.openxmlformats.org/officeDocument/2006/relationships/image" Target="../media/image88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91440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3" name="矩形 12"/>
          <p:cNvSpPr>
            <a:spLocks noChangeArrowheads="1"/>
          </p:cNvSpPr>
          <p:nvPr/>
        </p:nvSpPr>
        <p:spPr bwMode="auto">
          <a:xfrm>
            <a:off x="0" y="1752600"/>
            <a:ext cx="9144000" cy="1828800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89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zh-CN" sz="1800">
              <a:solidFill>
                <a:srgbClr val="FFFFFF"/>
              </a:solidFill>
            </a:endParaRPr>
          </a:p>
        </p:txBody>
      </p:sp>
      <p:pic>
        <p:nvPicPr>
          <p:cNvPr id="26634" name="图片 14" descr="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9144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5" name="标题 15"/>
          <p:cNvSpPr>
            <a:spLocks noGrp="1"/>
          </p:cNvSpPr>
          <p:nvPr>
            <p:ph type="ctrTitle" idx="4294967295"/>
          </p:nvPr>
        </p:nvSpPr>
        <p:spPr>
          <a:xfrm>
            <a:off x="317992" y="2130452"/>
            <a:ext cx="8424497" cy="1470025"/>
          </a:xfrm>
        </p:spPr>
        <p:txBody>
          <a:bodyPr/>
          <a:lstStyle/>
          <a:p>
            <a:pPr eaLnBrk="1" hangingPunct="1"/>
            <a:r>
              <a:rPr lang="en-US" altLang="zh-CN" sz="3600" b="1" dirty="0" smtClean="0">
                <a:solidFill>
                  <a:srgbClr val="0000CC"/>
                </a:solidFill>
                <a:latin typeface="Kozuka Gothic Pr6N H" pitchFamily="34" charset="-128"/>
                <a:ea typeface="Kozuka Gothic Pr6N H" pitchFamily="34" charset="-128"/>
              </a:rPr>
              <a:t>Calibration monitoring based on snow PICS </a:t>
            </a:r>
            <a:r>
              <a:rPr lang="en-US" altLang="zh-CN" sz="3600" dirty="0">
                <a:solidFill>
                  <a:srgbClr val="0000CC"/>
                </a:solidFill>
                <a:latin typeface="Kozuka Gothic Pr6N H" pitchFamily="34" charset="-128"/>
                <a:ea typeface="Kozuka Gothic Pr6N H" pitchFamily="34" charset="-128"/>
              </a:rPr>
              <a:t>over Tibetan Plateau</a:t>
            </a:r>
            <a:endParaRPr lang="en-US" altLang="zh-CN" sz="3600" b="1" dirty="0">
              <a:solidFill>
                <a:srgbClr val="0000CC"/>
              </a:solidFill>
              <a:latin typeface="Kozuka Gothic Pr6N H" pitchFamily="34" charset="-128"/>
              <a:ea typeface="Kozuka Gothic Pr6N H" pitchFamily="34" charset="-128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2" y="3789040"/>
            <a:ext cx="9180512" cy="3124200"/>
          </a:xfrm>
          <a:prstGeom prst="rect">
            <a:avLst/>
          </a:prstGeom>
          <a:solidFill>
            <a:srgbClr val="000000">
              <a:alpha val="8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</a:rPr>
              <a:t>                                                 </a:t>
            </a:r>
          </a:p>
          <a:p>
            <a:pPr marL="0" marR="0" lvl="0" indent="0" defTabSz="91440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</a:endParaRPr>
          </a:p>
          <a:p>
            <a:pPr marL="0" marR="0" lvl="0" indent="0" defTabSz="91440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</a:endParaRPr>
          </a:p>
          <a:p>
            <a:pPr marL="0" marR="0" lvl="0" indent="0" defTabSz="91440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</a:endParaRPr>
          </a:p>
          <a:p>
            <a:pPr marL="0" marR="0" lvl="0" indent="0" defTabSz="91440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</a:endParaRPr>
          </a:p>
          <a:p>
            <a:pPr marL="0" marR="0" lvl="0" indent="0" defTabSz="91440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</a:endParaRPr>
          </a:p>
          <a:p>
            <a:pPr marL="0" marR="0" lvl="0" indent="0" defTabSz="91440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</a:endParaRPr>
          </a:p>
          <a:p>
            <a:pPr marL="0" marR="0" lvl="0" indent="0" defTabSz="91440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</a:endParaRPr>
          </a:p>
          <a:p>
            <a:pPr marL="0" marR="0" lvl="0" indent="0" defTabSz="91440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</a:endParaRPr>
          </a:p>
          <a:p>
            <a:pPr marL="0" marR="0" lvl="0" indent="0" algn="ctr" defTabSz="91440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</a:endParaRPr>
          </a:p>
          <a:p>
            <a:pPr marL="0" marR="0" lvl="0" indent="0" algn="ctr" defTabSz="91440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3275856" y="4077831"/>
            <a:ext cx="4176464" cy="161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</a:rPr>
              <a:t>Ling Wang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000" b="1" kern="0" noProof="0" dirty="0" smtClean="0">
                <a:solidFill>
                  <a:srgbClr val="FFFFFF"/>
                </a:solidFill>
                <a:latin typeface="Arial" panose="020B0604020202020204"/>
                <a:ea typeface="宋体" panose="02010600030101010101" pitchFamily="2" charset="-122"/>
              </a:rPr>
              <a:t>NSMC, CMA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</a:rPr>
              <a:t>2018.03.22</a:t>
            </a: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</a:endParaRPr>
          </a:p>
        </p:txBody>
      </p:sp>
      <p:pic>
        <p:nvPicPr>
          <p:cNvPr id="15" name="Picture 5" descr="E:\文档\局徽01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2383"/>
            <a:ext cx="795338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 descr="F:\logo\国家卫星气象中心标-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0" y="6109335"/>
            <a:ext cx="5715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7" descr="卫星中心大楼西侧（小）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50461"/>
            <a:ext cx="2880320" cy="2058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altLang="zh-CN" sz="2400" dirty="0" smtClean="0"/>
              <a:t>Time series of </a:t>
            </a:r>
            <a:r>
              <a:rPr lang="en-US" altLang="zh-CN" sz="2400" dirty="0" err="1" smtClean="0"/>
              <a:t>Lambertian</a:t>
            </a:r>
            <a:r>
              <a:rPr lang="en-US" altLang="zh-CN" sz="2400" dirty="0" smtClean="0"/>
              <a:t> corrected TOA reflectance from Aqua MODIS (</a:t>
            </a:r>
            <a:r>
              <a:rPr lang="en-US" altLang="zh-CN" sz="2400" dirty="0" smtClean="0">
                <a:latin typeface="Calibri" panose="020F0502020204030204" pitchFamily="34" charset="0"/>
              </a:rPr>
              <a:t>2005.01 - 2009.12, sensor </a:t>
            </a:r>
            <a:r>
              <a:rPr lang="en-US" altLang="zh-CN" sz="2400" dirty="0">
                <a:latin typeface="Calibri" panose="020F0502020204030204" pitchFamily="34" charset="0"/>
              </a:rPr>
              <a:t>zenith angle </a:t>
            </a:r>
            <a:r>
              <a:rPr lang="en-US" altLang="zh-CN" sz="2400" dirty="0" smtClean="0">
                <a:latin typeface="Calibri" panose="020F0502020204030204" pitchFamily="34" charset="0"/>
              </a:rPr>
              <a:t>&lt; </a:t>
            </a:r>
            <a:r>
              <a:rPr lang="en-US" altLang="zh-CN" sz="2400" dirty="0">
                <a:latin typeface="Calibri" panose="020F0502020204030204" pitchFamily="34" charset="0"/>
              </a:rPr>
              <a:t>20</a:t>
            </a:r>
            <a:r>
              <a:rPr lang="en-US" altLang="zh-CN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°</a:t>
            </a:r>
            <a:r>
              <a:rPr lang="en-US" altLang="zh-CN" sz="2400" dirty="0">
                <a:latin typeface="Calibri" panose="020F0502020204030204" pitchFamily="34" charset="0"/>
              </a:rPr>
              <a:t> </a:t>
            </a:r>
            <a:r>
              <a:rPr lang="en-US" altLang="zh-CN" sz="2400" dirty="0" smtClean="0">
                <a:latin typeface="Calibri" panose="020F0502020204030204" pitchFamily="34" charset="0"/>
              </a:rPr>
              <a:t>)</a:t>
            </a:r>
            <a:r>
              <a:rPr lang="en-US" altLang="zh-CN" sz="2400" dirty="0"/>
              <a:t/>
            </a:r>
            <a:br>
              <a:rPr lang="en-US" altLang="zh-CN" sz="2400" dirty="0"/>
            </a:br>
            <a:endParaRPr lang="zh-CN" altLang="en-US" sz="2400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515" y="980728"/>
            <a:ext cx="4100400" cy="2412000"/>
          </a:xfr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10</a:t>
            </a:fld>
            <a:endParaRPr lang="zh-CN" strike="noStrike" noProof="1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3356992"/>
            <a:ext cx="4100400" cy="2412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017000"/>
            <a:ext cx="4100400" cy="2412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356992"/>
            <a:ext cx="4100400" cy="2412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884368" y="1229276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B3(460 nm)</a:t>
            </a:r>
            <a:endParaRPr lang="zh-CN" alt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7848364" y="3645024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B4(555 nm)</a:t>
            </a:r>
            <a:endParaRPr lang="zh-CN" alt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7812360" y="1445875"/>
            <a:ext cx="1620180" cy="756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 smtClean="0">
                <a:solidFill>
                  <a:srgbClr val="008000"/>
                </a:solidFill>
              </a:rPr>
              <a:t>KLN: 0.083%</a:t>
            </a:r>
          </a:p>
          <a:p>
            <a:pPr>
              <a:lnSpc>
                <a:spcPts val="2300"/>
              </a:lnSpc>
            </a:pPr>
            <a:r>
              <a:rPr lang="en-US" altLang="zh-CN" sz="1600" dirty="0" smtClean="0">
                <a:solidFill>
                  <a:srgbClr val="C00000"/>
                </a:solidFill>
              </a:rPr>
              <a:t>LBY: -0.011%</a:t>
            </a:r>
            <a:endParaRPr lang="zh-CN" altLang="en-US" sz="1600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76356" y="3925949"/>
            <a:ext cx="1620180" cy="68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altLang="zh-CN" sz="1600" dirty="0" smtClean="0">
                <a:solidFill>
                  <a:srgbClr val="008000"/>
                </a:solidFill>
              </a:rPr>
              <a:t>KLN: 0.145%</a:t>
            </a:r>
          </a:p>
          <a:p>
            <a:pPr>
              <a:lnSpc>
                <a:spcPts val="2300"/>
              </a:lnSpc>
            </a:pPr>
            <a:r>
              <a:rPr lang="en-US" altLang="zh-CN" sz="1600" dirty="0" smtClean="0">
                <a:solidFill>
                  <a:srgbClr val="C00000"/>
                </a:solidFill>
              </a:rPr>
              <a:t>LBY: -0.109%</a:t>
            </a:r>
            <a:endParaRPr lang="zh-CN" altLang="en-US" sz="1600" dirty="0">
              <a:solidFill>
                <a:srgbClr val="C0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95536" y="5733256"/>
            <a:ext cx="8496944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/>
              <a:t>The </a:t>
            </a:r>
            <a:r>
              <a:rPr lang="en-US" altLang="zh-CN" dirty="0" err="1"/>
              <a:t>Lambertian</a:t>
            </a:r>
            <a:r>
              <a:rPr lang="en-US" altLang="zh-CN" dirty="0"/>
              <a:t> corrected </a:t>
            </a:r>
            <a:r>
              <a:rPr lang="en-US" altLang="zh-CN" dirty="0" smtClean="0"/>
              <a:t>reflectance over Kunlun had </a:t>
            </a:r>
            <a:r>
              <a:rPr lang="en-US" altLang="zh-CN" dirty="0"/>
              <a:t>a </a:t>
            </a:r>
            <a:r>
              <a:rPr lang="en-US" altLang="zh-CN" dirty="0" smtClean="0"/>
              <a:t>stronger seasonal pattern than Libya 4. This may indicated </a:t>
            </a:r>
            <a:r>
              <a:rPr lang="en-US" altLang="zh-CN" dirty="0"/>
              <a:t>that </a:t>
            </a:r>
            <a:r>
              <a:rPr lang="en-US" altLang="zh-CN" dirty="0" smtClean="0"/>
              <a:t>Kunlun </a:t>
            </a:r>
            <a:r>
              <a:rPr lang="en-US" altLang="zh-CN" dirty="0"/>
              <a:t>had a much stronger non-</a:t>
            </a:r>
            <a:r>
              <a:rPr lang="en-US" altLang="zh-CN" dirty="0" err="1"/>
              <a:t>Lambertian</a:t>
            </a:r>
            <a:r>
              <a:rPr lang="en-US" altLang="zh-CN" dirty="0"/>
              <a:t> characteristic than Libya </a:t>
            </a:r>
            <a:r>
              <a:rPr lang="en-US" altLang="zh-CN" dirty="0" smtClean="0"/>
              <a:t>4.</a:t>
            </a:r>
            <a:endParaRPr lang="zh-CN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843808" y="1155527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8000"/>
                </a:solidFill>
              </a:rPr>
              <a:t>Kunlun</a:t>
            </a:r>
            <a:endParaRPr lang="zh-CN" altLang="en-US" dirty="0">
              <a:solidFill>
                <a:srgbClr val="008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76256" y="118746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C00000"/>
                </a:solidFill>
              </a:rPr>
              <a:t>Libya 4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15816" y="357301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8000"/>
                </a:solidFill>
              </a:rPr>
              <a:t>Kunlun</a:t>
            </a:r>
            <a:endParaRPr lang="zh-CN" altLang="en-US" dirty="0">
              <a:solidFill>
                <a:srgbClr val="008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27568" y="3604949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C00000"/>
                </a:solidFill>
              </a:rPr>
              <a:t>Libya 4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62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53287" y="188640"/>
            <a:ext cx="8964488" cy="1143000"/>
          </a:xfrm>
        </p:spPr>
        <p:txBody>
          <a:bodyPr/>
          <a:lstStyle/>
          <a:p>
            <a:r>
              <a:rPr lang="en-US" altLang="zh-CN" dirty="0" smtClean="0"/>
              <a:t>4. TOA </a:t>
            </a:r>
            <a:r>
              <a:rPr lang="en-US" altLang="zh-CN" dirty="0"/>
              <a:t>BRDF modeling for </a:t>
            </a:r>
            <a:r>
              <a:rPr lang="en-US" altLang="zh-CN" dirty="0" smtClean="0"/>
              <a:t>TP</a:t>
            </a:r>
            <a:r>
              <a:rPr lang="zh-CN" altLang="en-US" dirty="0" smtClean="0"/>
              <a:t> </a:t>
            </a:r>
            <a:r>
              <a:rPr lang="en-US" altLang="zh-CN" dirty="0" smtClean="0"/>
              <a:t>snow PICS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196752"/>
            <a:ext cx="8867328" cy="4525963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zh-CN" sz="2400" dirty="0" smtClean="0">
                <a:ea typeface="宋体" pitchFamily="2" charset="-122"/>
              </a:rPr>
              <a:t>Variation of TOA Reflectance as a function of sensor </a:t>
            </a:r>
            <a:r>
              <a:rPr lang="en-US" altLang="zh-CN" sz="2400" dirty="0">
                <a:ea typeface="宋体" pitchFamily="2" charset="-122"/>
              </a:rPr>
              <a:t>zenith angle</a:t>
            </a:r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11</a:t>
            </a:fld>
            <a:endParaRPr lang="zh-CN" strike="noStrike" noProof="1"/>
          </a:p>
        </p:txBody>
      </p:sp>
      <p:graphicFrame>
        <p:nvGraphicFramePr>
          <p:cNvPr id="6" name="内容占位符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3694413"/>
              </p:ext>
            </p:extLst>
          </p:nvPr>
        </p:nvGraphicFramePr>
        <p:xfrm>
          <a:off x="6640123" y="3165820"/>
          <a:ext cx="2376263" cy="1341120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769198"/>
                <a:gridCol w="783571"/>
                <a:gridCol w="823494"/>
              </a:tblGrid>
              <a:tr h="3014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err="1">
                          <a:effectLst/>
                        </a:rPr>
                        <a:t>Solz</a:t>
                      </a:r>
                      <a:r>
                        <a:rPr lang="en-US" sz="1400" kern="100" dirty="0">
                          <a:effectLst/>
                        </a:rPr>
                        <a:t> </a:t>
                      </a:r>
                      <a:r>
                        <a:rPr lang="en-US" sz="1400" kern="100" dirty="0" smtClean="0">
                          <a:effectLst/>
                        </a:rPr>
                        <a:t>(</a:t>
                      </a:r>
                      <a:r>
                        <a:rPr lang="en-US" altLang="zh-CN" sz="1400" kern="100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°</a:t>
                      </a:r>
                      <a:r>
                        <a:rPr lang="en-US" sz="1400" kern="100" dirty="0" smtClean="0">
                          <a:effectLst/>
                        </a:rPr>
                        <a:t>)</a:t>
                      </a:r>
                      <a:endParaRPr lang="zh-CN" sz="160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mean</a:t>
                      </a:r>
                      <a:endParaRPr lang="zh-CN" sz="160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err="1">
                          <a:solidFill>
                            <a:srgbClr val="FF0000"/>
                          </a:solidFill>
                          <a:effectLst/>
                        </a:rPr>
                        <a:t>Stddev</a:t>
                      </a:r>
                      <a:r>
                        <a:rPr lang="en-US" sz="1400" kern="100" dirty="0">
                          <a:solidFill>
                            <a:srgbClr val="FF0000"/>
                          </a:solidFill>
                          <a:effectLst/>
                        </a:rPr>
                        <a:t> (%)</a:t>
                      </a:r>
                      <a:endParaRPr lang="zh-CN" sz="16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13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20</a:t>
                      </a:r>
                      <a:endParaRPr lang="zh-CN" sz="18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0.88</a:t>
                      </a:r>
                      <a:endParaRPr lang="zh-CN" sz="18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FF0000"/>
                          </a:solidFill>
                          <a:effectLst/>
                        </a:rPr>
                        <a:t>5.6</a:t>
                      </a:r>
                      <a:endParaRPr lang="zh-CN" sz="18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13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30</a:t>
                      </a:r>
                      <a:endParaRPr lang="zh-CN" sz="18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0.75</a:t>
                      </a:r>
                      <a:endParaRPr lang="zh-CN" sz="18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FF0000"/>
                          </a:solidFill>
                          <a:effectLst/>
                        </a:rPr>
                        <a:t>4.1</a:t>
                      </a:r>
                      <a:endParaRPr lang="zh-CN" sz="18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13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40</a:t>
                      </a:r>
                      <a:endParaRPr lang="zh-CN" sz="18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0.66</a:t>
                      </a:r>
                      <a:endParaRPr lang="zh-CN" sz="18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FF0000"/>
                          </a:solidFill>
                          <a:effectLst/>
                        </a:rPr>
                        <a:t>3.4</a:t>
                      </a:r>
                      <a:endParaRPr lang="zh-CN" sz="18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13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45</a:t>
                      </a:r>
                      <a:endParaRPr lang="zh-CN" sz="18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0.59</a:t>
                      </a:r>
                      <a:endParaRPr lang="zh-CN" sz="18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FF0000"/>
                          </a:solidFill>
                          <a:effectLst/>
                        </a:rPr>
                        <a:t>2.5</a:t>
                      </a:r>
                      <a:endParaRPr lang="zh-CN" sz="18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13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55</a:t>
                      </a:r>
                      <a:endParaRPr lang="zh-CN" sz="18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0.44</a:t>
                      </a:r>
                      <a:endParaRPr lang="zh-CN" sz="18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FF0000"/>
                          </a:solidFill>
                          <a:effectLst/>
                        </a:rPr>
                        <a:t>2.9</a:t>
                      </a:r>
                      <a:endParaRPr lang="zh-CN" sz="18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pSp>
        <p:nvGrpSpPr>
          <p:cNvPr id="7" name="组合 6"/>
          <p:cNvGrpSpPr>
            <a:grpSpLocks/>
          </p:cNvGrpSpPr>
          <p:nvPr/>
        </p:nvGrpSpPr>
        <p:grpSpPr bwMode="auto">
          <a:xfrm>
            <a:off x="183215" y="1733924"/>
            <a:ext cx="6477017" cy="3207244"/>
            <a:chOff x="22425025" y="8077200"/>
            <a:chExt cx="7673975" cy="4625975"/>
          </a:xfrm>
        </p:grpSpPr>
        <p:pic>
          <p:nvPicPr>
            <p:cNvPr id="8" name="图片 2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32963" y="8077200"/>
              <a:ext cx="3803650" cy="2339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图片 2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95350" y="8077200"/>
              <a:ext cx="3803650" cy="2339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图片 3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25025" y="10363200"/>
              <a:ext cx="3803650" cy="2339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图片 3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95350" y="10363200"/>
              <a:ext cx="3803650" cy="2339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2"/>
            <p:cNvSpPr txBox="1">
              <a:spLocks noChangeArrowheads="1"/>
            </p:cNvSpPr>
            <p:nvPr/>
          </p:nvSpPr>
          <p:spPr bwMode="auto">
            <a:xfrm>
              <a:off x="25627333" y="9551851"/>
              <a:ext cx="327025" cy="558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zh-CN" sz="1600" dirty="0">
                  <a:ea typeface="宋体" pitchFamily="2" charset="-122"/>
                </a:rPr>
                <a:t>(a)</a:t>
              </a:r>
              <a:endParaRPr lang="zh-CN" altLang="en-US" sz="1600" dirty="0">
                <a:ea typeface="宋体" pitchFamily="2" charset="-122"/>
              </a:endParaRPr>
            </a:p>
          </p:txBody>
        </p:sp>
        <p:sp>
          <p:nvSpPr>
            <p:cNvPr id="13" name="TextBox 59"/>
            <p:cNvSpPr txBox="1">
              <a:spLocks noChangeArrowheads="1"/>
            </p:cNvSpPr>
            <p:nvPr/>
          </p:nvSpPr>
          <p:spPr bwMode="auto">
            <a:xfrm>
              <a:off x="29508393" y="9546155"/>
              <a:ext cx="327025" cy="558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zh-CN" sz="1600" dirty="0">
                  <a:ea typeface="宋体" pitchFamily="2" charset="-122"/>
                </a:rPr>
                <a:t>(b)</a:t>
              </a:r>
              <a:endParaRPr lang="zh-CN" altLang="en-US" sz="1600" dirty="0">
                <a:ea typeface="宋体" pitchFamily="2" charset="-122"/>
              </a:endParaRPr>
            </a:p>
          </p:txBody>
        </p:sp>
        <p:sp>
          <p:nvSpPr>
            <p:cNvPr id="14" name="TextBox 62"/>
            <p:cNvSpPr txBox="1">
              <a:spLocks noChangeArrowheads="1"/>
            </p:cNvSpPr>
            <p:nvPr/>
          </p:nvSpPr>
          <p:spPr bwMode="auto">
            <a:xfrm>
              <a:off x="25661938" y="11830822"/>
              <a:ext cx="327025" cy="521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zh-CN" sz="1600" dirty="0">
                  <a:ea typeface="宋体" pitchFamily="2" charset="-122"/>
                </a:rPr>
                <a:t>(c)</a:t>
              </a:r>
              <a:endParaRPr lang="zh-CN" altLang="en-US" sz="1600" dirty="0">
                <a:ea typeface="宋体" pitchFamily="2" charset="-122"/>
              </a:endParaRPr>
            </a:p>
          </p:txBody>
        </p:sp>
        <p:sp>
          <p:nvSpPr>
            <p:cNvPr id="15" name="TextBox 63"/>
            <p:cNvSpPr txBox="1">
              <a:spLocks noChangeArrowheads="1"/>
            </p:cNvSpPr>
            <p:nvPr/>
          </p:nvSpPr>
          <p:spPr bwMode="auto">
            <a:xfrm>
              <a:off x="29475893" y="11797678"/>
              <a:ext cx="327025" cy="558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zh-CN" sz="1600" dirty="0">
                  <a:ea typeface="宋体" pitchFamily="2" charset="-122"/>
                </a:rPr>
                <a:t>(d)</a:t>
              </a:r>
              <a:endParaRPr lang="zh-CN" altLang="en-US" sz="1600" dirty="0">
                <a:ea typeface="宋体" pitchFamily="2" charset="-122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79512" y="4941168"/>
            <a:ext cx="8568952" cy="1609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 smtClean="0"/>
              <a:t>To limit the change </a:t>
            </a:r>
            <a:r>
              <a:rPr lang="en-US" altLang="zh-CN" dirty="0"/>
              <a:t>in solar zenith </a:t>
            </a:r>
            <a:r>
              <a:rPr lang="en-US" altLang="zh-CN" dirty="0" smtClean="0"/>
              <a:t>angle, its variation is within 5</a:t>
            </a:r>
            <a:r>
              <a:rPr lang="en-US" altLang="zh-CN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° </a:t>
            </a:r>
            <a:r>
              <a:rPr lang="en-US" altLang="zh-CN" dirty="0" smtClean="0"/>
              <a:t>for each figure. </a:t>
            </a:r>
          </a:p>
          <a:p>
            <a:pPr marL="285750" lvl="1" indent="-285750" algn="just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 smtClean="0"/>
              <a:t>The </a:t>
            </a:r>
            <a:r>
              <a:rPr lang="en-US" altLang="zh-CN" dirty="0"/>
              <a:t>variations in reflectance </a:t>
            </a:r>
            <a:r>
              <a:rPr lang="en-US" altLang="zh-CN" dirty="0" smtClean="0"/>
              <a:t>caused by sensor scan angle is small with a range of  2.5~5.6%, and for </a:t>
            </a:r>
            <a:r>
              <a:rPr lang="en-US" altLang="zh-CN" dirty="0" err="1" smtClean="0"/>
              <a:t>solz</a:t>
            </a:r>
            <a:r>
              <a:rPr lang="en-US" altLang="zh-CN" dirty="0" smtClean="0"/>
              <a:t> </a:t>
            </a:r>
            <a:r>
              <a:rPr lang="en-US" altLang="zh-CN" dirty="0"/>
              <a:t>&gt; 45º, the TOA reflectance </a:t>
            </a:r>
            <a:r>
              <a:rPr lang="en-US" altLang="zh-CN" dirty="0" smtClean="0"/>
              <a:t>tends to be independent to the sensor scan angle changes.</a:t>
            </a:r>
          </a:p>
        </p:txBody>
      </p:sp>
      <p:sp>
        <p:nvSpPr>
          <p:cNvPr id="18" name="矩形 17"/>
          <p:cNvSpPr/>
          <p:nvPr/>
        </p:nvSpPr>
        <p:spPr>
          <a:xfrm>
            <a:off x="6676939" y="2053202"/>
            <a:ext cx="2232247" cy="699166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600" dirty="0"/>
              <a:t>Data: Aqua MODIS, 2005.01-2009.12</a:t>
            </a:r>
          </a:p>
        </p:txBody>
      </p:sp>
    </p:spTree>
    <p:extLst>
      <p:ext uri="{BB962C8B-B14F-4D97-AF65-F5344CB8AC3E}">
        <p14:creationId xmlns:p14="http://schemas.microsoft.com/office/powerpoint/2010/main" val="318840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450" y="178219"/>
            <a:ext cx="8982265" cy="1143000"/>
          </a:xfrm>
        </p:spPr>
        <p:txBody>
          <a:bodyPr/>
          <a:lstStyle/>
          <a:p>
            <a:pPr marL="457200" indent="-396000">
              <a:buFont typeface="Arial" panose="020B0604020202020204" pitchFamily="34" charset="0"/>
              <a:buChar char="•"/>
            </a:pPr>
            <a:r>
              <a:rPr lang="en-US" altLang="zh-CN" sz="2500" dirty="0" smtClean="0">
                <a:latin typeface="Calibri" panose="020F0502020204030204" pitchFamily="34" charset="0"/>
                <a:ea typeface="宋体" pitchFamily="2" charset="-122"/>
              </a:rPr>
              <a:t>Variation of TOA reflectance as a function of solar </a:t>
            </a:r>
            <a:r>
              <a:rPr lang="en-US" altLang="zh-CN" sz="2500" dirty="0">
                <a:latin typeface="Calibri" panose="020F0502020204030204" pitchFamily="34" charset="0"/>
                <a:ea typeface="宋体" pitchFamily="2" charset="-122"/>
              </a:rPr>
              <a:t>zenith angle</a:t>
            </a:r>
            <a:endParaRPr lang="zh-CN" altLang="en-US" sz="2500" dirty="0">
              <a:latin typeface="Calibri" panose="020F050202020403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5769343"/>
            <a:ext cx="8928992" cy="1362353"/>
          </a:xfrm>
        </p:spPr>
        <p:txBody>
          <a:bodyPr/>
          <a:lstStyle/>
          <a:p>
            <a:r>
              <a:rPr lang="en-US" altLang="zh-CN" sz="2000" b="0" dirty="0"/>
              <a:t>Data acquired from repeatable orbits (with a fixed sensor scan angle) are </a:t>
            </a:r>
            <a:r>
              <a:rPr lang="en-US" altLang="zh-CN" sz="2000" b="0" dirty="0" smtClean="0"/>
              <a:t>used. </a:t>
            </a:r>
          </a:p>
          <a:p>
            <a:r>
              <a:rPr lang="en-US" altLang="zh-CN" sz="2000" b="0" dirty="0" smtClean="0"/>
              <a:t>TOA </a:t>
            </a:r>
            <a:r>
              <a:rPr lang="en-US" altLang="zh-CN" sz="2000" b="0" dirty="0"/>
              <a:t>reflectance is linear correlated with the changes in solar zenith </a:t>
            </a:r>
            <a:r>
              <a:rPr lang="en-US" altLang="zh-CN" sz="2000" b="0" dirty="0" smtClean="0"/>
              <a:t>angle, which varies </a:t>
            </a:r>
            <a:r>
              <a:rPr lang="en-US" altLang="zh-CN" sz="2000" b="0" dirty="0"/>
              <a:t>from ~0.9 to ~</a:t>
            </a:r>
            <a:r>
              <a:rPr lang="en-US" altLang="zh-CN" sz="2000" b="0" dirty="0" smtClean="0"/>
              <a:t>0.4 as the solar zenith angle increased from 20 to 60 degree.</a:t>
            </a:r>
            <a:endParaRPr lang="en-US" altLang="zh-CN" sz="2000" b="0" dirty="0"/>
          </a:p>
          <a:p>
            <a:endParaRPr lang="en-US" altLang="zh-CN" sz="2000" b="0" dirty="0" smtClean="0"/>
          </a:p>
          <a:p>
            <a:endParaRPr lang="zh-CN" altLang="en-US" sz="2000" b="0" dirty="0"/>
          </a:p>
          <a:p>
            <a:endParaRPr lang="zh-CN" altLang="en-US" sz="2000" b="0" dirty="0"/>
          </a:p>
        </p:txBody>
      </p:sp>
      <p:pic>
        <p:nvPicPr>
          <p:cNvPr id="12" name="图片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8"/>
          <a:stretch>
            <a:fillRect/>
          </a:stretch>
        </p:blipFill>
        <p:spPr bwMode="auto">
          <a:xfrm>
            <a:off x="4283968" y="1484784"/>
            <a:ext cx="4059748" cy="19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4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2"/>
          <a:stretch/>
        </p:blipFill>
        <p:spPr bwMode="auto">
          <a:xfrm>
            <a:off x="179512" y="1321219"/>
            <a:ext cx="4056490" cy="211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91" r="4636"/>
          <a:stretch>
            <a:fillRect/>
          </a:stretch>
        </p:blipFill>
        <p:spPr bwMode="auto">
          <a:xfrm>
            <a:off x="4788024" y="3553467"/>
            <a:ext cx="2899932" cy="21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4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49" r="4138"/>
          <a:stretch>
            <a:fillRect/>
          </a:stretch>
        </p:blipFill>
        <p:spPr bwMode="auto">
          <a:xfrm>
            <a:off x="917945" y="3553467"/>
            <a:ext cx="2938223" cy="21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1848675" y="980728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008000"/>
                </a:solidFill>
              </a:rPr>
              <a:t>Nadir</a:t>
            </a:r>
            <a:endParaRPr lang="zh-CN" altLang="en-US" sz="2000" dirty="0">
              <a:solidFill>
                <a:srgbClr val="008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688124" y="1052736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008000"/>
                </a:solidFill>
              </a:rPr>
              <a:t>Off-Nadir</a:t>
            </a:r>
            <a:endParaRPr lang="zh-CN" altLang="en-US" sz="2000" dirty="0">
              <a:solidFill>
                <a:srgbClr val="008000"/>
              </a:solidFill>
            </a:endParaRPr>
          </a:p>
        </p:txBody>
      </p:sp>
      <p:sp>
        <p:nvSpPr>
          <p:cNvPr id="31" name="下箭头 30"/>
          <p:cNvSpPr/>
          <p:nvPr/>
        </p:nvSpPr>
        <p:spPr>
          <a:xfrm>
            <a:off x="2195736" y="3445235"/>
            <a:ext cx="157716" cy="180240"/>
          </a:xfrm>
          <a:prstGeom prst="down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下箭头 31"/>
          <p:cNvSpPr/>
          <p:nvPr/>
        </p:nvSpPr>
        <p:spPr>
          <a:xfrm>
            <a:off x="6372200" y="3445235"/>
            <a:ext cx="157716" cy="180240"/>
          </a:xfrm>
          <a:prstGeom prst="down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199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7450" y="44624"/>
            <a:ext cx="8229600" cy="1143000"/>
          </a:xfrm>
        </p:spPr>
        <p:txBody>
          <a:bodyPr/>
          <a:lstStyle/>
          <a:p>
            <a:pPr lvl="1"/>
            <a:r>
              <a:rPr lang="en-US" altLang="zh-CN" sz="3200" b="1" dirty="0"/>
              <a:t>TOA Bi-Directional Reflectance </a:t>
            </a:r>
            <a:r>
              <a:rPr lang="en-US" altLang="zh-CN" sz="3200" b="1" dirty="0" smtClean="0"/>
              <a:t>modeling for snow PICS over TP</a:t>
            </a:r>
            <a:endParaRPr lang="en-US" altLang="zh-CN" sz="32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0497"/>
          </a:xfrm>
        </p:spPr>
        <p:txBody>
          <a:bodyPr/>
          <a:lstStyle/>
          <a:p>
            <a:r>
              <a:rPr lang="en-US" altLang="zh-CN" dirty="0">
                <a:solidFill>
                  <a:srgbClr val="7030A0"/>
                </a:solidFill>
              </a:rPr>
              <a:t>Ross-Li </a:t>
            </a:r>
            <a:r>
              <a:rPr lang="en-US" altLang="zh-CN" dirty="0" smtClean="0">
                <a:solidFill>
                  <a:srgbClr val="7030A0"/>
                </a:solidFill>
              </a:rPr>
              <a:t>BRDF model</a:t>
            </a:r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</p:txBody>
      </p:sp>
      <p:grpSp>
        <p:nvGrpSpPr>
          <p:cNvPr id="4" name="组合 4"/>
          <p:cNvGrpSpPr>
            <a:grpSpLocks/>
          </p:cNvGrpSpPr>
          <p:nvPr/>
        </p:nvGrpSpPr>
        <p:grpSpPr bwMode="auto">
          <a:xfrm>
            <a:off x="623433" y="1871265"/>
            <a:ext cx="8621712" cy="477838"/>
            <a:chOff x="12954000" y="36423600"/>
            <a:chExt cx="8621711" cy="477054"/>
          </a:xfrm>
        </p:grpSpPr>
        <p:pic>
          <p:nvPicPr>
            <p:cNvPr id="5" name="Picture 4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02" r="18468"/>
            <a:stretch>
              <a:fillRect/>
            </a:stretch>
          </p:blipFill>
          <p:spPr bwMode="auto">
            <a:xfrm>
              <a:off x="12954000" y="36539488"/>
              <a:ext cx="7100887" cy="360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9"/>
            <p:cNvSpPr txBox="1">
              <a:spLocks noChangeArrowheads="1"/>
            </p:cNvSpPr>
            <p:nvPr/>
          </p:nvSpPr>
          <p:spPr bwMode="auto">
            <a:xfrm>
              <a:off x="20258087" y="36423600"/>
              <a:ext cx="1317624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zh-CN" altLang="en-US" dirty="0">
                  <a:ea typeface="宋体" pitchFamily="2" charset="-122"/>
                </a:rPr>
                <a:t>  </a:t>
              </a:r>
              <a:r>
                <a:rPr lang="zh-CN" altLang="en-US" dirty="0" smtClean="0">
                  <a:ea typeface="宋体" pitchFamily="2" charset="-122"/>
                </a:rPr>
                <a:t>（</a:t>
              </a:r>
              <a:r>
                <a:rPr lang="en-US" altLang="zh-CN" dirty="0">
                  <a:ea typeface="宋体" pitchFamily="2" charset="-122"/>
                </a:rPr>
                <a:t>1</a:t>
              </a:r>
              <a:r>
                <a:rPr lang="zh-CN" altLang="en-US" dirty="0">
                  <a:ea typeface="宋体" pitchFamily="2" charset="-122"/>
                </a:rPr>
                <a:t>）</a:t>
              </a:r>
            </a:p>
          </p:txBody>
        </p:sp>
      </p:grpSp>
      <p:grpSp>
        <p:nvGrpSpPr>
          <p:cNvPr id="7" name="组合 3"/>
          <p:cNvGrpSpPr>
            <a:grpSpLocks/>
          </p:cNvGrpSpPr>
          <p:nvPr/>
        </p:nvGrpSpPr>
        <p:grpSpPr bwMode="auto">
          <a:xfrm>
            <a:off x="828056" y="4365104"/>
            <a:ext cx="8583561" cy="1314450"/>
            <a:chOff x="12801600" y="37490400"/>
            <a:chExt cx="8582977" cy="1314818"/>
          </a:xfrm>
        </p:grpSpPr>
        <p:grpSp>
          <p:nvGrpSpPr>
            <p:cNvPr id="8" name="组合 2"/>
            <p:cNvGrpSpPr>
              <a:grpSpLocks/>
            </p:cNvGrpSpPr>
            <p:nvPr/>
          </p:nvGrpSpPr>
          <p:grpSpPr bwMode="auto">
            <a:xfrm>
              <a:off x="12801600" y="37490400"/>
              <a:ext cx="8582977" cy="1314818"/>
              <a:chOff x="12801600" y="37490400"/>
              <a:chExt cx="8582977" cy="1314818"/>
            </a:xfrm>
          </p:grpSpPr>
          <p:pic>
            <p:nvPicPr>
              <p:cNvPr id="12" name="Picture 49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3143"/>
              <a:stretch>
                <a:fillRect/>
              </a:stretch>
            </p:blipFill>
            <p:spPr bwMode="auto">
              <a:xfrm>
                <a:off x="13288962" y="37604064"/>
                <a:ext cx="6364288" cy="3603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3" name="TextBox 59"/>
              <p:cNvSpPr txBox="1">
                <a:spLocks noChangeArrowheads="1"/>
              </p:cNvSpPr>
              <p:nvPr/>
            </p:nvSpPr>
            <p:spPr bwMode="auto">
              <a:xfrm>
                <a:off x="19915187" y="37490400"/>
                <a:ext cx="1469390" cy="477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5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5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5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5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5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zh-CN" altLang="en-US">
                    <a:ea typeface="宋体" pitchFamily="2" charset="-122"/>
                  </a:rPr>
                  <a:t>    （</a:t>
                </a:r>
                <a:r>
                  <a:rPr lang="en-US" altLang="zh-CN">
                    <a:ea typeface="宋体" pitchFamily="2" charset="-122"/>
                  </a:rPr>
                  <a:t>2</a:t>
                </a:r>
                <a:r>
                  <a:rPr lang="zh-CN" altLang="en-US">
                    <a:ea typeface="宋体" pitchFamily="2" charset="-122"/>
                  </a:rPr>
                  <a:t>）</a:t>
                </a:r>
              </a:p>
            </p:txBody>
          </p:sp>
          <p:pic>
            <p:nvPicPr>
              <p:cNvPr id="14" name="Picture 29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" t="23990" r="74226" b="-2"/>
              <a:stretch>
                <a:fillRect/>
              </a:stretch>
            </p:blipFill>
            <p:spPr bwMode="auto">
              <a:xfrm>
                <a:off x="12801600" y="38125739"/>
                <a:ext cx="2885283" cy="2736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5" name="Picture 30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9382"/>
              <a:stretch>
                <a:fillRect/>
              </a:stretch>
            </p:blipFill>
            <p:spPr bwMode="auto">
              <a:xfrm>
                <a:off x="15751319" y="38023800"/>
                <a:ext cx="2308081" cy="360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6" name="Picture 31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122" r="79971"/>
              <a:stretch>
                <a:fillRect/>
              </a:stretch>
            </p:blipFill>
            <p:spPr bwMode="auto">
              <a:xfrm>
                <a:off x="18059400" y="38023800"/>
                <a:ext cx="2242187" cy="3415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7" name="Picture 32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7281" r="50000" b="16182"/>
              <a:stretch>
                <a:fillRect/>
              </a:stretch>
            </p:blipFill>
            <p:spPr bwMode="auto">
              <a:xfrm>
                <a:off x="13631165" y="38399378"/>
                <a:ext cx="4741670" cy="4058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0" name="TextBox 59"/>
            <p:cNvSpPr txBox="1">
              <a:spLocks noChangeArrowheads="1"/>
            </p:cNvSpPr>
            <p:nvPr/>
          </p:nvSpPr>
          <p:spPr bwMode="auto">
            <a:xfrm>
              <a:off x="15498443" y="38019930"/>
              <a:ext cx="35115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zh-CN" sz="2000" dirty="0">
                  <a:ea typeface="宋体" pitchFamily="2" charset="-122"/>
                </a:rPr>
                <a:t>, </a:t>
              </a:r>
              <a:endParaRPr lang="zh-CN" altLang="en-US" dirty="0">
                <a:ea typeface="宋体" pitchFamily="2" charset="-122"/>
              </a:endParaRPr>
            </a:p>
          </p:txBody>
        </p:sp>
        <p:sp>
          <p:nvSpPr>
            <p:cNvPr id="11" name="TextBox 59"/>
            <p:cNvSpPr txBox="1">
              <a:spLocks noChangeArrowheads="1"/>
            </p:cNvSpPr>
            <p:nvPr/>
          </p:nvSpPr>
          <p:spPr bwMode="auto">
            <a:xfrm>
              <a:off x="17840003" y="38023800"/>
              <a:ext cx="35115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zh-CN" sz="2000" dirty="0">
                  <a:ea typeface="宋体" pitchFamily="2" charset="-122"/>
                </a:rPr>
                <a:t>, </a:t>
              </a:r>
              <a:endParaRPr lang="zh-CN" altLang="en-US" dirty="0">
                <a:ea typeface="宋体" pitchFamily="2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883004" y="2471313"/>
                <a:ext cx="2836993" cy="6441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𝑣𝑜𝑙</m:t>
                        </m:r>
                      </m:sub>
                    </m:sSub>
                    <m:r>
                      <a:rPr lang="en-US" altLang="zh-CN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zh-CN" altLang="zh-CN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zh-CN" altLang="zh-CN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altLang="zh-CN" i="1">
                                    <a:latin typeface="Cambria Math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altLang="zh-CN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altLang="zh-CN" i="1"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CN" i="1">
                                <a:latin typeface="Cambria Math"/>
                              </a:rPr>
                              <m:t>𝜉</m:t>
                            </m:r>
                          </m:e>
                        </m:d>
                        <m:r>
                          <a:rPr lang="en-US" altLang="zh-CN" i="1">
                            <a:latin typeface="Cambria Math"/>
                          </a:rPr>
                          <m:t>𝑐𝑜𝑠</m:t>
                        </m:r>
                        <m:r>
                          <a:rPr lang="en-US" altLang="zh-CN" i="1">
                            <a:latin typeface="Cambria Math"/>
                          </a:rPr>
                          <m:t>𝜉</m:t>
                        </m:r>
                        <m:r>
                          <a:rPr lang="en-US" altLang="zh-CN" i="1">
                            <a:latin typeface="Cambria Math"/>
                          </a:rPr>
                          <m:t>+</m:t>
                        </m:r>
                        <m:r>
                          <a:rPr lang="en-US" altLang="zh-CN" i="1">
                            <a:latin typeface="Cambria Math"/>
                          </a:rPr>
                          <m:t>𝑠𝑖𝑛</m:t>
                        </m:r>
                        <m:r>
                          <a:rPr lang="en-US" altLang="zh-CN" i="1">
                            <a:latin typeface="Cambria Math"/>
                          </a:rPr>
                          <m:t>𝜉</m:t>
                        </m:r>
                      </m:num>
                      <m:den>
                        <m:r>
                          <a:rPr lang="en-US" altLang="zh-CN" i="1">
                            <a:latin typeface="Cambria Math"/>
                          </a:rPr>
                          <m:t>𝑐𝑜𝑠</m:t>
                        </m:r>
                        <m:r>
                          <a:rPr lang="en-US" altLang="zh-CN" i="1">
                            <a:latin typeface="Cambria Math"/>
                          </a:rPr>
                          <m:t>𝜃</m:t>
                        </m:r>
                        <m:r>
                          <a:rPr lang="en-US" altLang="zh-CN" i="1">
                            <a:latin typeface="Cambria Math"/>
                          </a:rPr>
                          <m:t>+</m:t>
                        </m:r>
                        <m:r>
                          <a:rPr lang="en-US" altLang="zh-CN" i="1">
                            <a:latin typeface="Cambria Math"/>
                          </a:rPr>
                          <m:t>𝑐𝑜𝑠</m:t>
                        </m:r>
                        <m:r>
                          <a:rPr lang="en-US" altLang="zh-CN" i="1">
                            <a:latin typeface="Cambria Math"/>
                          </a:rPr>
                          <m:t>𝜑</m:t>
                        </m:r>
                      </m:den>
                    </m:f>
                    <m:r>
                      <a:rPr lang="en-US" altLang="zh-CN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zh-CN" altLang="zh-CN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altLang="zh-CN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004" y="2471313"/>
                <a:ext cx="2836993" cy="64415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961063" y="3115464"/>
                <a:ext cx="6624735" cy="4910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𝑔𝑒𝑜</m:t>
                        </m:r>
                      </m:sub>
                    </m:sSub>
                    <m:r>
                      <a:rPr lang="en-US" altLang="zh-CN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>
                        <a:latin typeface="Cambria Math"/>
                      </a:rPr>
                      <m:t>Ο</m:t>
                    </m:r>
                    <m:d>
                      <m:dPr>
                        <m:ctrlPr>
                          <a:rPr lang="zh-CN" altLang="zh-CN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/>
                          </a:rPr>
                          <m:t>θ</m:t>
                        </m:r>
                        <m:r>
                          <a:rPr lang="en-US" altLang="zh-CN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CN">
                            <a:latin typeface="Cambria Math"/>
                          </a:rPr>
                          <m:t>φ</m:t>
                        </m:r>
                        <m:r>
                          <a:rPr lang="en-US" altLang="zh-CN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CN">
                            <a:latin typeface="Cambria Math"/>
                          </a:rPr>
                          <m:t>ϕ</m:t>
                        </m:r>
                      </m:e>
                    </m:d>
                    <m:r>
                      <a:rPr lang="en-US" altLang="zh-CN" i="1">
                        <a:latin typeface="Cambria Math"/>
                      </a:rPr>
                      <m:t>−</m:t>
                    </m:r>
                    <m:r>
                      <a:rPr lang="en-US" altLang="zh-CN" i="1">
                        <a:latin typeface="Cambria Math"/>
                      </a:rPr>
                      <m:t>𝑠𝑒𝑐</m:t>
                    </m:r>
                    <m:sSup>
                      <m:sSupPr>
                        <m:ctrlPr>
                          <a:rPr lang="zh-CN" altLang="zh-CN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</a:rPr>
                          <m:t>𝜃</m:t>
                        </m:r>
                      </m:e>
                      <m:sup>
                        <m:r>
                          <a:rPr lang="en-US" altLang="zh-CN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zh-CN" i="1">
                        <a:latin typeface="Cambria Math"/>
                      </a:rPr>
                      <m:t>−</m:t>
                    </m:r>
                    <m:r>
                      <a:rPr lang="en-US" altLang="zh-CN" i="1">
                        <a:latin typeface="Cambria Math"/>
                      </a:rPr>
                      <m:t>𝑠𝑒𝑐</m:t>
                    </m:r>
                    <m:sSup>
                      <m:sSupPr>
                        <m:ctrlPr>
                          <a:rPr lang="zh-CN" altLang="zh-CN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</a:rPr>
                          <m:t>𝜑</m:t>
                        </m:r>
                      </m:e>
                      <m:sup>
                        <m:r>
                          <a:rPr lang="en-US" altLang="zh-CN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zh-CN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zh-CN" altLang="zh-CN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CN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altLang="zh-CN" i="1">
                        <a:latin typeface="Cambria Math"/>
                      </a:rPr>
                      <m:t>(1+</m:t>
                    </m:r>
                    <m:r>
                      <a:rPr lang="en-US" altLang="zh-CN" i="1">
                        <a:latin typeface="Cambria Math"/>
                      </a:rPr>
                      <m:t>𝑐𝑜𝑠</m:t>
                    </m:r>
                    <m:sSup>
                      <m:sSupPr>
                        <m:ctrlPr>
                          <a:rPr lang="zh-CN" altLang="zh-CN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</a:rPr>
                          <m:t>𝜉</m:t>
                        </m:r>
                      </m:e>
                      <m:sup>
                        <m:r>
                          <a:rPr lang="en-US" altLang="zh-CN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zh-CN" i="1">
                        <a:latin typeface="Cambria Math"/>
                      </a:rPr>
                      <m:t>)</m:t>
                    </m:r>
                    <m:r>
                      <a:rPr lang="en-US" altLang="zh-CN" i="1">
                        <a:latin typeface="Cambria Math"/>
                      </a:rPr>
                      <m:t>𝑠𝑒𝑐</m:t>
                    </m:r>
                    <m:sSup>
                      <m:sSupPr>
                        <m:ctrlPr>
                          <a:rPr lang="zh-CN" altLang="zh-CN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</a:rPr>
                          <m:t>𝜃</m:t>
                        </m:r>
                      </m:e>
                      <m:sup>
                        <m:r>
                          <a:rPr lang="en-US" altLang="zh-CN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zh-CN" i="1">
                        <a:latin typeface="Cambria Math"/>
                      </a:rPr>
                      <m:t>𝑠𝑒𝑐</m:t>
                    </m:r>
                    <m:sSup>
                      <m:sSupPr>
                        <m:ctrlPr>
                          <a:rPr lang="zh-CN" altLang="zh-CN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</a:rPr>
                          <m:t>𝜑</m:t>
                        </m:r>
                      </m:e>
                      <m:sup>
                        <m:r>
                          <a:rPr lang="en-US" altLang="zh-CN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063" y="3115464"/>
                <a:ext cx="6624735" cy="49109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内容占位符 2"/>
          <p:cNvSpPr txBox="1">
            <a:spLocks/>
          </p:cNvSpPr>
          <p:nvPr/>
        </p:nvSpPr>
        <p:spPr bwMode="auto">
          <a:xfrm>
            <a:off x="623605" y="3906615"/>
            <a:ext cx="8229600" cy="530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 b="1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 dirty="0">
                <a:solidFill>
                  <a:srgbClr val="7030A0"/>
                </a:solidFill>
              </a:rPr>
              <a:t>Snow surface </a:t>
            </a:r>
            <a:r>
              <a:rPr lang="en-US" altLang="zh-CN" dirty="0" smtClean="0">
                <a:solidFill>
                  <a:srgbClr val="7030A0"/>
                </a:solidFill>
              </a:rPr>
              <a:t>BRDF model </a:t>
            </a:r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97367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Ross-Li </a:t>
            </a:r>
            <a:r>
              <a:rPr lang="en-US" altLang="zh-CN" dirty="0" smtClean="0"/>
              <a:t>BRDF vs Snow Surface BRDF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33256" y="1086995"/>
            <a:ext cx="8229600" cy="4526280"/>
          </a:xfrm>
        </p:spPr>
        <p:txBody>
          <a:bodyPr/>
          <a:lstStyle/>
          <a:p>
            <a:endParaRPr lang="zh-CN" altLang="en-US"/>
          </a:p>
        </p:txBody>
      </p:sp>
      <p:pic>
        <p:nvPicPr>
          <p:cNvPr id="4" name="图片 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30" y="1062636"/>
            <a:ext cx="351155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67" y="3321649"/>
            <a:ext cx="3511550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388" y="1258587"/>
            <a:ext cx="2249805" cy="1799590"/>
          </a:xfrm>
          <a:prstGeom prst="rect">
            <a:avLst/>
          </a:prstGeom>
        </p:spPr>
      </p:pic>
      <p:pic>
        <p:nvPicPr>
          <p:cNvPr id="7" name="图片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922" y="3421354"/>
            <a:ext cx="2249805" cy="17995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5" r="3577"/>
          <a:stretch/>
        </p:blipFill>
        <p:spPr bwMode="auto">
          <a:xfrm>
            <a:off x="4099106" y="1317729"/>
            <a:ext cx="2153015" cy="162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2" r="3587"/>
          <a:stretch/>
        </p:blipFill>
        <p:spPr bwMode="auto">
          <a:xfrm>
            <a:off x="4169759" y="3628193"/>
            <a:ext cx="2155376" cy="162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216416" y="1063769"/>
            <a:ext cx="22643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solidFill>
                  <a:srgbClr val="7030A0"/>
                </a:solidFill>
              </a:rPr>
              <a:t>Scatter plot of </a:t>
            </a:r>
            <a:r>
              <a:rPr lang="en-US" altLang="zh-CN" sz="1200" b="1" dirty="0" err="1" smtClean="0">
                <a:solidFill>
                  <a:srgbClr val="7030A0"/>
                </a:solidFill>
              </a:rPr>
              <a:t>obv</a:t>
            </a:r>
            <a:r>
              <a:rPr lang="en-US" altLang="zh-CN" sz="1200" b="1" dirty="0" smtClean="0">
                <a:solidFill>
                  <a:srgbClr val="7030A0"/>
                </a:solidFill>
              </a:rPr>
              <a:t> vs </a:t>
            </a:r>
            <a:r>
              <a:rPr lang="en-US" altLang="zh-CN" sz="1200" b="1" dirty="0" err="1" smtClean="0">
                <a:solidFill>
                  <a:srgbClr val="7030A0"/>
                </a:solidFill>
              </a:rPr>
              <a:t>simu</a:t>
            </a:r>
            <a:r>
              <a:rPr lang="en-US" altLang="zh-CN" sz="1200" dirty="0" smtClean="0">
                <a:solidFill>
                  <a:srgbClr val="7030A0"/>
                </a:solidFill>
              </a:rPr>
              <a:t>.</a:t>
            </a:r>
            <a:endParaRPr lang="zh-CN" altLang="en-US" sz="1200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52728" y="1052736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solidFill>
                  <a:srgbClr val="7030A0"/>
                </a:solidFill>
              </a:rPr>
              <a:t>Modeling error distribution</a:t>
            </a:r>
            <a:endParaRPr lang="zh-CN" altLang="en-US" sz="1200" b="1" dirty="0">
              <a:solidFill>
                <a:srgbClr val="7030A0"/>
              </a:solidFill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36512" y="3258201"/>
            <a:ext cx="9144000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6631333" y="2314353"/>
            <a:ext cx="845491" cy="1"/>
          </a:xfrm>
          <a:prstGeom prst="line">
            <a:avLst/>
          </a:prstGeom>
          <a:ln w="19050">
            <a:solidFill>
              <a:srgbClr val="FF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V="1">
            <a:off x="6666775" y="4483396"/>
            <a:ext cx="387303" cy="1"/>
          </a:xfrm>
          <a:prstGeom prst="line">
            <a:avLst/>
          </a:prstGeom>
          <a:ln w="19050">
            <a:solidFill>
              <a:srgbClr val="FF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7054078" y="4483397"/>
            <a:ext cx="0" cy="553060"/>
          </a:xfrm>
          <a:prstGeom prst="line">
            <a:avLst/>
          </a:prstGeom>
          <a:ln w="19050">
            <a:solidFill>
              <a:srgbClr val="FF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7476824" y="2314354"/>
            <a:ext cx="0" cy="559475"/>
          </a:xfrm>
          <a:prstGeom prst="line">
            <a:avLst/>
          </a:prstGeom>
          <a:ln w="19050">
            <a:solidFill>
              <a:srgbClr val="FF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内容占位符 2"/>
          <p:cNvSpPr txBox="1">
            <a:spLocks/>
          </p:cNvSpPr>
          <p:nvPr/>
        </p:nvSpPr>
        <p:spPr>
          <a:xfrm>
            <a:off x="483871" y="5517232"/>
            <a:ext cx="8229600" cy="1224136"/>
          </a:xfrm>
          <a:prstGeom prst="rect">
            <a:avLst/>
          </a:prstGeom>
          <a:solidFill>
            <a:srgbClr val="CCFF99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har char="•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har char="–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har char="•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har char="–"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har char="»"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zh-CN" sz="1600" dirty="0">
                <a:ea typeface="宋体" pitchFamily="2" charset="-122"/>
              </a:rPr>
              <a:t>Snow surface BRDF model has better correlations with the measurements and lower RMSE than </a:t>
            </a:r>
            <a:r>
              <a:rPr lang="en-US" altLang="zh-CN" sz="1600" dirty="0" smtClean="0">
                <a:ea typeface="宋体" pitchFamily="2" charset="-122"/>
              </a:rPr>
              <a:t>Ross-Li </a:t>
            </a:r>
            <a:r>
              <a:rPr lang="en-US" altLang="zh-CN" sz="1600" dirty="0">
                <a:ea typeface="宋体" pitchFamily="2" charset="-122"/>
              </a:rPr>
              <a:t>BRDF </a:t>
            </a:r>
            <a:r>
              <a:rPr lang="en-US" altLang="zh-CN" sz="1600" dirty="0" smtClean="0">
                <a:ea typeface="宋体" pitchFamily="2" charset="-122"/>
              </a:rPr>
              <a:t>model.</a:t>
            </a:r>
          </a:p>
          <a:p>
            <a:pPr>
              <a:spcBef>
                <a:spcPts val="0"/>
              </a:spcBef>
            </a:pPr>
            <a:r>
              <a:rPr lang="en-US" altLang="zh-CN" sz="1600" dirty="0">
                <a:ea typeface="宋体" pitchFamily="2" charset="-122"/>
              </a:rPr>
              <a:t>The RMSE of snow surface BRDF model is 3.60%, about half  of the Ross-Li BRDF model (7.41%).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4742" y="1655834"/>
            <a:ext cx="461665" cy="131703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dirty="0" smtClean="0">
                <a:solidFill>
                  <a:srgbClr val="C00000"/>
                </a:solidFill>
              </a:rPr>
              <a:t>Ross-Li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1958" y="3628194"/>
            <a:ext cx="461665" cy="185404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dirty="0" smtClean="0">
                <a:solidFill>
                  <a:srgbClr val="C00000"/>
                </a:solidFill>
              </a:rPr>
              <a:t>Snow surface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3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altLang="zh-CN" sz="2800" dirty="0"/>
              <a:t>TOA Bi-Directional Reflectance </a:t>
            </a:r>
            <a:r>
              <a:rPr lang="en-US" altLang="zh-CN" sz="2800" dirty="0" smtClean="0"/>
              <a:t>modeling results in other bands for Kunlun site</a:t>
            </a:r>
            <a:endParaRPr lang="zh-CN" altLang="en-US" sz="28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68760"/>
            <a:ext cx="3627291" cy="2232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196752"/>
            <a:ext cx="3627291" cy="2232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731760"/>
            <a:ext cx="3627291" cy="2232000"/>
          </a:xfrm>
          <a:prstGeom prst="rect">
            <a:avLst/>
          </a:prstGeom>
        </p:spPr>
      </p:pic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2194927"/>
              </p:ext>
            </p:extLst>
          </p:nvPr>
        </p:nvGraphicFramePr>
        <p:xfrm>
          <a:off x="4355976" y="4145844"/>
          <a:ext cx="4445980" cy="151540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33403"/>
                <a:gridCol w="624254"/>
                <a:gridCol w="747763"/>
                <a:gridCol w="635140"/>
                <a:gridCol w="635140"/>
                <a:gridCol w="635140"/>
                <a:gridCol w="635140"/>
              </a:tblGrid>
              <a:tr h="295031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100" kern="100" dirty="0">
                          <a:effectLst/>
                        </a:rPr>
                        <a:t>Band</a:t>
                      </a:r>
                      <a:endParaRPr lang="zh-CN" sz="10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100" kern="100" dirty="0">
                          <a:effectLst/>
                        </a:rPr>
                        <a:t>R</a:t>
                      </a:r>
                      <a:endParaRPr lang="zh-CN" sz="10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100" kern="100" dirty="0">
                          <a:effectLst/>
                        </a:rPr>
                        <a:t>MB (%)</a:t>
                      </a:r>
                      <a:endParaRPr lang="zh-CN" sz="10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100" kern="100" dirty="0">
                          <a:effectLst/>
                        </a:rPr>
                        <a:t>STD (%)</a:t>
                      </a:r>
                      <a:endParaRPr lang="zh-CN" sz="10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100" kern="100">
                          <a:effectLst/>
                        </a:rPr>
                        <a:t>MAX (%)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100" kern="100">
                          <a:effectLst/>
                        </a:rPr>
                        <a:t>MIN (%)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100" kern="100" dirty="0">
                          <a:solidFill>
                            <a:srgbClr val="FF0000"/>
                          </a:solidFill>
                          <a:effectLst/>
                        </a:rPr>
                        <a:t>RMSE (%)</a:t>
                      </a:r>
                      <a:endParaRPr lang="zh-CN" sz="10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</a:tr>
              <a:tr h="295031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kern="100">
                          <a:effectLst/>
                        </a:rPr>
                        <a:t>1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kern="100">
                          <a:effectLst/>
                        </a:rPr>
                        <a:t>0.976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kern="100">
                          <a:effectLst/>
                        </a:rPr>
                        <a:t>8.47e-5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kern="100" dirty="0">
                          <a:effectLst/>
                        </a:rPr>
                        <a:t>3.61</a:t>
                      </a:r>
                      <a:endParaRPr lang="zh-CN" sz="12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15.67</a:t>
                      </a:r>
                      <a:endParaRPr lang="zh-CN" sz="12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kern="100">
                          <a:effectLst/>
                        </a:rPr>
                        <a:t>-11.63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kern="100" dirty="0">
                          <a:solidFill>
                            <a:srgbClr val="FF0000"/>
                          </a:solidFill>
                          <a:effectLst/>
                        </a:rPr>
                        <a:t>3.60</a:t>
                      </a:r>
                      <a:endParaRPr lang="zh-CN" sz="12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</a:tr>
              <a:tr h="295031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kern="100">
                          <a:effectLst/>
                        </a:rPr>
                        <a:t>2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kern="100">
                          <a:effectLst/>
                        </a:rPr>
                        <a:t>0.976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kern="100">
                          <a:effectLst/>
                        </a:rPr>
                        <a:t>1.11 e-4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kern="100">
                          <a:effectLst/>
                        </a:rPr>
                        <a:t>2.00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kern="100" dirty="0">
                          <a:effectLst/>
                        </a:rPr>
                        <a:t>9.18</a:t>
                      </a:r>
                      <a:endParaRPr lang="zh-CN" sz="12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kern="100">
                          <a:effectLst/>
                        </a:rPr>
                        <a:t>-6.62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kern="100" dirty="0">
                          <a:solidFill>
                            <a:srgbClr val="FF0000"/>
                          </a:solidFill>
                          <a:effectLst/>
                        </a:rPr>
                        <a:t>2.54</a:t>
                      </a:r>
                      <a:endParaRPr lang="zh-CN" sz="12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</a:tr>
              <a:tr h="295031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kern="100" dirty="0">
                          <a:effectLst/>
                        </a:rPr>
                        <a:t>3</a:t>
                      </a:r>
                      <a:endParaRPr lang="zh-CN" sz="12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kern="100">
                          <a:effectLst/>
                        </a:rPr>
                        <a:t>0.974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kern="100">
                          <a:effectLst/>
                        </a:rPr>
                        <a:t>-1.39 e-4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kern="100">
                          <a:effectLst/>
                        </a:rPr>
                        <a:t>3.86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kern="100">
                          <a:effectLst/>
                        </a:rPr>
                        <a:t>16.80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kern="100" dirty="0">
                          <a:effectLst/>
                        </a:rPr>
                        <a:t>-11.65</a:t>
                      </a:r>
                      <a:endParaRPr lang="zh-CN" sz="12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kern="100" dirty="0">
                          <a:solidFill>
                            <a:srgbClr val="FF0000"/>
                          </a:solidFill>
                          <a:effectLst/>
                        </a:rPr>
                        <a:t>3.86</a:t>
                      </a:r>
                      <a:endParaRPr lang="zh-CN" sz="12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</a:tr>
              <a:tr h="295031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kern="100" dirty="0">
                          <a:effectLst/>
                        </a:rPr>
                        <a:t>4</a:t>
                      </a:r>
                      <a:endParaRPr lang="zh-CN" sz="12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kern="100" dirty="0">
                          <a:effectLst/>
                        </a:rPr>
                        <a:t>0.977</a:t>
                      </a:r>
                      <a:endParaRPr lang="zh-CN" sz="12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kern="100" dirty="0">
                          <a:effectLst/>
                        </a:rPr>
                        <a:t>2.94 e-4</a:t>
                      </a:r>
                      <a:endParaRPr lang="zh-CN" sz="12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kern="100" dirty="0">
                          <a:effectLst/>
                        </a:rPr>
                        <a:t>3.56</a:t>
                      </a:r>
                      <a:endParaRPr lang="zh-CN" sz="12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15.25</a:t>
                      </a:r>
                      <a:endParaRPr lang="zh-CN" sz="12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kern="100" dirty="0">
                          <a:effectLst/>
                        </a:rPr>
                        <a:t>-11.29</a:t>
                      </a:r>
                      <a:endParaRPr lang="zh-CN" sz="12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kern="100" dirty="0">
                          <a:solidFill>
                            <a:srgbClr val="FF0000"/>
                          </a:solidFill>
                          <a:effectLst/>
                        </a:rPr>
                        <a:t>3.56</a:t>
                      </a:r>
                      <a:endParaRPr lang="zh-CN" sz="12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0" name="内容占位符 9"/>
          <p:cNvSpPr>
            <a:spLocks noGrp="1"/>
          </p:cNvSpPr>
          <p:nvPr>
            <p:ph idx="1"/>
          </p:nvPr>
        </p:nvSpPr>
        <p:spPr>
          <a:xfrm>
            <a:off x="611560" y="5963760"/>
            <a:ext cx="8229600" cy="4526280"/>
          </a:xfrm>
        </p:spPr>
        <p:txBody>
          <a:bodyPr/>
          <a:lstStyle/>
          <a:p>
            <a:pPr>
              <a:lnSpc>
                <a:spcPts val="2800"/>
              </a:lnSpc>
            </a:pPr>
            <a:r>
              <a:rPr lang="en-US" altLang="zh-CN" sz="2000" dirty="0" smtClean="0"/>
              <a:t>The snow surface model performs well in MODIS bands 1-4 with model RMSE being less than 4%. </a:t>
            </a:r>
            <a:endParaRPr lang="zh-CN" alt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4592600" y="3753463"/>
            <a:ext cx="4191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Model performance of MODIS B1-B4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7821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43007"/>
            <a:ext cx="8229600" cy="753745"/>
          </a:xfrm>
        </p:spPr>
        <p:txBody>
          <a:bodyPr/>
          <a:lstStyle/>
          <a:p>
            <a:r>
              <a:rPr lang="en-US" altLang="zh-CN" sz="2800" dirty="0"/>
              <a:t>TOA Bi-Directional Reflectance modeling results </a:t>
            </a:r>
            <a:r>
              <a:rPr lang="en-US" altLang="zh-CN" sz="2800" dirty="0" smtClean="0"/>
              <a:t>for Muztag</a:t>
            </a:r>
            <a:r>
              <a:rPr lang="en-US" altLang="zh-CN" sz="2800" dirty="0"/>
              <a:t>, </a:t>
            </a:r>
            <a:r>
              <a:rPr lang="en-US" altLang="zh-CN" sz="2800" dirty="0" err="1" smtClean="0"/>
              <a:t>Toze</a:t>
            </a:r>
            <a:r>
              <a:rPr lang="en-US" altLang="zh-CN" sz="2800" dirty="0" smtClean="0"/>
              <a:t> and </a:t>
            </a:r>
            <a:r>
              <a:rPr lang="en-US" altLang="zh-CN" sz="2800" dirty="0" err="1" smtClean="0"/>
              <a:t>Jinyang</a:t>
            </a:r>
            <a:r>
              <a:rPr lang="en-US" altLang="zh-CN" sz="2800" dirty="0" smtClean="0"/>
              <a:t> </a:t>
            </a:r>
            <a:r>
              <a:rPr lang="en-US" altLang="zh-CN" sz="2800" dirty="0"/>
              <a:t>site</a:t>
            </a:r>
            <a:r>
              <a:rPr lang="zh-CN" altLang="en-US" dirty="0"/>
              <a:t/>
            </a:r>
            <a:br>
              <a:rPr lang="zh-CN" altLang="en-US" dirty="0"/>
            </a:b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352" y="1158441"/>
            <a:ext cx="2925000" cy="1800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24744"/>
            <a:ext cx="2925000" cy="1800000"/>
          </a:xfrm>
          <a:prstGeom prst="rect">
            <a:avLst/>
          </a:prstGeom>
        </p:spPr>
      </p:pic>
      <p:sp>
        <p:nvSpPr>
          <p:cNvPr id="8" name="标题 1"/>
          <p:cNvSpPr txBox="1">
            <a:spLocks/>
          </p:cNvSpPr>
          <p:nvPr/>
        </p:nvSpPr>
        <p:spPr>
          <a:xfrm>
            <a:off x="539552" y="5219091"/>
            <a:ext cx="8229600" cy="1143000"/>
          </a:xfrm>
          <a:prstGeom prst="rect">
            <a:avLst/>
          </a:prstGeom>
        </p:spPr>
        <p:txBody>
          <a:bodyPr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32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280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12" y="2996952"/>
            <a:ext cx="2925000" cy="1800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269" y="3068960"/>
            <a:ext cx="2925000" cy="1800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224" y="4868960"/>
            <a:ext cx="2925000" cy="1800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397" y="4890591"/>
            <a:ext cx="2925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30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内容占位符 1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5575" y="3635492"/>
            <a:ext cx="2596905" cy="2160000"/>
          </a:xfrm>
        </p:spPr>
      </p:pic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323528" y="-27548"/>
            <a:ext cx="8229600" cy="1143000"/>
          </a:xfrm>
        </p:spPr>
        <p:txBody>
          <a:bodyPr/>
          <a:lstStyle/>
          <a:p>
            <a:r>
              <a:rPr lang="en-US" altLang="zh-CN" sz="2800" dirty="0"/>
              <a:t>TOA Bi-Directional Reflectance modeling results for </a:t>
            </a:r>
            <a:r>
              <a:rPr lang="en-US" altLang="zh-CN" sz="2800" dirty="0" smtClean="0"/>
              <a:t>four snow PICSs over TP</a:t>
            </a:r>
            <a:endParaRPr lang="zh-CN" altLang="en-US" sz="2800" b="1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9512" y="1115452"/>
            <a:ext cx="3312367" cy="2154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ts val="600"/>
              </a:spcBef>
              <a:buSzPct val="80000"/>
              <a:buFont typeface="Wingdings" panose="05000000000000000000" pitchFamily="2" charset="2"/>
              <a:buChar char="n"/>
            </a:pPr>
            <a:r>
              <a:rPr lang="en-US" altLang="zh-CN" sz="2000" dirty="0" smtClean="0">
                <a:ea typeface="宋体" pitchFamily="2" charset="-122"/>
              </a:rPr>
              <a:t>Nadir-looking</a:t>
            </a:r>
          </a:p>
          <a:p>
            <a:pPr eaLnBrk="1" hangingPunct="1">
              <a:lnSpc>
                <a:spcPct val="115000"/>
              </a:lnSpc>
              <a:spcBef>
                <a:spcPts val="600"/>
              </a:spcBef>
              <a:buSzPct val="80000"/>
              <a:buFont typeface="Wingdings" panose="05000000000000000000" pitchFamily="2" charset="2"/>
              <a:buChar char="n"/>
            </a:pPr>
            <a:r>
              <a:rPr lang="en-US" altLang="zh-CN" sz="2000" dirty="0" smtClean="0">
                <a:ea typeface="宋体" pitchFamily="2" charset="-122"/>
              </a:rPr>
              <a:t>Band</a:t>
            </a:r>
            <a:r>
              <a:rPr lang="zh-CN" altLang="en-US" sz="2000" dirty="0" smtClean="0">
                <a:ea typeface="宋体" pitchFamily="2" charset="-122"/>
              </a:rPr>
              <a:t>：</a:t>
            </a:r>
            <a:r>
              <a:rPr lang="en-US" altLang="zh-CN" sz="2000" dirty="0" smtClean="0">
                <a:ea typeface="宋体" pitchFamily="2" charset="-122"/>
              </a:rPr>
              <a:t>460 nm</a:t>
            </a:r>
          </a:p>
          <a:p>
            <a:pPr eaLnBrk="1" hangingPunct="1">
              <a:lnSpc>
                <a:spcPct val="115000"/>
              </a:lnSpc>
              <a:spcBef>
                <a:spcPts val="600"/>
              </a:spcBef>
              <a:buSzPct val="80000"/>
              <a:buFont typeface="Wingdings" panose="05000000000000000000" pitchFamily="2" charset="2"/>
              <a:buChar char="n"/>
            </a:pPr>
            <a:r>
              <a:rPr lang="en-US" altLang="zh-CN" sz="2000" dirty="0" smtClean="0">
                <a:ea typeface="宋体" pitchFamily="2" charset="-122"/>
              </a:rPr>
              <a:t>RAA</a:t>
            </a:r>
            <a:r>
              <a:rPr lang="zh-CN" altLang="en-US" sz="2000" dirty="0" smtClean="0">
                <a:ea typeface="宋体" pitchFamily="2" charset="-122"/>
              </a:rPr>
              <a:t>：</a:t>
            </a:r>
            <a:r>
              <a:rPr lang="en-US" altLang="zh-CN" sz="2000" dirty="0" smtClean="0">
                <a:ea typeface="宋体" pitchFamily="2" charset="-122"/>
              </a:rPr>
              <a:t>0~360</a:t>
            </a:r>
            <a:r>
              <a:rPr lang="en-US" altLang="zh-CN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° </a:t>
            </a:r>
            <a:r>
              <a:rPr lang="zh-CN" altLang="en-US" sz="2000" dirty="0" smtClean="0">
                <a:ea typeface="宋体" pitchFamily="2" charset="-122"/>
              </a:rPr>
              <a:t>；</a:t>
            </a:r>
            <a:endParaRPr lang="en-US" altLang="zh-CN" sz="2000" dirty="0" smtClean="0">
              <a:ea typeface="宋体" pitchFamily="2" charset="-122"/>
            </a:endParaRPr>
          </a:p>
          <a:p>
            <a:pPr eaLnBrk="1" hangingPunct="1">
              <a:lnSpc>
                <a:spcPct val="115000"/>
              </a:lnSpc>
              <a:spcBef>
                <a:spcPts val="600"/>
              </a:spcBef>
              <a:buSzPct val="80000"/>
              <a:buFont typeface="Wingdings" panose="05000000000000000000" pitchFamily="2" charset="2"/>
              <a:buChar char="n"/>
            </a:pPr>
            <a:r>
              <a:rPr lang="en-US" altLang="zh-CN" sz="2000" dirty="0" err="1" smtClean="0">
                <a:ea typeface="宋体" pitchFamily="2" charset="-122"/>
              </a:rPr>
              <a:t>solz</a:t>
            </a:r>
            <a:r>
              <a:rPr lang="en-US" altLang="zh-CN" sz="2000" dirty="0" smtClean="0">
                <a:ea typeface="宋体" pitchFamily="2" charset="-122"/>
              </a:rPr>
              <a:t>: 0~60</a:t>
            </a:r>
            <a:r>
              <a:rPr lang="en-US" altLang="zh-CN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°</a:t>
            </a:r>
            <a:r>
              <a:rPr lang="en-US" altLang="zh-CN" sz="2000" dirty="0" smtClean="0">
                <a:ea typeface="宋体" pitchFamily="2" charset="-122"/>
              </a:rPr>
              <a:t>, with a interval  of 10</a:t>
            </a:r>
            <a:r>
              <a:rPr lang="en-US" altLang="zh-CN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°</a:t>
            </a:r>
            <a:r>
              <a:rPr lang="en-US" altLang="zh-CN" sz="2000" dirty="0" smtClean="0">
                <a:ea typeface="宋体" pitchFamily="2" charset="-122"/>
              </a:rPr>
              <a:t> 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2032" y="1208545"/>
            <a:ext cx="2578919" cy="2160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2032" y="3635492"/>
            <a:ext cx="2592136" cy="2160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2321" y="1187460"/>
            <a:ext cx="2595542" cy="2160000"/>
          </a:xfrm>
          <a:prstGeom prst="rect">
            <a:avLst/>
          </a:prstGeom>
        </p:spPr>
      </p:pic>
      <p:sp>
        <p:nvSpPr>
          <p:cNvPr id="18" name="左箭头 17"/>
          <p:cNvSpPr/>
          <p:nvPr/>
        </p:nvSpPr>
        <p:spPr bwMode="auto">
          <a:xfrm>
            <a:off x="3184032" y="3638923"/>
            <a:ext cx="488376" cy="288032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黑体" pitchFamily="49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26393"/>
            <a:ext cx="3184032" cy="242949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0" name="TextBox 19"/>
          <p:cNvSpPr txBox="1"/>
          <p:nvPr/>
        </p:nvSpPr>
        <p:spPr>
          <a:xfrm>
            <a:off x="179512" y="3269591"/>
            <a:ext cx="3153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 smtClean="0">
                <a:solidFill>
                  <a:srgbClr val="C00000"/>
                </a:solidFill>
              </a:rPr>
              <a:t>Reflectance at a given </a:t>
            </a:r>
            <a:r>
              <a:rPr lang="en-US" altLang="zh-CN" sz="1800" dirty="0" err="1" smtClean="0">
                <a:solidFill>
                  <a:srgbClr val="C00000"/>
                </a:solidFill>
              </a:rPr>
              <a:t>solz</a:t>
            </a:r>
            <a:endParaRPr lang="zh-CN" altLang="en-US" sz="1800" dirty="0">
              <a:solidFill>
                <a:srgbClr val="C00000"/>
              </a:solidFill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585F47-EA76-45CF-9687-7121A95B6413}" type="slidenum">
              <a:rPr lang="zh-CN" altLang="en-US" smtClean="0"/>
              <a:pPr>
                <a:defRPr/>
              </a:pPr>
              <a:t>17</a:t>
            </a:fld>
            <a:endParaRPr lang="en-US" altLang="zh-CN"/>
          </a:p>
        </p:txBody>
      </p:sp>
      <p:grpSp>
        <p:nvGrpSpPr>
          <p:cNvPr id="10" name="组合 9"/>
          <p:cNvGrpSpPr/>
          <p:nvPr/>
        </p:nvGrpSpPr>
        <p:grpSpPr>
          <a:xfrm>
            <a:off x="3333250" y="3472592"/>
            <a:ext cx="2511030" cy="2535809"/>
            <a:chOff x="3213098" y="3650066"/>
            <a:chExt cx="2296292" cy="2340000"/>
          </a:xfrm>
        </p:grpSpPr>
        <p:pic>
          <p:nvPicPr>
            <p:cNvPr id="12" name="Picture 1" descr="C:\Users\user\AppData\Roaming\Tencent\Users\415156575\TIM\WinTemp\RichOle\S(GW[KM0_0YPINXZ)~0VPOC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3098" y="3650066"/>
              <a:ext cx="2296292" cy="23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矩形 8"/>
            <p:cNvSpPr/>
            <p:nvPr/>
          </p:nvSpPr>
          <p:spPr>
            <a:xfrm>
              <a:off x="3563888" y="5384249"/>
              <a:ext cx="118173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dirty="0" err="1">
                  <a:solidFill>
                    <a:srgbClr val="FF0000"/>
                  </a:solidFill>
                </a:rPr>
                <a:t>Masonis</a:t>
              </a:r>
              <a:r>
                <a:rPr lang="en-US" altLang="zh-CN" sz="1200" dirty="0">
                  <a:solidFill>
                    <a:srgbClr val="FF0000"/>
                  </a:solidFill>
                </a:rPr>
                <a:t>, 2001</a:t>
              </a:r>
              <a:endParaRPr lang="zh-CN" altLang="en-US" sz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72790" y="6165738"/>
            <a:ext cx="8568952" cy="646331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The spectral dependence of the model derived TOA reflectance agrees well with the findings reported in the published literatures.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0916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altLang="zh-CN" sz="2800" dirty="0" smtClean="0"/>
              <a:t>5. Tacking </a:t>
            </a:r>
            <a:r>
              <a:rPr lang="en-US" altLang="zh-CN" sz="2800" dirty="0"/>
              <a:t>of MERSI on-orbit radiometric stability </a:t>
            </a:r>
            <a:r>
              <a:rPr lang="en-US" altLang="zh-CN" sz="2800" dirty="0" smtClean="0"/>
              <a:t>using TP </a:t>
            </a:r>
            <a:r>
              <a:rPr lang="en-US" altLang="zh-CN" sz="2800" dirty="0"/>
              <a:t>snow </a:t>
            </a:r>
            <a:r>
              <a:rPr lang="en-US" altLang="zh-CN" sz="2800" dirty="0" smtClean="0"/>
              <a:t>PICS</a:t>
            </a:r>
            <a:endParaRPr lang="zh-CN" alt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96752"/>
            <a:ext cx="8507288" cy="1728192"/>
          </a:xfrm>
        </p:spPr>
        <p:txBody>
          <a:bodyPr/>
          <a:lstStyle/>
          <a:p>
            <a:r>
              <a:rPr lang="en-US" altLang="zh-CN" dirty="0" smtClean="0"/>
              <a:t>Data: FY-3A MERSI L1B data, bands </a:t>
            </a:r>
            <a:r>
              <a:rPr lang="en-US" altLang="zh-CN" dirty="0"/>
              <a:t>1-4 (</a:t>
            </a:r>
            <a:r>
              <a:rPr lang="en-US" altLang="zh-CN" dirty="0" smtClean="0"/>
              <a:t>correspond to MODIS bands 1-4), </a:t>
            </a:r>
            <a:r>
              <a:rPr lang="en-US" altLang="zh-CN" dirty="0"/>
              <a:t>from launch (2008.06) to </a:t>
            </a:r>
            <a:r>
              <a:rPr lang="en-US" altLang="zh-CN" dirty="0" smtClean="0"/>
              <a:t>2014.12</a:t>
            </a:r>
          </a:p>
          <a:p>
            <a:r>
              <a:rPr lang="en-US" altLang="zh-CN" dirty="0" smtClean="0"/>
              <a:t> Method</a:t>
            </a:r>
          </a:p>
          <a:p>
            <a:pPr lvl="1"/>
            <a:r>
              <a:rPr lang="en-US" altLang="zh-CN" dirty="0" smtClean="0"/>
              <a:t>Calculate TOA reflectance </a:t>
            </a:r>
            <a:r>
              <a:rPr lang="el-GR" altLang="zh-CN" dirty="0" smtClean="0"/>
              <a:t>ρ</a:t>
            </a:r>
            <a:r>
              <a:rPr lang="en-US" altLang="zh-CN" baseline="-25000" dirty="0" smtClean="0"/>
              <a:t>TOA</a:t>
            </a:r>
            <a:r>
              <a:rPr lang="en-US" altLang="zh-CN" dirty="0" smtClean="0"/>
              <a:t> within a 3 × 3 pixel window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831013" y="6538168"/>
            <a:ext cx="2133600" cy="203200"/>
          </a:xfrm>
        </p:spPr>
        <p:txBody>
          <a:bodyPr/>
          <a:lstStyle/>
          <a:p>
            <a:pPr lvl="0" fontAlgn="base"/>
            <a:fld id="{9A0DB2DC-4C9A-4742-B13C-FB6460FD3503}" type="slidenum">
              <a:rPr lang="en-US" altLang="zh-CN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18</a:t>
            </a:fld>
            <a:endParaRPr lang="zh-CN" strike="noStrike" noProof="1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6099050" y="3284984"/>
            <a:ext cx="3081462" cy="2736304"/>
            <a:chOff x="3160233" y="3601153"/>
            <a:chExt cx="2865438" cy="2498725"/>
          </a:xfrm>
        </p:grpSpPr>
        <p:graphicFrame>
          <p:nvGraphicFramePr>
            <p:cNvPr id="7" name="对象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05089003"/>
                </p:ext>
              </p:extLst>
            </p:nvPr>
          </p:nvGraphicFramePr>
          <p:xfrm>
            <a:off x="3160233" y="3601153"/>
            <a:ext cx="2865438" cy="2498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5" name="PDF" r:id="rId4" imgW="0" imgH="0" progId="FoxitReader.Document">
                    <p:embed/>
                  </p:oleObj>
                </mc:Choice>
                <mc:Fallback>
                  <p:oleObj name="PDF" r:id="rId4" imgW="0" imgH="0" progId="FoxitReader.Document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60233" y="3601153"/>
                          <a:ext cx="2865438" cy="24987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椭圆 9"/>
            <p:cNvSpPr/>
            <p:nvPr/>
          </p:nvSpPr>
          <p:spPr>
            <a:xfrm>
              <a:off x="4612097" y="4930023"/>
              <a:ext cx="45720" cy="45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189097" y="4521736"/>
              <a:ext cx="1224136" cy="309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>
                  <a:solidFill>
                    <a:srgbClr val="000099"/>
                  </a:solidFill>
                </a:rPr>
                <a:t>Kunlun</a:t>
              </a:r>
              <a:endParaRPr lang="zh-CN" altLang="en-US" sz="1600" dirty="0">
                <a:solidFill>
                  <a:srgbClr val="000099"/>
                </a:solidFill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6228183" y="6029632"/>
            <a:ext cx="2880915" cy="461665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200" b="1" dirty="0"/>
              <a:t>MODIS R1G3B4 image over Kunlun Mountain glacier on Aug 29, 2011.</a:t>
            </a:r>
            <a:endParaRPr lang="en-AU" altLang="zh-CN" sz="1200" b="1" dirty="0"/>
          </a:p>
        </p:txBody>
      </p:sp>
      <p:sp>
        <p:nvSpPr>
          <p:cNvPr id="15" name="内容占位符 2"/>
          <p:cNvSpPr txBox="1">
            <a:spLocks/>
          </p:cNvSpPr>
          <p:nvPr/>
        </p:nvSpPr>
        <p:spPr bwMode="auto">
          <a:xfrm>
            <a:off x="467544" y="3212976"/>
            <a:ext cx="5797688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 b="1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/>
            <a:r>
              <a:rPr lang="en-US" altLang="zh-CN" dirty="0" smtClean="0">
                <a:ea typeface="宋体" pitchFamily="2" charset="-122"/>
              </a:rPr>
              <a:t>Correct BRDF effect of TOA reflectance based on the TOA BRDF model of Kunlun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2120899" y="3933056"/>
                <a:ext cx="1454181" cy="3767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t-IT" altLang="zh-CN" i="1" dirty="0"/>
                  <a:t>R</a:t>
                </a:r>
                <a:r>
                  <a:rPr lang="it-IT" altLang="zh-CN" baseline="-25000" dirty="0"/>
                  <a:t>TOA</a:t>
                </a:r>
                <a:r>
                  <a:rPr lang="it-IT" altLang="zh-CN" dirty="0"/>
                  <a:t>=</a:t>
                </a:r>
                <a:r>
                  <a:rPr lang="zh-CN" altLang="zh-CN" dirty="0"/>
                  <a:t>ρ</a:t>
                </a:r>
                <a:r>
                  <a:rPr lang="it-IT" altLang="zh-CN" baseline="-25000" dirty="0"/>
                  <a:t>TOA</a:t>
                </a:r>
                <a:r>
                  <a:rPr lang="it-IT" altLang="zh-CN" dirty="0"/>
                  <a:t>/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zh-CN" altLang="zh-CN" i="1">
                            <a:latin typeface="Cambria Math"/>
                          </a:rPr>
                        </m:ctrlPr>
                      </m:accPr>
                      <m:e>
                        <m:r>
                          <a:rPr lang="it-IT" altLang="zh-CN" i="1">
                            <a:latin typeface="Cambria Math"/>
                          </a:rPr>
                          <m:t>𝑅</m:t>
                        </m:r>
                      </m:e>
                    </m:acc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0899" y="3933056"/>
                <a:ext cx="1454181" cy="376770"/>
              </a:xfrm>
              <a:prstGeom prst="rect">
                <a:avLst/>
              </a:prstGeom>
              <a:blipFill rotWithShape="1">
                <a:blip r:embed="rId6"/>
                <a:stretch>
                  <a:fillRect l="-3782" t="-4839" r="-17227" b="-258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内容占位符 2"/>
          <p:cNvSpPr txBox="1">
            <a:spLocks/>
          </p:cNvSpPr>
          <p:nvPr/>
        </p:nvSpPr>
        <p:spPr bwMode="auto">
          <a:xfrm>
            <a:off x="445704" y="2804698"/>
            <a:ext cx="5797688" cy="552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 b="1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/>
            <a:r>
              <a:rPr lang="en-US" altLang="zh-CN" dirty="0">
                <a:ea typeface="宋体" pitchFamily="2" charset="-122"/>
              </a:rPr>
              <a:t>Exclude</a:t>
            </a:r>
            <a:r>
              <a:rPr lang="zh-CN" altLang="en-US" dirty="0"/>
              <a:t> </a:t>
            </a:r>
            <a:r>
              <a:rPr lang="en-US" altLang="zh-CN" dirty="0">
                <a:ea typeface="宋体" pitchFamily="2" charset="-122"/>
              </a:rPr>
              <a:t>cloud contaminated scenes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1185899" y="4321370"/>
                <a:ext cx="4778361" cy="837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zh-CN" altLang="zh-CN" sz="16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it-IT" altLang="zh-CN" sz="1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𝑅</m:t>
                        </m:r>
                      </m:e>
                    </m:acc>
                  </m:oMath>
                </a14:m>
                <a:r>
                  <a:rPr lang="zh-CN" altLang="en-US" sz="16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1600" dirty="0" smtClean="0">
                    <a:solidFill>
                      <a:srgbClr val="FF0000"/>
                    </a:solidFill>
                  </a:rPr>
                  <a:t>is calculated based on the TOA BRDF model established using MODIS, which is a function of sensor’s viewing geometry.</a:t>
                </a:r>
                <a:endParaRPr lang="zh-CN" alt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5899" y="4321370"/>
                <a:ext cx="4778361" cy="837665"/>
              </a:xfrm>
              <a:prstGeom prst="rect">
                <a:avLst/>
              </a:prstGeom>
              <a:blipFill rotWithShape="1">
                <a:blip r:embed="rId7"/>
                <a:stretch>
                  <a:fillRect l="-766" t="-730" b="-94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内容占位符 2"/>
          <p:cNvSpPr txBox="1">
            <a:spLocks/>
          </p:cNvSpPr>
          <p:nvPr/>
        </p:nvSpPr>
        <p:spPr bwMode="auto">
          <a:xfrm>
            <a:off x="449950" y="5125857"/>
            <a:ext cx="5797688" cy="552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 b="1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/>
            <a:r>
              <a:rPr lang="en-US" altLang="zh-CN" dirty="0"/>
              <a:t>L</a:t>
            </a:r>
            <a:r>
              <a:rPr lang="en-US" altLang="zh-CN" dirty="0" smtClean="0"/>
              <a:t>inear </a:t>
            </a:r>
            <a:r>
              <a:rPr lang="en-US" altLang="zh-CN" dirty="0"/>
              <a:t>regression </a:t>
            </a:r>
            <a:r>
              <a:rPr lang="en-US" altLang="zh-CN" dirty="0" smtClean="0"/>
              <a:t>fit is applied </a:t>
            </a:r>
            <a:r>
              <a:rPr lang="en-US" altLang="zh-CN" dirty="0"/>
              <a:t>to the </a:t>
            </a:r>
            <a:r>
              <a:rPr lang="it-IT" altLang="zh-CN" i="1" dirty="0" smtClean="0"/>
              <a:t>R</a:t>
            </a:r>
            <a:r>
              <a:rPr lang="it-IT" altLang="zh-CN" baseline="-25000" dirty="0" smtClean="0"/>
              <a:t>TOA </a:t>
            </a:r>
            <a:r>
              <a:rPr lang="en-US" altLang="zh-CN" dirty="0" smtClean="0"/>
              <a:t>series to obtain </a:t>
            </a:r>
            <a:r>
              <a:rPr lang="en-US" altLang="zh-CN" dirty="0"/>
              <a:t>the long-term radiometric </a:t>
            </a:r>
            <a:r>
              <a:rPr lang="en-US" altLang="zh-CN" dirty="0" smtClean="0"/>
              <a:t>stability. </a:t>
            </a:r>
            <a:endParaRPr lang="en-US" altLang="zh-CN" dirty="0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8564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altLang="zh-CN" sz="2800" dirty="0" smtClean="0"/>
              <a:t>FY-3A MESRI measured </a:t>
            </a:r>
            <a:r>
              <a:rPr lang="en-US" altLang="zh-CN" sz="2800" dirty="0"/>
              <a:t>TOA reflectance </a:t>
            </a:r>
            <a:r>
              <a:rPr lang="en-US" altLang="zh-CN" sz="2800" dirty="0" smtClean="0"/>
              <a:t>and model simulated results</a:t>
            </a:r>
            <a:endParaRPr lang="zh-CN" altLang="en-US" sz="2800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49040"/>
            <a:ext cx="3802500" cy="2340000"/>
          </a:xfr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19</a:t>
            </a:fld>
            <a:endParaRPr lang="zh-CN" strike="noStrike" noProof="1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457352"/>
            <a:ext cx="3802500" cy="2340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789040"/>
            <a:ext cx="3802500" cy="2340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753296"/>
            <a:ext cx="3802500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91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340768"/>
            <a:ext cx="8686800" cy="4525963"/>
          </a:xfrm>
        </p:spPr>
        <p:txBody>
          <a:bodyPr/>
          <a:lstStyle/>
          <a:p>
            <a:pPr>
              <a:lnSpc>
                <a:spcPts val="2900"/>
              </a:lnSpc>
            </a:pPr>
            <a:r>
              <a:rPr lang="en-US" altLang="zh-CN" dirty="0" smtClean="0"/>
              <a:t>1. Background</a:t>
            </a:r>
          </a:p>
          <a:p>
            <a:pPr>
              <a:lnSpc>
                <a:spcPts val="2900"/>
              </a:lnSpc>
            </a:pPr>
            <a:r>
              <a:rPr lang="en-US" altLang="zh-CN" dirty="0" smtClean="0"/>
              <a:t>2. Study area information</a:t>
            </a:r>
          </a:p>
          <a:p>
            <a:pPr>
              <a:lnSpc>
                <a:spcPts val="2900"/>
              </a:lnSpc>
            </a:pPr>
            <a:r>
              <a:rPr lang="en-US" altLang="zh-CN" dirty="0" smtClean="0"/>
              <a:t>3. Identifying snow PICS over </a:t>
            </a:r>
            <a:r>
              <a:rPr lang="en-US" altLang="zh-CN" dirty="0"/>
              <a:t>Tibetan </a:t>
            </a:r>
            <a:r>
              <a:rPr lang="en-US" altLang="zh-CN" dirty="0" smtClean="0"/>
              <a:t>Plateau (TP)</a:t>
            </a:r>
          </a:p>
          <a:p>
            <a:pPr>
              <a:lnSpc>
                <a:spcPts val="2900"/>
              </a:lnSpc>
            </a:pPr>
            <a:r>
              <a:rPr lang="en-US" altLang="zh-CN" dirty="0" smtClean="0"/>
              <a:t>4. TOA BRDF modeling for TP snow PICS</a:t>
            </a:r>
          </a:p>
          <a:p>
            <a:pPr>
              <a:lnSpc>
                <a:spcPts val="2900"/>
              </a:lnSpc>
            </a:pPr>
            <a:r>
              <a:rPr lang="en-US" altLang="zh-CN" dirty="0" smtClean="0"/>
              <a:t>5. Tacking FY-3A MERSI on-orbit radiometric stability using TP snow PICS</a:t>
            </a:r>
          </a:p>
          <a:p>
            <a:pPr>
              <a:lnSpc>
                <a:spcPts val="2900"/>
              </a:lnSpc>
            </a:pPr>
            <a:r>
              <a:rPr lang="en-US" altLang="zh-CN" dirty="0" smtClean="0"/>
              <a:t>6. Preliminary test on absolute radiometric calibration </a:t>
            </a:r>
            <a:r>
              <a:rPr lang="en-US" altLang="zh-CN" dirty="0"/>
              <a:t>using </a:t>
            </a:r>
            <a:r>
              <a:rPr lang="en-US" altLang="zh-CN" dirty="0" smtClean="0"/>
              <a:t>TP snow PICS</a:t>
            </a:r>
          </a:p>
          <a:p>
            <a:pPr>
              <a:lnSpc>
                <a:spcPts val="2900"/>
              </a:lnSpc>
            </a:pPr>
            <a:r>
              <a:rPr lang="en-US" altLang="zh-CN" dirty="0" smtClean="0"/>
              <a:t>7. Summary and future work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2</a:t>
            </a:fld>
            <a:endParaRPr lang="zh-CN" strike="noStrike" noProof="1"/>
          </a:p>
        </p:txBody>
      </p:sp>
    </p:spTree>
    <p:extLst>
      <p:ext uri="{BB962C8B-B14F-4D97-AF65-F5344CB8AC3E}">
        <p14:creationId xmlns:p14="http://schemas.microsoft.com/office/powerpoint/2010/main" val="1335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66917"/>
            <a:ext cx="4039200" cy="23760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970233"/>
            <a:ext cx="4039200" cy="2376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altLang="zh-CN" sz="2800" dirty="0">
                <a:latin typeface="Calibri" panose="020F0502020204030204" pitchFamily="34" charset="0"/>
              </a:rPr>
              <a:t>Trending results </a:t>
            </a:r>
            <a:r>
              <a:rPr lang="en-US" altLang="zh-CN" sz="2800" dirty="0" smtClean="0">
                <a:latin typeface="Calibri" panose="020F0502020204030204" pitchFamily="34" charset="0"/>
              </a:rPr>
              <a:t>based on the BRDF corrected TOA reflectance for FY-3A MERSI</a:t>
            </a:r>
            <a:endParaRPr lang="zh-CN" altLang="en-US" sz="28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20</a:t>
            </a:fld>
            <a:endParaRPr lang="zh-CN" strike="noStrike" noProof="1"/>
          </a:p>
        </p:txBody>
      </p:sp>
      <p:sp>
        <p:nvSpPr>
          <p:cNvPr id="10" name="TextBox 9"/>
          <p:cNvSpPr txBox="1"/>
          <p:nvPr/>
        </p:nvSpPr>
        <p:spPr>
          <a:xfrm>
            <a:off x="1476330" y="1196752"/>
            <a:ext cx="2159566" cy="369332"/>
          </a:xfrm>
          <a:prstGeom prst="rect">
            <a:avLst/>
          </a:prstGeom>
          <a:solidFill>
            <a:srgbClr val="CCFF99"/>
          </a:solidFill>
        </p:spPr>
        <p:txBody>
          <a:bodyPr wrap="none" rtlCol="0">
            <a:spAutoFit/>
          </a:bodyPr>
          <a:lstStyle/>
          <a:p>
            <a:r>
              <a:rPr lang="en-US" altLang="zh-CN" dirty="0"/>
              <a:t>no</a:t>
            </a:r>
            <a:r>
              <a:rPr lang="en-US" altLang="zh-CN" dirty="0" smtClean="0"/>
              <a:t> BRDF corrected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45403" y="1196752"/>
            <a:ext cx="1838965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zh-CN" dirty="0"/>
              <a:t>BRDF corrected</a:t>
            </a:r>
            <a:endParaRPr lang="zh-CN" altLang="en-US" dirty="0"/>
          </a:p>
        </p:txBody>
      </p:sp>
      <p:sp>
        <p:nvSpPr>
          <p:cNvPr id="12" name="右箭头 11"/>
          <p:cNvSpPr/>
          <p:nvPr/>
        </p:nvSpPr>
        <p:spPr>
          <a:xfrm>
            <a:off x="4445544" y="2582776"/>
            <a:ext cx="34248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611560" y="6381328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After BRDF correction, the seasonal oscillation </a:t>
            </a:r>
            <a:r>
              <a:rPr lang="en-US" altLang="zh-CN" dirty="0">
                <a:solidFill>
                  <a:srgbClr val="FF0000"/>
                </a:solidFill>
              </a:rPr>
              <a:t>in the TOA </a:t>
            </a:r>
            <a:r>
              <a:rPr lang="en-US" altLang="zh-CN" dirty="0" smtClean="0">
                <a:solidFill>
                  <a:srgbClr val="FF0000"/>
                </a:solidFill>
              </a:rPr>
              <a:t>reflectance decreased.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5" name="右箭头 14"/>
          <p:cNvSpPr/>
          <p:nvPr/>
        </p:nvSpPr>
        <p:spPr>
          <a:xfrm>
            <a:off x="4499992" y="4815024"/>
            <a:ext cx="34248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3491880" y="1866310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</a:rPr>
              <a:t>470 nm</a:t>
            </a:r>
            <a:endParaRPr lang="zh-CN" altLang="en-US" sz="1600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91880" y="4221088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</a:rPr>
              <a:t>550 nm</a:t>
            </a:r>
            <a:endParaRPr lang="zh-CN" altLang="en-US" sz="1600" dirty="0">
              <a:solidFill>
                <a:srgbClr val="C00000"/>
              </a:solidFill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597556"/>
            <a:ext cx="4039200" cy="2376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277" y="3915056"/>
            <a:ext cx="4039200" cy="23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10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内容占位符 1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557056"/>
            <a:ext cx="4039200" cy="2376000"/>
          </a:xfr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67" y="1557056"/>
            <a:ext cx="4039200" cy="2376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280" y="3861048"/>
            <a:ext cx="4039200" cy="23760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66" y="3864112"/>
            <a:ext cx="4039200" cy="2376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197768"/>
            <a:ext cx="8229600" cy="1143000"/>
          </a:xfrm>
        </p:spPr>
        <p:txBody>
          <a:bodyPr/>
          <a:lstStyle/>
          <a:p>
            <a:r>
              <a:rPr lang="en-US" altLang="zh-CN" sz="2800" dirty="0" smtClean="0"/>
              <a:t>Stability trending for FY-3A MERSI Bands 3 and 4</a:t>
            </a:r>
            <a:endParaRPr lang="zh-CN" altLang="en-US" sz="28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34938" y="6379697"/>
            <a:ext cx="2133600" cy="203200"/>
          </a:xfrm>
        </p:spPr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831013" y="6379697"/>
            <a:ext cx="2133600" cy="203200"/>
          </a:xfrm>
        </p:spPr>
        <p:txBody>
          <a:bodyPr/>
          <a:lstStyle/>
          <a:p>
            <a:pPr lvl="0" fontAlgn="base"/>
            <a:fld id="{9A0DB2DC-4C9A-4742-B13C-FB6460FD3503}" type="slidenum">
              <a:rPr lang="en-US" altLang="zh-CN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21</a:t>
            </a:fld>
            <a:endParaRPr lang="zh-CN" strike="noStrike" noProof="1"/>
          </a:p>
        </p:txBody>
      </p:sp>
      <p:sp>
        <p:nvSpPr>
          <p:cNvPr id="10" name="TextBox 9"/>
          <p:cNvSpPr txBox="1"/>
          <p:nvPr/>
        </p:nvSpPr>
        <p:spPr>
          <a:xfrm>
            <a:off x="1476330" y="1139944"/>
            <a:ext cx="2159566" cy="369332"/>
          </a:xfrm>
          <a:prstGeom prst="rect">
            <a:avLst/>
          </a:prstGeom>
          <a:solidFill>
            <a:srgbClr val="CCFF99"/>
          </a:solidFill>
        </p:spPr>
        <p:txBody>
          <a:bodyPr wrap="none" rtlCol="0">
            <a:spAutoFit/>
          </a:bodyPr>
          <a:lstStyle/>
          <a:p>
            <a:r>
              <a:rPr lang="en-US" altLang="zh-CN" dirty="0"/>
              <a:t>no</a:t>
            </a:r>
            <a:r>
              <a:rPr lang="en-US" altLang="zh-CN" dirty="0" smtClean="0"/>
              <a:t> BRDF corrected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45403" y="1139944"/>
            <a:ext cx="1838965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zh-CN" dirty="0"/>
              <a:t>BRDF corrected</a:t>
            </a:r>
            <a:endParaRPr lang="zh-CN" altLang="en-US" dirty="0"/>
          </a:p>
        </p:txBody>
      </p:sp>
      <p:sp>
        <p:nvSpPr>
          <p:cNvPr id="12" name="右箭头 11"/>
          <p:cNvSpPr/>
          <p:nvPr/>
        </p:nvSpPr>
        <p:spPr>
          <a:xfrm>
            <a:off x="4445544" y="2582776"/>
            <a:ext cx="34248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右箭头 12"/>
          <p:cNvSpPr/>
          <p:nvPr/>
        </p:nvSpPr>
        <p:spPr>
          <a:xfrm>
            <a:off x="4439528" y="4908096"/>
            <a:ext cx="34248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3419872" y="1866310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</a:rPr>
              <a:t>670 nm</a:t>
            </a:r>
            <a:endParaRPr lang="zh-CN" altLang="en-US" sz="1600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47864" y="4133880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</a:rPr>
              <a:t>865 nm</a:t>
            </a:r>
            <a:endParaRPr lang="zh-CN" altLang="en-US" sz="1600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7808" y="6185664"/>
            <a:ext cx="8460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The radiometric response of longer wavelength bands, </a:t>
            </a:r>
            <a:r>
              <a:rPr lang="en-US" altLang="zh-CN" dirty="0" err="1" smtClean="0">
                <a:solidFill>
                  <a:srgbClr val="FF0000"/>
                </a:solidFill>
              </a:rPr>
              <a:t>i.e</a:t>
            </a:r>
            <a:r>
              <a:rPr lang="en-US" altLang="zh-CN" dirty="0" smtClean="0">
                <a:solidFill>
                  <a:srgbClr val="FF0000"/>
                </a:solidFill>
              </a:rPr>
              <a:t>, bands 3 and 4 is more stable than short wavelength bands, i.e., bands 1 and 2 for FY-3A MERSI, 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45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62" y="1556792"/>
            <a:ext cx="4039200" cy="23760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556792"/>
            <a:ext cx="4039200" cy="2376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62" y="3861312"/>
            <a:ext cx="4039200" cy="23760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879626"/>
            <a:ext cx="4039200" cy="2376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altLang="zh-CN" sz="2800" dirty="0" smtClean="0"/>
              <a:t>Comparison of trending result with that derived from Libya 4 and polar glacier (PG)</a:t>
            </a:r>
            <a:endParaRPr lang="zh-CN" alt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7504" y="1124744"/>
            <a:ext cx="9649072" cy="4525963"/>
          </a:xfrm>
        </p:spPr>
        <p:txBody>
          <a:bodyPr/>
          <a:lstStyle/>
          <a:p>
            <a:r>
              <a:rPr lang="en-US" altLang="zh-CN" sz="2000" dirty="0" smtClean="0"/>
              <a:t>Tracking FY-3A </a:t>
            </a:r>
            <a:r>
              <a:rPr lang="en-US" altLang="zh-CN" sz="2000" dirty="0"/>
              <a:t>MERSI </a:t>
            </a:r>
            <a:r>
              <a:rPr lang="en-US" altLang="zh-CN" sz="2000" dirty="0" smtClean="0"/>
              <a:t>using Libya 4 </a:t>
            </a:r>
            <a:r>
              <a:rPr lang="en-US" altLang="zh-CN" sz="2000" dirty="0" smtClean="0"/>
              <a:t> (</a:t>
            </a:r>
            <a:r>
              <a:rPr lang="en-US" altLang="zh-CN" sz="2000" dirty="0" smtClean="0"/>
              <a:t>no BRDF correction)</a:t>
            </a:r>
            <a:endParaRPr lang="zh-CN" altLang="en-US" sz="20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34938" y="6322889"/>
            <a:ext cx="2133600" cy="203200"/>
          </a:xfrm>
        </p:spPr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831013" y="6322889"/>
            <a:ext cx="2133600" cy="203200"/>
          </a:xfrm>
        </p:spPr>
        <p:txBody>
          <a:bodyPr/>
          <a:lstStyle/>
          <a:p>
            <a:pPr lvl="0" fontAlgn="base"/>
            <a:fld id="{9A0DB2DC-4C9A-4742-B13C-FB6460FD3503}" type="slidenum">
              <a:rPr lang="en-US" altLang="zh-CN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22</a:t>
            </a:fld>
            <a:endParaRPr lang="zh-CN" strike="noStrike" noProof="1"/>
          </a:p>
        </p:txBody>
      </p:sp>
      <p:sp>
        <p:nvSpPr>
          <p:cNvPr id="10" name="TextBox 9"/>
          <p:cNvSpPr txBox="1"/>
          <p:nvPr/>
        </p:nvSpPr>
        <p:spPr>
          <a:xfrm>
            <a:off x="3474568" y="1836458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</a:rPr>
              <a:t>470 nm</a:t>
            </a:r>
            <a:endParaRPr lang="zh-CN" altLang="en-US" sz="16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23040" y="1836458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</a:rPr>
              <a:t>550 nm</a:t>
            </a:r>
            <a:endParaRPr lang="zh-CN" altLang="en-US" sz="16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74568" y="4140714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</a:rPr>
              <a:t>670 nm</a:t>
            </a:r>
            <a:endParaRPr lang="zh-CN" altLang="en-US" sz="1600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82596" y="4157904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</a:rPr>
              <a:t>865 nm</a:t>
            </a:r>
            <a:endParaRPr lang="zh-CN" altLang="en-US" sz="1600" dirty="0">
              <a:solidFill>
                <a:srgbClr val="C00000"/>
              </a:solidFill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628434" y="3861312"/>
            <a:ext cx="3734544" cy="2618557"/>
            <a:chOff x="702688" y="3752699"/>
            <a:chExt cx="3734544" cy="2618557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688" y="3752699"/>
              <a:ext cx="3734544" cy="26185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矩形 14"/>
            <p:cNvSpPr/>
            <p:nvPr/>
          </p:nvSpPr>
          <p:spPr>
            <a:xfrm>
              <a:off x="3707904" y="4053440"/>
              <a:ext cx="144016" cy="1895840"/>
            </a:xfrm>
            <a:prstGeom prst="rect">
              <a:avLst/>
            </a:prstGeom>
            <a:noFill/>
            <a:ln w="28575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noFill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723914" y="6218148"/>
            <a:ext cx="5420086" cy="523220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FY-3A MERSI band 4 of 865 nm influenced by water </a:t>
            </a:r>
            <a:r>
              <a:rPr lang="en-US" altLang="zh-CN" sz="1400" dirty="0" err="1" smtClean="0"/>
              <a:t>vapour</a:t>
            </a:r>
            <a:r>
              <a:rPr lang="en-US" altLang="zh-CN" sz="1400" dirty="0" smtClean="0"/>
              <a:t> absorption</a:t>
            </a:r>
            <a:r>
              <a:rPr lang="en-US" altLang="zh-CN" sz="1400" dirty="0"/>
              <a:t> </a:t>
            </a:r>
            <a:r>
              <a:rPr lang="en-US" altLang="zh-CN" sz="1400" dirty="0" smtClean="0"/>
              <a:t>resulted in seasonal oscillation in the TOA reflectance.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35740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99701" y="269776"/>
            <a:ext cx="8229600" cy="1143000"/>
          </a:xfrm>
        </p:spPr>
        <p:txBody>
          <a:bodyPr/>
          <a:lstStyle/>
          <a:p>
            <a:r>
              <a:rPr lang="en-US" altLang="zh-CN" sz="2800" dirty="0"/>
              <a:t>Radiometric stability tracking </a:t>
            </a:r>
            <a:r>
              <a:rPr lang="en-US" altLang="zh-CN" sz="2800" dirty="0" smtClean="0"/>
              <a:t>for FY-3A MERSI by joint use of Dome C and Greenland</a:t>
            </a:r>
            <a:r>
              <a:rPr lang="zh-CN" altLang="en-US" dirty="0"/>
              <a:t/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23</a:t>
            </a:fld>
            <a:endParaRPr lang="zh-CN" strike="noStrike" noProof="1"/>
          </a:p>
        </p:txBody>
      </p:sp>
      <p:pic>
        <p:nvPicPr>
          <p:cNvPr id="8" name="内容占位符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522" y="1460532"/>
            <a:ext cx="3208185" cy="2448000"/>
          </a:xfr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90" y="1439777"/>
            <a:ext cx="3208185" cy="244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793396" y="1916832"/>
            <a:ext cx="2099084" cy="1077218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M</a:t>
            </a:r>
            <a:r>
              <a:rPr lang="en-US" altLang="zh-CN" sz="1600" dirty="0" smtClean="0"/>
              <a:t>odel </a:t>
            </a:r>
            <a:r>
              <a:rPr lang="en-US" altLang="zh-CN" sz="1600" dirty="0"/>
              <a:t>d</a:t>
            </a:r>
            <a:r>
              <a:rPr lang="en-US" altLang="zh-CN" sz="1600" dirty="0" smtClean="0"/>
              <a:t>ata: FY-3A MESRI L1B in 2013 with sensor zenith angle less than 20</a:t>
            </a:r>
            <a:r>
              <a:rPr lang="en-US" altLang="zh-CN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°</a:t>
            </a:r>
            <a:endParaRPr lang="zh-CN" altLang="en-US" sz="1600" dirty="0">
              <a:latin typeface="Cambria Math" panose="02040503050406030204" pitchFamily="18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03007" y="4696342"/>
            <a:ext cx="3540869" cy="1772817"/>
            <a:chOff x="4932040" y="5229200"/>
            <a:chExt cx="3540869" cy="1772817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4" t="4838" r="3485" b="8860"/>
            <a:stretch/>
          </p:blipFill>
          <p:spPr bwMode="auto">
            <a:xfrm>
              <a:off x="4932040" y="5229200"/>
              <a:ext cx="3540869" cy="1772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5478338" y="6569969"/>
              <a:ext cx="12241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>
                  <a:solidFill>
                    <a:srgbClr val="FF0000"/>
                  </a:solidFill>
                </a:rPr>
                <a:t>Greenland</a:t>
              </a:r>
              <a:endParaRPr lang="zh-CN" alt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106423" y="6569969"/>
              <a:ext cx="10479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>
                  <a:solidFill>
                    <a:srgbClr val="FF0000"/>
                  </a:solidFill>
                </a:rPr>
                <a:t>Dome C</a:t>
              </a:r>
              <a:endParaRPr lang="zh-CN" altLang="en-US" sz="1600" dirty="0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886193"/>
              </p:ext>
            </p:extLst>
          </p:nvPr>
        </p:nvGraphicFramePr>
        <p:xfrm>
          <a:off x="3965426" y="4336302"/>
          <a:ext cx="5071070" cy="23330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/>
                <a:gridCol w="1224136"/>
                <a:gridCol w="864096"/>
                <a:gridCol w="1176536"/>
                <a:gridCol w="1014214"/>
              </a:tblGrid>
              <a:tr h="388843">
                <a:tc>
                  <a:txBody>
                    <a:bodyPr/>
                    <a:lstStyle/>
                    <a:p>
                      <a:endParaRPr lang="zh-CN" altLang="en-US" sz="1600" b="0" dirty="0"/>
                    </a:p>
                  </a:txBody>
                  <a:tcPr anchor="ctr" anchorCtr="1"/>
                </a:tc>
                <a:tc gridSpan="2">
                  <a:txBody>
                    <a:bodyPr/>
                    <a:lstStyle/>
                    <a:p>
                      <a:r>
                        <a:rPr lang="en-US" altLang="zh-CN" sz="16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Greenland</a:t>
                      </a:r>
                      <a:endParaRPr lang="zh-CN" altLang="en-US" sz="1600" b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endParaRPr lang="zh-CN" altLang="en-US" sz="1600" b="0" dirty="0"/>
                    </a:p>
                  </a:txBody>
                  <a:tcPr anchor="ctr" anchorCtr="1"/>
                </a:tc>
                <a:tc gridSpan="2">
                  <a:txBody>
                    <a:bodyPr/>
                    <a:lstStyle/>
                    <a:p>
                      <a:r>
                        <a:rPr lang="en-US" altLang="zh-CN" sz="16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Dome C</a:t>
                      </a:r>
                      <a:endParaRPr lang="zh-CN" altLang="en-US" sz="1600" b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endParaRPr lang="zh-CN" altLang="en-US" sz="1600" b="0" dirty="0"/>
                    </a:p>
                  </a:txBody>
                  <a:tcPr anchor="ctr" anchorCtr="1"/>
                </a:tc>
              </a:tr>
              <a:tr h="3888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dirty="0" smtClean="0"/>
                        <a:t>Band</a:t>
                      </a:r>
                      <a:endParaRPr lang="zh-CN" altLang="en-US" sz="1600" b="0" dirty="0" smtClean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600" b="0" dirty="0" smtClean="0"/>
                        <a:t>RMSE %</a:t>
                      </a:r>
                      <a:endParaRPr lang="zh-CN" altLang="en-US" sz="1600" b="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600" b="0" dirty="0" smtClean="0"/>
                        <a:t>R</a:t>
                      </a:r>
                      <a:r>
                        <a:rPr lang="en-US" altLang="zh-CN" sz="1600" b="0" baseline="30000" dirty="0" smtClean="0"/>
                        <a:t>2</a:t>
                      </a:r>
                      <a:endParaRPr lang="zh-CN" altLang="en-US" sz="1600" b="0" baseline="30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600" b="0" dirty="0" smtClean="0"/>
                        <a:t>RMSE %</a:t>
                      </a:r>
                      <a:endParaRPr lang="zh-CN" altLang="en-US" sz="1600" b="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600" b="0" dirty="0" smtClean="0"/>
                        <a:t>R</a:t>
                      </a:r>
                      <a:r>
                        <a:rPr lang="en-US" altLang="zh-CN" sz="1600" b="0" baseline="30000" dirty="0" smtClean="0"/>
                        <a:t>2</a:t>
                      </a:r>
                      <a:endParaRPr lang="zh-CN" altLang="en-US" sz="1600" b="0" baseline="30000" dirty="0"/>
                    </a:p>
                  </a:txBody>
                  <a:tcPr anchor="ctr" anchorCtr="1"/>
                </a:tc>
              </a:tr>
              <a:tr h="388843">
                <a:tc>
                  <a:txBody>
                    <a:bodyPr/>
                    <a:lstStyle/>
                    <a:p>
                      <a:r>
                        <a:rPr lang="en-US" altLang="zh-CN" sz="1600" b="0" dirty="0" smtClean="0"/>
                        <a:t>1</a:t>
                      </a:r>
                      <a:endParaRPr lang="zh-CN" altLang="en-US" sz="1600" b="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0.63 </a:t>
                      </a:r>
                      <a:endParaRPr lang="zh-CN" sz="1600" b="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0.953 </a:t>
                      </a:r>
                      <a:endParaRPr lang="zh-CN" sz="1600" b="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0.58 </a:t>
                      </a:r>
                      <a:endParaRPr lang="zh-CN" sz="1600" b="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0.975 </a:t>
                      </a:r>
                      <a:endParaRPr lang="zh-CN" sz="1600" b="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</a:tr>
              <a:tr h="388843">
                <a:tc>
                  <a:txBody>
                    <a:bodyPr/>
                    <a:lstStyle/>
                    <a:p>
                      <a:r>
                        <a:rPr lang="en-US" altLang="zh-CN" sz="1600" b="0" dirty="0" smtClean="0"/>
                        <a:t>2</a:t>
                      </a:r>
                      <a:endParaRPr lang="zh-CN" altLang="en-US" sz="1600" b="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0.99 </a:t>
                      </a:r>
                      <a:endParaRPr lang="zh-CN" sz="1600" b="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0.936 </a:t>
                      </a:r>
                      <a:endParaRPr lang="zh-CN" sz="1600" b="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0.24 </a:t>
                      </a:r>
                      <a:endParaRPr lang="zh-CN" sz="1600" b="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0.963 </a:t>
                      </a:r>
                      <a:endParaRPr lang="zh-CN" sz="1600" b="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</a:tr>
              <a:tr h="388843">
                <a:tc>
                  <a:txBody>
                    <a:bodyPr/>
                    <a:lstStyle/>
                    <a:p>
                      <a:r>
                        <a:rPr lang="en-US" altLang="zh-CN" sz="1600" b="0" dirty="0" smtClean="0"/>
                        <a:t>3</a:t>
                      </a:r>
                      <a:endParaRPr lang="zh-CN" altLang="en-US" sz="1600" b="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0.84 </a:t>
                      </a:r>
                      <a:endParaRPr lang="zh-CN" sz="1600" b="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0.913 </a:t>
                      </a:r>
                      <a:endParaRPr lang="zh-CN" sz="1600" b="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1.42 </a:t>
                      </a:r>
                      <a:endParaRPr lang="zh-CN" sz="1600" b="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0.930 </a:t>
                      </a:r>
                      <a:endParaRPr lang="zh-CN" sz="1600" b="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</a:tr>
              <a:tr h="388843">
                <a:tc>
                  <a:txBody>
                    <a:bodyPr/>
                    <a:lstStyle/>
                    <a:p>
                      <a:r>
                        <a:rPr lang="en-US" altLang="zh-CN" sz="1600" b="0" dirty="0" smtClean="0"/>
                        <a:t>4</a:t>
                      </a:r>
                      <a:endParaRPr lang="zh-CN" altLang="en-US" sz="1600" b="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1.22 </a:t>
                      </a:r>
                      <a:endParaRPr lang="zh-CN" sz="1600" b="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0.538 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1.73 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0.893 </a:t>
                      </a:r>
                      <a:endParaRPr lang="zh-CN" sz="1600" b="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788024" y="3908532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TOA BRDF Model performance 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1115616" y="1052196"/>
            <a:ext cx="474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0033CC"/>
                </a:solidFill>
              </a:rPr>
              <a:t>Establish TOA BRDF model for polar glacier </a:t>
            </a:r>
            <a:endParaRPr lang="zh-CN" altLang="en-US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57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24</a:t>
            </a:fld>
            <a:endParaRPr lang="zh-CN" strike="noStrike" noProof="1"/>
          </a:p>
        </p:txBody>
      </p:sp>
      <p:pic>
        <p:nvPicPr>
          <p:cNvPr id="7347" name="图片 734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323"/>
          <a:stretch/>
        </p:blipFill>
        <p:spPr>
          <a:xfrm>
            <a:off x="1043608" y="4077072"/>
            <a:ext cx="7776864" cy="2520280"/>
          </a:xfrm>
          <a:prstGeom prst="rect">
            <a:avLst/>
          </a:prstGeom>
        </p:spPr>
      </p:pic>
      <p:pic>
        <p:nvPicPr>
          <p:cNvPr id="7348" name="图片 734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971600" y="1628800"/>
            <a:ext cx="7776000" cy="2412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187624" y="1150262"/>
            <a:ext cx="79563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/>
              <a:t>FY-3A MESRI </a:t>
            </a:r>
            <a:r>
              <a:rPr lang="en-US" altLang="zh-CN" sz="2000" dirty="0" smtClean="0"/>
              <a:t>measurements VS model simulations in bands 1, 2 </a:t>
            </a:r>
            <a:endParaRPr lang="zh-CN" alt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-36512" y="2420887"/>
            <a:ext cx="1115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7030A0"/>
                </a:solidFill>
              </a:rPr>
              <a:t>Dome C</a:t>
            </a:r>
            <a:endParaRPr lang="zh-CN" altLang="en-US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11848" y="4969417"/>
            <a:ext cx="1299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7030A0"/>
                </a:solidFill>
              </a:rPr>
              <a:t>Greenland</a:t>
            </a:r>
            <a:endParaRPr lang="zh-CN" altLang="en-US" dirty="0">
              <a:solidFill>
                <a:srgbClr val="7030A0"/>
              </a:solidFill>
            </a:endParaRPr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599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7931224" cy="1143000"/>
          </a:xfrm>
        </p:spPr>
        <p:txBody>
          <a:bodyPr/>
          <a:lstStyle/>
          <a:p>
            <a:r>
              <a:rPr lang="en-US" altLang="zh-CN" sz="2000" b="0" kern="12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FY-3A MESRI measurements VS model simulations in bands 3, 4 </a:t>
            </a:r>
            <a:endParaRPr lang="zh-CN" altLang="en-US" sz="2000" b="0" kern="12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25</a:t>
            </a:fld>
            <a:endParaRPr lang="zh-CN" strike="noStrike" noProof="1"/>
          </a:p>
        </p:txBody>
      </p:sp>
      <p:pic>
        <p:nvPicPr>
          <p:cNvPr id="7" name="图片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1039144" y="4005320"/>
            <a:ext cx="7776000" cy="2304000"/>
          </a:xfrm>
          <a:prstGeom prst="rect">
            <a:avLst/>
          </a:prstGeom>
        </p:spPr>
      </p:pic>
      <p:pic>
        <p:nvPicPr>
          <p:cNvPr id="8" name="内容占位符 7"/>
          <p:cNvPicPr>
            <a:picLocks noGrp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28"/>
          <a:stretch/>
        </p:blipFill>
        <p:spPr>
          <a:xfrm>
            <a:off x="1044472" y="1629312"/>
            <a:ext cx="7776000" cy="22707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9920" y="2412107"/>
            <a:ext cx="1115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7030A0"/>
                </a:solidFill>
              </a:rPr>
              <a:t>Dome C</a:t>
            </a:r>
            <a:endParaRPr lang="zh-CN" altLang="en-US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95256" y="4960637"/>
            <a:ext cx="1299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7030A0"/>
                </a:solidFill>
              </a:rPr>
              <a:t>Greenland</a:t>
            </a:r>
            <a:endParaRPr lang="zh-CN" alt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17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1143000"/>
          </a:xfrm>
        </p:spPr>
        <p:txBody>
          <a:bodyPr/>
          <a:lstStyle/>
          <a:p>
            <a:r>
              <a:rPr lang="en-US" altLang="zh-CN" sz="2200" dirty="0" smtClean="0">
                <a:latin typeface="Calibri" panose="020F0502020204030204" pitchFamily="34" charset="0"/>
              </a:rPr>
              <a:t>Tracking FY-3A </a:t>
            </a:r>
            <a:r>
              <a:rPr lang="en-US" altLang="zh-CN" sz="2200" dirty="0" smtClean="0">
                <a:latin typeface="Calibri" panose="020F0502020204030204" pitchFamily="34" charset="0"/>
              </a:rPr>
              <a:t>MERSI based </a:t>
            </a:r>
            <a:r>
              <a:rPr lang="en-US" altLang="zh-CN" sz="2200" dirty="0">
                <a:latin typeface="Calibri" panose="020F0502020204030204" pitchFamily="34" charset="0"/>
              </a:rPr>
              <a:t>on </a:t>
            </a:r>
            <a:r>
              <a:rPr lang="en-US" altLang="zh-CN" sz="2200" dirty="0" smtClean="0">
                <a:latin typeface="Calibri" panose="020F0502020204030204" pitchFamily="34" charset="0"/>
              </a:rPr>
              <a:t>BRDF corrected TOA reflectance over two polar glaciers</a:t>
            </a:r>
            <a:endParaRPr lang="zh-CN" altLang="en-US" sz="22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26</a:t>
            </a:fld>
            <a:endParaRPr lang="zh-CN" strike="noStrike" noProof="1"/>
          </a:p>
        </p:txBody>
      </p:sp>
      <p:pic>
        <p:nvPicPr>
          <p:cNvPr id="6" name="图片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3" r="7967"/>
          <a:stretch/>
        </p:blipFill>
        <p:spPr>
          <a:xfrm>
            <a:off x="-36512" y="1152312"/>
            <a:ext cx="4673600" cy="2475865"/>
          </a:xfrm>
          <a:prstGeom prst="rect">
            <a:avLst/>
          </a:prstGeom>
        </p:spPr>
      </p:pic>
      <p:pic>
        <p:nvPicPr>
          <p:cNvPr id="10" name="内容占位符 9"/>
          <p:cNvPicPr>
            <a:picLocks noGrp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6" r="7289"/>
          <a:stretch/>
        </p:blipFill>
        <p:spPr>
          <a:xfrm>
            <a:off x="4572000" y="1152312"/>
            <a:ext cx="4673600" cy="2476800"/>
          </a:xfrm>
          <a:prstGeom prst="rect">
            <a:avLst/>
          </a:prstGeom>
        </p:spPr>
      </p:pic>
      <p:pic>
        <p:nvPicPr>
          <p:cNvPr id="11" name="图片 10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6" r="8659"/>
          <a:stretch/>
        </p:blipFill>
        <p:spPr>
          <a:xfrm>
            <a:off x="-31441" y="3761447"/>
            <a:ext cx="4572000" cy="2475865"/>
          </a:xfrm>
          <a:prstGeom prst="rect">
            <a:avLst/>
          </a:prstGeom>
        </p:spPr>
      </p:pic>
      <p:pic>
        <p:nvPicPr>
          <p:cNvPr id="12" name="图片 11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5" r="6489"/>
          <a:stretch/>
        </p:blipFill>
        <p:spPr>
          <a:xfrm>
            <a:off x="4572000" y="3789040"/>
            <a:ext cx="4693920" cy="248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81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27</a:t>
            </a:fld>
            <a:endParaRPr lang="zh-CN" strike="noStrike" noProof="1"/>
          </a:p>
        </p:txBody>
      </p:sp>
      <p:sp>
        <p:nvSpPr>
          <p:cNvPr id="7" name="TextBox 6"/>
          <p:cNvSpPr txBox="1"/>
          <p:nvPr/>
        </p:nvSpPr>
        <p:spPr>
          <a:xfrm>
            <a:off x="827584" y="1287838"/>
            <a:ext cx="756084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Comparison of FY-3A MERSI trending results by using Libya 4, Polar glacier and Kunlun snow PICS</a:t>
            </a:r>
            <a:endParaRPr lang="zh-CN" altLang="en-US" sz="2000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79334"/>
              </p:ext>
            </p:extLst>
          </p:nvPr>
        </p:nvGraphicFramePr>
        <p:xfrm>
          <a:off x="467544" y="2060848"/>
          <a:ext cx="8496944" cy="2334105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04056"/>
                <a:gridCol w="756892"/>
                <a:gridCol w="630474"/>
                <a:gridCol w="630474"/>
                <a:gridCol w="630474"/>
                <a:gridCol w="630474"/>
                <a:gridCol w="630474"/>
                <a:gridCol w="630474"/>
                <a:gridCol w="630474"/>
                <a:gridCol w="630474"/>
                <a:gridCol w="630474"/>
                <a:gridCol w="809788"/>
                <a:gridCol w="751942"/>
              </a:tblGrid>
              <a:tr h="369285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anchor="ctr" anchorCtr="1"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anchor="ctr" anchorCtr="1"/>
                </a:tc>
                <a:tc gridSpan="3">
                  <a:txBody>
                    <a:bodyPr/>
                    <a:lstStyle/>
                    <a:p>
                      <a:r>
                        <a:rPr lang="en-US" altLang="zh-CN" sz="1300" dirty="0" err="1" smtClean="0">
                          <a:solidFill>
                            <a:srgbClr val="7030A0"/>
                          </a:solidFill>
                        </a:rPr>
                        <a:t>Varibility</a:t>
                      </a:r>
                      <a:r>
                        <a:rPr lang="en-US" altLang="zh-CN" sz="1300" dirty="0" smtClean="0">
                          <a:solidFill>
                            <a:srgbClr val="7030A0"/>
                          </a:solidFill>
                        </a:rPr>
                        <a:t>(</a:t>
                      </a:r>
                      <a:r>
                        <a:rPr lang="el-GR" altLang="zh-CN" sz="1300" dirty="0" smtClean="0">
                          <a:solidFill>
                            <a:srgbClr val="7030A0"/>
                          </a:solidFill>
                        </a:rPr>
                        <a:t>ρ</a:t>
                      </a:r>
                      <a:r>
                        <a:rPr lang="en-US" altLang="zh-CN" sz="1300" dirty="0" smtClean="0">
                          <a:solidFill>
                            <a:srgbClr val="7030A0"/>
                          </a:solidFill>
                        </a:rPr>
                        <a:t>) %</a:t>
                      </a:r>
                      <a:endParaRPr lang="zh-CN" altLang="en-US" sz="1300" b="1" dirty="0">
                        <a:solidFill>
                          <a:srgbClr val="7030A0"/>
                        </a:solidFill>
                      </a:endParaRPr>
                    </a:p>
                  </a:txBody>
                  <a:tcPr marL="0" marR="0" anchor="ctr" anchorCtr="1"/>
                </a:tc>
                <a:tc hMerge="1"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0" marR="0" anchor="ctr"/>
                </a:tc>
                <a:tc hMerge="1"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0" marR="0" anchor="ctr"/>
                </a:tc>
                <a:tc gridSpan="3">
                  <a:txBody>
                    <a:bodyPr/>
                    <a:lstStyle/>
                    <a:p>
                      <a:r>
                        <a:rPr lang="en-US" altLang="zh-CN" sz="1300" dirty="0" smtClean="0"/>
                        <a:t>Annual drift</a:t>
                      </a:r>
                      <a:r>
                        <a:rPr lang="en-US" altLang="zh-CN" sz="1300" baseline="0" dirty="0" smtClean="0"/>
                        <a:t> %</a:t>
                      </a:r>
                      <a:endParaRPr lang="zh-CN" altLang="en-US" sz="1300" b="1" dirty="0"/>
                    </a:p>
                  </a:txBody>
                  <a:tcPr marL="0" marR="0" anchor="ctr" anchorCtr="1"/>
                </a:tc>
                <a:tc hMerge="1"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0" marR="0" anchor="ctr"/>
                </a:tc>
                <a:tc hMerge="1"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0" marR="0" anchor="ctr"/>
                </a:tc>
                <a:tc gridSpan="3">
                  <a:txBody>
                    <a:bodyPr/>
                    <a:lstStyle/>
                    <a:p>
                      <a:r>
                        <a:rPr lang="en-US" altLang="zh-CN" sz="1300" dirty="0" smtClean="0"/>
                        <a:t>Total drift %</a:t>
                      </a:r>
                      <a:endParaRPr lang="zh-CN" altLang="en-US" sz="1300" b="1" dirty="0"/>
                    </a:p>
                  </a:txBody>
                  <a:tcPr marL="0" marR="0" anchor="ctr" anchorCtr="1"/>
                </a:tc>
                <a:tc hMerge="1"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0" marR="0" anchor="ctr"/>
                </a:tc>
                <a:tc hMerge="1"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0" marR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300" kern="100" dirty="0" smtClean="0">
                          <a:effectLst/>
                        </a:rPr>
                        <a:t> </a:t>
                      </a:r>
                      <a:r>
                        <a:rPr lang="en-US" altLang="zh-CN" sz="1300" kern="100" dirty="0" smtClean="0">
                          <a:solidFill>
                            <a:srgbClr val="7030A0"/>
                          </a:solidFill>
                          <a:effectLst/>
                        </a:rPr>
                        <a:t>Bias in total drift %</a:t>
                      </a:r>
                      <a:endParaRPr lang="zh-CN" altLang="zh-CN" sz="1300" b="1" kern="100" dirty="0">
                        <a:solidFill>
                          <a:srgbClr val="7030A0"/>
                        </a:solidFill>
                        <a:effectLst/>
                        <a:latin typeface="Calibri"/>
                        <a:ea typeface="仿宋_GB2312"/>
                        <a:cs typeface="Times New Roman"/>
                      </a:endParaRPr>
                    </a:p>
                  </a:txBody>
                  <a:tcPr marL="0" marR="0" anchor="ctr" anchorCtr="1"/>
                </a:tc>
                <a:tc hMerge="1"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0" marR="0" anchor="ctr"/>
                </a:tc>
              </a:tr>
              <a:tr h="369285">
                <a:tc>
                  <a:txBody>
                    <a:bodyPr/>
                    <a:lstStyle/>
                    <a:p>
                      <a:r>
                        <a:rPr lang="en-US" altLang="zh-CN" sz="1300" dirty="0" smtClean="0"/>
                        <a:t>Band</a:t>
                      </a:r>
                      <a:endParaRPr lang="zh-CN" altLang="en-US" sz="1300" b="1" dirty="0"/>
                    </a:p>
                  </a:txBody>
                  <a:tcPr marL="0" marR="0"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300" dirty="0" smtClean="0"/>
                        <a:t>CW (nm)</a:t>
                      </a:r>
                      <a:endParaRPr lang="zh-CN" altLang="en-US" sz="1300" b="1" dirty="0"/>
                    </a:p>
                  </a:txBody>
                  <a:tcPr marL="0" marR="0"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300" b="0" dirty="0" smtClean="0">
                          <a:solidFill>
                            <a:srgbClr val="7030A0"/>
                          </a:solidFill>
                        </a:rPr>
                        <a:t>Libya 4</a:t>
                      </a:r>
                      <a:endParaRPr lang="zh-CN" altLang="en-US" sz="1300" b="0" dirty="0">
                        <a:solidFill>
                          <a:srgbClr val="7030A0"/>
                        </a:solidFill>
                      </a:endParaRPr>
                    </a:p>
                  </a:txBody>
                  <a:tcPr marL="0" marR="0"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300" b="0" dirty="0" smtClean="0">
                          <a:solidFill>
                            <a:srgbClr val="7030A0"/>
                          </a:solidFill>
                        </a:rPr>
                        <a:t>Polar glacier</a:t>
                      </a:r>
                      <a:endParaRPr lang="zh-CN" altLang="en-US" sz="1300" b="0" dirty="0">
                        <a:solidFill>
                          <a:srgbClr val="7030A0"/>
                        </a:solidFill>
                      </a:endParaRPr>
                    </a:p>
                  </a:txBody>
                  <a:tcPr marL="0" marR="0"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300" b="0" dirty="0" smtClean="0">
                          <a:solidFill>
                            <a:srgbClr val="7030A0"/>
                          </a:solidFill>
                        </a:rPr>
                        <a:t>Kunlun</a:t>
                      </a:r>
                      <a:endParaRPr lang="zh-CN" altLang="en-US" sz="1300" b="0" dirty="0">
                        <a:solidFill>
                          <a:srgbClr val="7030A0"/>
                        </a:solidFill>
                      </a:endParaRPr>
                    </a:p>
                  </a:txBody>
                  <a:tcPr marL="0" marR="0"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300" b="0" dirty="0" smtClean="0"/>
                        <a:t>Libya 4</a:t>
                      </a:r>
                      <a:endParaRPr lang="zh-CN" altLang="en-US" sz="1300" b="0" dirty="0"/>
                    </a:p>
                  </a:txBody>
                  <a:tcPr marL="0" marR="0"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300" b="0" dirty="0" smtClean="0"/>
                        <a:t>Polar glacier</a:t>
                      </a:r>
                      <a:endParaRPr lang="zh-CN" altLang="en-US" sz="1300" b="0" dirty="0"/>
                    </a:p>
                  </a:txBody>
                  <a:tcPr marL="0" marR="0"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300" b="0" dirty="0" smtClean="0"/>
                        <a:t>Kunlun</a:t>
                      </a:r>
                      <a:endParaRPr lang="zh-CN" altLang="en-US" sz="1300" b="0" dirty="0"/>
                    </a:p>
                  </a:txBody>
                  <a:tcPr marL="0" marR="0"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300" b="0" dirty="0" smtClean="0"/>
                        <a:t>Libya 4</a:t>
                      </a:r>
                      <a:endParaRPr lang="zh-CN" altLang="en-US" sz="1300" b="0" dirty="0"/>
                    </a:p>
                  </a:txBody>
                  <a:tcPr marL="0" marR="0"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300" b="0" dirty="0" smtClean="0"/>
                        <a:t>Polar glacier</a:t>
                      </a:r>
                      <a:endParaRPr lang="zh-CN" altLang="en-US" sz="1300" b="0" dirty="0"/>
                    </a:p>
                  </a:txBody>
                  <a:tcPr marL="0" marR="0"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300" b="0" dirty="0" smtClean="0"/>
                        <a:t>Kunlun</a:t>
                      </a:r>
                      <a:endParaRPr lang="zh-CN" altLang="en-US" sz="1300" b="0" dirty="0"/>
                    </a:p>
                  </a:txBody>
                  <a:tcPr marL="0" marR="0"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300" b="0" dirty="0" smtClean="0"/>
                        <a:t>KL-L4</a:t>
                      </a:r>
                      <a:endParaRPr lang="zh-CN" altLang="en-US" sz="1300" b="0" dirty="0"/>
                    </a:p>
                  </a:txBody>
                  <a:tcPr marL="0" marR="0"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300" b="0" dirty="0" smtClean="0"/>
                        <a:t>KL-PG</a:t>
                      </a:r>
                      <a:endParaRPr lang="zh-CN" altLang="en-US" sz="1300" b="0" dirty="0"/>
                    </a:p>
                  </a:txBody>
                  <a:tcPr marL="0" marR="0" anchor="ctr" anchorCtr="1"/>
                </a:tc>
              </a:tr>
              <a:tr h="369285">
                <a:tc>
                  <a:txBody>
                    <a:bodyPr/>
                    <a:lstStyle/>
                    <a:p>
                      <a:r>
                        <a:rPr lang="en-US" altLang="zh-CN" sz="1300" dirty="0" smtClean="0"/>
                        <a:t>1</a:t>
                      </a:r>
                      <a:endParaRPr lang="zh-CN" altLang="en-US" sz="1300" b="1" dirty="0"/>
                    </a:p>
                  </a:txBody>
                  <a:tcPr marL="0" marR="0"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300" b="0" dirty="0" smtClean="0"/>
                        <a:t>470</a:t>
                      </a:r>
                      <a:endParaRPr lang="zh-CN" altLang="en-US" sz="1300" b="0" dirty="0"/>
                    </a:p>
                  </a:txBody>
                  <a:tcPr marL="0" marR="0"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300" b="0" dirty="0" smtClean="0">
                          <a:solidFill>
                            <a:srgbClr val="7030A0"/>
                          </a:solidFill>
                        </a:rPr>
                        <a:t>4.94</a:t>
                      </a:r>
                      <a:endParaRPr lang="zh-CN" altLang="en-US" sz="1300" b="0" dirty="0">
                        <a:solidFill>
                          <a:srgbClr val="7030A0"/>
                        </a:solidFill>
                      </a:endParaRPr>
                    </a:p>
                  </a:txBody>
                  <a:tcPr marL="0" marR="0"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300" b="0" dirty="0" smtClean="0">
                          <a:solidFill>
                            <a:srgbClr val="7030A0"/>
                          </a:solidFill>
                        </a:rPr>
                        <a:t>1.67</a:t>
                      </a:r>
                      <a:endParaRPr lang="zh-CN" altLang="en-US" sz="1300" b="0" dirty="0">
                        <a:solidFill>
                          <a:srgbClr val="7030A0"/>
                        </a:solidFill>
                      </a:endParaRPr>
                    </a:p>
                  </a:txBody>
                  <a:tcPr marL="0" marR="0"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300" b="0" dirty="0" smtClean="0">
                          <a:solidFill>
                            <a:srgbClr val="7030A0"/>
                          </a:solidFill>
                        </a:rPr>
                        <a:t>3.90</a:t>
                      </a:r>
                      <a:endParaRPr lang="zh-CN" altLang="en-US" sz="1300" b="0" dirty="0">
                        <a:solidFill>
                          <a:srgbClr val="7030A0"/>
                        </a:solidFill>
                      </a:endParaRPr>
                    </a:p>
                  </a:txBody>
                  <a:tcPr marL="0" marR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0" kern="100" dirty="0">
                          <a:effectLst/>
                        </a:rPr>
                        <a:t>2.48</a:t>
                      </a:r>
                      <a:endParaRPr lang="zh-CN" sz="1300" b="0" kern="100" dirty="0">
                        <a:effectLst/>
                        <a:latin typeface="Calibri"/>
                        <a:ea typeface="仿宋_GB2312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300" b="0" dirty="0" smtClean="0"/>
                        <a:t>2.69</a:t>
                      </a:r>
                      <a:endParaRPr lang="zh-CN" altLang="en-US" sz="1300" b="0" dirty="0"/>
                    </a:p>
                  </a:txBody>
                  <a:tcPr marL="0" marR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0" kern="100" dirty="0">
                          <a:effectLst/>
                        </a:rPr>
                        <a:t>3.06</a:t>
                      </a:r>
                      <a:endParaRPr lang="zh-CN" sz="1300" b="0" kern="100" dirty="0">
                        <a:effectLst/>
                        <a:latin typeface="Calibri"/>
                        <a:ea typeface="仿宋_GB2312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0" kern="100" dirty="0">
                          <a:effectLst/>
                        </a:rPr>
                        <a:t>15.72</a:t>
                      </a:r>
                      <a:endParaRPr lang="zh-CN" sz="1300" b="0" kern="100" dirty="0">
                        <a:effectLst/>
                        <a:latin typeface="Calibri"/>
                        <a:ea typeface="仿宋_GB2312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0" kern="100" dirty="0">
                          <a:effectLst/>
                        </a:rPr>
                        <a:t>17.39</a:t>
                      </a:r>
                      <a:endParaRPr lang="zh-CN" sz="1300" b="0" kern="100" dirty="0">
                        <a:effectLst/>
                        <a:latin typeface="Calibri"/>
                        <a:ea typeface="仿宋_GB2312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0" kern="100" dirty="0">
                          <a:effectLst/>
                        </a:rPr>
                        <a:t>19.15</a:t>
                      </a:r>
                      <a:endParaRPr lang="zh-CN" sz="1300" b="0" kern="100" dirty="0">
                        <a:effectLst/>
                        <a:latin typeface="Calibri"/>
                        <a:ea typeface="仿宋_GB2312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0" kern="100" dirty="0">
                          <a:solidFill>
                            <a:srgbClr val="0033CC"/>
                          </a:solidFill>
                          <a:effectLst/>
                        </a:rPr>
                        <a:t>3.43</a:t>
                      </a:r>
                      <a:endParaRPr lang="zh-CN" sz="1300" b="0" kern="100" dirty="0">
                        <a:solidFill>
                          <a:srgbClr val="0033CC"/>
                        </a:solidFill>
                        <a:effectLst/>
                        <a:latin typeface="Calibri"/>
                        <a:ea typeface="仿宋_GB2312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0" kern="100" dirty="0">
                          <a:solidFill>
                            <a:srgbClr val="FF0000"/>
                          </a:solidFill>
                          <a:effectLst/>
                        </a:rPr>
                        <a:t>1.76</a:t>
                      </a:r>
                      <a:endParaRPr lang="zh-CN" sz="1300" b="0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仿宋_GB2312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</a:tr>
              <a:tr h="369285">
                <a:tc>
                  <a:txBody>
                    <a:bodyPr/>
                    <a:lstStyle/>
                    <a:p>
                      <a:r>
                        <a:rPr lang="en-US" altLang="zh-CN" sz="1300" dirty="0" smtClean="0"/>
                        <a:t>2</a:t>
                      </a:r>
                      <a:endParaRPr lang="zh-CN" altLang="en-US" sz="1300" b="1" dirty="0"/>
                    </a:p>
                  </a:txBody>
                  <a:tcPr marL="0" marR="0"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300" b="0" dirty="0" smtClean="0"/>
                        <a:t>550</a:t>
                      </a:r>
                      <a:endParaRPr lang="zh-CN" altLang="en-US" sz="1300" b="0" dirty="0"/>
                    </a:p>
                  </a:txBody>
                  <a:tcPr marL="0" marR="0"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300" b="0" dirty="0" smtClean="0">
                          <a:solidFill>
                            <a:srgbClr val="7030A0"/>
                          </a:solidFill>
                        </a:rPr>
                        <a:t>2.77</a:t>
                      </a:r>
                      <a:endParaRPr lang="zh-CN" altLang="en-US" sz="1300" b="0" dirty="0">
                        <a:solidFill>
                          <a:srgbClr val="7030A0"/>
                        </a:solidFill>
                      </a:endParaRPr>
                    </a:p>
                  </a:txBody>
                  <a:tcPr marL="0" marR="0"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300" b="0" dirty="0" smtClean="0">
                          <a:solidFill>
                            <a:srgbClr val="7030A0"/>
                          </a:solidFill>
                        </a:rPr>
                        <a:t>2.73</a:t>
                      </a:r>
                      <a:endParaRPr lang="zh-CN" altLang="en-US" sz="1300" b="0" dirty="0">
                        <a:solidFill>
                          <a:srgbClr val="7030A0"/>
                        </a:solidFill>
                      </a:endParaRPr>
                    </a:p>
                  </a:txBody>
                  <a:tcPr marL="0" marR="0"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300" b="0" dirty="0" smtClean="0">
                          <a:solidFill>
                            <a:srgbClr val="7030A0"/>
                          </a:solidFill>
                        </a:rPr>
                        <a:t>3.80</a:t>
                      </a:r>
                      <a:endParaRPr lang="zh-CN" altLang="en-US" sz="1300" b="0" dirty="0">
                        <a:solidFill>
                          <a:srgbClr val="7030A0"/>
                        </a:solidFill>
                      </a:endParaRPr>
                    </a:p>
                  </a:txBody>
                  <a:tcPr marL="0" marR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0" kern="100" dirty="0">
                          <a:effectLst/>
                        </a:rPr>
                        <a:t>2.09</a:t>
                      </a:r>
                      <a:endParaRPr lang="zh-CN" sz="1300" b="0" kern="100" dirty="0">
                        <a:effectLst/>
                        <a:latin typeface="Calibri"/>
                        <a:ea typeface="仿宋_GB2312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300" b="0" dirty="0" smtClean="0"/>
                        <a:t>1.32</a:t>
                      </a:r>
                      <a:endParaRPr lang="zh-CN" altLang="en-US" sz="1300" b="0" dirty="0"/>
                    </a:p>
                  </a:txBody>
                  <a:tcPr marL="0" marR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0" kern="100" dirty="0">
                          <a:effectLst/>
                        </a:rPr>
                        <a:t>1.46</a:t>
                      </a:r>
                      <a:endParaRPr lang="zh-CN" sz="1300" b="0" kern="100" dirty="0">
                        <a:effectLst/>
                        <a:latin typeface="Calibri"/>
                        <a:ea typeface="仿宋_GB2312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0" kern="100" dirty="0">
                          <a:effectLst/>
                        </a:rPr>
                        <a:t>13.23</a:t>
                      </a:r>
                      <a:endParaRPr lang="zh-CN" sz="1300" b="0" kern="100" dirty="0">
                        <a:effectLst/>
                        <a:latin typeface="Calibri"/>
                        <a:ea typeface="仿宋_GB2312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0" kern="100" dirty="0">
                          <a:effectLst/>
                        </a:rPr>
                        <a:t>8.54</a:t>
                      </a:r>
                      <a:endParaRPr lang="zh-CN" sz="1300" b="0" kern="100" dirty="0">
                        <a:effectLst/>
                        <a:latin typeface="Calibri"/>
                        <a:ea typeface="仿宋_GB2312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0" kern="100" dirty="0">
                          <a:effectLst/>
                        </a:rPr>
                        <a:t>9.11</a:t>
                      </a:r>
                      <a:endParaRPr lang="zh-CN" sz="1300" b="0" kern="100" dirty="0">
                        <a:effectLst/>
                        <a:latin typeface="Calibri"/>
                        <a:ea typeface="仿宋_GB2312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0" kern="100" dirty="0">
                          <a:solidFill>
                            <a:srgbClr val="0033CC"/>
                          </a:solidFill>
                          <a:effectLst/>
                        </a:rPr>
                        <a:t>-4.12</a:t>
                      </a:r>
                      <a:endParaRPr lang="zh-CN" sz="1300" b="0" kern="100" dirty="0">
                        <a:solidFill>
                          <a:srgbClr val="0033CC"/>
                        </a:solidFill>
                        <a:effectLst/>
                        <a:latin typeface="Calibri"/>
                        <a:ea typeface="仿宋_GB2312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0" kern="100" dirty="0">
                          <a:solidFill>
                            <a:srgbClr val="FF0000"/>
                          </a:solidFill>
                          <a:effectLst/>
                        </a:rPr>
                        <a:t>0.57</a:t>
                      </a:r>
                      <a:endParaRPr lang="zh-CN" sz="1300" b="0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仿宋_GB2312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</a:tr>
              <a:tr h="369285">
                <a:tc>
                  <a:txBody>
                    <a:bodyPr/>
                    <a:lstStyle/>
                    <a:p>
                      <a:r>
                        <a:rPr lang="en-US" altLang="zh-CN" sz="1300" dirty="0" smtClean="0"/>
                        <a:t>3</a:t>
                      </a:r>
                      <a:endParaRPr lang="zh-CN" altLang="en-US" sz="1300" b="1" dirty="0"/>
                    </a:p>
                  </a:txBody>
                  <a:tcPr marL="0" marR="0"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300" b="0" dirty="0" smtClean="0"/>
                        <a:t>650</a:t>
                      </a:r>
                      <a:endParaRPr lang="zh-CN" altLang="en-US" sz="1300" b="0" dirty="0"/>
                    </a:p>
                  </a:txBody>
                  <a:tcPr marL="0" marR="0"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300" b="0" dirty="0" smtClean="0">
                          <a:solidFill>
                            <a:srgbClr val="7030A0"/>
                          </a:solidFill>
                        </a:rPr>
                        <a:t>1.82</a:t>
                      </a:r>
                      <a:endParaRPr lang="zh-CN" altLang="en-US" sz="1300" b="0" dirty="0">
                        <a:solidFill>
                          <a:srgbClr val="7030A0"/>
                        </a:solidFill>
                      </a:endParaRPr>
                    </a:p>
                  </a:txBody>
                  <a:tcPr marL="0" marR="0"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300" b="0" dirty="0" smtClean="0">
                          <a:solidFill>
                            <a:srgbClr val="7030A0"/>
                          </a:solidFill>
                        </a:rPr>
                        <a:t>2.04</a:t>
                      </a:r>
                      <a:endParaRPr lang="zh-CN" altLang="en-US" sz="1300" b="0" dirty="0">
                        <a:solidFill>
                          <a:srgbClr val="7030A0"/>
                        </a:solidFill>
                      </a:endParaRPr>
                    </a:p>
                  </a:txBody>
                  <a:tcPr marL="0" marR="0"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300" b="0" dirty="0" smtClean="0">
                          <a:solidFill>
                            <a:srgbClr val="7030A0"/>
                          </a:solidFill>
                        </a:rPr>
                        <a:t>3.56</a:t>
                      </a:r>
                      <a:endParaRPr lang="zh-CN" altLang="en-US" sz="1300" b="0" dirty="0">
                        <a:solidFill>
                          <a:srgbClr val="7030A0"/>
                        </a:solidFill>
                      </a:endParaRPr>
                    </a:p>
                  </a:txBody>
                  <a:tcPr marL="0" marR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0" kern="100" dirty="0">
                          <a:effectLst/>
                        </a:rPr>
                        <a:t>-0.30</a:t>
                      </a:r>
                      <a:endParaRPr lang="zh-CN" sz="1300" b="0" kern="100" dirty="0">
                        <a:effectLst/>
                        <a:latin typeface="Calibri"/>
                        <a:ea typeface="仿宋_GB2312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300" b="0" dirty="0" smtClean="0"/>
                        <a:t>-0.47</a:t>
                      </a:r>
                      <a:endParaRPr lang="zh-CN" altLang="en-US" sz="1300" b="0" dirty="0"/>
                    </a:p>
                  </a:txBody>
                  <a:tcPr marL="0" marR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0" kern="100" dirty="0">
                          <a:effectLst/>
                        </a:rPr>
                        <a:t>0.07</a:t>
                      </a:r>
                      <a:endParaRPr lang="zh-CN" sz="1300" b="0" kern="100" dirty="0">
                        <a:effectLst/>
                        <a:latin typeface="Calibri"/>
                        <a:ea typeface="仿宋_GB2312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0" kern="100" dirty="0">
                          <a:effectLst/>
                        </a:rPr>
                        <a:t>-1.91</a:t>
                      </a:r>
                      <a:endParaRPr lang="zh-CN" sz="1300" b="0" kern="100" dirty="0">
                        <a:effectLst/>
                        <a:latin typeface="Calibri"/>
                        <a:ea typeface="仿宋_GB2312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0" kern="100" dirty="0">
                          <a:effectLst/>
                        </a:rPr>
                        <a:t>-3.06</a:t>
                      </a:r>
                      <a:endParaRPr lang="zh-CN" sz="1300" b="0" kern="100" dirty="0">
                        <a:effectLst/>
                        <a:latin typeface="Calibri"/>
                        <a:ea typeface="仿宋_GB2312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0" kern="100" dirty="0">
                          <a:effectLst/>
                        </a:rPr>
                        <a:t>0.47</a:t>
                      </a:r>
                      <a:endParaRPr lang="zh-CN" sz="1300" b="0" kern="100" dirty="0">
                        <a:effectLst/>
                        <a:latin typeface="Calibri"/>
                        <a:ea typeface="仿宋_GB2312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0" kern="100" dirty="0">
                          <a:effectLst/>
                        </a:rPr>
                        <a:t>2.38</a:t>
                      </a:r>
                      <a:endParaRPr lang="zh-CN" sz="1300" b="0" kern="100" dirty="0">
                        <a:effectLst/>
                        <a:latin typeface="Calibri"/>
                        <a:ea typeface="仿宋_GB2312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0" kern="100" dirty="0">
                          <a:effectLst/>
                        </a:rPr>
                        <a:t>3.53</a:t>
                      </a:r>
                      <a:endParaRPr lang="zh-CN" sz="1300" b="0" kern="100" dirty="0">
                        <a:effectLst/>
                        <a:latin typeface="Calibri"/>
                        <a:ea typeface="仿宋_GB2312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</a:tr>
              <a:tr h="369285">
                <a:tc>
                  <a:txBody>
                    <a:bodyPr/>
                    <a:lstStyle/>
                    <a:p>
                      <a:r>
                        <a:rPr lang="en-US" altLang="zh-CN" sz="1300" dirty="0" smtClean="0"/>
                        <a:t>4</a:t>
                      </a:r>
                      <a:endParaRPr lang="zh-CN" altLang="en-US" sz="1300" b="1" dirty="0"/>
                    </a:p>
                  </a:txBody>
                  <a:tcPr marL="0" marR="0"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300" b="0" dirty="0" smtClean="0"/>
                        <a:t>865</a:t>
                      </a:r>
                      <a:endParaRPr lang="zh-CN" altLang="en-US" sz="1300" b="0" dirty="0"/>
                    </a:p>
                  </a:txBody>
                  <a:tcPr marL="0" marR="0"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300" b="0" dirty="0" smtClean="0">
                          <a:solidFill>
                            <a:srgbClr val="7030A0"/>
                          </a:solidFill>
                        </a:rPr>
                        <a:t>3.25</a:t>
                      </a:r>
                      <a:endParaRPr lang="zh-CN" altLang="en-US" sz="1300" b="0" dirty="0">
                        <a:solidFill>
                          <a:srgbClr val="7030A0"/>
                        </a:solidFill>
                      </a:endParaRPr>
                    </a:p>
                  </a:txBody>
                  <a:tcPr marL="0" marR="0"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300" b="0" dirty="0" smtClean="0">
                          <a:solidFill>
                            <a:srgbClr val="7030A0"/>
                          </a:solidFill>
                        </a:rPr>
                        <a:t>2.55</a:t>
                      </a:r>
                      <a:endParaRPr lang="zh-CN" altLang="en-US" sz="1300" b="0" dirty="0">
                        <a:solidFill>
                          <a:srgbClr val="7030A0"/>
                        </a:solidFill>
                      </a:endParaRPr>
                    </a:p>
                  </a:txBody>
                  <a:tcPr marL="0" marR="0"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300" b="0" dirty="0" smtClean="0">
                          <a:solidFill>
                            <a:srgbClr val="7030A0"/>
                          </a:solidFill>
                        </a:rPr>
                        <a:t>4.38</a:t>
                      </a:r>
                      <a:endParaRPr lang="zh-CN" altLang="en-US" sz="1300" b="0" dirty="0">
                        <a:solidFill>
                          <a:srgbClr val="7030A0"/>
                        </a:solidFill>
                      </a:endParaRPr>
                    </a:p>
                  </a:txBody>
                  <a:tcPr marL="0" marR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0" kern="100" dirty="0">
                          <a:effectLst/>
                        </a:rPr>
                        <a:t>0.49</a:t>
                      </a:r>
                      <a:endParaRPr lang="zh-CN" sz="1300" b="0" kern="100" dirty="0">
                        <a:effectLst/>
                        <a:latin typeface="Calibri"/>
                        <a:ea typeface="仿宋_GB2312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300" b="0" dirty="0" smtClean="0"/>
                        <a:t>0.37</a:t>
                      </a:r>
                      <a:endParaRPr lang="zh-CN" altLang="en-US" sz="1300" b="0" dirty="0"/>
                    </a:p>
                  </a:txBody>
                  <a:tcPr marL="0" marR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0" kern="100" dirty="0">
                          <a:effectLst/>
                        </a:rPr>
                        <a:t>0.66</a:t>
                      </a:r>
                      <a:endParaRPr lang="zh-CN" sz="1300" b="0" kern="100" dirty="0">
                        <a:effectLst/>
                        <a:latin typeface="Calibri"/>
                        <a:ea typeface="仿宋_GB2312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0" kern="100" dirty="0">
                          <a:effectLst/>
                        </a:rPr>
                        <a:t>2.92</a:t>
                      </a:r>
                      <a:endParaRPr lang="zh-CN" sz="1300" b="0" kern="100" dirty="0">
                        <a:effectLst/>
                        <a:latin typeface="Calibri"/>
                        <a:ea typeface="仿宋_GB2312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0" kern="100" dirty="0">
                          <a:effectLst/>
                        </a:rPr>
                        <a:t>2.24</a:t>
                      </a:r>
                      <a:endParaRPr lang="zh-CN" sz="1300" b="0" kern="100" dirty="0">
                        <a:effectLst/>
                        <a:latin typeface="Calibri"/>
                        <a:ea typeface="仿宋_GB2312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0" kern="100" dirty="0">
                          <a:effectLst/>
                        </a:rPr>
                        <a:t>4.13</a:t>
                      </a:r>
                      <a:endParaRPr lang="zh-CN" sz="1300" b="0" kern="100" dirty="0">
                        <a:effectLst/>
                        <a:latin typeface="Calibri"/>
                        <a:ea typeface="仿宋_GB2312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0" kern="100" dirty="0">
                          <a:effectLst/>
                        </a:rPr>
                        <a:t>1.21</a:t>
                      </a:r>
                      <a:endParaRPr lang="zh-CN" sz="1300" b="0" kern="100" dirty="0">
                        <a:effectLst/>
                        <a:latin typeface="Calibri"/>
                        <a:ea typeface="仿宋_GB2312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0" kern="100" dirty="0">
                          <a:effectLst/>
                        </a:rPr>
                        <a:t>1.89</a:t>
                      </a:r>
                      <a:endParaRPr lang="zh-CN" sz="1300" b="0" kern="100" dirty="0">
                        <a:effectLst/>
                        <a:latin typeface="Calibri"/>
                        <a:ea typeface="仿宋_GB2312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</a:tr>
            </a:tbl>
          </a:graphicData>
        </a:graphic>
      </p:graphicFrame>
      <p:sp>
        <p:nvSpPr>
          <p:cNvPr id="8" name="内容占位符 7"/>
          <p:cNvSpPr>
            <a:spLocks noGrp="1"/>
          </p:cNvSpPr>
          <p:nvPr>
            <p:ph idx="1"/>
          </p:nvPr>
        </p:nvSpPr>
        <p:spPr>
          <a:xfrm>
            <a:off x="493204" y="4653136"/>
            <a:ext cx="8650796" cy="1983270"/>
          </a:xfrm>
        </p:spPr>
        <p:txBody>
          <a:bodyPr/>
          <a:lstStyle/>
          <a:p>
            <a:r>
              <a:rPr lang="en-US" altLang="zh-CN" sz="2200" b="0" dirty="0" smtClean="0"/>
              <a:t>After BRDF correction, the oscillation in the reflectance time series over Kunlun snow PICS is comparable to Libya 4.</a:t>
            </a:r>
          </a:p>
          <a:p>
            <a:r>
              <a:rPr lang="en-US" altLang="zh-CN" sz="2200" b="0" dirty="0" smtClean="0"/>
              <a:t>For short wavelength channels, the trending results based on Kunlun snow PICS are more consistent with that based on polar glacier than Libya 4 desert site.</a:t>
            </a:r>
          </a:p>
        </p:txBody>
      </p:sp>
    </p:spTree>
    <p:extLst>
      <p:ext uri="{BB962C8B-B14F-4D97-AF65-F5344CB8AC3E}">
        <p14:creationId xmlns:p14="http://schemas.microsoft.com/office/powerpoint/2010/main" val="126766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34938" y="6529621"/>
            <a:ext cx="2133600" cy="203200"/>
          </a:xfrm>
        </p:spPr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831013" y="6529621"/>
            <a:ext cx="2133600" cy="203200"/>
          </a:xfrm>
        </p:spPr>
        <p:txBody>
          <a:bodyPr/>
          <a:lstStyle/>
          <a:p>
            <a:pPr lvl="0" fontAlgn="base"/>
            <a:fld id="{9A0DB2DC-4C9A-4742-B13C-FB6460FD3503}" type="slidenum">
              <a:rPr lang="en-US" altLang="zh-CN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28</a:t>
            </a:fld>
            <a:endParaRPr lang="zh-CN" strike="noStrike" noProof="1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03" b="4758"/>
          <a:stretch/>
        </p:blipFill>
        <p:spPr>
          <a:xfrm>
            <a:off x="4355976" y="3558723"/>
            <a:ext cx="4333355" cy="2844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52" b="4961"/>
          <a:stretch/>
        </p:blipFill>
        <p:spPr>
          <a:xfrm>
            <a:off x="148862" y="3491716"/>
            <a:ext cx="4294197" cy="2844000"/>
          </a:xfrm>
          <a:prstGeom prst="rect">
            <a:avLst/>
          </a:prstGeom>
        </p:spPr>
      </p:pic>
      <p:sp>
        <p:nvSpPr>
          <p:cNvPr id="10" name="内容占位符 9"/>
          <p:cNvSpPr>
            <a:spLocks noGrp="1"/>
          </p:cNvSpPr>
          <p:nvPr>
            <p:ph idx="1"/>
          </p:nvPr>
        </p:nvSpPr>
        <p:spPr>
          <a:xfrm>
            <a:off x="179512" y="1196752"/>
            <a:ext cx="8509819" cy="2160240"/>
          </a:xfrm>
        </p:spPr>
        <p:txBody>
          <a:bodyPr/>
          <a:lstStyle/>
          <a:p>
            <a:pPr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200" dirty="0" smtClean="0"/>
              <a:t>Calibration reference calculation</a:t>
            </a:r>
          </a:p>
          <a:p>
            <a:pPr lvl="1">
              <a:lnSpc>
                <a:spcPts val="26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zh-CN" dirty="0" smtClean="0"/>
              <a:t>Deep ocean, salt lake, deserts-&gt; 6S RTM simulation</a:t>
            </a:r>
          </a:p>
          <a:p>
            <a:pPr lvl="1">
              <a:lnSpc>
                <a:spcPts val="26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zh-CN" dirty="0">
                <a:solidFill>
                  <a:srgbClr val="008000"/>
                </a:solidFill>
              </a:rPr>
              <a:t>Snow sites over TP -&gt; TOA BRDF model (established based on MODIS bands 1-4  L1B data) simulation  </a:t>
            </a:r>
          </a:p>
          <a:p>
            <a:pPr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200" dirty="0"/>
              <a:t>FY-3D </a:t>
            </a:r>
            <a:r>
              <a:rPr lang="en-US" altLang="zh-CN" sz="2200" dirty="0" smtClean="0"/>
              <a:t>MERSI-II </a:t>
            </a:r>
            <a:r>
              <a:rPr lang="en-US" altLang="zh-CN" sz="2200" dirty="0"/>
              <a:t>Bands 1-4 and Bands 10-12, </a:t>
            </a:r>
            <a:r>
              <a:rPr lang="en-US" altLang="zh-CN" sz="2200" dirty="0" smtClean="0"/>
              <a:t>15 which correspond to MODIS bands 1-4 are tested.</a:t>
            </a:r>
            <a:endParaRPr lang="en-US" altLang="zh-CN" sz="2200" dirty="0"/>
          </a:p>
          <a:p>
            <a:endParaRPr lang="zh-CN" altLang="en-US" dirty="0">
              <a:solidFill>
                <a:srgbClr val="008000"/>
              </a:solidFill>
            </a:endParaRPr>
          </a:p>
        </p:txBody>
      </p:sp>
      <p:sp>
        <p:nvSpPr>
          <p:cNvPr id="13" name="标题 1"/>
          <p:cNvSpPr>
            <a:spLocks noGrp="1"/>
          </p:cNvSpPr>
          <p:nvPr>
            <p:ph type="title"/>
          </p:nvPr>
        </p:nvSpPr>
        <p:spPr>
          <a:xfrm>
            <a:off x="0" y="53752"/>
            <a:ext cx="8892480" cy="1143000"/>
          </a:xfrm>
        </p:spPr>
        <p:txBody>
          <a:bodyPr/>
          <a:lstStyle/>
          <a:p>
            <a:r>
              <a:rPr lang="en-US" altLang="zh-CN" sz="2800" dirty="0" smtClean="0"/>
              <a:t>6. Absolute </a:t>
            </a:r>
            <a:r>
              <a:rPr lang="en-US" altLang="zh-CN" sz="2800" dirty="0"/>
              <a:t>radiometric calibration </a:t>
            </a:r>
            <a:r>
              <a:rPr lang="en-US" altLang="zh-CN" sz="2800" dirty="0" smtClean="0"/>
              <a:t>for </a:t>
            </a:r>
            <a:r>
              <a:rPr lang="en-US" altLang="zh-CN" sz="2800" b="1" dirty="0" smtClean="0"/>
              <a:t>FY-3D MERSI -II using deep ocean, desert, salt lake and snow PICS</a:t>
            </a:r>
            <a:endParaRPr lang="zh-CN" altLang="en-US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899592" y="6386277"/>
            <a:ext cx="7344816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Comparison of Spectral Response between MODIS and FY-3D MERSI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1341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29855" y="1197005"/>
            <a:ext cx="8237337" cy="4391995"/>
            <a:chOff x="529855" y="1412776"/>
            <a:chExt cx="8237337" cy="4391995"/>
          </a:xfrm>
          <a:noFill/>
        </p:grpSpPr>
        <p:grpSp>
          <p:nvGrpSpPr>
            <p:cNvPr id="23" name="组合 22"/>
            <p:cNvGrpSpPr/>
            <p:nvPr/>
          </p:nvGrpSpPr>
          <p:grpSpPr>
            <a:xfrm>
              <a:off x="539552" y="1412776"/>
              <a:ext cx="2566328" cy="2160000"/>
              <a:chOff x="3645361" y="7727"/>
              <a:chExt cx="2566328" cy="2160000"/>
            </a:xfrm>
            <a:grpFill/>
          </p:grpSpPr>
          <p:pic>
            <p:nvPicPr>
              <p:cNvPr id="6" name="图片 5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645361" y="7727"/>
                <a:ext cx="2566328" cy="2160000"/>
              </a:xfrm>
              <a:prstGeom prst="rect">
                <a:avLst/>
              </a:prstGeom>
              <a:grpFill/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3995936" y="764704"/>
                <a:ext cx="989373" cy="40011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470 nm</a:t>
                </a:r>
                <a:endParaRPr lang="zh-CN" altLang="en-US" sz="2000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3275856" y="1412776"/>
              <a:ext cx="2581666" cy="2160000"/>
              <a:chOff x="6345361" y="39184"/>
              <a:chExt cx="2581666" cy="2160000"/>
            </a:xfrm>
            <a:grpFill/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345361" y="39184"/>
                <a:ext cx="2581666" cy="2160000"/>
              </a:xfrm>
              <a:prstGeom prst="rect">
                <a:avLst/>
              </a:prstGeom>
              <a:grpFill/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6741254" y="796642"/>
                <a:ext cx="989373" cy="40011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550 nm</a:t>
                </a:r>
                <a:endParaRPr lang="zh-CN" altLang="en-US" sz="2000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6156176" y="1412776"/>
              <a:ext cx="2611016" cy="2160000"/>
              <a:chOff x="3459790" y="74390"/>
              <a:chExt cx="2611016" cy="2160000"/>
            </a:xfrm>
            <a:grpFill/>
          </p:grpSpPr>
          <p:pic>
            <p:nvPicPr>
              <p:cNvPr id="8" name="图片 7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459790" y="74390"/>
                <a:ext cx="2611016" cy="2160000"/>
              </a:xfrm>
              <a:prstGeom prst="rect">
                <a:avLst/>
              </a:prstGeom>
              <a:grpFill/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3819830" y="841123"/>
                <a:ext cx="989373" cy="40011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 smtClean="0">
                    <a:solidFill>
                      <a:srgbClr val="FF0000"/>
                    </a:solidFill>
                  </a:rPr>
                  <a:t>650 nm</a:t>
                </a:r>
                <a:endParaRPr lang="zh-CN" altLang="en-US" sz="20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529855" y="3644771"/>
              <a:ext cx="2540126" cy="2160000"/>
              <a:chOff x="6412405" y="1996010"/>
              <a:chExt cx="2540126" cy="2160000"/>
            </a:xfrm>
            <a:grpFill/>
          </p:grpSpPr>
          <p:pic>
            <p:nvPicPr>
              <p:cNvPr id="10" name="图片 9"/>
              <p:cNvPicPr>
                <a:picLocks noChangeAspect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412405" y="1996010"/>
                <a:ext cx="2540126" cy="2160000"/>
              </a:xfrm>
              <a:prstGeom prst="rect">
                <a:avLst/>
              </a:prstGeom>
              <a:grpFill/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7884368" y="2740845"/>
                <a:ext cx="989373" cy="40011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490 nm</a:t>
                </a:r>
                <a:endParaRPr lang="zh-CN" altLang="en-US" sz="2000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3317799" y="3644771"/>
              <a:ext cx="2551407" cy="2160000"/>
              <a:chOff x="657886" y="4109985"/>
              <a:chExt cx="2551407" cy="2160000"/>
            </a:xfrm>
            <a:grpFill/>
          </p:grpSpPr>
          <p:pic>
            <p:nvPicPr>
              <p:cNvPr id="11" name="图片 10"/>
              <p:cNvPicPr>
                <a:picLocks noChangeAspect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57886" y="4109985"/>
                <a:ext cx="2551407" cy="2160000"/>
              </a:xfrm>
              <a:prstGeom prst="rect">
                <a:avLst/>
              </a:prstGeom>
              <a:grpFill/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2123728" y="4789875"/>
                <a:ext cx="989373" cy="40011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 smtClean="0">
                    <a:solidFill>
                      <a:srgbClr val="0000CC"/>
                    </a:solidFill>
                  </a:rPr>
                  <a:t>555 nm</a:t>
                </a:r>
                <a:endParaRPr lang="zh-CN" altLang="en-US" sz="2000" dirty="0">
                  <a:solidFill>
                    <a:srgbClr val="0000CC"/>
                  </a:solidFill>
                </a:endParaRPr>
              </a:p>
            </p:txBody>
          </p:sp>
        </p:grpSp>
        <p:grpSp>
          <p:nvGrpSpPr>
            <p:cNvPr id="3" name="组合 2"/>
            <p:cNvGrpSpPr/>
            <p:nvPr/>
          </p:nvGrpSpPr>
          <p:grpSpPr>
            <a:xfrm>
              <a:off x="6203604" y="3644771"/>
              <a:ext cx="2561694" cy="2160000"/>
              <a:chOff x="3645361" y="4109985"/>
              <a:chExt cx="2561694" cy="2160000"/>
            </a:xfrm>
            <a:grpFill/>
          </p:grpSpPr>
          <p:pic>
            <p:nvPicPr>
              <p:cNvPr id="12" name="图片 11"/>
              <p:cNvPicPr>
                <a:picLocks noChangeAspect="1"/>
              </p:cNvPicPr>
              <p:nvPr/>
            </p:nvPicPr>
            <p:blipFill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645361" y="4109985"/>
                <a:ext cx="2561694" cy="2160000"/>
              </a:xfrm>
              <a:prstGeom prst="rect">
                <a:avLst/>
              </a:prstGeom>
              <a:grpFill/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5150134" y="4820653"/>
                <a:ext cx="989373" cy="40011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 smtClean="0">
                    <a:solidFill>
                      <a:srgbClr val="FF0000"/>
                    </a:solidFill>
                  </a:rPr>
                  <a:t>670 nm</a:t>
                </a:r>
                <a:endParaRPr lang="zh-CN" altLang="en-US" sz="2000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25" name="矩形 24"/>
          <p:cNvSpPr/>
          <p:nvPr/>
        </p:nvSpPr>
        <p:spPr>
          <a:xfrm>
            <a:off x="515686" y="5661248"/>
            <a:ext cx="8249612" cy="1089529"/>
          </a:xfrm>
          <a:prstGeom prst="rect">
            <a:avLst/>
          </a:prstGeom>
          <a:solidFill>
            <a:srgbClr val="CCFF99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Clr>
                <a:schemeClr val="tx1"/>
              </a:buClr>
              <a:buSzPct val="69000"/>
              <a:buFont typeface="Wingdings" panose="05000000000000000000" pitchFamily="2" charset="2"/>
              <a:buChar char="l"/>
            </a:pPr>
            <a:r>
              <a:rPr lang="en-US" altLang="zh-CN" sz="1800" dirty="0" smtClean="0">
                <a:ea typeface="宋体" pitchFamily="2" charset="-122"/>
              </a:rPr>
              <a:t>Due to the use of snow PICS, the dynamic range of the calibration samples in the short wavelength bands (&lt;600 nm) are increased from ~20% to ~40% (doubled).</a:t>
            </a:r>
            <a:endParaRPr lang="en-US" altLang="zh-CN" sz="1800" dirty="0">
              <a:ea typeface="宋体" pitchFamily="2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5537" y="334069"/>
            <a:ext cx="78075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 smtClean="0">
                <a:solidFill>
                  <a:srgbClr val="0066FF"/>
                </a:solidFill>
              </a:rPr>
              <a:t>Deep sea (low brightness) </a:t>
            </a:r>
            <a:r>
              <a:rPr lang="en-US" altLang="zh-CN" sz="2200" dirty="0" smtClean="0">
                <a:solidFill>
                  <a:schemeClr val="tx2"/>
                </a:solidFill>
              </a:rPr>
              <a:t>+</a:t>
            </a:r>
            <a:r>
              <a:rPr lang="en-US" altLang="zh-CN" sz="2200" dirty="0" smtClean="0">
                <a:solidFill>
                  <a:srgbClr val="FF9900"/>
                </a:solidFill>
              </a:rPr>
              <a:t> </a:t>
            </a:r>
            <a:r>
              <a:rPr lang="en-US" altLang="zh-CN" sz="2200" dirty="0" smtClean="0">
                <a:solidFill>
                  <a:srgbClr val="008000"/>
                </a:solidFill>
              </a:rPr>
              <a:t>deserts (medium brightness)</a:t>
            </a:r>
            <a:r>
              <a:rPr lang="en-US" altLang="zh-CN" sz="2200" dirty="0" smtClean="0"/>
              <a:t> + </a:t>
            </a:r>
            <a:r>
              <a:rPr lang="en-US" altLang="zh-CN" sz="2200" dirty="0" smtClean="0">
                <a:solidFill>
                  <a:srgbClr val="FF0000"/>
                </a:solidFill>
              </a:rPr>
              <a:t>snow (high brightness)</a:t>
            </a:r>
            <a:endParaRPr lang="zh-CN" altLang="en-US" sz="2200" dirty="0">
              <a:solidFill>
                <a:srgbClr val="FF0000"/>
              </a:solidFill>
            </a:endParaRPr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585F47-EA76-45CF-9687-7121A95B6413}" type="slidenum">
              <a:rPr lang="zh-CN" altLang="en-US" smtClean="0"/>
              <a:pPr>
                <a:defRPr/>
              </a:pPr>
              <a:t>29</a:t>
            </a:fld>
            <a:endParaRPr lang="en-US" altLang="zh-CN"/>
          </a:p>
        </p:txBody>
      </p:sp>
      <p:sp>
        <p:nvSpPr>
          <p:cNvPr id="21" name="椭圆 20"/>
          <p:cNvSpPr/>
          <p:nvPr/>
        </p:nvSpPr>
        <p:spPr bwMode="auto">
          <a:xfrm rot="19969172">
            <a:off x="1786009" y="2394350"/>
            <a:ext cx="538303" cy="27903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27" name="椭圆 26"/>
          <p:cNvSpPr/>
          <p:nvPr/>
        </p:nvSpPr>
        <p:spPr bwMode="auto">
          <a:xfrm rot="19969172">
            <a:off x="4600698" y="2394349"/>
            <a:ext cx="538303" cy="27903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28" name="椭圆 27"/>
          <p:cNvSpPr/>
          <p:nvPr/>
        </p:nvSpPr>
        <p:spPr bwMode="auto">
          <a:xfrm rot="20540030">
            <a:off x="5200701" y="4659367"/>
            <a:ext cx="538303" cy="27903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29" name="椭圆 28"/>
          <p:cNvSpPr/>
          <p:nvPr/>
        </p:nvSpPr>
        <p:spPr bwMode="auto">
          <a:xfrm rot="20370274">
            <a:off x="2299557" y="4683908"/>
            <a:ext cx="538303" cy="27903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5725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1. Background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1124744"/>
            <a:ext cx="8856984" cy="2088231"/>
          </a:xfrm>
        </p:spPr>
        <p:txBody>
          <a:bodyPr/>
          <a:lstStyle/>
          <a:p>
            <a:r>
              <a:rPr lang="en-US" altLang="zh-CN" sz="2200" b="0" dirty="0" smtClean="0"/>
              <a:t>The on-orbit vicarious calibration samples can not cover the whole dynamic range of satellite sensors, impacting the calibration accuracy for sensors with non-linear response. </a:t>
            </a:r>
          </a:p>
          <a:p>
            <a:r>
              <a:rPr lang="en-US" altLang="zh-CN" sz="2200" b="0" dirty="0" smtClean="0"/>
              <a:t>More high </a:t>
            </a:r>
            <a:r>
              <a:rPr lang="en-US" altLang="zh-CN" sz="2200" b="0" dirty="0"/>
              <a:t>reflective targets</a:t>
            </a:r>
            <a:r>
              <a:rPr lang="en-US" altLang="zh-CN" sz="2200" b="0" dirty="0" smtClean="0"/>
              <a:t> as DCC are needed to fill the gap to reduce the calibration uncertainty for sensors without onboard calibrator.</a:t>
            </a:r>
          </a:p>
          <a:p>
            <a:r>
              <a:rPr lang="en-US" altLang="zh-CN" sz="2200" b="0" dirty="0" smtClean="0"/>
              <a:t>The polar glaciers have </a:t>
            </a:r>
            <a:r>
              <a:rPr lang="en-US" altLang="zh-CN" sz="2200" b="0" dirty="0"/>
              <a:t>the limitation of </a:t>
            </a:r>
            <a:r>
              <a:rPr lang="en-US" altLang="zh-CN" sz="2200" b="0" dirty="0" smtClean="0"/>
              <a:t>polar night and large solar zenith angle.</a:t>
            </a:r>
          </a:p>
          <a:p>
            <a:endParaRPr lang="zh-CN" altLang="en-US" sz="2200" b="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3</a:t>
            </a:fld>
            <a:endParaRPr lang="zh-CN" strike="noStrike" noProof="1"/>
          </a:p>
        </p:txBody>
      </p:sp>
      <p:grpSp>
        <p:nvGrpSpPr>
          <p:cNvPr id="7" name="组合 6"/>
          <p:cNvGrpSpPr/>
          <p:nvPr/>
        </p:nvGrpSpPr>
        <p:grpSpPr>
          <a:xfrm>
            <a:off x="179512" y="3671633"/>
            <a:ext cx="3384376" cy="2340944"/>
            <a:chOff x="5834641" y="1942442"/>
            <a:chExt cx="3062810" cy="2073600"/>
          </a:xfrm>
        </p:grpSpPr>
        <p:grpSp>
          <p:nvGrpSpPr>
            <p:cNvPr id="8" name="组合 7"/>
            <p:cNvGrpSpPr/>
            <p:nvPr/>
          </p:nvGrpSpPr>
          <p:grpSpPr>
            <a:xfrm>
              <a:off x="5834641" y="1942442"/>
              <a:ext cx="2955341" cy="2073600"/>
              <a:chOff x="856570" y="4042205"/>
              <a:chExt cx="2955341" cy="2073600"/>
            </a:xfrm>
          </p:grpSpPr>
          <p:pic>
            <p:nvPicPr>
              <p:cNvPr id="11" name="Picture 7"/>
              <p:cNvPicPr>
                <a:picLocks noChangeAspect="1" noChangeArrowheads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856570" y="4042205"/>
                <a:ext cx="2955341" cy="2073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2" name="矩形 11"/>
              <p:cNvSpPr/>
              <p:nvPr/>
            </p:nvSpPr>
            <p:spPr bwMode="auto">
              <a:xfrm>
                <a:off x="2278422" y="5500243"/>
                <a:ext cx="936104" cy="144016"/>
              </a:xfrm>
              <a:prstGeom prst="rect">
                <a:avLst/>
              </a:prstGeom>
              <a:noFill/>
              <a:ln w="2857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4800" b="1" i="0" u="none" strike="noStrike" cap="none" normalizeH="0" baseline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Times New Roman" pitchFamily="18" charset="0"/>
                  <a:ea typeface="黑体" pitchFamily="49" charset="-122"/>
                </a:endParaRPr>
              </a:p>
            </p:txBody>
          </p:sp>
        </p:grpSp>
        <p:cxnSp>
          <p:nvCxnSpPr>
            <p:cNvPr id="9" name="直接箭头连接符 8"/>
            <p:cNvCxnSpPr/>
            <p:nvPr/>
          </p:nvCxnSpPr>
          <p:spPr bwMode="auto">
            <a:xfrm flipV="1">
              <a:off x="7594127" y="2137680"/>
              <a:ext cx="1038596" cy="64807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FF"/>
              </a:solidFill>
              <a:prstDash val="dash"/>
              <a:round/>
              <a:headEnd type="arrow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" name="TextBox 9"/>
            <p:cNvSpPr txBox="1"/>
            <p:nvPr/>
          </p:nvSpPr>
          <p:spPr>
            <a:xfrm>
              <a:off x="7707966" y="2679352"/>
              <a:ext cx="1189485" cy="299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>
                  <a:solidFill>
                    <a:srgbClr val="FF0000"/>
                  </a:solidFill>
                  <a:latin typeface="+mj-lt"/>
                  <a:ea typeface="楷体" panose="02010609060101010101" pitchFamily="49" charset="-122"/>
                </a:rPr>
                <a:t>Large Gap</a:t>
              </a:r>
              <a:endParaRPr lang="zh-CN" altLang="en-US" sz="1600" dirty="0">
                <a:solidFill>
                  <a:srgbClr val="FF0000"/>
                </a:solidFill>
                <a:latin typeface="+mj-lt"/>
                <a:ea typeface="楷体" panose="02010609060101010101" pitchFamily="49" charset="-122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060124" y="5736461"/>
            <a:ext cx="2929516" cy="584775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Time series </a:t>
            </a:r>
            <a:r>
              <a:rPr lang="en-US" altLang="zh-CN" sz="1600" dirty="0"/>
              <a:t>of </a:t>
            </a:r>
            <a:r>
              <a:rPr lang="en-US" altLang="zh-CN" sz="1600" dirty="0" smtClean="0"/>
              <a:t>FY-3A/MERSI TOA </a:t>
            </a:r>
            <a:r>
              <a:rPr lang="en-US" altLang="zh-CN" sz="1600" dirty="0"/>
              <a:t>reflectance </a:t>
            </a:r>
            <a:r>
              <a:rPr lang="en-US" altLang="zh-CN" sz="1600" dirty="0" smtClean="0"/>
              <a:t>over Dome C</a:t>
            </a:r>
            <a:endParaRPr lang="zh-CN" altLang="en-US" sz="1600" dirty="0">
              <a:solidFill>
                <a:srgbClr val="66FFFF"/>
              </a:solidFill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0986" y="3429000"/>
            <a:ext cx="3397518" cy="225797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70464" y="6044237"/>
            <a:ext cx="2965433" cy="553998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r>
              <a:rPr lang="en-US" altLang="zh-CN" sz="1500" dirty="0" smtClean="0"/>
              <a:t>FY-3C MERSI</a:t>
            </a:r>
            <a:r>
              <a:rPr lang="zh-CN" altLang="en-US" sz="1500" dirty="0"/>
              <a:t> </a:t>
            </a:r>
            <a:r>
              <a:rPr lang="en-US" altLang="zh-CN" sz="1500" dirty="0" smtClean="0"/>
              <a:t>calibration using multiple methods(Xu et al., 2015</a:t>
            </a:r>
            <a:r>
              <a:rPr lang="en-US" altLang="zh-CN" sz="1500" dirty="0"/>
              <a:t>)</a:t>
            </a:r>
            <a:endParaRPr lang="zh-CN" altLang="en-US" sz="1500" dirty="0"/>
          </a:p>
        </p:txBody>
      </p:sp>
      <p:pic>
        <p:nvPicPr>
          <p:cNvPr id="20" name="Picture 1" descr="C:\Users\user\AppData\Roaming\Tencent\Users\415156575\TIM\WinTemp\RichOle\S(GW[KM0_0YPINXZ)~0VPO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836" y="3573016"/>
            <a:ext cx="2296292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745266" y="5913015"/>
            <a:ext cx="2232247" cy="584775"/>
          </a:xfrm>
          <a:prstGeom prst="rect">
            <a:avLst/>
          </a:prstGeom>
          <a:solidFill>
            <a:srgbClr val="FFC000"/>
          </a:solidFill>
        </p:spPr>
        <p:txBody>
          <a:bodyPr wrap="square" lIns="0" rIns="0" rtlCol="0">
            <a:spAutoFit/>
          </a:bodyPr>
          <a:lstStyle/>
          <a:p>
            <a:r>
              <a:rPr lang="en-US" altLang="zh-CN" sz="1600" dirty="0" smtClean="0"/>
              <a:t>Snow reflectance spectral (</a:t>
            </a:r>
            <a:r>
              <a:rPr lang="en-US" altLang="zh-CN" sz="1600" dirty="0" err="1" smtClean="0"/>
              <a:t>Masonis</a:t>
            </a:r>
            <a:r>
              <a:rPr lang="en-US" altLang="zh-CN" sz="1600" dirty="0" smtClean="0"/>
              <a:t>, 2001</a:t>
            </a:r>
            <a:r>
              <a:rPr lang="en-US" altLang="zh-CN" sz="1600" dirty="0"/>
              <a:t>)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87125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7. Summary and future work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40768"/>
            <a:ext cx="8507288" cy="4525963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altLang="zh-CN" sz="2200" dirty="0" smtClean="0"/>
              <a:t>Five </a:t>
            </a:r>
            <a:r>
              <a:rPr lang="en-US" altLang="zh-CN" sz="2200" dirty="0"/>
              <a:t>potential snow PICS with contiguous areas of 8–38 km</a:t>
            </a:r>
            <a:r>
              <a:rPr lang="en-US" altLang="zh-CN" sz="2200" baseline="30000" dirty="0"/>
              <a:t>2</a:t>
            </a:r>
            <a:r>
              <a:rPr lang="en-US" altLang="zh-CN" sz="2200" dirty="0"/>
              <a:t> were </a:t>
            </a:r>
            <a:r>
              <a:rPr lang="en-US" altLang="zh-CN" sz="2200" dirty="0" smtClean="0"/>
              <a:t>identified </a:t>
            </a:r>
            <a:r>
              <a:rPr lang="en-US" altLang="zh-CN" sz="2200" dirty="0"/>
              <a:t>over the TP </a:t>
            </a:r>
            <a:r>
              <a:rPr lang="en-US" altLang="zh-CN" sz="2200" dirty="0" smtClean="0"/>
              <a:t>region in China.</a:t>
            </a:r>
          </a:p>
          <a:p>
            <a:r>
              <a:rPr lang="en-US" altLang="zh-CN" sz="2200" dirty="0" smtClean="0"/>
              <a:t>The snow PICS had stronger </a:t>
            </a:r>
            <a:r>
              <a:rPr lang="en-US" altLang="zh-CN" sz="2200" dirty="0"/>
              <a:t>non-</a:t>
            </a:r>
            <a:r>
              <a:rPr lang="en-US" altLang="zh-CN" sz="2200" dirty="0" err="1"/>
              <a:t>Lambertian</a:t>
            </a:r>
            <a:r>
              <a:rPr lang="en-US" altLang="zh-CN" sz="2200" dirty="0"/>
              <a:t> characteristics than Libya 4 did. </a:t>
            </a:r>
            <a:r>
              <a:rPr lang="en-US" altLang="zh-CN" sz="2200" dirty="0" smtClean="0"/>
              <a:t>The TOA BRDF models based on MODIS are establishes to account this effect. </a:t>
            </a:r>
          </a:p>
          <a:p>
            <a:r>
              <a:rPr lang="en-US" altLang="zh-CN" sz="2200" dirty="0"/>
              <a:t>Overall, the trending results for FY-3A MERSI using snow PICS over TP agree well with that using Libya 4 and polar glacier.</a:t>
            </a:r>
          </a:p>
          <a:p>
            <a:r>
              <a:rPr lang="en-US" altLang="zh-CN" sz="2200" dirty="0" smtClean="0"/>
              <a:t>The MODIS based TOA </a:t>
            </a:r>
            <a:r>
              <a:rPr lang="en-US" altLang="zh-CN" sz="2200" dirty="0"/>
              <a:t>BRDF model of TP snow PICS performs well in the absolute calibration for </a:t>
            </a:r>
            <a:r>
              <a:rPr lang="en-US" altLang="zh-CN" sz="2200" dirty="0" smtClean="0"/>
              <a:t>other satellite sensors such as FY-3D MERSI-II.</a:t>
            </a:r>
            <a:endParaRPr lang="en-US" altLang="zh-CN" sz="2200" dirty="0"/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30</a:t>
            </a:fld>
            <a:endParaRPr lang="zh-CN" strike="noStrike" noProof="1"/>
          </a:p>
        </p:txBody>
      </p:sp>
    </p:spTree>
    <p:extLst>
      <p:ext uri="{BB962C8B-B14F-4D97-AF65-F5344CB8AC3E}">
        <p14:creationId xmlns:p14="http://schemas.microsoft.com/office/powerpoint/2010/main" val="157883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Future </a:t>
            </a:r>
            <a:r>
              <a:rPr lang="en-US" altLang="zh-CN" dirty="0"/>
              <a:t>work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200" dirty="0"/>
              <a:t>To further characterize radiometric properties of the TP snow PICS by using High spatial resolution and </a:t>
            </a:r>
            <a:r>
              <a:rPr lang="en-US" altLang="zh-CN" sz="2200" dirty="0" err="1"/>
              <a:t>hperspectral</a:t>
            </a:r>
            <a:r>
              <a:rPr lang="en-US" altLang="zh-CN" sz="2200" dirty="0"/>
              <a:t> images.</a:t>
            </a:r>
          </a:p>
          <a:p>
            <a:r>
              <a:rPr lang="en-US" altLang="zh-CN" dirty="0" smtClean="0"/>
              <a:t>Account for </a:t>
            </a:r>
            <a:r>
              <a:rPr lang="en-US" altLang="zh-CN" dirty="0"/>
              <a:t>difference in </a:t>
            </a:r>
            <a:r>
              <a:rPr lang="en-US" altLang="zh-CN" dirty="0" smtClean="0"/>
              <a:t>the spectral </a:t>
            </a:r>
            <a:r>
              <a:rPr lang="en-US" altLang="zh-CN" dirty="0"/>
              <a:t>response function, when transferring the MODIS based TOA BRDF to other </a:t>
            </a:r>
            <a:r>
              <a:rPr lang="en-US" altLang="zh-CN" dirty="0" smtClean="0"/>
              <a:t>sensors, to </a:t>
            </a:r>
            <a:r>
              <a:rPr lang="en-US" altLang="zh-CN" dirty="0"/>
              <a:t>improve </a:t>
            </a:r>
            <a:r>
              <a:rPr lang="en-US" altLang="zh-CN" dirty="0" smtClean="0"/>
              <a:t>accuracy of the TP snow PICS based calibration approach. </a:t>
            </a:r>
          </a:p>
          <a:p>
            <a:r>
              <a:rPr lang="en-US" altLang="zh-CN" dirty="0" smtClean="0"/>
              <a:t>To further investigate the application conditions (e.g. the spectral range, viewing geometry) of the TP snow PICS BRDF model. </a:t>
            </a:r>
            <a:endParaRPr lang="en-US" alt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31</a:t>
            </a:fld>
            <a:endParaRPr lang="zh-CN" strike="noStrike" noProof="1"/>
          </a:p>
        </p:txBody>
      </p:sp>
    </p:spTree>
    <p:extLst>
      <p:ext uri="{BB962C8B-B14F-4D97-AF65-F5344CB8AC3E}">
        <p14:creationId xmlns:p14="http://schemas.microsoft.com/office/powerpoint/2010/main" val="338352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32</a:t>
            </a:fld>
            <a:endParaRPr lang="zh-CN" strike="noStrike" noProof="1"/>
          </a:p>
        </p:txBody>
      </p:sp>
      <p:sp>
        <p:nvSpPr>
          <p:cNvPr id="6" name="矩形 5"/>
          <p:cNvSpPr/>
          <p:nvPr/>
        </p:nvSpPr>
        <p:spPr>
          <a:xfrm>
            <a:off x="1619915" y="2967335"/>
            <a:ext cx="590418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Thanks for your attention!</a:t>
            </a:r>
            <a:endParaRPr lang="zh-CN" altLang="en-U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271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smtClean="0"/>
              <a:t>2. Study </a:t>
            </a:r>
            <a:r>
              <a:rPr lang="en-US" altLang="zh-CN" sz="3200" dirty="0"/>
              <a:t>area </a:t>
            </a:r>
            <a:r>
              <a:rPr lang="en-US" altLang="zh-CN" sz="3200" dirty="0" smtClean="0"/>
              <a:t>information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84182"/>
            <a:ext cx="8363272" cy="1828794"/>
          </a:xfrm>
        </p:spPr>
        <p:txBody>
          <a:bodyPr/>
          <a:lstStyle/>
          <a:p>
            <a:r>
              <a:rPr lang="en-US" altLang="zh-CN" sz="2200" dirty="0" smtClean="0"/>
              <a:t>TP Location: 26.00–39.78</a:t>
            </a:r>
            <a:r>
              <a:rPr lang="en-US" altLang="zh-CN" sz="22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°</a:t>
            </a:r>
            <a:r>
              <a:rPr lang="en-US" altLang="zh-CN" sz="2200" dirty="0" smtClean="0"/>
              <a:t>N, 73.31–104.78</a:t>
            </a:r>
            <a:r>
              <a:rPr lang="en-US" altLang="zh-CN" sz="22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°</a:t>
            </a:r>
            <a:r>
              <a:rPr lang="en-US" altLang="zh-CN" sz="2200" dirty="0" smtClean="0"/>
              <a:t>E of Western China</a:t>
            </a:r>
          </a:p>
          <a:p>
            <a:r>
              <a:rPr lang="en-US" altLang="zh-CN" sz="2200" dirty="0" smtClean="0"/>
              <a:t>Average elevation &gt; 4600 km</a:t>
            </a:r>
          </a:p>
          <a:p>
            <a:r>
              <a:rPr lang="en-US" altLang="zh-CN" sz="2200" dirty="0" smtClean="0"/>
              <a:t>Climate is arid and atmosphere is clean.</a:t>
            </a:r>
          </a:p>
          <a:p>
            <a:r>
              <a:rPr lang="en-US" altLang="zh-CN" sz="2200" dirty="0"/>
              <a:t>10 relative large, flat glaciers were selected to identify the potential snow PICS.</a:t>
            </a:r>
          </a:p>
          <a:p>
            <a:endParaRPr lang="zh-CN" altLang="en-US" sz="2200" dirty="0" smtClean="0"/>
          </a:p>
          <a:p>
            <a:endParaRPr lang="en-US" altLang="zh-CN" sz="2800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4</a:t>
            </a:fld>
            <a:endParaRPr lang="zh-CN" strike="noStrike" noProof="1"/>
          </a:p>
        </p:txBody>
      </p:sp>
      <p:pic>
        <p:nvPicPr>
          <p:cNvPr id="7" name="图片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" t="6671" r="1575"/>
          <a:stretch/>
        </p:blipFill>
        <p:spPr bwMode="auto">
          <a:xfrm>
            <a:off x="1187624" y="3341082"/>
            <a:ext cx="6067122" cy="35169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3004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内容占位符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6491418"/>
              </p:ext>
            </p:extLst>
          </p:nvPr>
        </p:nvGraphicFramePr>
        <p:xfrm>
          <a:off x="1187624" y="1196752"/>
          <a:ext cx="6768750" cy="3960445"/>
        </p:xfrm>
        <a:graphic>
          <a:graphicData uri="http://schemas.openxmlformats.org/drawingml/2006/table">
            <a:tbl>
              <a:tblPr firstRow="1" firstCol="1" bandRow="1"/>
              <a:tblGrid>
                <a:gridCol w="624557"/>
                <a:gridCol w="1692733"/>
                <a:gridCol w="1112865"/>
                <a:gridCol w="1112865"/>
                <a:gridCol w="1112865"/>
                <a:gridCol w="1112865"/>
              </a:tblGrid>
              <a:tr h="4902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/>
                          <a:ea typeface="宋体"/>
                          <a:cs typeface="Arial"/>
                        </a:rPr>
                        <a:t>No.</a:t>
                      </a:r>
                      <a:endParaRPr lang="zh-CN" sz="2800" b="1" kern="100" dirty="0"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/>
                          <a:ea typeface="宋体"/>
                          <a:cs typeface="Arial"/>
                        </a:rPr>
                        <a:t>Name</a:t>
                      </a:r>
                      <a:endParaRPr lang="zh-CN" sz="2800" b="1" kern="100" dirty="0"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/>
                          <a:ea typeface="宋体"/>
                          <a:cs typeface="Arial"/>
                        </a:rPr>
                        <a:t>Latitude (</a:t>
                      </a:r>
                      <a:r>
                        <a:rPr lang="en-US" sz="1600" b="1" kern="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a:t>°</a:t>
                      </a:r>
                      <a:r>
                        <a:rPr lang="en-US" sz="1600" b="1" kern="100" dirty="0">
                          <a:effectLst/>
                          <a:latin typeface="Times New Roman"/>
                          <a:ea typeface="宋体"/>
                          <a:cs typeface="Arial"/>
                        </a:rPr>
                        <a:t>)</a:t>
                      </a:r>
                      <a:endParaRPr lang="zh-CN" sz="2800" b="1" kern="100" dirty="0"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/>
                          <a:ea typeface="宋体"/>
                          <a:cs typeface="Arial"/>
                        </a:rPr>
                        <a:t>Longitude (</a:t>
                      </a:r>
                      <a:r>
                        <a:rPr lang="en-US" sz="1600" b="1" kern="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a:t>°</a:t>
                      </a:r>
                      <a:r>
                        <a:rPr lang="en-US" sz="1600" b="1" kern="100" dirty="0">
                          <a:effectLst/>
                          <a:latin typeface="Times New Roman"/>
                          <a:ea typeface="宋体"/>
                          <a:cs typeface="Arial"/>
                        </a:rPr>
                        <a:t>)</a:t>
                      </a:r>
                      <a:endParaRPr lang="zh-CN" sz="2800" b="1" kern="100" dirty="0"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Times New Roman"/>
                          <a:ea typeface="宋体"/>
                          <a:cs typeface="Arial"/>
                        </a:rPr>
                        <a:t>Elevation (m)</a:t>
                      </a:r>
                      <a:endParaRPr lang="zh-CN" sz="2800" b="1" kern="100"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/>
                          <a:ea typeface="宋体"/>
                          <a:cs typeface="Arial"/>
                        </a:rPr>
                        <a:t>Area (km</a:t>
                      </a:r>
                      <a:r>
                        <a:rPr lang="en-US" sz="1600" b="1" kern="100" baseline="30000" dirty="0">
                          <a:effectLst/>
                          <a:latin typeface="Times New Roman"/>
                          <a:ea typeface="宋体"/>
                          <a:cs typeface="Arial"/>
                        </a:rPr>
                        <a:t>2</a:t>
                      </a:r>
                      <a:r>
                        <a:rPr lang="en-US" sz="1600" b="1" kern="100" dirty="0">
                          <a:effectLst/>
                          <a:latin typeface="Times New Roman"/>
                          <a:ea typeface="宋体"/>
                          <a:cs typeface="Arial"/>
                        </a:rPr>
                        <a:t>)</a:t>
                      </a:r>
                      <a:endParaRPr lang="zh-CN" sz="2800" b="1" kern="100" dirty="0"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2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Times New Roman"/>
                          <a:ea typeface="宋体"/>
                          <a:cs typeface="Arial"/>
                        </a:rPr>
                        <a:t>1</a:t>
                      </a:r>
                      <a:endParaRPr lang="zh-CN" sz="2800" b="1" kern="100"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Times New Roman"/>
                          <a:ea typeface="宋体"/>
                          <a:cs typeface="Arial"/>
                        </a:rPr>
                        <a:t>Kunlun Mountain </a:t>
                      </a:r>
                      <a:endParaRPr lang="zh-CN" sz="2800" b="1" kern="100"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Times New Roman"/>
                          <a:ea typeface="宋体"/>
                          <a:cs typeface="Arial"/>
                        </a:rPr>
                        <a:t>35.34</a:t>
                      </a:r>
                      <a:endParaRPr lang="zh-CN" sz="2800" b="1" kern="100"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Times New Roman"/>
                          <a:ea typeface="宋体"/>
                          <a:cs typeface="Arial"/>
                        </a:rPr>
                        <a:t>80.99</a:t>
                      </a:r>
                      <a:endParaRPr lang="zh-CN" sz="2800" b="1" kern="100"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Times New Roman"/>
                          <a:ea typeface="宋体"/>
                          <a:cs typeface="Arial"/>
                        </a:rPr>
                        <a:t>6228</a:t>
                      </a:r>
                      <a:endParaRPr lang="zh-CN" sz="2800" b="1" kern="100"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Times New Roman"/>
                          <a:ea typeface="宋体"/>
                          <a:cs typeface="Arial"/>
                        </a:rPr>
                        <a:t>--</a:t>
                      </a:r>
                      <a:endParaRPr lang="zh-CN" sz="2800" b="1" kern="100"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94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Times New Roman"/>
                          <a:ea typeface="宋体"/>
                          <a:cs typeface="Arial"/>
                        </a:rPr>
                        <a:t>2</a:t>
                      </a:r>
                      <a:endParaRPr lang="zh-CN" sz="2800" b="1" kern="100"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 err="1">
                          <a:effectLst/>
                          <a:latin typeface="Times New Roman"/>
                          <a:ea typeface="宋体"/>
                          <a:cs typeface="Arial"/>
                        </a:rPr>
                        <a:t>Toze</a:t>
                      </a:r>
                      <a:r>
                        <a:rPr lang="en-US" sz="1600" b="1" kern="100" dirty="0">
                          <a:effectLst/>
                          <a:latin typeface="Times New Roman"/>
                          <a:ea typeface="宋体"/>
                          <a:cs typeface="Arial"/>
                        </a:rPr>
                        <a:t> </a:t>
                      </a:r>
                      <a:r>
                        <a:rPr lang="en-US" sz="1600" b="1" kern="100" dirty="0" err="1">
                          <a:effectLst/>
                          <a:latin typeface="Times New Roman"/>
                          <a:ea typeface="宋体"/>
                          <a:cs typeface="Arial"/>
                        </a:rPr>
                        <a:t>Kangri</a:t>
                      </a:r>
                      <a:r>
                        <a:rPr lang="en-US" sz="1600" b="1" kern="100" dirty="0">
                          <a:effectLst/>
                          <a:latin typeface="Times New Roman"/>
                          <a:ea typeface="宋体"/>
                          <a:cs typeface="Arial"/>
                        </a:rPr>
                        <a:t> </a:t>
                      </a:r>
                      <a:endParaRPr lang="zh-CN" sz="2800" b="1" kern="100" dirty="0"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Times New Roman"/>
                          <a:ea typeface="宋体"/>
                          <a:cs typeface="Arial"/>
                        </a:rPr>
                        <a:t>37.74</a:t>
                      </a:r>
                      <a:endParaRPr lang="zh-CN" sz="2800" b="1" kern="100"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Times New Roman"/>
                          <a:ea typeface="宋体"/>
                          <a:cs typeface="Arial"/>
                        </a:rPr>
                        <a:t>82.34</a:t>
                      </a:r>
                      <a:endParaRPr lang="zh-CN" sz="2800" b="1" kern="100"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Times New Roman"/>
                          <a:ea typeface="宋体"/>
                          <a:cs typeface="Arial"/>
                        </a:rPr>
                        <a:t>6356</a:t>
                      </a:r>
                      <a:endParaRPr lang="zh-CN" sz="2800" b="1" kern="100"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Times New Roman"/>
                          <a:ea typeface="宋体"/>
                          <a:cs typeface="Arial"/>
                        </a:rPr>
                        <a:t>147.00</a:t>
                      </a:r>
                      <a:endParaRPr lang="zh-CN" sz="2800" b="1" kern="100"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8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Times New Roman"/>
                          <a:ea typeface="宋体"/>
                          <a:cs typeface="Arial"/>
                        </a:rPr>
                        <a:t>3</a:t>
                      </a:r>
                      <a:endParaRPr lang="zh-CN" sz="2800" b="1" kern="100"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 err="1">
                          <a:effectLst/>
                          <a:latin typeface="Times New Roman"/>
                          <a:ea typeface="宋体"/>
                          <a:cs typeface="Arial"/>
                        </a:rPr>
                        <a:t>Buruo</a:t>
                      </a:r>
                      <a:r>
                        <a:rPr lang="en-US" sz="1600" b="1" kern="100" dirty="0">
                          <a:effectLst/>
                          <a:latin typeface="Times New Roman"/>
                          <a:ea typeface="宋体"/>
                          <a:cs typeface="Arial"/>
                        </a:rPr>
                        <a:t> </a:t>
                      </a:r>
                      <a:r>
                        <a:rPr lang="en-US" sz="1600" b="1" kern="100" dirty="0" err="1">
                          <a:effectLst/>
                          <a:latin typeface="Times New Roman"/>
                          <a:ea typeface="宋体"/>
                          <a:cs typeface="Arial"/>
                        </a:rPr>
                        <a:t>Kangri</a:t>
                      </a:r>
                      <a:endParaRPr lang="zh-CN" sz="2800" b="1" kern="100" dirty="0"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Times New Roman"/>
                          <a:ea typeface="宋体"/>
                          <a:cs typeface="Arial"/>
                        </a:rPr>
                        <a:t>34.45</a:t>
                      </a:r>
                      <a:endParaRPr lang="zh-CN" sz="2800" b="1" kern="100"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Times New Roman"/>
                          <a:ea typeface="宋体"/>
                          <a:cs typeface="Arial"/>
                        </a:rPr>
                        <a:t>85.50</a:t>
                      </a:r>
                      <a:endParaRPr lang="zh-CN" sz="2800" b="1" kern="100"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Times New Roman"/>
                          <a:ea typeface="宋体"/>
                          <a:cs typeface="Arial"/>
                        </a:rPr>
                        <a:t>6436</a:t>
                      </a:r>
                      <a:endParaRPr lang="zh-CN" sz="2800" b="1" kern="100"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Times New Roman"/>
                          <a:ea typeface="宋体"/>
                          <a:cs typeface="Arial"/>
                        </a:rPr>
                        <a:t>--</a:t>
                      </a:r>
                      <a:endParaRPr lang="zh-CN" sz="2800" b="1" kern="100"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4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Times New Roman"/>
                          <a:ea typeface="宋体"/>
                          <a:cs typeface="Arial"/>
                        </a:rPr>
                        <a:t>4</a:t>
                      </a:r>
                      <a:endParaRPr lang="zh-CN" sz="2800" b="1" kern="100"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Times New Roman"/>
                          <a:ea typeface="宋体"/>
                          <a:cs typeface="Arial"/>
                        </a:rPr>
                        <a:t>Zangse Kangri</a:t>
                      </a:r>
                      <a:endParaRPr lang="zh-CN" sz="2800" b="1" kern="100"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Times New Roman"/>
                          <a:ea typeface="宋体"/>
                          <a:cs typeface="Arial"/>
                        </a:rPr>
                        <a:t>34.34</a:t>
                      </a:r>
                      <a:endParaRPr lang="zh-CN" sz="2800" b="1" kern="100"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Times New Roman"/>
                          <a:ea typeface="宋体"/>
                          <a:cs typeface="Arial"/>
                        </a:rPr>
                        <a:t>85.63</a:t>
                      </a:r>
                      <a:endParaRPr lang="zh-CN" sz="2800" b="1" kern="100"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Times New Roman"/>
                          <a:ea typeface="宋体"/>
                          <a:cs typeface="Arial"/>
                        </a:rPr>
                        <a:t>6460</a:t>
                      </a:r>
                      <a:endParaRPr lang="zh-CN" sz="2800" b="1" kern="100"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Times New Roman"/>
                          <a:ea typeface="宋体"/>
                          <a:cs typeface="Arial"/>
                        </a:rPr>
                        <a:t>348.55</a:t>
                      </a:r>
                      <a:endParaRPr lang="zh-CN" sz="2800" b="1" kern="100"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02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Times New Roman"/>
                          <a:ea typeface="宋体"/>
                          <a:cs typeface="Arial"/>
                        </a:rPr>
                        <a:t>5</a:t>
                      </a:r>
                      <a:endParaRPr lang="zh-CN" sz="2800" b="1" kern="100"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Times New Roman"/>
                          <a:ea typeface="宋体"/>
                          <a:cs typeface="Arial"/>
                        </a:rPr>
                        <a:t>Muztag Mountain</a:t>
                      </a:r>
                      <a:endParaRPr lang="zh-CN" sz="2800" b="1" kern="100"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/>
                          <a:ea typeface="宋体"/>
                          <a:cs typeface="Arial"/>
                        </a:rPr>
                        <a:t>36.37</a:t>
                      </a:r>
                      <a:endParaRPr lang="zh-CN" sz="2800" b="1" kern="100" dirty="0"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Times New Roman"/>
                          <a:ea typeface="宋体"/>
                          <a:cs typeface="Arial"/>
                        </a:rPr>
                        <a:t>88.37</a:t>
                      </a:r>
                      <a:endParaRPr lang="zh-CN" sz="2800" b="1" kern="100"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Times New Roman"/>
                          <a:ea typeface="宋体"/>
                          <a:cs typeface="Arial"/>
                        </a:rPr>
                        <a:t>6973</a:t>
                      </a:r>
                      <a:endParaRPr lang="zh-CN" sz="2800" b="1" kern="100"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Times New Roman"/>
                          <a:ea typeface="宋体"/>
                          <a:cs typeface="Arial"/>
                        </a:rPr>
                        <a:t>681.17</a:t>
                      </a:r>
                      <a:endParaRPr lang="zh-CN" sz="2800" b="1" kern="100"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02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Times New Roman"/>
                          <a:ea typeface="宋体"/>
                          <a:cs typeface="Arial"/>
                        </a:rPr>
                        <a:t>6</a:t>
                      </a:r>
                      <a:endParaRPr lang="zh-CN" sz="2800" b="1" kern="100"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Times New Roman"/>
                          <a:ea typeface="宋体"/>
                          <a:cs typeface="Arial"/>
                        </a:rPr>
                        <a:t>Purog Mountain</a:t>
                      </a:r>
                      <a:endParaRPr lang="zh-CN" sz="2800" b="1" kern="100"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/>
                          <a:ea typeface="宋体"/>
                          <a:cs typeface="Arial"/>
                        </a:rPr>
                        <a:t>33.89</a:t>
                      </a:r>
                      <a:endParaRPr lang="zh-CN" sz="2800" b="1" kern="100" dirty="0"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Times New Roman"/>
                          <a:ea typeface="宋体"/>
                          <a:cs typeface="Arial"/>
                        </a:rPr>
                        <a:t>89.16</a:t>
                      </a:r>
                      <a:endParaRPr lang="zh-CN" sz="2800" b="1" kern="100"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Times New Roman"/>
                          <a:ea typeface="宋体"/>
                          <a:cs typeface="Arial"/>
                        </a:rPr>
                        <a:t>5350–6400</a:t>
                      </a:r>
                      <a:endParaRPr lang="zh-CN" sz="2800" b="1" kern="100"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Times New Roman"/>
                          <a:ea typeface="宋体"/>
                          <a:cs typeface="Arial"/>
                        </a:rPr>
                        <a:t>422.00</a:t>
                      </a:r>
                      <a:endParaRPr lang="zh-CN" sz="2800" b="1" kern="100"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8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Times New Roman"/>
                          <a:ea typeface="宋体"/>
                          <a:cs typeface="Arial"/>
                        </a:rPr>
                        <a:t>7</a:t>
                      </a:r>
                      <a:endParaRPr lang="zh-CN" sz="2800" b="1" kern="100"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Times New Roman"/>
                          <a:ea typeface="宋体"/>
                          <a:cs typeface="Arial"/>
                        </a:rPr>
                        <a:t>Kangzhag Ri</a:t>
                      </a:r>
                      <a:endParaRPr lang="zh-CN" sz="2800" b="1" kern="100"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Times New Roman"/>
                          <a:ea typeface="宋体"/>
                          <a:cs typeface="Arial"/>
                        </a:rPr>
                        <a:t>35.50</a:t>
                      </a:r>
                      <a:endParaRPr lang="zh-CN" sz="2800" b="1" kern="100"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Times New Roman"/>
                          <a:ea typeface="宋体"/>
                          <a:cs typeface="Arial"/>
                        </a:rPr>
                        <a:t>89.50</a:t>
                      </a:r>
                      <a:endParaRPr lang="zh-CN" sz="2800" b="1" kern="100"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Times New Roman"/>
                          <a:ea typeface="宋体"/>
                          <a:cs typeface="Arial"/>
                        </a:rPr>
                        <a:t>6305</a:t>
                      </a:r>
                      <a:endParaRPr lang="zh-CN" sz="2800" b="1" kern="100"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Times New Roman"/>
                          <a:ea typeface="宋体"/>
                          <a:cs typeface="Arial"/>
                        </a:rPr>
                        <a:t>--</a:t>
                      </a:r>
                      <a:endParaRPr lang="zh-CN" sz="2800" b="1" kern="100"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4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0033CC"/>
                          </a:solidFill>
                          <a:effectLst/>
                          <a:latin typeface="Times New Roman"/>
                          <a:ea typeface="宋体"/>
                          <a:cs typeface="Arial"/>
                        </a:rPr>
                        <a:t>8</a:t>
                      </a:r>
                      <a:endParaRPr lang="zh-CN" sz="2800" b="1" kern="100" dirty="0">
                        <a:solidFill>
                          <a:srgbClr val="0033CC"/>
                        </a:solidFill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 err="1">
                          <a:solidFill>
                            <a:srgbClr val="0033CC"/>
                          </a:solidFill>
                          <a:effectLst/>
                          <a:latin typeface="Times New Roman"/>
                          <a:ea typeface="宋体"/>
                          <a:cs typeface="Arial"/>
                        </a:rPr>
                        <a:t>Jinyang</a:t>
                      </a:r>
                      <a:r>
                        <a:rPr lang="en-US" sz="1600" b="1" kern="100" dirty="0">
                          <a:solidFill>
                            <a:srgbClr val="0033CC"/>
                          </a:solidFill>
                          <a:effectLst/>
                          <a:latin typeface="Times New Roman"/>
                          <a:ea typeface="宋体"/>
                          <a:cs typeface="Arial"/>
                        </a:rPr>
                        <a:t> </a:t>
                      </a:r>
                      <a:r>
                        <a:rPr lang="en-US" sz="1600" b="1" kern="100" dirty="0" err="1">
                          <a:solidFill>
                            <a:srgbClr val="0033CC"/>
                          </a:solidFill>
                          <a:effectLst/>
                          <a:latin typeface="Times New Roman"/>
                          <a:ea typeface="宋体"/>
                          <a:cs typeface="Arial"/>
                        </a:rPr>
                        <a:t>Kangri</a:t>
                      </a:r>
                      <a:endParaRPr lang="zh-CN" sz="2800" b="1" kern="100" dirty="0">
                        <a:solidFill>
                          <a:srgbClr val="0033CC"/>
                        </a:solidFill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0033CC"/>
                          </a:solidFill>
                          <a:effectLst/>
                          <a:latin typeface="Times New Roman"/>
                          <a:ea typeface="宋体"/>
                          <a:cs typeface="Arial"/>
                        </a:rPr>
                        <a:t>35.56</a:t>
                      </a:r>
                      <a:endParaRPr lang="zh-CN" sz="2800" b="1" kern="100" dirty="0">
                        <a:solidFill>
                          <a:srgbClr val="0033CC"/>
                        </a:solidFill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0033CC"/>
                          </a:solidFill>
                          <a:effectLst/>
                          <a:latin typeface="Times New Roman"/>
                          <a:ea typeface="宋体"/>
                          <a:cs typeface="Arial"/>
                        </a:rPr>
                        <a:t>89.75</a:t>
                      </a:r>
                      <a:endParaRPr lang="zh-CN" sz="2800" b="1" kern="100" dirty="0">
                        <a:solidFill>
                          <a:srgbClr val="0033CC"/>
                        </a:solidFill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0033CC"/>
                          </a:solidFill>
                          <a:effectLst/>
                          <a:latin typeface="Times New Roman"/>
                          <a:ea typeface="宋体"/>
                          <a:cs typeface="Arial"/>
                        </a:rPr>
                        <a:t>6305</a:t>
                      </a:r>
                      <a:endParaRPr lang="zh-CN" sz="2800" b="1" kern="100" dirty="0">
                        <a:solidFill>
                          <a:srgbClr val="0033CC"/>
                        </a:solidFill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0033CC"/>
                          </a:solidFill>
                          <a:effectLst/>
                          <a:latin typeface="Times New Roman"/>
                          <a:ea typeface="宋体"/>
                          <a:cs typeface="Arial"/>
                        </a:rPr>
                        <a:t>167.20</a:t>
                      </a:r>
                      <a:endParaRPr lang="zh-CN" sz="2800" b="1" kern="100" dirty="0">
                        <a:solidFill>
                          <a:srgbClr val="0033CC"/>
                        </a:solidFill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02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Times New Roman"/>
                          <a:ea typeface="宋体"/>
                          <a:cs typeface="Arial"/>
                        </a:rPr>
                        <a:t>9</a:t>
                      </a:r>
                      <a:endParaRPr lang="zh-CN" sz="2800" b="1" kern="100"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Times New Roman"/>
                          <a:ea typeface="宋体"/>
                          <a:cs typeface="Arial"/>
                        </a:rPr>
                        <a:t>Bukadaban Mountain</a:t>
                      </a:r>
                      <a:endParaRPr lang="zh-CN" sz="2800" b="1" kern="100"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Times New Roman"/>
                          <a:ea typeface="宋体"/>
                          <a:cs typeface="Arial"/>
                        </a:rPr>
                        <a:t>36.00</a:t>
                      </a:r>
                      <a:endParaRPr lang="zh-CN" sz="2800" b="1" kern="100"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Times New Roman"/>
                          <a:ea typeface="宋体"/>
                          <a:cs typeface="Arial"/>
                        </a:rPr>
                        <a:t>90.90</a:t>
                      </a:r>
                      <a:endParaRPr lang="zh-CN" sz="2800" b="1" kern="100"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/>
                          <a:ea typeface="宋体"/>
                          <a:cs typeface="Arial"/>
                        </a:rPr>
                        <a:t>6860</a:t>
                      </a:r>
                      <a:endParaRPr lang="zh-CN" sz="2800" b="1" kern="100" dirty="0"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Times New Roman"/>
                          <a:ea typeface="宋体"/>
                          <a:cs typeface="Arial"/>
                        </a:rPr>
                        <a:t>--</a:t>
                      </a:r>
                      <a:endParaRPr lang="zh-CN" sz="2800" b="1" kern="100"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4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Times New Roman"/>
                          <a:ea typeface="宋体"/>
                          <a:cs typeface="Arial"/>
                        </a:rPr>
                        <a:t>10</a:t>
                      </a:r>
                      <a:endParaRPr lang="zh-CN" sz="2800" b="1" kern="100"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Times New Roman"/>
                          <a:ea typeface="宋体"/>
                          <a:cs typeface="Arial"/>
                        </a:rPr>
                        <a:t>Geladaindong</a:t>
                      </a:r>
                      <a:endParaRPr lang="zh-CN" sz="2800" b="1" kern="100"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Times New Roman"/>
                          <a:ea typeface="宋体"/>
                          <a:cs typeface="Arial"/>
                        </a:rPr>
                        <a:t>33.50</a:t>
                      </a:r>
                      <a:endParaRPr lang="zh-CN" sz="2800" b="1" kern="100"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Times New Roman"/>
                          <a:ea typeface="宋体"/>
                          <a:cs typeface="Arial"/>
                        </a:rPr>
                        <a:t>91.00</a:t>
                      </a:r>
                      <a:endParaRPr lang="zh-CN" sz="2800" b="1" kern="100"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/>
                          <a:ea typeface="宋体"/>
                          <a:cs typeface="Arial"/>
                        </a:rPr>
                        <a:t>6621</a:t>
                      </a:r>
                      <a:endParaRPr lang="zh-CN" sz="2800" b="1" kern="100" dirty="0"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/>
                          <a:ea typeface="宋体"/>
                          <a:cs typeface="Arial"/>
                        </a:rPr>
                        <a:t>--</a:t>
                      </a:r>
                      <a:endParaRPr lang="zh-CN" sz="2800" b="1" kern="100" dirty="0"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34938" y="6682184"/>
            <a:ext cx="2133600" cy="203200"/>
          </a:xfrm>
        </p:spPr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831013" y="6682184"/>
            <a:ext cx="2133600" cy="203200"/>
          </a:xfrm>
        </p:spPr>
        <p:txBody>
          <a:bodyPr/>
          <a:lstStyle/>
          <a:p>
            <a:pPr lvl="0" fontAlgn="base"/>
            <a:fld id="{9A0DB2DC-4C9A-4742-B13C-FB6460FD3503}" type="slidenum">
              <a:rPr lang="en-US" altLang="zh-CN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5</a:t>
            </a:fld>
            <a:endParaRPr lang="zh-CN" strike="noStrike" noProof="1"/>
          </a:p>
        </p:txBody>
      </p:sp>
      <p:sp>
        <p:nvSpPr>
          <p:cNvPr id="8" name="矩形 7"/>
          <p:cNvSpPr/>
          <p:nvPr/>
        </p:nvSpPr>
        <p:spPr>
          <a:xfrm>
            <a:off x="1331640" y="620688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/>
              <a:t>Location</a:t>
            </a:r>
            <a:r>
              <a:rPr lang="en-US" altLang="zh-CN" b="1" dirty="0"/>
              <a:t>, elevation, and area of 10 selected glaciers </a:t>
            </a:r>
            <a:r>
              <a:rPr lang="en-US" altLang="zh-CN" b="1" dirty="0" smtClean="0"/>
              <a:t>in TP</a:t>
            </a:r>
            <a:endParaRPr lang="zh-CN" altLang="zh-CN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67544" y="5301208"/>
            <a:ext cx="8308364" cy="977191"/>
          </a:xfrm>
          <a:prstGeom prst="rect">
            <a:avLst/>
          </a:prstGeom>
          <a:solidFill>
            <a:srgbClr val="CCFF99"/>
          </a:solidFill>
          <a:ln>
            <a:solidFill>
              <a:srgbClr val="CCFF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ts val="2300"/>
              </a:lnSpc>
            </a:pPr>
            <a:r>
              <a:rPr lang="en-US" altLang="zh-CN" sz="2000" dirty="0" smtClean="0"/>
              <a:t>The smallest glacier, </a:t>
            </a:r>
            <a:r>
              <a:rPr lang="en-US" altLang="zh-CN" sz="2000" dirty="0" err="1" smtClean="0"/>
              <a:t>Jinyang</a:t>
            </a:r>
            <a:r>
              <a:rPr lang="en-US" altLang="zh-CN" sz="2000" dirty="0" smtClean="0"/>
              <a:t> </a:t>
            </a:r>
            <a:r>
              <a:rPr lang="en-US" altLang="zh-CN" sz="2000" dirty="0" err="1" smtClean="0"/>
              <a:t>Kangri</a:t>
            </a:r>
            <a:r>
              <a:rPr lang="en-US" altLang="zh-CN" sz="2000" dirty="0" smtClean="0"/>
              <a:t> has a area of lager than 150 km</a:t>
            </a:r>
            <a:r>
              <a:rPr lang="en-US" altLang="zh-CN" sz="2000" baseline="30000" dirty="0" smtClean="0"/>
              <a:t>2</a:t>
            </a:r>
            <a:r>
              <a:rPr lang="en-US" altLang="zh-CN" sz="2000" dirty="0" smtClean="0"/>
              <a:t>, i.e., more than 10*10 pixels in the image with a spatial resolution of 1 km.</a:t>
            </a:r>
            <a:endParaRPr lang="zh-CN" altLang="en-US" sz="2000" baseline="30000" dirty="0"/>
          </a:p>
        </p:txBody>
      </p:sp>
    </p:spTree>
    <p:extLst>
      <p:ext uri="{BB962C8B-B14F-4D97-AF65-F5344CB8AC3E}">
        <p14:creationId xmlns:p14="http://schemas.microsoft.com/office/powerpoint/2010/main" val="191606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b="1" dirty="0" smtClean="0"/>
              <a:t>3. Identifying </a:t>
            </a:r>
            <a:r>
              <a:rPr lang="en-US" altLang="zh-CN" sz="3200" b="1" dirty="0"/>
              <a:t>snow PICS over </a:t>
            </a:r>
            <a:r>
              <a:rPr lang="en-US" altLang="zh-CN" sz="3200" b="1" dirty="0" smtClean="0"/>
              <a:t>TP</a:t>
            </a:r>
            <a:endParaRPr lang="zh-CN" altLang="en-US" sz="32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2600"/>
              </a:lnSpc>
              <a:spcBef>
                <a:spcPts val="500"/>
              </a:spcBef>
            </a:pPr>
            <a:r>
              <a:rPr lang="en-US" altLang="zh-CN" dirty="0" smtClean="0"/>
              <a:t>Data  and pre-processing</a:t>
            </a:r>
          </a:p>
          <a:p>
            <a:pPr lvl="1">
              <a:lnSpc>
                <a:spcPts val="2800"/>
              </a:lnSpc>
              <a:spcBef>
                <a:spcPts val="500"/>
              </a:spcBef>
            </a:pPr>
            <a:r>
              <a:rPr lang="en-US" altLang="zh-CN" b="0" dirty="0"/>
              <a:t>8-Day </a:t>
            </a:r>
            <a:r>
              <a:rPr lang="en-US" altLang="zh-CN" b="0" dirty="0" smtClean="0"/>
              <a:t>Global </a:t>
            </a:r>
            <a:r>
              <a:rPr lang="en-US" altLang="zh-CN" b="0" dirty="0"/>
              <a:t>500 m </a:t>
            </a:r>
            <a:r>
              <a:rPr lang="en-US" altLang="zh-CN" b="0" dirty="0" smtClean="0"/>
              <a:t>MOD09A1 product</a:t>
            </a:r>
          </a:p>
          <a:p>
            <a:pPr lvl="1">
              <a:lnSpc>
                <a:spcPts val="2800"/>
              </a:lnSpc>
              <a:spcBef>
                <a:spcPts val="500"/>
              </a:spcBef>
            </a:pPr>
            <a:r>
              <a:rPr lang="en-US" altLang="zh-CN" b="0" dirty="0" smtClean="0"/>
              <a:t>Period: each June from 2010 to 2014</a:t>
            </a:r>
          </a:p>
          <a:p>
            <a:pPr lvl="1">
              <a:lnSpc>
                <a:spcPts val="2800"/>
              </a:lnSpc>
              <a:spcBef>
                <a:spcPts val="500"/>
              </a:spcBef>
            </a:pPr>
            <a:r>
              <a:rPr lang="en-US" altLang="zh-CN" b="0" dirty="0"/>
              <a:t>S</a:t>
            </a:r>
            <a:r>
              <a:rPr lang="en-US" altLang="zh-CN" b="0" dirty="0" smtClean="0"/>
              <a:t>even bands : VIS-SWIR (460</a:t>
            </a:r>
            <a:r>
              <a:rPr lang="en-US" altLang="zh-CN" b="0" dirty="0"/>
              <a:t>, 555, 659, 865, </a:t>
            </a:r>
            <a:r>
              <a:rPr lang="en-US" altLang="zh-CN" b="0" dirty="0" smtClean="0"/>
              <a:t>1240</a:t>
            </a:r>
            <a:r>
              <a:rPr lang="en-US" altLang="zh-CN" b="0" dirty="0"/>
              <a:t>, </a:t>
            </a:r>
            <a:r>
              <a:rPr lang="en-US" altLang="zh-CN" b="0" dirty="0" smtClean="0"/>
              <a:t>1640</a:t>
            </a:r>
            <a:r>
              <a:rPr lang="en-US" altLang="zh-CN" b="0" dirty="0"/>
              <a:t>, and </a:t>
            </a:r>
            <a:r>
              <a:rPr lang="en-US" altLang="zh-CN" b="0" dirty="0" smtClean="0"/>
              <a:t>2130 nm)</a:t>
            </a:r>
          </a:p>
          <a:p>
            <a:pPr lvl="1">
              <a:lnSpc>
                <a:spcPts val="2800"/>
              </a:lnSpc>
              <a:spcBef>
                <a:spcPts val="500"/>
              </a:spcBef>
            </a:pPr>
            <a:r>
              <a:rPr lang="en-US" altLang="zh-CN" b="0" dirty="0"/>
              <a:t>T</a:t>
            </a:r>
            <a:r>
              <a:rPr lang="en-US" altLang="zh-CN" b="0" dirty="0" smtClean="0"/>
              <a:t>wo </a:t>
            </a:r>
            <a:r>
              <a:rPr lang="en-US" altLang="zh-CN" b="0" dirty="0"/>
              <a:t>tiles, from h24v05 to </a:t>
            </a:r>
            <a:r>
              <a:rPr lang="en-US" altLang="zh-CN" b="0" dirty="0" smtClean="0"/>
              <a:t>h25v05 were needed to cover study area.</a:t>
            </a:r>
          </a:p>
          <a:p>
            <a:pPr lvl="1">
              <a:lnSpc>
                <a:spcPts val="2800"/>
              </a:lnSpc>
              <a:spcBef>
                <a:spcPts val="500"/>
              </a:spcBef>
            </a:pPr>
            <a:r>
              <a:rPr lang="en-US" altLang="zh-CN" b="0" dirty="0"/>
              <a:t>T</a:t>
            </a:r>
            <a:r>
              <a:rPr lang="en-US" altLang="zh-CN" b="0" dirty="0" smtClean="0"/>
              <a:t>wo </a:t>
            </a:r>
            <a:r>
              <a:rPr lang="en-US" altLang="zh-CN" b="0" dirty="0"/>
              <a:t>tiles on the same day were </a:t>
            </a:r>
            <a:r>
              <a:rPr lang="en-US" altLang="zh-CN" b="0" dirty="0" smtClean="0"/>
              <a:t>mosaicked, then </a:t>
            </a:r>
            <a:r>
              <a:rPr lang="en-US" altLang="zh-CN" b="0" dirty="0" err="1" smtClean="0"/>
              <a:t>reprojected</a:t>
            </a:r>
            <a:r>
              <a:rPr lang="en-US" altLang="zh-CN" b="0" dirty="0" smtClean="0"/>
              <a:t> </a:t>
            </a:r>
            <a:r>
              <a:rPr lang="en-US" altLang="zh-CN" b="0" dirty="0"/>
              <a:t>and resampled into a 1 × 1 km grid in the WGS84 coordinate system </a:t>
            </a:r>
            <a:r>
              <a:rPr lang="en-US" altLang="zh-CN" b="0" dirty="0" smtClean="0"/>
              <a:t>using MRT software.</a:t>
            </a:r>
          </a:p>
          <a:p>
            <a:pPr>
              <a:lnSpc>
                <a:spcPts val="2800"/>
              </a:lnSpc>
            </a:pPr>
            <a:endParaRPr lang="en-US" altLang="zh-CN" dirty="0" smtClean="0"/>
          </a:p>
          <a:p>
            <a:pPr lvl="1"/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6</a:t>
            </a:fld>
            <a:endParaRPr lang="zh-CN" strike="noStrike" noProof="1"/>
          </a:p>
        </p:txBody>
      </p:sp>
    </p:spTree>
    <p:extLst>
      <p:ext uri="{BB962C8B-B14F-4D97-AF65-F5344CB8AC3E}">
        <p14:creationId xmlns:p14="http://schemas.microsoft.com/office/powerpoint/2010/main" val="410411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3. Identifying </a:t>
            </a:r>
            <a:r>
              <a:rPr lang="en-US" altLang="zh-CN" dirty="0"/>
              <a:t>snow PICS over TP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268760"/>
            <a:ext cx="8457126" cy="719682"/>
          </a:xfrm>
        </p:spPr>
        <p:txBody>
          <a:bodyPr/>
          <a:lstStyle/>
          <a:p>
            <a:r>
              <a:rPr lang="zh-CN" altLang="zh-CN" b="0" dirty="0"/>
              <a:t> </a:t>
            </a:r>
            <a:r>
              <a:rPr lang="en-US" altLang="zh-CN" b="0" dirty="0" smtClean="0"/>
              <a:t>Coefficient </a:t>
            </a:r>
            <a:r>
              <a:rPr lang="en-US" altLang="zh-CN" b="0" dirty="0"/>
              <a:t>of </a:t>
            </a:r>
            <a:r>
              <a:rPr lang="en-US" altLang="zh-CN" b="0" dirty="0" smtClean="0"/>
              <a:t>variation (CV) is used to characterize </a:t>
            </a:r>
            <a:r>
              <a:rPr lang="en-US" altLang="zh-CN" b="0" dirty="0"/>
              <a:t>the  spatial uniformity and temporal stability </a:t>
            </a:r>
            <a:r>
              <a:rPr lang="en-US" altLang="zh-CN" b="0" dirty="0" smtClean="0"/>
              <a:t> of the TP glaciers.</a:t>
            </a:r>
          </a:p>
          <a:p>
            <a:r>
              <a:rPr lang="en-US" altLang="zh-CN" b="0" dirty="0" smtClean="0"/>
              <a:t>MOD09A1 images in June 2011 were used to calculate the spatial CV (</a:t>
            </a:r>
            <a:r>
              <a:rPr lang="en-US" altLang="zh-CN" b="0" i="1" dirty="0" smtClean="0"/>
              <a:t>CV</a:t>
            </a:r>
            <a:r>
              <a:rPr lang="en-US" altLang="zh-CN" b="0" i="1" baseline="-25000" dirty="0" smtClean="0"/>
              <a:t>s</a:t>
            </a:r>
            <a:r>
              <a:rPr lang="en-US" altLang="zh-CN" b="0" dirty="0" smtClean="0"/>
              <a:t>) (</a:t>
            </a:r>
            <a:r>
              <a:rPr lang="en-US" altLang="zh-CN" b="0" dirty="0"/>
              <a:t>Julian </a:t>
            </a:r>
            <a:r>
              <a:rPr lang="en-US" altLang="zh-CN" b="0" dirty="0" smtClean="0"/>
              <a:t>day number: 153</a:t>
            </a:r>
            <a:r>
              <a:rPr lang="en-US" altLang="zh-CN" b="0" dirty="0"/>
              <a:t>, 161, 169, and 177</a:t>
            </a:r>
            <a:r>
              <a:rPr lang="en-US" altLang="zh-CN" b="0" dirty="0" smtClean="0"/>
              <a:t>).</a:t>
            </a:r>
            <a:endParaRPr lang="en-US" altLang="zh-CN" b="0" dirty="0"/>
          </a:p>
          <a:p>
            <a:r>
              <a:rPr lang="en-US" altLang="zh-CN" b="0" dirty="0"/>
              <a:t>MOD09A1 images obtained each June from 2010 to 2014 were used to calculate the </a:t>
            </a:r>
            <a:r>
              <a:rPr lang="en-US" altLang="zh-CN" b="0" dirty="0" smtClean="0"/>
              <a:t>temporal CV (</a:t>
            </a:r>
            <a:r>
              <a:rPr lang="en-US" altLang="zh-CN" b="0" i="1" dirty="0" err="1" smtClean="0"/>
              <a:t>CV</a:t>
            </a:r>
            <a:r>
              <a:rPr lang="en-US" altLang="zh-CN" b="0" i="1" baseline="-25000" dirty="0" err="1" smtClean="0"/>
              <a:t>t</a:t>
            </a:r>
            <a:r>
              <a:rPr lang="en-US" altLang="zh-CN" b="0" dirty="0" smtClean="0"/>
              <a:t>).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34938" y="6610176"/>
            <a:ext cx="2133600" cy="203200"/>
          </a:xfrm>
        </p:spPr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831013" y="6610176"/>
            <a:ext cx="2133600" cy="203200"/>
          </a:xfrm>
        </p:spPr>
        <p:txBody>
          <a:bodyPr/>
          <a:lstStyle/>
          <a:p>
            <a:pPr lvl="0" fontAlgn="base"/>
            <a:fld id="{9A0DB2DC-4C9A-4742-B13C-FB6460FD3503}" type="slidenum">
              <a:rPr lang="en-US" altLang="zh-CN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7</a:t>
            </a:fld>
            <a:endParaRPr lang="zh-CN" strike="noStrike" noProof="1"/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9261112"/>
              </p:ext>
            </p:extLst>
          </p:nvPr>
        </p:nvGraphicFramePr>
        <p:xfrm>
          <a:off x="1763689" y="3760996"/>
          <a:ext cx="1800198" cy="17281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066"/>
                <a:gridCol w="600066"/>
                <a:gridCol w="600066"/>
              </a:tblGrid>
              <a:tr h="563602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0989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200" i="0" dirty="0" err="1" smtClean="0">
                          <a:solidFill>
                            <a:srgbClr val="FFCC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i</a:t>
                      </a:r>
                      <a:r>
                        <a:rPr lang="en-US" altLang="zh-CN" sz="2200" i="0" dirty="0" smtClean="0">
                          <a:solidFill>
                            <a:srgbClr val="FFCC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, j</a:t>
                      </a:r>
                      <a:endParaRPr lang="zh-CN" altLang="en-US" sz="2200" i="0" dirty="0">
                        <a:solidFill>
                          <a:srgbClr val="FFCC00"/>
                        </a:solidFill>
                        <a:latin typeface="Cambria Math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3602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1872742"/>
              </p:ext>
            </p:extLst>
          </p:nvPr>
        </p:nvGraphicFramePr>
        <p:xfrm>
          <a:off x="1715244" y="5613276"/>
          <a:ext cx="2327275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4" name="Equation" r:id="rId4" imgW="1218960" imgH="406080" progId="Equation.DSMT4">
                  <p:embed/>
                </p:oleObj>
              </mc:Choice>
              <mc:Fallback>
                <p:oleObj name="Equation" r:id="rId4" imgW="121896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15244" y="5613276"/>
                        <a:ext cx="2327275" cy="776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矩形 28"/>
          <p:cNvSpPr/>
          <p:nvPr/>
        </p:nvSpPr>
        <p:spPr>
          <a:xfrm>
            <a:off x="5193254" y="4492163"/>
            <a:ext cx="690664" cy="680936"/>
          </a:xfrm>
          <a:prstGeom prst="rect">
            <a:avLst/>
          </a:prstGeom>
          <a:solidFill>
            <a:srgbClr val="0066FF"/>
          </a:solidFill>
          <a:ln>
            <a:solidFill>
              <a:srgbClr val="0033CC"/>
            </a:solidFill>
          </a:ln>
          <a:scene3d>
            <a:camera prst="orthographicFront">
              <a:rot lat="761997" lon="18495324" rev="21265203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err="1">
                <a:solidFill>
                  <a:srgbClr val="FFCC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altLang="zh-CN" sz="2000" b="1" dirty="0">
                <a:solidFill>
                  <a:srgbClr val="FFCC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en-US" altLang="zh-CN" sz="2000" b="1" dirty="0" smtClean="0">
                <a:solidFill>
                  <a:srgbClr val="FFCC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j</a:t>
            </a:r>
            <a:endParaRPr lang="zh-CN" altLang="en-US" sz="2000" b="1" dirty="0">
              <a:solidFill>
                <a:srgbClr val="FFCC00"/>
              </a:solidFill>
              <a:latin typeface="Cambria Math" panose="02040503050406030204" pitchFamily="18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825552" y="4492163"/>
            <a:ext cx="690664" cy="680936"/>
          </a:xfrm>
          <a:prstGeom prst="rect">
            <a:avLst/>
          </a:prstGeom>
          <a:solidFill>
            <a:srgbClr val="0066FF"/>
          </a:solidFill>
          <a:ln>
            <a:solidFill>
              <a:srgbClr val="0033CC"/>
            </a:solidFill>
          </a:ln>
          <a:scene3d>
            <a:camera prst="orthographicFront">
              <a:rot lat="761997" lon="18495324" rev="21265203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err="1">
                <a:solidFill>
                  <a:srgbClr val="FFCC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altLang="zh-CN" b="1" dirty="0">
                <a:solidFill>
                  <a:srgbClr val="FFCC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en-US" altLang="zh-CN" b="1" dirty="0" smtClean="0">
                <a:solidFill>
                  <a:srgbClr val="FFCC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j</a:t>
            </a:r>
            <a:endParaRPr lang="zh-CN" altLang="en-US" b="1" dirty="0">
              <a:solidFill>
                <a:srgbClr val="FFCC00"/>
              </a:solidFill>
              <a:latin typeface="Cambria Math" panose="02040503050406030204" pitchFamily="18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524328" y="4437112"/>
            <a:ext cx="690664" cy="680936"/>
          </a:xfrm>
          <a:prstGeom prst="rect">
            <a:avLst/>
          </a:prstGeom>
          <a:solidFill>
            <a:srgbClr val="0066FF"/>
          </a:solidFill>
          <a:ln>
            <a:solidFill>
              <a:srgbClr val="0033CC"/>
            </a:solidFill>
          </a:ln>
          <a:scene3d>
            <a:camera prst="orthographicFront">
              <a:rot lat="761997" lon="18495324" rev="21265203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err="1">
                <a:solidFill>
                  <a:srgbClr val="FFCC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altLang="zh-CN" b="1" dirty="0">
                <a:solidFill>
                  <a:srgbClr val="FFCC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en-US" altLang="zh-CN" b="1" dirty="0" smtClean="0">
                <a:solidFill>
                  <a:srgbClr val="FFCC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j</a:t>
            </a:r>
            <a:endParaRPr lang="zh-CN" altLang="en-US" b="1" dirty="0">
              <a:solidFill>
                <a:srgbClr val="FFCC00"/>
              </a:solidFill>
              <a:latin typeface="Cambria Math" panose="020405030504060302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364088" y="4067780"/>
            <a:ext cx="632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t</a:t>
            </a:r>
            <a:r>
              <a:rPr lang="en-US" altLang="zh-CN" sz="2000" b="1" baseline="-25000" dirty="0" smtClean="0"/>
              <a:t>0</a:t>
            </a:r>
            <a:endParaRPr lang="zh-CN" altLang="en-US" sz="2000" b="1" baseline="-25000" dirty="0"/>
          </a:p>
        </p:txBody>
      </p:sp>
      <p:sp>
        <p:nvSpPr>
          <p:cNvPr id="35" name="TextBox 34"/>
          <p:cNvSpPr txBox="1"/>
          <p:nvPr/>
        </p:nvSpPr>
        <p:spPr>
          <a:xfrm>
            <a:off x="6001850" y="4039972"/>
            <a:ext cx="632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t</a:t>
            </a:r>
            <a:r>
              <a:rPr lang="en-US" altLang="zh-CN" sz="2000" b="1" baseline="-25000" dirty="0" smtClean="0"/>
              <a:t>1</a:t>
            </a:r>
            <a:endParaRPr lang="zh-CN" altLang="en-US" sz="2000" b="1" baseline="-25000" dirty="0"/>
          </a:p>
        </p:txBody>
      </p:sp>
      <p:sp>
        <p:nvSpPr>
          <p:cNvPr id="36" name="TextBox 35"/>
          <p:cNvSpPr txBox="1"/>
          <p:nvPr/>
        </p:nvSpPr>
        <p:spPr>
          <a:xfrm>
            <a:off x="7684118" y="4020125"/>
            <a:ext cx="632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err="1" smtClean="0"/>
              <a:t>t</a:t>
            </a:r>
            <a:r>
              <a:rPr lang="en-US" altLang="zh-CN" sz="2000" b="1" baseline="-25000" dirty="0" err="1"/>
              <a:t>n</a:t>
            </a:r>
            <a:endParaRPr lang="zh-CN" altLang="en-US" sz="2000" b="1" baseline="-25000" dirty="0"/>
          </a:p>
        </p:txBody>
      </p:sp>
      <p:sp>
        <p:nvSpPr>
          <p:cNvPr id="37" name="TextBox 36"/>
          <p:cNvSpPr txBox="1"/>
          <p:nvPr/>
        </p:nvSpPr>
        <p:spPr>
          <a:xfrm>
            <a:off x="6588224" y="4437112"/>
            <a:ext cx="1009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33CC"/>
                </a:solidFill>
              </a:rPr>
              <a:t>… …</a:t>
            </a:r>
            <a:endParaRPr lang="zh-CN" altLang="en-US" sz="2800" b="1" baseline="-25000" dirty="0">
              <a:solidFill>
                <a:srgbClr val="0033CC"/>
              </a:solidFill>
            </a:endParaRPr>
          </a:p>
        </p:txBody>
      </p:sp>
      <p:graphicFrame>
        <p:nvGraphicFramePr>
          <p:cNvPr id="38" name="对象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3068375"/>
              </p:ext>
            </p:extLst>
          </p:nvPr>
        </p:nvGraphicFramePr>
        <p:xfrm>
          <a:off x="5014441" y="5541839"/>
          <a:ext cx="3295650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5" name="Equation" r:id="rId6" imgW="1726920" imgH="457200" progId="Equation.DSMT4">
                  <p:embed/>
                </p:oleObj>
              </mc:Choice>
              <mc:Fallback>
                <p:oleObj name="Equation" r:id="rId6" imgW="1726920" imgH="457200" progId="Equation.DSMT4">
                  <p:embed/>
                  <p:pic>
                    <p:nvPicPr>
                      <p:cNvPr id="0" name="对象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4441" y="5541839"/>
                        <a:ext cx="3295650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272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3. Identified </a:t>
            </a:r>
            <a:r>
              <a:rPr lang="en-US" altLang="zh-CN" dirty="0"/>
              <a:t>snow PICS over TP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34938" y="6415866"/>
            <a:ext cx="2133600" cy="203200"/>
          </a:xfrm>
        </p:spPr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831013" y="6415866"/>
            <a:ext cx="2133600" cy="203200"/>
          </a:xfrm>
        </p:spPr>
        <p:txBody>
          <a:bodyPr/>
          <a:lstStyle/>
          <a:p>
            <a:pPr lvl="0" fontAlgn="base"/>
            <a:fld id="{9A0DB2DC-4C9A-4742-B13C-FB6460FD3503}" type="slidenum">
              <a:rPr lang="en-US" altLang="zh-CN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8</a:t>
            </a:fld>
            <a:endParaRPr lang="zh-CN" strike="noStrike" noProof="1"/>
          </a:p>
        </p:txBody>
      </p:sp>
      <p:grpSp>
        <p:nvGrpSpPr>
          <p:cNvPr id="6" name="组合 5"/>
          <p:cNvGrpSpPr/>
          <p:nvPr/>
        </p:nvGrpSpPr>
        <p:grpSpPr>
          <a:xfrm>
            <a:off x="467544" y="848565"/>
            <a:ext cx="5904687" cy="3588547"/>
            <a:chOff x="2801789" y="2630720"/>
            <a:chExt cx="5226595" cy="3174543"/>
          </a:xfrm>
        </p:grpSpPr>
        <p:grpSp>
          <p:nvGrpSpPr>
            <p:cNvPr id="7" name="组合 6"/>
            <p:cNvGrpSpPr/>
            <p:nvPr/>
          </p:nvGrpSpPr>
          <p:grpSpPr>
            <a:xfrm>
              <a:off x="2801789" y="2630720"/>
              <a:ext cx="5226595" cy="3174543"/>
              <a:chOff x="5652120" y="4322610"/>
              <a:chExt cx="3297755" cy="2042160"/>
            </a:xfrm>
          </p:grpSpPr>
          <p:grpSp>
            <p:nvGrpSpPr>
              <p:cNvPr id="9" name="画布 30"/>
              <p:cNvGrpSpPr/>
              <p:nvPr/>
            </p:nvGrpSpPr>
            <p:grpSpPr>
              <a:xfrm>
                <a:off x="5679845" y="4322610"/>
                <a:ext cx="3261360" cy="2042160"/>
                <a:chOff x="0" y="0"/>
                <a:chExt cx="3261360" cy="2042160"/>
              </a:xfrm>
              <a:solidFill>
                <a:srgbClr val="92D050">
                  <a:alpha val="67000"/>
                </a:srgbClr>
              </a:solidFill>
            </p:grpSpPr>
            <p:sp>
              <p:nvSpPr>
                <p:cNvPr id="19" name="矩形 18"/>
                <p:cNvSpPr/>
                <p:nvPr/>
              </p:nvSpPr>
              <p:spPr>
                <a:xfrm>
                  <a:off x="0" y="0"/>
                  <a:ext cx="3261360" cy="2042160"/>
                </a:xfrm>
                <a:prstGeom prst="rect">
                  <a:avLst/>
                </a:prstGeom>
                <a:noFill/>
              </p:spPr>
            </p:sp>
            <p:pic>
              <p:nvPicPr>
                <p:cNvPr id="20" name="图片 19"/>
                <p:cNvPicPr/>
                <p:nvPr/>
              </p:nvPicPr>
              <p:blipFill>
                <a:blip r:embed="rId3" cstate="email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999" y="93160"/>
                  <a:ext cx="3189673" cy="1102442"/>
                </a:xfrm>
                <a:prstGeom prst="rect">
                  <a:avLst/>
                </a:prstGeom>
                <a:grpFill/>
              </p:spPr>
            </p:pic>
            <p:pic>
              <p:nvPicPr>
                <p:cNvPr id="21" name="图片 20"/>
                <p:cNvPicPr/>
                <p:nvPr/>
              </p:nvPicPr>
              <p:blipFill rotWithShape="1"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t="8966" b="-1"/>
                <a:stretch/>
              </p:blipFill>
              <p:spPr>
                <a:xfrm>
                  <a:off x="35999" y="1244600"/>
                  <a:ext cx="822960" cy="670560"/>
                </a:xfrm>
                <a:prstGeom prst="rect">
                  <a:avLst/>
                </a:prstGeom>
                <a:grpFill/>
              </p:spPr>
            </p:pic>
            <p:pic>
              <p:nvPicPr>
                <p:cNvPr id="22" name="图片 21"/>
                <p:cNvPicPr/>
                <p:nvPr/>
              </p:nvPicPr>
              <p:blipFill rotWithShape="1">
                <a:blip r:embed="rId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894519" y="1248891"/>
                  <a:ext cx="838200" cy="645950"/>
                </a:xfrm>
                <a:prstGeom prst="rect">
                  <a:avLst/>
                </a:prstGeom>
                <a:grpFill/>
              </p:spPr>
            </p:pic>
            <p:pic>
              <p:nvPicPr>
                <p:cNvPr id="23" name="图片 22"/>
                <p:cNvPicPr/>
                <p:nvPr/>
              </p:nvPicPr>
              <p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13999" y="1248890"/>
                  <a:ext cx="817879" cy="645950"/>
                </a:xfrm>
                <a:prstGeom prst="rect">
                  <a:avLst/>
                </a:prstGeom>
                <a:grpFill/>
              </p:spPr>
            </p:pic>
          </p:grpSp>
          <p:sp>
            <p:nvSpPr>
              <p:cNvPr id="10" name="椭圆 9"/>
              <p:cNvSpPr/>
              <p:nvPr/>
            </p:nvSpPr>
            <p:spPr bwMode="auto">
              <a:xfrm>
                <a:off x="7124864" y="4966990"/>
                <a:ext cx="218400" cy="334217"/>
              </a:xfrm>
              <a:prstGeom prst="ellipse">
                <a:avLst/>
              </a:prstGeom>
              <a:noFill/>
              <a:ln w="28575" cap="flat" cmpd="sng" algn="ctr">
                <a:solidFill>
                  <a:srgbClr val="FF66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4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黑体" pitchFamily="49" charset="-122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 bwMode="auto">
              <a:xfrm>
                <a:off x="6012160" y="5661248"/>
                <a:ext cx="216024" cy="144016"/>
              </a:xfrm>
              <a:prstGeom prst="ellipse">
                <a:avLst/>
              </a:prstGeom>
              <a:noFill/>
              <a:ln w="28575" cap="flat" cmpd="sng" algn="ctr">
                <a:solidFill>
                  <a:srgbClr val="FF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4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黑体" pitchFamily="49" charset="-122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 bwMode="auto">
              <a:xfrm>
                <a:off x="7126496" y="5949280"/>
                <a:ext cx="185816" cy="108012"/>
              </a:xfrm>
              <a:prstGeom prst="ellipse">
                <a:avLst/>
              </a:prstGeom>
              <a:noFill/>
              <a:ln w="28575" cap="flat" cmpd="sng" algn="ctr">
                <a:solidFill>
                  <a:srgbClr val="FF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4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黑体" pitchFamily="49" charset="-122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 bwMode="auto">
              <a:xfrm>
                <a:off x="7956376" y="5788848"/>
                <a:ext cx="216024" cy="108562"/>
              </a:xfrm>
              <a:prstGeom prst="ellipse">
                <a:avLst/>
              </a:prstGeom>
              <a:noFill/>
              <a:ln w="28575" cap="flat" cmpd="sng" algn="ctr">
                <a:solidFill>
                  <a:srgbClr val="FF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4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黑体" pitchFamily="49" charset="-122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7723494" y="4455071"/>
                <a:ext cx="122638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 smtClean="0">
                    <a:solidFill>
                      <a:srgbClr val="66FFFF"/>
                    </a:solidFill>
                  </a:rPr>
                  <a:t>Kunlun</a:t>
                </a:r>
                <a:endParaRPr lang="zh-CN" altLang="en-US" sz="1400" dirty="0">
                  <a:solidFill>
                    <a:srgbClr val="66FFFF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5652120" y="6001543"/>
                <a:ext cx="5843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 err="1" smtClean="0">
                    <a:solidFill>
                      <a:srgbClr val="66FFFF"/>
                    </a:solidFill>
                  </a:rPr>
                  <a:t>Toze</a:t>
                </a:r>
                <a:endParaRPr lang="zh-CN" altLang="en-US" sz="1400" dirty="0">
                  <a:solidFill>
                    <a:srgbClr val="66FFFF"/>
                  </a:solidFill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6571534" y="5561480"/>
                <a:ext cx="77296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400" dirty="0" smtClean="0">
                    <a:solidFill>
                      <a:srgbClr val="66FFFF"/>
                    </a:solidFill>
                  </a:rPr>
                  <a:t>Muztag</a:t>
                </a:r>
                <a:endParaRPr lang="zh-CN" altLang="en-US" sz="1400" dirty="0">
                  <a:solidFill>
                    <a:srgbClr val="66FFFF"/>
                  </a:solidFill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7477273" y="5561480"/>
                <a:ext cx="503323" cy="1751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400" dirty="0" err="1" smtClean="0">
                    <a:solidFill>
                      <a:srgbClr val="66FFFF"/>
                    </a:solidFill>
                  </a:rPr>
                  <a:t>Jingyang</a:t>
                </a:r>
                <a:endParaRPr lang="zh-CN" altLang="en-US" sz="1400" dirty="0">
                  <a:solidFill>
                    <a:srgbClr val="66FFFF"/>
                  </a:solidFill>
                </a:endParaRPr>
              </a:p>
            </p:txBody>
          </p:sp>
        </p:grpSp>
        <p:pic>
          <p:nvPicPr>
            <p:cNvPr id="8" name="图片 7"/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7126813" y="4489286"/>
              <a:ext cx="901571" cy="1118554"/>
            </a:xfrm>
            <a:prstGeom prst="rect">
              <a:avLst/>
            </a:prstGeom>
          </p:spPr>
        </p:pic>
      </p:grpSp>
      <p:graphicFrame>
        <p:nvGraphicFramePr>
          <p:cNvPr id="26" name="表格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947979"/>
              </p:ext>
            </p:extLst>
          </p:nvPr>
        </p:nvGraphicFramePr>
        <p:xfrm>
          <a:off x="1229661" y="4725144"/>
          <a:ext cx="7513701" cy="20363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0710"/>
                <a:gridCol w="779725"/>
                <a:gridCol w="792088"/>
                <a:gridCol w="792088"/>
                <a:gridCol w="1080120"/>
                <a:gridCol w="1296144"/>
                <a:gridCol w="1482826"/>
              </a:tblGrid>
              <a:tr h="573343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CV</a:t>
                      </a:r>
                      <a:r>
                        <a:rPr lang="en-US" altLang="zh-CN" baseline="-25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s </a:t>
                      </a:r>
                      <a:r>
                        <a:rPr lang="en-US" altLang="zh-CN" sz="18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%</a:t>
                      </a:r>
                      <a:endParaRPr lang="zh-CN" altLang="en-US" sz="1800" baseline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0" marR="0"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CV</a:t>
                      </a:r>
                      <a:r>
                        <a:rPr lang="en-US" altLang="zh-CN" baseline="-250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t</a:t>
                      </a:r>
                      <a:r>
                        <a:rPr lang="en-US" altLang="zh-CN" baseline="30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18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%</a:t>
                      </a:r>
                      <a:endParaRPr lang="zh-CN" altLang="en-US" sz="1800" baseline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0" marR="0"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slope</a:t>
                      </a:r>
                      <a:endParaRPr lang="zh-CN" alt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Latitude</a:t>
                      </a:r>
                      <a:endParaRPr lang="zh-CN" alt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Longitude</a:t>
                      </a:r>
                      <a:endParaRPr lang="zh-CN" alt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Area (km</a:t>
                      </a:r>
                      <a:r>
                        <a:rPr lang="en-US" altLang="zh-CN" baseline="30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2</a:t>
                      </a:r>
                      <a:r>
                        <a:rPr lang="en-US" altLang="zh-CN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)</a:t>
                      </a:r>
                      <a:endParaRPr lang="zh-CN" alt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 anchorCtr="1"/>
                </a:tc>
              </a:tr>
              <a:tr h="323454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Kunlun</a:t>
                      </a:r>
                      <a:endParaRPr lang="zh-CN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800" kern="1200" dirty="0" smtClean="0">
                          <a:effectLst/>
                        </a:rPr>
                        <a:t>3.32</a:t>
                      </a:r>
                      <a:endParaRPr lang="zh-CN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800" kern="1200" dirty="0" smtClean="0">
                          <a:effectLst/>
                        </a:rPr>
                        <a:t>3.77</a:t>
                      </a:r>
                      <a:endParaRPr lang="zh-CN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800" kern="1200" dirty="0" smtClean="0">
                          <a:effectLst/>
                        </a:rPr>
                        <a:t>3.96</a:t>
                      </a:r>
                      <a:endParaRPr lang="zh-CN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800" kern="1200" dirty="0" smtClean="0">
                          <a:effectLst/>
                        </a:rPr>
                        <a:t>81.00</a:t>
                      </a:r>
                      <a:endParaRPr lang="zh-CN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800" kern="1200" dirty="0" smtClean="0">
                          <a:effectLst/>
                        </a:rPr>
                        <a:t>35.34</a:t>
                      </a:r>
                      <a:endParaRPr lang="zh-CN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34</a:t>
                      </a:r>
                      <a:endParaRPr lang="zh-CN" altLang="en-US" dirty="0"/>
                    </a:p>
                  </a:txBody>
                  <a:tcPr anchor="ctr" anchorCtr="1"/>
                </a:tc>
              </a:tr>
              <a:tr h="323454"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Muztang</a:t>
                      </a:r>
                      <a:endParaRPr lang="zh-CN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800" kern="1200" dirty="0" smtClean="0">
                          <a:effectLst/>
                        </a:rPr>
                        <a:t>3.65</a:t>
                      </a:r>
                      <a:endParaRPr lang="zh-CN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800" kern="1200" dirty="0" smtClean="0">
                          <a:effectLst/>
                        </a:rPr>
                        <a:t>3.35</a:t>
                      </a:r>
                      <a:endParaRPr lang="zh-CN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800" kern="1200" dirty="0" smtClean="0">
                          <a:effectLst/>
                        </a:rPr>
                        <a:t>3.13</a:t>
                      </a:r>
                      <a:endParaRPr lang="zh-CN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800" kern="1200" dirty="0" smtClean="0">
                          <a:effectLst/>
                        </a:rPr>
                        <a:t>87.43</a:t>
                      </a:r>
                      <a:endParaRPr lang="zh-CN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800" kern="1200" dirty="0" smtClean="0">
                          <a:effectLst/>
                        </a:rPr>
                        <a:t>36.38</a:t>
                      </a:r>
                      <a:endParaRPr lang="zh-CN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20</a:t>
                      </a:r>
                      <a:endParaRPr lang="zh-CN" altLang="en-US" dirty="0"/>
                    </a:p>
                  </a:txBody>
                  <a:tcPr anchor="ctr" anchorCtr="1"/>
                </a:tc>
              </a:tr>
              <a:tr h="323454"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Toze</a:t>
                      </a:r>
                      <a:endParaRPr lang="zh-CN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800" kern="1200" dirty="0" smtClean="0">
                          <a:effectLst/>
                        </a:rPr>
                        <a:t>3.99</a:t>
                      </a:r>
                      <a:endParaRPr lang="zh-CN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800" kern="1200" dirty="0" smtClean="0">
                          <a:effectLst/>
                        </a:rPr>
                        <a:t>2.45</a:t>
                      </a:r>
                      <a:endParaRPr lang="zh-CN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800" kern="1200" dirty="0" smtClean="0">
                          <a:effectLst/>
                        </a:rPr>
                        <a:t>5.97</a:t>
                      </a:r>
                      <a:endParaRPr lang="zh-CN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800" kern="1200" dirty="0" smtClean="0">
                          <a:effectLst/>
                        </a:rPr>
                        <a:t>82.35</a:t>
                      </a:r>
                      <a:endParaRPr lang="zh-CN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800" kern="1200" dirty="0" smtClean="0">
                          <a:effectLst/>
                        </a:rPr>
                        <a:t>34.77</a:t>
                      </a:r>
                      <a:endParaRPr lang="zh-CN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8</a:t>
                      </a:r>
                      <a:endParaRPr lang="zh-CN" altLang="en-US" dirty="0"/>
                    </a:p>
                  </a:txBody>
                  <a:tcPr anchor="ctr" anchorCtr="1"/>
                </a:tc>
              </a:tr>
              <a:tr h="323454"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Jinyang</a:t>
                      </a:r>
                      <a:endParaRPr lang="zh-CN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800" kern="1200" dirty="0" smtClean="0">
                          <a:effectLst/>
                        </a:rPr>
                        <a:t>3.68</a:t>
                      </a:r>
                      <a:endParaRPr lang="zh-CN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800" kern="1200" dirty="0" smtClean="0">
                          <a:effectLst/>
                        </a:rPr>
                        <a:t>2.42</a:t>
                      </a:r>
                      <a:endParaRPr lang="zh-CN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800" kern="1200" dirty="0" smtClean="0">
                          <a:effectLst/>
                        </a:rPr>
                        <a:t>8.00</a:t>
                      </a:r>
                      <a:endParaRPr lang="zh-CN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800" kern="1200" dirty="0" smtClean="0">
                          <a:effectLst/>
                        </a:rPr>
                        <a:t>89.73</a:t>
                      </a:r>
                      <a:endParaRPr lang="zh-CN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800" kern="1200" dirty="0" smtClean="0">
                          <a:effectLst/>
                        </a:rPr>
                        <a:t>35.61</a:t>
                      </a:r>
                      <a:endParaRPr lang="zh-CN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16</a:t>
                      </a:r>
                      <a:endParaRPr lang="zh-CN" altLang="en-US" dirty="0"/>
                    </a:p>
                  </a:txBody>
                  <a:tcPr anchor="ctr" anchorCtr="1"/>
                </a:tc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2123728" y="4285686"/>
            <a:ext cx="5927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Mean value of some parameters of the snow PICS</a:t>
            </a:r>
            <a:endParaRPr lang="zh-CN" alt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6444208" y="1298999"/>
            <a:ext cx="2568470" cy="923330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PICS criteria: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en-US" altLang="zh-CN" i="1" dirty="0" smtClean="0"/>
              <a:t>CV</a:t>
            </a:r>
            <a:r>
              <a:rPr lang="en-US" altLang="zh-CN" baseline="-25000" dirty="0" smtClean="0"/>
              <a:t>s</a:t>
            </a:r>
            <a:r>
              <a:rPr lang="en-US" altLang="zh-CN" dirty="0" smtClean="0"/>
              <a:t> &lt; 5% &amp; </a:t>
            </a:r>
            <a:r>
              <a:rPr lang="en-US" altLang="zh-CN" i="1" dirty="0" err="1" smtClean="0"/>
              <a:t>CV</a:t>
            </a:r>
            <a:r>
              <a:rPr lang="en-US" altLang="zh-CN" baseline="-25000" dirty="0" err="1" smtClean="0"/>
              <a:t>t</a:t>
            </a:r>
            <a:r>
              <a:rPr lang="en-US" altLang="zh-CN" dirty="0" smtClean="0"/>
              <a:t> &lt;5%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0362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2616" y="44624"/>
            <a:ext cx="8686800" cy="1143000"/>
          </a:xfrm>
        </p:spPr>
        <p:txBody>
          <a:bodyPr/>
          <a:lstStyle/>
          <a:p>
            <a:r>
              <a:rPr lang="en-US" altLang="zh-CN" sz="2800" dirty="0" smtClean="0"/>
              <a:t>Monitoring Calibration stability of Aqua MODIS using snow PICS over TP and Libya 4 desert</a:t>
            </a:r>
            <a:endParaRPr lang="zh-CN" altLang="en-US" sz="2800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76" y="4590000"/>
            <a:ext cx="3685500" cy="2268000"/>
          </a:xfr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9</a:t>
            </a:fld>
            <a:endParaRPr lang="zh-CN" strike="noStrike" noProof="1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16" y="2241120"/>
            <a:ext cx="3685500" cy="226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483602"/>
            <a:ext cx="3685500" cy="226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241120"/>
            <a:ext cx="3685500" cy="226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1049" y="1196752"/>
            <a:ext cx="7344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dirty="0" smtClean="0">
                <a:latin typeface="Calibri" panose="020F0502020204030204" pitchFamily="34" charset="0"/>
              </a:rPr>
              <a:t>Period: 2005.01-2009.12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dirty="0" smtClean="0">
                <a:latin typeface="Calibri" panose="020F0502020204030204" pitchFamily="34" charset="0"/>
              </a:rPr>
              <a:t> Data with sensor zenith angle of less than 20</a:t>
            </a:r>
            <a:r>
              <a:rPr lang="en-US" altLang="zh-CN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°</a:t>
            </a:r>
            <a:r>
              <a:rPr lang="en-US" altLang="zh-CN" sz="2000" b="1" dirty="0" smtClean="0">
                <a:latin typeface="Calibri" panose="020F0502020204030204" pitchFamily="34" charset="0"/>
              </a:rPr>
              <a:t> were used.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dirty="0" smtClean="0">
                <a:latin typeface="Calibri" panose="020F0502020204030204" pitchFamily="34" charset="0"/>
              </a:rPr>
              <a:t>The TOA reflectance is averaged over a </a:t>
            </a:r>
            <a:r>
              <a:rPr lang="en-US" altLang="zh-CN" sz="2000" b="1" dirty="0">
                <a:latin typeface="Calibri" panose="020F0502020204030204" pitchFamily="34" charset="0"/>
              </a:rPr>
              <a:t>3 </a:t>
            </a:r>
            <a:r>
              <a:rPr lang="en-US" altLang="zh-CN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×</a:t>
            </a:r>
            <a:r>
              <a:rPr lang="en-US" altLang="zh-CN" sz="2000" b="1" dirty="0">
                <a:latin typeface="Calibri" panose="020F0502020204030204" pitchFamily="34" charset="0"/>
              </a:rPr>
              <a:t> </a:t>
            </a:r>
            <a:r>
              <a:rPr lang="en-US" altLang="zh-CN" sz="2000" b="1" dirty="0" smtClean="0">
                <a:latin typeface="Calibri" panose="020F0502020204030204" pitchFamily="34" charset="0"/>
              </a:rPr>
              <a:t>3 pixel window.</a:t>
            </a:r>
            <a:endParaRPr lang="zh-CN" altLang="en-US" sz="2000" b="1" dirty="0"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52536" y="2451671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8000"/>
                </a:solidFill>
              </a:rPr>
              <a:t>Kunlun</a:t>
            </a:r>
            <a:endParaRPr lang="zh-CN" altLang="en-US" dirty="0">
              <a:solidFill>
                <a:srgbClr val="008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87753" y="248360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C00000"/>
                </a:solidFill>
              </a:rPr>
              <a:t>Libya 4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16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默认设计模板">
  <a:themeElements>
    <a:clrScheme name="1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2362</TotalTime>
  <Words>2484</Words>
  <Application>Microsoft Office PowerPoint</Application>
  <PresentationFormat>全屏显示(4:3)</PresentationFormat>
  <Paragraphs>524</Paragraphs>
  <Slides>32</Slides>
  <Notes>21</Notes>
  <HiddenSlides>2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32</vt:i4>
      </vt:variant>
    </vt:vector>
  </HeadingPairs>
  <TitlesOfParts>
    <vt:vector size="35" baseType="lpstr">
      <vt:lpstr>2_默认设计模板</vt:lpstr>
      <vt:lpstr>Equation</vt:lpstr>
      <vt:lpstr>PDF</vt:lpstr>
      <vt:lpstr>Calibration monitoring based on snow PICS over Tibetan Plateau</vt:lpstr>
      <vt:lpstr>Outline</vt:lpstr>
      <vt:lpstr>1. Background</vt:lpstr>
      <vt:lpstr>2. Study area information</vt:lpstr>
      <vt:lpstr>PowerPoint 演示文稿</vt:lpstr>
      <vt:lpstr>3. Identifying snow PICS over TP</vt:lpstr>
      <vt:lpstr>3. Identifying snow PICS over TP</vt:lpstr>
      <vt:lpstr>3. Identified snow PICS over TP</vt:lpstr>
      <vt:lpstr>Monitoring Calibration stability of Aqua MODIS using snow PICS over TP and Libya 4 desert</vt:lpstr>
      <vt:lpstr>Time series of Lambertian corrected TOA reflectance from Aqua MODIS (2005.01 - 2009.12, sensor zenith angle &lt; 20° ) </vt:lpstr>
      <vt:lpstr>4. TOA BRDF modeling for TP snow PICS</vt:lpstr>
      <vt:lpstr>Variation of TOA reflectance as a function of solar zenith angle</vt:lpstr>
      <vt:lpstr>TOA Bi-Directional Reflectance modeling for snow PICS over TP</vt:lpstr>
      <vt:lpstr>Ross-Li BRDF vs Snow Surface BRDF</vt:lpstr>
      <vt:lpstr>TOA Bi-Directional Reflectance modeling results in other bands for Kunlun site</vt:lpstr>
      <vt:lpstr>TOA Bi-Directional Reflectance modeling results for Muztag, Toze and Jinyang site </vt:lpstr>
      <vt:lpstr>TOA Bi-Directional Reflectance modeling results for four snow PICSs over TP</vt:lpstr>
      <vt:lpstr>5. Tacking of MERSI on-orbit radiometric stability using TP snow PICS</vt:lpstr>
      <vt:lpstr>FY-3A MESRI measured TOA reflectance and model simulated results</vt:lpstr>
      <vt:lpstr>Trending results based on the BRDF corrected TOA reflectance for FY-3A MERSI</vt:lpstr>
      <vt:lpstr>Stability trending for FY-3A MERSI Bands 3 and 4</vt:lpstr>
      <vt:lpstr>Comparison of trending result with that derived from Libya 4 and polar glacier (PG)</vt:lpstr>
      <vt:lpstr>Radiometric stability tracking for FY-3A MERSI by joint use of Dome C and Greenland </vt:lpstr>
      <vt:lpstr>PowerPoint 演示文稿</vt:lpstr>
      <vt:lpstr>FY-3A MESRI measurements VS model simulations in bands 3, 4 </vt:lpstr>
      <vt:lpstr>Tracking FY-3A MERSI based on BRDF corrected TOA reflectance over two polar glaciers</vt:lpstr>
      <vt:lpstr>PowerPoint 演示文稿</vt:lpstr>
      <vt:lpstr>6. Absolute radiometric calibration for FY-3D MERSI -II using deep ocean, desert, salt lake and snow PICS</vt:lpstr>
      <vt:lpstr>PowerPoint 演示文稿</vt:lpstr>
      <vt:lpstr>7. Summary and future work</vt:lpstr>
      <vt:lpstr>Future work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</dc:creator>
  <cp:lastModifiedBy>user</cp:lastModifiedBy>
  <cp:revision>655</cp:revision>
  <dcterms:created xsi:type="dcterms:W3CDTF">2009-10-28T07:51:00Z</dcterms:created>
  <dcterms:modified xsi:type="dcterms:W3CDTF">2018-03-22T05:00:44Z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2052-10.1.0.6874</vt:lpwstr>
  </property>
</Properties>
</file>