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9" r:id="rId2"/>
    <p:sldId id="535" r:id="rId3"/>
    <p:sldId id="536" r:id="rId4"/>
    <p:sldId id="418" r:id="rId5"/>
    <p:sldId id="552" r:id="rId6"/>
    <p:sldId id="573" r:id="rId7"/>
    <p:sldId id="579" r:id="rId8"/>
    <p:sldId id="580" r:id="rId9"/>
    <p:sldId id="583" r:id="rId10"/>
    <p:sldId id="565" r:id="rId11"/>
    <p:sldId id="574" r:id="rId12"/>
    <p:sldId id="582" r:id="rId13"/>
    <p:sldId id="450" r:id="rId14"/>
    <p:sldId id="576" r:id="rId1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99CC00"/>
    <a:srgbClr val="FFCC99"/>
    <a:srgbClr val="0000CC"/>
    <a:srgbClr val="008000"/>
    <a:srgbClr val="009900"/>
    <a:srgbClr val="FF3399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2" autoAdjust="0"/>
    <p:restoredTop sz="94095" autoAdjust="0"/>
  </p:normalViewPr>
  <p:slideViewPr>
    <p:cSldViewPr>
      <p:cViewPr varScale="1">
        <p:scale>
          <a:sx n="66" d="100"/>
          <a:sy n="66" d="100"/>
        </p:scale>
        <p:origin x="13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3DB4BE-EDAF-4C31-8695-A3C6C569F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9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2E4A27-CF48-492B-98FB-0854C63DF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05979-B2DE-480D-850C-D94CC5E3E8E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8500"/>
            <a:ext cx="4600575" cy="34496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86263"/>
            <a:ext cx="5086350" cy="415448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71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A4FB8-D6B3-4968-9D41-4D2E4FEBC9F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99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1EA4B-B99A-4990-9BB0-84B16411F66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2556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6B30-5C38-45CA-81EB-1B51AAF0980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677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6B30-5C38-45CA-81EB-1B51AAF0980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706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29212-54D0-4136-A45E-3FCC29A6781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027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A4FB8-D6B3-4968-9D41-4D2E4FEBC9F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144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86F0A-8956-41BE-A118-A85D4D4B43B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740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6B30-5C38-45CA-81EB-1B51AAF0980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593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6B30-5C38-45CA-81EB-1B51AAF0980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49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6B30-5C38-45CA-81EB-1B51AAF0980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2602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6B30-5C38-45CA-81EB-1B51AAF0980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65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6B30-5C38-45CA-81EB-1B51AAF0980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545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21000">
              <a:schemeClr val="accent5">
                <a:lumMod val="75000"/>
              </a:schemeClr>
            </a:gs>
            <a:gs pos="0">
              <a:schemeClr val="accent5">
                <a:lumMod val="50000"/>
              </a:schemeClr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6858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latin typeface="Calibri" pitchFamily="34" charset="0"/>
              </a:rPr>
              <a:t>Status of MODIS </a:t>
            </a:r>
            <a:r>
              <a:rPr lang="en-US" sz="2800" b="1" dirty="0">
                <a:latin typeface="Calibri" pitchFamily="34" charset="0"/>
              </a:rPr>
              <a:t>and VIIRS </a:t>
            </a:r>
            <a:r>
              <a:rPr lang="en-US" sz="2800" b="1" dirty="0" smtClean="0">
                <a:latin typeface="Calibri" pitchFamily="34" charset="0"/>
              </a:rPr>
              <a:t>Reflective Solar Calibration</a:t>
            </a:r>
          </a:p>
          <a:p>
            <a:pPr algn="ctr">
              <a:spcAft>
                <a:spcPts val="600"/>
              </a:spcAft>
              <a:defRPr/>
            </a:pPr>
            <a:endParaRPr lang="en-US" sz="2800" b="1" dirty="0" smtClean="0">
              <a:latin typeface="Calibri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2800" b="1" dirty="0" smtClean="0">
              <a:latin typeface="Calibri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sz="2000" dirty="0" smtClean="0">
                <a:latin typeface="Calibri" pitchFamily="34" charset="0"/>
              </a:rPr>
              <a:t>X. Xiong</a:t>
            </a:r>
            <a:r>
              <a:rPr lang="en-US" sz="2000" baseline="30000" dirty="0" smtClean="0"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, C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en-US" sz="2000" dirty="0" smtClean="0">
                <a:latin typeface="Calibri" pitchFamily="34" charset="0"/>
              </a:rPr>
              <a:t>Cao</a:t>
            </a:r>
            <a:r>
              <a:rPr lang="en-US" sz="2000" baseline="30000" dirty="0" smtClean="0">
                <a:latin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</a:rPr>
              <a:t>, A. Angal</a:t>
            </a:r>
            <a:r>
              <a:rPr lang="en-US" sz="2000" baseline="30000" dirty="0" smtClean="0">
                <a:latin typeface="Calibri" pitchFamily="34" charset="0"/>
              </a:rPr>
              <a:t>3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>
                <a:latin typeface="Calibri" pitchFamily="34" charset="0"/>
              </a:rPr>
              <a:t>N. Lei</a:t>
            </a:r>
            <a:r>
              <a:rPr lang="en-US" sz="2000" baseline="30000" dirty="0">
                <a:latin typeface="Calibri" pitchFamily="34" charset="0"/>
              </a:rPr>
              <a:t>3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and </a:t>
            </a:r>
            <a:r>
              <a:rPr lang="en-US" sz="2000" dirty="0" smtClean="0">
                <a:latin typeface="Calibri" pitchFamily="34" charset="0"/>
              </a:rPr>
              <a:t>A. Wu</a:t>
            </a:r>
            <a:r>
              <a:rPr lang="en-US" sz="2000" baseline="30000" dirty="0">
                <a:latin typeface="Calibri" pitchFamily="34" charset="0"/>
              </a:rPr>
              <a:t>3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en-US" sz="2000" baseline="30000" dirty="0">
              <a:latin typeface="Calibri" pitchFamily="34" charset="0"/>
            </a:endParaRPr>
          </a:p>
          <a:p>
            <a:pPr algn="ctr">
              <a:spcBef>
                <a:spcPts val="900"/>
              </a:spcBef>
              <a:spcAft>
                <a:spcPts val="0"/>
              </a:spcAft>
              <a:defRPr/>
            </a:pPr>
            <a:r>
              <a:rPr lang="en-US" i="1" baseline="30000" dirty="0" smtClean="0">
                <a:latin typeface="Calibri" pitchFamily="34" charset="0"/>
              </a:rPr>
              <a:t>1</a:t>
            </a:r>
            <a:r>
              <a:rPr lang="en-US" i="1" dirty="0" smtClean="0">
                <a:latin typeface="Calibri" pitchFamily="34" charset="0"/>
              </a:rPr>
              <a:t>NASA </a:t>
            </a:r>
            <a:r>
              <a:rPr lang="en-US" i="1" dirty="0" smtClean="0">
                <a:latin typeface="Calibri" pitchFamily="34" charset="0"/>
              </a:rPr>
              <a:t>Goddard Space Flight Center, Greenbelt, MD </a:t>
            </a:r>
            <a:r>
              <a:rPr lang="en-US" i="1" dirty="0">
                <a:latin typeface="Calibri" pitchFamily="34" charset="0"/>
              </a:rPr>
              <a:t>20771, </a:t>
            </a:r>
            <a:r>
              <a:rPr lang="en-US" i="1" dirty="0" smtClean="0">
                <a:latin typeface="Calibri" pitchFamily="34" charset="0"/>
              </a:rPr>
              <a:t>USA</a:t>
            </a:r>
          </a:p>
          <a:p>
            <a:pPr algn="ctr">
              <a:spcBef>
                <a:spcPts val="900"/>
              </a:spcBef>
              <a:spcAft>
                <a:spcPts val="0"/>
              </a:spcAft>
              <a:defRPr/>
            </a:pPr>
            <a:r>
              <a:rPr lang="en-US" i="1" baseline="30000" dirty="0" smtClean="0">
                <a:latin typeface="Calibri" pitchFamily="34" charset="0"/>
              </a:rPr>
              <a:t>2</a:t>
            </a:r>
            <a:r>
              <a:rPr lang="en-US" i="1" dirty="0" smtClean="0">
                <a:latin typeface="Calibri" pitchFamily="34" charset="0"/>
              </a:rPr>
              <a:t>NOAA STAR, College Park, MD </a:t>
            </a:r>
            <a:r>
              <a:rPr lang="en-US" i="1" dirty="0">
                <a:latin typeface="Calibri" pitchFamily="34" charset="0"/>
              </a:rPr>
              <a:t>20740, USA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defRPr/>
            </a:pPr>
            <a:r>
              <a:rPr lang="en-US" i="1" baseline="30000" dirty="0" smtClean="0">
                <a:latin typeface="Calibri" pitchFamily="34" charset="0"/>
              </a:rPr>
              <a:t>3</a:t>
            </a:r>
            <a:r>
              <a:rPr lang="en-US" i="1" dirty="0" smtClean="0">
                <a:latin typeface="Calibri" pitchFamily="34" charset="0"/>
              </a:rPr>
              <a:t>SSAI, </a:t>
            </a:r>
            <a:r>
              <a:rPr lang="en-US" i="1" dirty="0" smtClean="0">
                <a:latin typeface="Calibri" pitchFamily="34" charset="0"/>
              </a:rPr>
              <a:t>Lanham, MD </a:t>
            </a:r>
            <a:r>
              <a:rPr lang="en-US" i="1" dirty="0">
                <a:latin typeface="Calibri" pitchFamily="34" charset="0"/>
              </a:rPr>
              <a:t>20706, </a:t>
            </a:r>
            <a:r>
              <a:rPr lang="en-US" i="1" dirty="0" smtClean="0">
                <a:latin typeface="Calibri" pitchFamily="34" charset="0"/>
              </a:rPr>
              <a:t>USA</a:t>
            </a:r>
            <a:endParaRPr lang="en-US" i="1" dirty="0">
              <a:latin typeface="Calibri" pitchFamily="34" charset="0"/>
            </a:endParaRPr>
          </a:p>
          <a:p>
            <a:pPr algn="ctr">
              <a:lnSpc>
                <a:spcPts val="2400"/>
              </a:lnSpc>
              <a:spcAft>
                <a:spcPts val="0"/>
              </a:spcAft>
              <a:defRPr/>
            </a:pPr>
            <a:endParaRPr lang="en-US" sz="2000" dirty="0">
              <a:latin typeface="Calibri" pitchFamily="34" charset="0"/>
            </a:endParaRPr>
          </a:p>
          <a:p>
            <a:pPr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0" i="1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SzPct val="100000"/>
            </a:pPr>
            <a:endParaRPr lang="en-US" b="1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SzPct val="100000"/>
            </a:pPr>
            <a:endParaRPr lang="en-US" b="1" dirty="0">
              <a:latin typeface="Calibri" pitchFamily="34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28600" y="5410200"/>
            <a:ext cx="8153400" cy="1102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u="sng" dirty="0" smtClean="0">
                <a:latin typeface="Calibri" pitchFamily="34" charset="0"/>
              </a:rPr>
              <a:t>Contributions: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dirty="0" smtClean="0">
                <a:latin typeface="Calibri" pitchFamily="34" charset="0"/>
              </a:rPr>
              <a:t>NASA MODIS/VIIRS Characterization Support Team (MCST/VCST)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dirty="0" smtClean="0">
                <a:latin typeface="Calibri" pitchFamily="34" charset="0"/>
              </a:rPr>
              <a:t>NOAA S-NPP and JPSS VIIRS SDR Calibration Team</a:t>
            </a:r>
          </a:p>
        </p:txBody>
      </p:sp>
      <p:pic>
        <p:nvPicPr>
          <p:cNvPr id="8" name="Picture 24" descr="Light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42" y="57041"/>
            <a:ext cx="891595" cy="78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4" descr="https://encrypted-tbn3.google.com/images?q=tbn:ANd9GcQOJLWtaYXBSyYP9YKoKSmbCT2h2BrRBrq58msdlPJnE1TQPSc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7480"/>
            <a:ext cx="729071" cy="72907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8994"/>
          <a:stretch/>
        </p:blipFill>
        <p:spPr>
          <a:xfrm>
            <a:off x="7410128" y="74360"/>
            <a:ext cx="1630452" cy="648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" y="64770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GSICS 2018 Annual Meeting, March 19-23, 2018, Shanghai, China</a:t>
            </a:r>
            <a:endParaRPr lang="en-US" sz="1600" b="1" dirty="0">
              <a:solidFill>
                <a:srgbClr val="0000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47675" y="1295400"/>
            <a:ext cx="8391525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</a:rPr>
              <a:t>Changes in MODIS VIS/NIR </a:t>
            </a:r>
            <a:r>
              <a:rPr lang="en-US" sz="2000" dirty="0">
                <a:latin typeface="Calibri" pitchFamily="34" charset="0"/>
              </a:rPr>
              <a:t>response versus scan-angle (</a:t>
            </a:r>
            <a:r>
              <a:rPr lang="en-US" sz="2000" dirty="0" smtClean="0">
                <a:latin typeface="Calibri" pitchFamily="34" charset="0"/>
              </a:rPr>
              <a:t>RVS)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</a:rPr>
              <a:t>Potential changes in Aqua MODIS polarization sensitivity (issues identified in Terra MODIS)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</a:rPr>
              <a:t>Large SD </a:t>
            </a:r>
            <a:r>
              <a:rPr lang="en-US" sz="2000" dirty="0">
                <a:latin typeface="Calibri" pitchFamily="34" charset="0"/>
              </a:rPr>
              <a:t>degradation </a:t>
            </a:r>
            <a:r>
              <a:rPr lang="en-US" sz="2000" dirty="0" smtClean="0">
                <a:latin typeface="Calibri" pitchFamily="34" charset="0"/>
              </a:rPr>
              <a:t>in VIS bands and no SD </a:t>
            </a:r>
            <a:r>
              <a:rPr lang="en-US" sz="2000" dirty="0">
                <a:latin typeface="Calibri" pitchFamily="34" charset="0"/>
              </a:rPr>
              <a:t>degradation </a:t>
            </a:r>
            <a:r>
              <a:rPr lang="en-US" sz="2000" dirty="0" smtClean="0">
                <a:latin typeface="Calibri" pitchFamily="34" charset="0"/>
              </a:rPr>
              <a:t>monitoring for </a:t>
            </a:r>
            <a:r>
              <a:rPr lang="en-US" sz="2000" dirty="0">
                <a:latin typeface="Calibri" pitchFamily="34" charset="0"/>
              </a:rPr>
              <a:t>SWIR </a:t>
            </a:r>
            <a:r>
              <a:rPr lang="en-US" sz="2000" dirty="0" smtClean="0">
                <a:latin typeface="Calibri" pitchFamily="34" charset="0"/>
              </a:rPr>
              <a:t>bands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</a:rPr>
              <a:t>Special calibration </a:t>
            </a:r>
            <a:r>
              <a:rPr lang="en-US" sz="2000" dirty="0">
                <a:latin typeface="Calibri" pitchFamily="34" charset="0"/>
              </a:rPr>
              <a:t>and validation effort </a:t>
            </a:r>
            <a:r>
              <a:rPr lang="en-US" sz="2000" dirty="0" smtClean="0">
                <a:latin typeface="Calibri" pitchFamily="34" charset="0"/>
              </a:rPr>
              <a:t>in </a:t>
            </a:r>
            <a:r>
              <a:rPr lang="en-US" sz="2000" dirty="0">
                <a:latin typeface="Calibri" pitchFamily="34" charset="0"/>
              </a:rPr>
              <a:t>support of VIIRS data </a:t>
            </a:r>
            <a:r>
              <a:rPr lang="en-US" sz="2000" dirty="0" smtClean="0">
                <a:latin typeface="Calibri" pitchFamily="34" charset="0"/>
              </a:rPr>
              <a:t>reprocessing – joint effort by NASA and NOAA teams (groups)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</a:rPr>
              <a:t>Improved </a:t>
            </a:r>
            <a:r>
              <a:rPr lang="en-US" sz="2000" dirty="0">
                <a:latin typeface="Calibri" pitchFamily="34" charset="0"/>
              </a:rPr>
              <a:t>use of </a:t>
            </a:r>
            <a:r>
              <a:rPr lang="en-US" sz="2000" dirty="0" smtClean="0">
                <a:latin typeface="Calibri" pitchFamily="34" charset="0"/>
              </a:rPr>
              <a:t>VIIRS SD </a:t>
            </a:r>
            <a:r>
              <a:rPr lang="en-US" sz="2000" dirty="0">
                <a:latin typeface="Calibri" pitchFamily="34" charset="0"/>
              </a:rPr>
              <a:t>and lunar calibration </a:t>
            </a:r>
            <a:r>
              <a:rPr lang="en-US" sz="2000" dirty="0" smtClean="0">
                <a:latin typeface="Calibri" pitchFamily="34" charset="0"/>
              </a:rPr>
              <a:t>parameters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</a:t>
            </a:r>
            <a:r>
              <a:rPr lang="en-US" sz="2000" dirty="0" smtClean="0">
                <a:latin typeface="Calibri" pitchFamily="34" charset="0"/>
              </a:rPr>
              <a:t>otential </a:t>
            </a:r>
            <a:r>
              <a:rPr lang="en-US" sz="2000" dirty="0">
                <a:latin typeface="Calibri" pitchFamily="34" charset="0"/>
              </a:rPr>
              <a:t>changes in VIIRS </a:t>
            </a:r>
            <a:r>
              <a:rPr lang="en-US" sz="2000" dirty="0" smtClean="0">
                <a:latin typeface="Calibri" pitchFamily="34" charset="0"/>
              </a:rPr>
              <a:t>RVS – lessons from MODIS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MODIS and VIIRS calibration consistency and impact on science </a:t>
            </a:r>
            <a:r>
              <a:rPr lang="en-US" sz="2000" dirty="0" smtClean="0">
                <a:latin typeface="Calibri" pitchFamily="34" charset="0"/>
              </a:rPr>
              <a:t>products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4424335-EE47-494B-AFBB-542FDEDF71A1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10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07263" cy="685800"/>
          </a:xfrm>
        </p:spPr>
        <p:txBody>
          <a:bodyPr lIns="90487" tIns="44450" rIns="90487" bIns="4445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Challenging Issues and Future Efforts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8259" y="5845314"/>
            <a:ext cx="85971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Extensive efforts made by NASA MCST/VCST and NOAA SDR team on calibration inter-comparison of Aqua MODIS and S-NPP VIIRS, S-NPP and N-20 VIIRS </a:t>
            </a:r>
          </a:p>
        </p:txBody>
      </p:sp>
    </p:spTree>
    <p:extLst>
      <p:ext uri="{BB962C8B-B14F-4D97-AF65-F5344CB8AC3E}">
        <p14:creationId xmlns:p14="http://schemas.microsoft.com/office/powerpoint/2010/main" val="15000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DF1E6B8-9A6B-453A-AFF2-B58361F0EB61}" type="slidenum">
              <a:rPr lang="en-US" sz="1200" b="1" i="1" smtClean="0">
                <a:solidFill>
                  <a:srgbClr val="0000FF"/>
                </a:solidFill>
                <a:latin typeface="Times New Roman" pitchFamily="18" charset="0"/>
              </a:rPr>
              <a:pPr/>
              <a:t>11</a:t>
            </a:fld>
            <a:endParaRPr lang="en-US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19400"/>
            <a:ext cx="6858000" cy="715962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3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14B1EAA-126C-4348-9B14-A81FA43D2885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12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9" name="Picture 38" descr="Aqua_lifetime_bandavg_gain_ms1_v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2476500"/>
            <a:ext cx="4526280" cy="1885950"/>
          </a:xfrm>
          <a:prstGeom prst="rect">
            <a:avLst/>
          </a:prstGeom>
        </p:spPr>
      </p:pic>
      <p:pic>
        <p:nvPicPr>
          <p:cNvPr id="40" name="Picture 39" descr="Aqua_lifetime_bandavg_gain_ms1_n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4667250"/>
            <a:ext cx="4526280" cy="1885950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6200" y="76201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Changes in MODIS VIS/NIR Response Versus Scan-angle (RVS)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9" descr="Aqua_lifetime_bandavg_gain_ms1_vis_mo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799" y="2476500"/>
            <a:ext cx="4526280" cy="1885950"/>
          </a:xfrm>
          <a:prstGeom prst="rect">
            <a:avLst/>
          </a:prstGeom>
        </p:spPr>
      </p:pic>
      <p:pic>
        <p:nvPicPr>
          <p:cNvPr id="11" name="Picture 10" descr="Aqua_lifetime_bandavg_gain_ms1_nir_mo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799" y="4667250"/>
            <a:ext cx="4526280" cy="1885950"/>
          </a:xfrm>
          <a:prstGeom prst="rect">
            <a:avLst/>
          </a:prstGeom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92032" y="835164"/>
            <a:ext cx="880952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RVS is wavelength, mirror-side, and AOI dependent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Challenges for both Terra and Aqua MODIS</a:t>
            </a:r>
          </a:p>
        </p:txBody>
      </p:sp>
      <p:sp>
        <p:nvSpPr>
          <p:cNvPr id="13" name="Text Box 10" descr="Light vertical"/>
          <p:cNvSpPr txBox="1">
            <a:spLocks noChangeArrowheads="1"/>
          </p:cNvSpPr>
          <p:nvPr/>
        </p:nvSpPr>
        <p:spPr bwMode="auto">
          <a:xfrm>
            <a:off x="1754800" y="2030968"/>
            <a:ext cx="1588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SD Calibration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0" descr="Light vertical"/>
          <p:cNvSpPr txBox="1">
            <a:spLocks noChangeArrowheads="1"/>
          </p:cNvSpPr>
          <p:nvPr/>
        </p:nvSpPr>
        <p:spPr bwMode="auto">
          <a:xfrm>
            <a:off x="5951838" y="2026951"/>
            <a:ext cx="182056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Lunar Calibration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609600" y="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 dirty="0" smtClean="0">
                <a:latin typeface="Calibri" pitchFamily="34" charset="0"/>
              </a:rPr>
              <a:t>S-NPP On-orbit Modulated RSR</a:t>
            </a:r>
            <a:endParaRPr lang="en-US" sz="2600" b="1" dirty="0">
              <a:latin typeface="Calibri" pitchFamily="34" charset="0"/>
            </a:endParaRP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E8E8722E-0EE6-4EC8-BA16-A2BFB50EDCB7}" type="slidenum">
              <a:rPr lang="en-US" sz="1200" b="1" i="1">
                <a:solidFill>
                  <a:srgbClr val="0000CC"/>
                </a:solidFill>
                <a:latin typeface="Times New Roman" pitchFamily="18" charset="0"/>
              </a:rPr>
              <a:pPr/>
              <a:t>13</a:t>
            </a:fld>
            <a:endParaRPr lang="en-US" sz="12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38663" y="1600200"/>
            <a:ext cx="387332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l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dependent optics degradation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00" y="2057399"/>
            <a:ext cx="7086600" cy="449580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2953350" y="2057399"/>
            <a:ext cx="0" cy="38862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886200" y="2057400"/>
            <a:ext cx="0" cy="388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972243" y="5181600"/>
            <a:ext cx="913957" cy="68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3083068" y="5258233"/>
            <a:ext cx="673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DNB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292032" y="835164"/>
            <a:ext cx="880952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Large impact for DNB (broad bandwidth)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Impact for bands with OOB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76200" y="76201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Aqua MODIS and S-NPP VIIRS Calibration Differences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14B1EAA-126C-4348-9B14-A81FA43D2885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14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762000"/>
            <a:ext cx="8856304" cy="41643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882" y="4920931"/>
            <a:ext cx="2350166" cy="338554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arge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RSR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2" y="5334000"/>
            <a:ext cx="2350165" cy="584775"/>
          </a:xfrm>
          <a:prstGeom prst="rect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/>
              <a:t>Atmospheric impact and MODIS SWIR </a:t>
            </a:r>
            <a:r>
              <a:rPr lang="en-US" sz="1600" dirty="0" err="1" smtClean="0"/>
              <a:t>xtalk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4887233"/>
            <a:ext cx="6113105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1) Difference computed as 100*(VIIRS-MODIS)/MODIS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2) Non RSR correction applied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3) Numbers shown in the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brackets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are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reference numbers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4) Results are based on MODIS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C6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L1B and VIIRS IDPS/Land PEATE SDR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42900" y="6080754"/>
            <a:ext cx="84201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Challenges: help establish and generate long-term consistent science products from MODIS and VIIRS observations</a:t>
            </a:r>
          </a:p>
        </p:txBody>
      </p:sp>
    </p:spTree>
    <p:extLst>
      <p:ext uri="{BB962C8B-B14F-4D97-AF65-F5344CB8AC3E}">
        <p14:creationId xmlns:p14="http://schemas.microsoft.com/office/powerpoint/2010/main" val="30279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28600" y="1224012"/>
            <a:ext cx="8839200" cy="1595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b="1" dirty="0">
                <a:latin typeface="Calibri" pitchFamily="34" charset="0"/>
              </a:rPr>
              <a:t>Calibration </a:t>
            </a:r>
            <a:r>
              <a:rPr lang="en-US" sz="2600" b="1" dirty="0" smtClean="0">
                <a:latin typeface="Calibri" pitchFamily="34" charset="0"/>
              </a:rPr>
              <a:t>Approaches</a:t>
            </a:r>
            <a:r>
              <a:rPr lang="en-US" sz="2600" b="1" dirty="0">
                <a:latin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</a:rPr>
              <a:t>and Activities </a:t>
            </a:r>
          </a:p>
          <a:p>
            <a:pPr marL="342900" indent="-342900" algn="l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b="1" dirty="0" smtClean="0">
                <a:latin typeface="Calibri" pitchFamily="34" charset="0"/>
              </a:rPr>
              <a:t>On-orbit Performance</a:t>
            </a:r>
          </a:p>
          <a:p>
            <a:pPr marL="342900" indent="-342900" algn="l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b="1" dirty="0" smtClean="0">
                <a:latin typeface="Calibri" pitchFamily="34" charset="0"/>
              </a:rPr>
              <a:t>Challenging Issues and Future Efforts</a:t>
            </a:r>
          </a:p>
          <a:p>
            <a:pPr algn="l">
              <a:spcBef>
                <a:spcPts val="600"/>
              </a:spcBef>
              <a:buSzPct val="100000"/>
            </a:pPr>
            <a:endParaRPr lang="en-US" sz="2600" b="1" dirty="0" smtClean="0">
              <a:latin typeface="Calibri" pitchFamily="34" charset="0"/>
            </a:endParaRPr>
          </a:p>
          <a:p>
            <a:pPr algn="l">
              <a:spcBef>
                <a:spcPts val="600"/>
              </a:spcBef>
              <a:buSzPct val="100000"/>
            </a:pPr>
            <a:endParaRPr lang="en-US" sz="2600" b="1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buSzPct val="100000"/>
            </a:pP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SzPct val="100000"/>
            </a:pPr>
            <a:endParaRPr lang="en-US" sz="22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SzPct val="100000"/>
            </a:pPr>
            <a:endParaRPr lang="en-US" sz="2200" b="1" dirty="0">
              <a:solidFill>
                <a:srgbClr val="0000FF"/>
              </a:solidFill>
              <a:latin typeface="Calibri" pitchFamily="34" charset="0"/>
            </a:endParaRPr>
          </a:p>
          <a:p>
            <a:pPr algn="l">
              <a:spcBef>
                <a:spcPts val="600"/>
              </a:spcBef>
              <a:buSzPct val="100000"/>
            </a:pP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922338" y="152400"/>
            <a:ext cx="7307262" cy="762000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algn="ctr" eaLnBrk="1" hangingPunct="1">
              <a:defRPr/>
            </a:pPr>
            <a:r>
              <a:rPr lang="en-US" sz="3200" b="1" kern="0" dirty="0" smtClean="0">
                <a:latin typeface="Calibri" pitchFamily="34" charset="0"/>
                <a:ea typeface="+mj-ea"/>
                <a:cs typeface="+mj-cs"/>
              </a:rPr>
              <a:t>Outline</a:t>
            </a:r>
            <a:endParaRPr lang="en-US" sz="3200" b="1" kern="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4A674A5-DD13-4C44-BAE8-2174FCC84C07}" type="slidenum">
              <a:rPr lang="en-US" sz="1200" b="1" i="1">
                <a:solidFill>
                  <a:srgbClr val="0000CC"/>
                </a:solidFill>
                <a:latin typeface="Times New Roman" pitchFamily="18" charset="0"/>
              </a:rPr>
              <a:pPr/>
              <a:t>2</a:t>
            </a:fld>
            <a:endParaRPr lang="en-US" sz="12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86" y="4445966"/>
            <a:ext cx="1227700" cy="2307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916" y="4919223"/>
            <a:ext cx="6154616" cy="1721677"/>
            <a:chOff x="184638" y="4582027"/>
            <a:chExt cx="6154616" cy="1721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-898" t="5107" r="1560" b="2965"/>
            <a:stretch/>
          </p:blipFill>
          <p:spPr>
            <a:xfrm>
              <a:off x="316340" y="4625987"/>
              <a:ext cx="5852160" cy="164592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8" name="Rounded Rectangle 7"/>
            <p:cNvSpPr/>
            <p:nvPr/>
          </p:nvSpPr>
          <p:spPr bwMode="auto">
            <a:xfrm>
              <a:off x="184638" y="4582027"/>
              <a:ext cx="6154616" cy="1721677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4" y="4267787"/>
            <a:ext cx="3833778" cy="5943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00800" y="4930726"/>
            <a:ext cx="2567352" cy="1698673"/>
            <a:chOff x="6515100" y="4615962"/>
            <a:chExt cx="2345233" cy="16177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58043" y="4720565"/>
              <a:ext cx="2049689" cy="143793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 bwMode="auto">
            <a:xfrm>
              <a:off x="6515100" y="4615962"/>
              <a:ext cx="2345233" cy="1617784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69312" y="4396842"/>
            <a:ext cx="2241814" cy="33855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On-board Calibrators</a:t>
            </a:r>
          </a:p>
        </p:txBody>
      </p:sp>
    </p:spTree>
    <p:extLst>
      <p:ext uri="{BB962C8B-B14F-4D97-AF65-F5344CB8AC3E}">
        <p14:creationId xmlns:p14="http://schemas.microsoft.com/office/powerpoint/2010/main" val="42563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4424335-EE47-494B-AFBB-542FDEDF71A1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3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102669" y="0"/>
            <a:ext cx="8922269" cy="685800"/>
          </a:xfrm>
        </p:spPr>
        <p:txBody>
          <a:bodyPr lIns="90487" tIns="44450" rIns="90487" bIns="4445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Calibration Approaches and 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099" b="-85"/>
          <a:stretch/>
        </p:blipFill>
        <p:spPr>
          <a:xfrm>
            <a:off x="215592" y="1226914"/>
            <a:ext cx="4517229" cy="310877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685349"/>
            <a:ext cx="32957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Calibration Activities (RSB)</a:t>
            </a:r>
          </a:p>
        </p:txBody>
      </p:sp>
      <p:pic>
        <p:nvPicPr>
          <p:cNvPr id="13" name="Picture 8" descr="Terra_maneuv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r="7271" b="34562"/>
          <a:stretch/>
        </p:blipFill>
        <p:spPr bwMode="auto">
          <a:xfrm>
            <a:off x="533400" y="3492872"/>
            <a:ext cx="990600" cy="6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0519" y="685350"/>
            <a:ext cx="29134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Calibration Approaches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16333" y="1192887"/>
            <a:ext cx="34161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latin typeface="Calibri" pitchFamily="34" charset="0"/>
              </a:rPr>
              <a:t>MODIS</a:t>
            </a:r>
            <a:endParaRPr lang="pt-BR" b="1" dirty="0"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pt-BR" dirty="0">
                <a:latin typeface="Calibri" pitchFamily="34" charset="0"/>
              </a:rPr>
              <a:t>SD/SDSM calibration: </a:t>
            </a:r>
            <a:r>
              <a:rPr lang="pt-BR" dirty="0" smtClean="0">
                <a:latin typeface="Calibri" pitchFamily="34" charset="0"/>
              </a:rPr>
              <a:t>regularly </a:t>
            </a:r>
            <a:r>
              <a:rPr lang="pt-BR" dirty="0">
                <a:latin typeface="Calibri" pitchFamily="34" charset="0"/>
              </a:rPr>
              <a:t>scheduled </a:t>
            </a:r>
            <a:r>
              <a:rPr lang="pt-BR" dirty="0" smtClean="0">
                <a:latin typeface="Calibri" pitchFamily="34" charset="0"/>
              </a:rPr>
              <a:t>(except for Terra since 2003)</a:t>
            </a:r>
            <a:endParaRPr lang="pt-BR" dirty="0"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pt-BR" dirty="0" smtClean="0">
                <a:solidFill>
                  <a:srgbClr val="0000FF"/>
                </a:solidFill>
                <a:latin typeface="Calibri" pitchFamily="34" charset="0"/>
              </a:rPr>
              <a:t>SRCA radiometric: monthly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Lunar </a:t>
            </a:r>
            <a:r>
              <a:rPr lang="pt-BR" dirty="0">
                <a:latin typeface="Calibri" pitchFamily="34" charset="0"/>
              </a:rPr>
              <a:t>observations: near-monthly </a:t>
            </a:r>
            <a:r>
              <a:rPr lang="pt-BR" dirty="0" smtClean="0">
                <a:latin typeface="Calibri" pitchFamily="34" charset="0"/>
              </a:rPr>
              <a:t>(Terra/Aqau)</a:t>
            </a:r>
            <a:endParaRPr lang="pt-BR" dirty="0"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Regular (less frquent) SRCA operations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pt-BR" dirty="0">
                <a:latin typeface="Calibri" pitchFamily="34" charset="0"/>
              </a:rPr>
              <a:t>G</a:t>
            </a:r>
            <a:r>
              <a:rPr lang="pt-BR" dirty="0" smtClean="0">
                <a:latin typeface="Calibri" pitchFamily="34" charset="0"/>
              </a:rPr>
              <a:t>round reference targets, such as PICS </a:t>
            </a:r>
            <a:endParaRPr lang="pt-BR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latin typeface="Calibri" pitchFamily="34" charset="0"/>
              </a:rPr>
              <a:t>VIIRS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SD calibration: each orbit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SDSM</a:t>
            </a:r>
            <a:r>
              <a:rPr lang="pt-BR" dirty="0">
                <a:latin typeface="Calibri" pitchFamily="34" charset="0"/>
              </a:rPr>
              <a:t>: </a:t>
            </a:r>
            <a:r>
              <a:rPr lang="pt-BR" dirty="0" smtClean="0">
                <a:latin typeface="Calibri" pitchFamily="34" charset="0"/>
              </a:rPr>
              <a:t>secheduled (more frequently than MODIS)</a:t>
            </a:r>
            <a:endParaRPr lang="pt-BR" dirty="0"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Lunar </a:t>
            </a:r>
            <a:r>
              <a:rPr lang="pt-BR" dirty="0">
                <a:latin typeface="Calibri" pitchFamily="34" charset="0"/>
              </a:rPr>
              <a:t>observations: near-monthly </a:t>
            </a:r>
            <a:r>
              <a:rPr lang="pt-BR" dirty="0" smtClean="0">
                <a:latin typeface="Calibri" pitchFamily="34" charset="0"/>
              </a:rPr>
              <a:t>(S-NPP/N-20)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pt-BR" dirty="0">
                <a:solidFill>
                  <a:srgbClr val="0000FF"/>
                </a:solidFill>
                <a:latin typeface="Calibri" pitchFamily="34" charset="0"/>
              </a:rPr>
              <a:t>DNB: monthly VROP operation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endParaRPr lang="pt-BR" dirty="0">
              <a:latin typeface="Calibri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1" y="4835059"/>
            <a:ext cx="4517229" cy="17665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Down Arrow 1"/>
          <p:cNvSpPr/>
          <p:nvPr/>
        </p:nvSpPr>
        <p:spPr>
          <a:xfrm>
            <a:off x="1828800" y="4495800"/>
            <a:ext cx="1143000" cy="210601"/>
          </a:xfrm>
          <a:prstGeom prst="downArrow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200" b="1" dirty="0" smtClean="0">
                <a:latin typeface="Calibri" pitchFamily="34" charset="0"/>
              </a:rPr>
              <a:t>Aqua MODIS</a:t>
            </a:r>
          </a:p>
          <a:p>
            <a:pPr lvl="1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2000" dirty="0" smtClean="0">
                <a:latin typeface="Calibri" pitchFamily="34" charset="0"/>
              </a:rPr>
              <a:t>SD </a:t>
            </a:r>
            <a:r>
              <a:rPr lang="en-US" sz="2000" dirty="0">
                <a:latin typeface="Calibri" pitchFamily="34" charset="0"/>
              </a:rPr>
              <a:t>degradation: large at short </a:t>
            </a:r>
            <a:r>
              <a:rPr lang="en-US" sz="2000" dirty="0" smtClean="0">
                <a:latin typeface="Calibri" pitchFamily="34" charset="0"/>
              </a:rPr>
              <a:t>wavelengths; slower than T-MODIS and VIIRS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2000" dirty="0" smtClean="0">
                <a:latin typeface="Calibri" pitchFamily="34" charset="0"/>
              </a:rPr>
              <a:t>Spectral band responses: large at VIS and NIR (rate varies), stable for SWIR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>
                <a:latin typeface="Calibri" pitchFamily="34" charset="0"/>
              </a:rPr>
              <a:t>BBR (tracked using SRCA): stable over the mission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>
                <a:latin typeface="Calibri" pitchFamily="34" charset="0"/>
              </a:rPr>
              <a:t>Spectral performance: changes are small (0.5-1.0 nm) for </a:t>
            </a:r>
            <a:r>
              <a:rPr lang="en-US" sz="2000" dirty="0">
                <a:latin typeface="Calibri" pitchFamily="34" charset="0"/>
              </a:rPr>
              <a:t>most VIS/NIR </a:t>
            </a:r>
            <a:r>
              <a:rPr lang="en-US" sz="2000" dirty="0" smtClean="0">
                <a:latin typeface="Calibri" pitchFamily="34" charset="0"/>
              </a:rPr>
              <a:t>bands with narrow BW and relatively </a:t>
            </a:r>
            <a:r>
              <a:rPr lang="en-US" sz="2000" dirty="0">
                <a:latin typeface="Calibri" pitchFamily="34" charset="0"/>
              </a:rPr>
              <a:t>large </a:t>
            </a:r>
            <a:r>
              <a:rPr lang="en-US" sz="2000" dirty="0" smtClean="0">
                <a:latin typeface="Calibri" pitchFamily="34" charset="0"/>
              </a:rPr>
              <a:t>for </a:t>
            </a:r>
            <a:r>
              <a:rPr lang="en-US" sz="2000" dirty="0">
                <a:latin typeface="Calibri" pitchFamily="34" charset="0"/>
              </a:rPr>
              <a:t>bands with broad </a:t>
            </a:r>
            <a:r>
              <a:rPr lang="en-US" sz="2000" dirty="0" smtClean="0">
                <a:latin typeface="Calibri" pitchFamily="34" charset="0"/>
              </a:rPr>
              <a:t>BW</a:t>
            </a:r>
          </a:p>
          <a:p>
            <a:pPr eaLnBrk="1" hangingPunct="1">
              <a:spcBef>
                <a:spcPts val="1800"/>
              </a:spcBef>
            </a:pPr>
            <a:r>
              <a:rPr lang="en-US" sz="2200" b="1" dirty="0" smtClean="0">
                <a:latin typeface="Calibri" pitchFamily="34" charset="0"/>
              </a:rPr>
              <a:t>S-NPP VIIRS</a:t>
            </a:r>
            <a:endParaRPr lang="en-US" sz="2200" b="1" dirty="0"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2000" dirty="0" smtClean="0">
                <a:latin typeface="Calibri" pitchFamily="34" charset="0"/>
              </a:rPr>
              <a:t>SD </a:t>
            </a:r>
            <a:r>
              <a:rPr lang="en-US" sz="2000" dirty="0">
                <a:latin typeface="Calibri" pitchFamily="34" charset="0"/>
              </a:rPr>
              <a:t>degradation: </a:t>
            </a:r>
            <a:r>
              <a:rPr lang="en-US" sz="2000" dirty="0" smtClean="0">
                <a:latin typeface="Calibri" pitchFamily="34" charset="0"/>
              </a:rPr>
              <a:t>similar </a:t>
            </a:r>
            <a:r>
              <a:rPr lang="en-US" sz="2000" dirty="0">
                <a:latin typeface="Calibri" pitchFamily="34" charset="0"/>
              </a:rPr>
              <a:t>to Terra </a:t>
            </a:r>
            <a:r>
              <a:rPr lang="en-US" sz="2000" dirty="0" smtClean="0">
                <a:latin typeface="Calibri" pitchFamily="34" charset="0"/>
              </a:rPr>
              <a:t>MODIS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Spectral band responses: large at NIR and </a:t>
            </a:r>
            <a:r>
              <a:rPr lang="en-US" sz="2000" dirty="0" smtClean="0">
                <a:latin typeface="Calibri" pitchFamily="34" charset="0"/>
              </a:rPr>
              <a:t>SWIR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2000" dirty="0" smtClean="0">
                <a:latin typeface="Calibri" pitchFamily="34" charset="0"/>
              </a:rPr>
              <a:t>BBR: </a:t>
            </a:r>
            <a:r>
              <a:rPr lang="en-US" sz="2000" dirty="0">
                <a:latin typeface="Calibri" pitchFamily="34" charset="0"/>
              </a:rPr>
              <a:t>stable (tracked using lunar </a:t>
            </a:r>
            <a:r>
              <a:rPr lang="en-US" sz="2000" dirty="0" smtClean="0">
                <a:latin typeface="Calibri" pitchFamily="34" charset="0"/>
              </a:rPr>
              <a:t>observations)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2000" dirty="0" smtClean="0">
                <a:latin typeface="Calibri" pitchFamily="34" charset="0"/>
              </a:rPr>
              <a:t>Spectral performance: on-orbit modulated RSR (</a:t>
            </a:r>
            <a:r>
              <a:rPr lang="en-US" sz="2000" dirty="0">
                <a:latin typeface="Calibri" pitchFamily="34" charset="0"/>
              </a:rPr>
              <a:t>due </a:t>
            </a:r>
            <a:r>
              <a:rPr lang="en-US" sz="2000" dirty="0" smtClean="0">
                <a:latin typeface="Calibri" pitchFamily="34" charset="0"/>
              </a:rPr>
              <a:t>to </a:t>
            </a:r>
            <a:r>
              <a:rPr lang="en-US" sz="2000" dirty="0">
                <a:latin typeface="Calibri" pitchFamily="34" charset="0"/>
              </a:rPr>
              <a:t>wavelength dependent </a:t>
            </a:r>
            <a:r>
              <a:rPr lang="en-US" sz="2000" dirty="0" smtClean="0">
                <a:latin typeface="Calibri" pitchFamily="34" charset="0"/>
              </a:rPr>
              <a:t>optical throughput degradation)</a:t>
            </a:r>
          </a:p>
          <a:p>
            <a:pPr eaLnBrk="1" hangingPunct="1">
              <a:spcBef>
                <a:spcPts val="1800"/>
              </a:spcBef>
            </a:pPr>
            <a:r>
              <a:rPr lang="en-US" sz="2200" b="1" dirty="0" smtClean="0">
                <a:latin typeface="Calibri" pitchFamily="34" charset="0"/>
              </a:rPr>
              <a:t>JPSS-1 (N-20) </a:t>
            </a:r>
            <a:r>
              <a:rPr lang="en-US" sz="2200" b="1" dirty="0">
                <a:latin typeface="Calibri" pitchFamily="34" charset="0"/>
              </a:rPr>
              <a:t>VIIRS</a:t>
            </a:r>
          </a:p>
          <a:p>
            <a:pPr lvl="1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2000" dirty="0" smtClean="0">
                <a:latin typeface="Calibri" pitchFamily="34" charset="0"/>
              </a:rPr>
              <a:t>SD </a:t>
            </a:r>
            <a:r>
              <a:rPr lang="en-US" sz="2000" dirty="0">
                <a:latin typeface="Calibri" pitchFamily="34" charset="0"/>
              </a:rPr>
              <a:t>degradation: </a:t>
            </a:r>
            <a:r>
              <a:rPr lang="en-US" sz="2000" dirty="0" smtClean="0">
                <a:latin typeface="Calibri" pitchFamily="34" charset="0"/>
              </a:rPr>
              <a:t>similar </a:t>
            </a:r>
            <a:r>
              <a:rPr lang="en-US" sz="2000" dirty="0">
                <a:latin typeface="Calibri" pitchFamily="34" charset="0"/>
              </a:rPr>
              <a:t>to </a:t>
            </a:r>
            <a:r>
              <a:rPr lang="en-US" sz="2000" dirty="0" smtClean="0">
                <a:latin typeface="Calibri" pitchFamily="34" charset="0"/>
              </a:rPr>
              <a:t>S-NPP and Terra MODIS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Spectral band responses: </a:t>
            </a:r>
            <a:r>
              <a:rPr lang="en-US" sz="2000" dirty="0" smtClean="0">
                <a:latin typeface="Calibri" pitchFamily="34" charset="0"/>
              </a:rPr>
              <a:t>stable for all RSB (better than S-NPP)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2000" dirty="0" smtClean="0">
                <a:latin typeface="Calibri" pitchFamily="34" charset="0"/>
              </a:rPr>
              <a:t>BBR: consistent with pre-launch; to be continuously monitored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922338" y="0"/>
            <a:ext cx="7307262" cy="685800"/>
          </a:xfrm>
        </p:spPr>
        <p:txBody>
          <a:bodyPr lIns="90487" tIns="44450" rIns="90487" bIns="4445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On-orbit Performance (RSB)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EF0253E9-C3DF-49E9-9BC1-4B2B30D67B0A}" type="slidenum">
              <a:rPr lang="en-US" sz="1200" b="1" i="1">
                <a:solidFill>
                  <a:srgbClr val="0000CC"/>
                </a:solidFill>
                <a:latin typeface="Times New Roman" pitchFamily="18" charset="0"/>
              </a:rPr>
              <a:pPr/>
              <a:t>4</a:t>
            </a:fld>
            <a:endParaRPr lang="en-US" sz="12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76200" y="76201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MODIS and VIIRS SD Degradation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14B1EAA-126C-4348-9B14-A81FA43D2885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5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" r="2390" b="870"/>
          <a:stretch/>
        </p:blipFill>
        <p:spPr>
          <a:xfrm>
            <a:off x="76199" y="2895600"/>
            <a:ext cx="4572000" cy="34747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415" y="2895600"/>
            <a:ext cx="4417585" cy="3429000"/>
          </a:xfrm>
          <a:prstGeom prst="rect">
            <a:avLst/>
          </a:prstGeom>
        </p:spPr>
      </p:pic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81000" y="860660"/>
            <a:ext cx="86106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Large SD degradation at short wavelengths – same for both MODIS and VIIRS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Increased SD degradation in Terra MODIS after its SD door fixed at “open” 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VIIRS has no SD door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Mission beginning degradation (as a function of solar exposure time): S-NPP is more close to T-MODIS and N-20 is more close to A-MODIS </a:t>
            </a:r>
            <a:endParaRPr lang="en-US" altLang="en-US" sz="20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9511" y="5257800"/>
            <a:ext cx="27590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18 years     15 years     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 years</a:t>
            </a:r>
            <a:r>
              <a:rPr lang="en-US" sz="16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76200" y="76201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MODIS VIS/NIR Spectral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Band 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Responses (Gains)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14B1EAA-126C-4348-9B14-A81FA43D2885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6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7" name="Picture 36" descr="Terra_lifetime_bandavg_gain_ms1_v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" y="1447800"/>
            <a:ext cx="4526280" cy="1885950"/>
          </a:xfrm>
          <a:prstGeom prst="rect">
            <a:avLst/>
          </a:prstGeom>
        </p:spPr>
      </p:pic>
      <p:pic>
        <p:nvPicPr>
          <p:cNvPr id="38" name="Picture 37" descr="Terra_lifetime_bandavg_gain_ms1_n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4" y="3638550"/>
            <a:ext cx="4526280" cy="1885950"/>
          </a:xfrm>
          <a:prstGeom prst="rect">
            <a:avLst/>
          </a:prstGeom>
        </p:spPr>
      </p:pic>
      <p:pic>
        <p:nvPicPr>
          <p:cNvPr id="39" name="Picture 38" descr="Aqua_lifetime_bandavg_gain_ms1_vi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092" y="1447800"/>
            <a:ext cx="4526280" cy="1885950"/>
          </a:xfrm>
          <a:prstGeom prst="rect">
            <a:avLst/>
          </a:prstGeom>
        </p:spPr>
      </p:pic>
      <p:pic>
        <p:nvPicPr>
          <p:cNvPr id="40" name="Picture 39" descr="Aqua_lifetime_bandavg_gain_ms1_ni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092" y="3638550"/>
            <a:ext cx="4526280" cy="188595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2004" y="5931812"/>
            <a:ext cx="62290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Much stable for SWIR bands (Terra and Aqua MODIS)</a:t>
            </a:r>
          </a:p>
        </p:txBody>
      </p:sp>
    </p:spTree>
    <p:extLst>
      <p:ext uri="{BB962C8B-B14F-4D97-AF65-F5344CB8AC3E}">
        <p14:creationId xmlns:p14="http://schemas.microsoft.com/office/powerpoint/2010/main" val="35816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76200" y="76201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S-NPP VIIRS VIS/NIR Spectral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Band 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Responses (Gains)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14B1EAA-126C-4348-9B14-A81FA43D2885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7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3908"/>
            <a:ext cx="4207685" cy="4894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75" y="1359522"/>
            <a:ext cx="4207502" cy="488887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4458" y="6248400"/>
            <a:ext cx="71241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Large degradation at NIR and SWIR region =&gt; modulated RSR</a:t>
            </a:r>
          </a:p>
        </p:txBody>
      </p:sp>
      <p:sp>
        <p:nvSpPr>
          <p:cNvPr id="8" name="Text Box 10" descr="Light vertical"/>
          <p:cNvSpPr txBox="1">
            <a:spLocks noChangeArrowheads="1"/>
          </p:cNvSpPr>
          <p:nvPr/>
        </p:nvSpPr>
        <p:spPr bwMode="auto">
          <a:xfrm>
            <a:off x="2329893" y="926068"/>
            <a:ext cx="4379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V1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10" descr="Light vertical"/>
          <p:cNvSpPr txBox="1">
            <a:spLocks noChangeArrowheads="1"/>
          </p:cNvSpPr>
          <p:nvPr/>
        </p:nvSpPr>
        <p:spPr bwMode="auto">
          <a:xfrm>
            <a:off x="6643149" y="922051"/>
            <a:ext cx="4379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V2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76200" y="76201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N-20 VIIRS RSB Spectral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Band 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Responses (Gains)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14B1EAA-126C-4348-9B14-A81FA43D2885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8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74252"/>
            <a:ext cx="4351020" cy="3177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70" y="2274252"/>
            <a:ext cx="4545330" cy="3192780"/>
          </a:xfrm>
          <a:prstGeom prst="rect">
            <a:avLst/>
          </a:prstGeom>
        </p:spPr>
      </p:pic>
      <p:sp>
        <p:nvSpPr>
          <p:cNvPr id="7" name="Text Box 10" descr="Light vertical"/>
          <p:cNvSpPr txBox="1">
            <a:spLocks noChangeArrowheads="1"/>
          </p:cNvSpPr>
          <p:nvPr/>
        </p:nvSpPr>
        <p:spPr bwMode="auto">
          <a:xfrm>
            <a:off x="2082230" y="1668669"/>
            <a:ext cx="9332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VIS/NIR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0" descr="Light vertical"/>
          <p:cNvSpPr txBox="1">
            <a:spLocks noChangeArrowheads="1"/>
          </p:cNvSpPr>
          <p:nvPr/>
        </p:nvSpPr>
        <p:spPr bwMode="auto">
          <a:xfrm>
            <a:off x="6515744" y="1664652"/>
            <a:ext cx="6927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SWIR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10" descr="Light vertical"/>
          <p:cNvSpPr txBox="1">
            <a:spLocks noChangeArrowheads="1"/>
          </p:cNvSpPr>
          <p:nvPr/>
        </p:nvSpPr>
        <p:spPr bwMode="auto">
          <a:xfrm>
            <a:off x="5867400" y="5574268"/>
            <a:ext cx="22754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SWIR located on CFPA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2246" y="1055052"/>
            <a:ext cx="75686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Much stable than S-NPP for all VIS, NIR, and SWIR spectral bands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57600" y="6277002"/>
            <a:ext cx="23064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Reference Sensor?</a:t>
            </a:r>
          </a:p>
        </p:txBody>
      </p:sp>
    </p:spTree>
    <p:extLst>
      <p:ext uri="{BB962C8B-B14F-4D97-AF65-F5344CB8AC3E}">
        <p14:creationId xmlns:p14="http://schemas.microsoft.com/office/powerpoint/2010/main" val="29833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76200" y="76201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N-20 VIIRS RSB Spectral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Band 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Responses (Gains)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14B1EAA-126C-4348-9B14-A81FA43D2885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9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5" y="1381911"/>
            <a:ext cx="5342823" cy="24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8" y="3975691"/>
            <a:ext cx="5426242" cy="242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36677" y="2239049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Lunar responses (gains) normalized to SD gains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SD degradation correction applied to M1-M5 and I1</a:t>
            </a:r>
          </a:p>
          <a:p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6725" y="936379"/>
            <a:ext cx="5471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N-20 RSB gains (1/F) from SD (line) and Moon (symbol)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6353" y="1012579"/>
            <a:ext cx="2736647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Results are preliminary</a:t>
            </a:r>
          </a:p>
        </p:txBody>
      </p:sp>
    </p:spTree>
    <p:extLst>
      <p:ext uri="{BB962C8B-B14F-4D97-AF65-F5344CB8AC3E}">
        <p14:creationId xmlns:p14="http://schemas.microsoft.com/office/powerpoint/2010/main" val="9840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14506</TotalTime>
  <Words>789</Words>
  <Application>Microsoft Office PowerPoint</Application>
  <PresentationFormat>On-screen Show (4:3)</PresentationFormat>
  <Paragraphs>132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Calibration Approaches and Activities</vt:lpstr>
      <vt:lpstr>On-orbit Performance (RSB)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Challenging Issues and Future Efforts</vt:lpstr>
      <vt:lpstr>Backup Slides</vt:lpstr>
      <vt:lpstr>PowerPoint Presentation</vt:lpstr>
      <vt:lpstr>PowerPoint Presentation</vt:lpstr>
      <vt:lpstr>PowerPoint Presentation</vt:lpstr>
    </vt:vector>
  </TitlesOfParts>
  <Company>SSAI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MODIS Calibration Workshop</dc:title>
  <dc:creator>Brian Wenny</dc:creator>
  <cp:lastModifiedBy>xxiong1</cp:lastModifiedBy>
  <cp:revision>1297</cp:revision>
  <dcterms:created xsi:type="dcterms:W3CDTF">2008-05-09T17:02:41Z</dcterms:created>
  <dcterms:modified xsi:type="dcterms:W3CDTF">2018-03-22T01:32:01Z</dcterms:modified>
</cp:coreProperties>
</file>