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714" r:id="rId3"/>
    <p:sldId id="715" r:id="rId4"/>
    <p:sldId id="723" r:id="rId5"/>
    <p:sldId id="753" r:id="rId6"/>
    <p:sldId id="758" r:id="rId7"/>
    <p:sldId id="731" r:id="rId8"/>
    <p:sldId id="761" r:id="rId9"/>
    <p:sldId id="762" r:id="rId10"/>
    <p:sldId id="733" r:id="rId11"/>
    <p:sldId id="763" r:id="rId12"/>
    <p:sldId id="735" r:id="rId13"/>
    <p:sldId id="760" r:id="rId14"/>
    <p:sldId id="759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33FF"/>
    <a:srgbClr val="339933"/>
    <a:srgbClr val="333333"/>
    <a:srgbClr val="008000"/>
    <a:srgbClr val="5F5F5F"/>
    <a:srgbClr val="FF3300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7433" autoAdjust="0"/>
  </p:normalViewPr>
  <p:slideViewPr>
    <p:cSldViewPr snapToGrid="0">
      <p:cViewPr varScale="1">
        <p:scale>
          <a:sx n="85" d="100"/>
          <a:sy n="85" d="100"/>
        </p:scale>
        <p:origin x="-7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>
                <a:solidFill>
                  <a:prstClr val="white"/>
                </a:solidFill>
              </a:rPr>
              <a:pPr/>
              <a:t>16 March 2018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5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923" y="-2"/>
            <a:ext cx="439615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5401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401" y="1090622"/>
            <a:ext cx="9139603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 b="1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06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820" y="76200"/>
            <a:ext cx="7886700" cy="551022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152400" y="735870"/>
            <a:ext cx="8806154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59140" y="6602009"/>
            <a:ext cx="7848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맑은 고딕" pitchFamily="50" charset="-127"/>
              </a:rPr>
              <a:pPr algn="r"/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맑은 고딕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471" y="914400"/>
            <a:ext cx="8554646" cy="5853816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389" y="9"/>
            <a:ext cx="158261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97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 smtClean="0"/>
              <a:t>2018 GRWG/GDWG Annual Meeting, 19-23</a:t>
            </a:r>
            <a:r>
              <a:rPr lang="it-IT" altLang="ja-JP" sz="1000" b="1" baseline="0" dirty="0" smtClean="0"/>
              <a:t> March 2018, Shanghai, China</a:t>
            </a:r>
            <a:endParaRPr lang="en-US" altLang="ja-JP" sz="1000" b="1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47"/>
            <a:ext cx="82296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00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ta.jma.go.jp/mscweb/data/monitoring/gsics/ir/ATBD_for_JMA_Demonstration_GSICS_Inter-Calibration_of_MTSAT_Himawari-AIRSIASI.pdf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ospo.noaa.gov/Operations/GOES/statu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umetsat.int/ossi/webpages/about.html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gsics.nsmc.org.cn/portal/en/fycv/status.html#FY-Operationa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mo-sat.info/oscar/instruments/view/93" TargetMode="External"/><Relationship Id="rId3" Type="http://schemas.openxmlformats.org/officeDocument/2006/relationships/hyperlink" Target="https://www.wmo-sat.info/oscar/instruments/view/30" TargetMode="External"/><Relationship Id="rId7" Type="http://schemas.openxmlformats.org/officeDocument/2006/relationships/hyperlink" Target="https://www.wmo-sat.info/oscar/instruments/view/53" TargetMode="External"/><Relationship Id="rId2" Type="http://schemas.openxmlformats.org/officeDocument/2006/relationships/hyperlink" Target="https://www.wmo-sat.info/oscar/satellites/view/337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wmo-sat.info/oscar/satellites/view/208" TargetMode="External"/><Relationship Id="rId5" Type="http://schemas.openxmlformats.org/officeDocument/2006/relationships/hyperlink" Target="https://www.wmo-sat.info/oscar/satellites/view/341" TargetMode="External"/><Relationship Id="rId4" Type="http://schemas.openxmlformats.org/officeDocument/2006/relationships/hyperlink" Target="https://www.wmo-sat.info/oscar/satellites/view/340" TargetMode="External"/><Relationship Id="rId9" Type="http://schemas.openxmlformats.org/officeDocument/2006/relationships/hyperlink" Target="https://www.wmo-sat.info/oscar/instruments/view/6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iswww.eumetsat.org/epsreports/html/index.php?sat=M01&amp;instrument=IASI" TargetMode="External"/><Relationship Id="rId2" Type="http://schemas.openxmlformats.org/officeDocument/2006/relationships/hyperlink" Target="http://noaasis.noaa.gov/NOAASIS/ml/podoc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st.gsfc.nasa.gov/iot/weekly-reports" TargetMode="External"/><Relationship Id="rId4" Type="http://schemas.openxmlformats.org/officeDocument/2006/relationships/hyperlink" Target="https://aqua.nasa.gov/sites/default/files/AquaStatus_January2018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atmos.umd.edu/pub/Development/AtbdCentral/GSICS_ATBD_RayMatch_NASA_2011_09.pdf" TargetMode="External"/><Relationship Id="rId2" Type="http://schemas.openxmlformats.org/officeDocument/2006/relationships/hyperlink" Target="https://cloudsgate2.larc.nasa.gov/cgi-bin/site/showdoc?mnemonic=SBA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hyperlink" Target="http://www.data.jma.go.jp/mscweb/data/monitoring/gsics/vis/techinfo_visvica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22031" y="1727200"/>
            <a:ext cx="8279841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b="1" dirty="0" smtClean="0">
                <a:solidFill>
                  <a:srgbClr val="FF0000"/>
                </a:solidFill>
              </a:rPr>
              <a:t/>
            </a:r>
            <a:br>
              <a:rPr lang="en-IE" sz="3200" b="1" dirty="0" smtClean="0">
                <a:solidFill>
                  <a:srgbClr val="FF0000"/>
                </a:solidFill>
              </a:rPr>
            </a:br>
            <a:r>
              <a:rPr lang="en-US" altLang="ja-JP" sz="2800" b="1" dirty="0"/>
              <a:t>Annual GSICS Calibration Report for {Agency}</a:t>
            </a:r>
            <a:r>
              <a:rPr lang="en-US" altLang="ja-JP" sz="3200" b="1" dirty="0"/>
              <a:t/>
            </a:r>
            <a:br>
              <a:rPr lang="en-US" altLang="ja-JP" sz="3200" b="1" dirty="0"/>
            </a:br>
            <a:r>
              <a:rPr lang="en-US" altLang="ja-JP" sz="2400" b="1" dirty="0" smtClean="0">
                <a:solidFill>
                  <a:srgbClr val="3333FF"/>
                </a:solidFill>
              </a:rPr>
              <a:t>- </a:t>
            </a:r>
            <a:r>
              <a:rPr lang="en-US" altLang="ja-JP" sz="2400" b="1" dirty="0" smtClean="0">
                <a:solidFill>
                  <a:srgbClr val="3333FF"/>
                </a:solidFill>
              </a:rPr>
              <a:t>Discussion from Data Management point of view</a:t>
            </a:r>
            <a:endParaRPr lang="en-US" sz="2800" b="1" i="1" dirty="0" smtClean="0">
              <a:solidFill>
                <a:srgbClr val="3333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6750" y="4062719"/>
            <a:ext cx="7610475" cy="1736204"/>
          </a:xfrm>
        </p:spPr>
        <p:txBody>
          <a:bodyPr/>
          <a:lstStyle/>
          <a:p>
            <a:pPr eaLnBrk="1" hangingPunct="1"/>
            <a:r>
              <a:rPr lang="en-US" altLang="zh-CN" sz="2400" b="1" i="1" dirty="0" smtClean="0">
                <a:latin typeface="+mj-lt"/>
                <a:ea typeface="+mj-ea"/>
                <a:cs typeface="+mj-cs"/>
              </a:rPr>
              <a:t>Masaya Takahashi (JMA)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Dohyeong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 Kim (KMA),</a:t>
            </a:r>
          </a:p>
          <a:p>
            <a:pPr eaLnBrk="1" hangingPunct="1"/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Tim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Hewison</a:t>
            </a:r>
            <a:r>
              <a:rPr lang="en-US" altLang="zh-CN" sz="2400" i="1" dirty="0">
                <a:latin typeface="+mj-lt"/>
                <a:ea typeface="+mj-ea"/>
                <a:cs typeface="+mj-cs"/>
              </a:rPr>
              <a:t> 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(EUMETSAT),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Xiuqing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400" i="1" dirty="0"/>
              <a:t>”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Scott” Hu (CMA), 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Peter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Miu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 (EUMETSAT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) and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Ashim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 </a:t>
            </a:r>
            <a:r>
              <a:rPr lang="en-US" altLang="zh-CN" sz="2400" i="1" dirty="0" err="1" smtClean="0">
                <a:latin typeface="+mj-lt"/>
                <a:ea typeface="+mj-ea"/>
                <a:cs typeface="+mj-cs"/>
              </a:rPr>
              <a:t>Mitra</a:t>
            </a:r>
            <a:r>
              <a:rPr lang="en-US" altLang="zh-CN" sz="2400" i="1" dirty="0" smtClean="0">
                <a:latin typeface="+mj-lt"/>
                <a:ea typeface="+mj-ea"/>
                <a:cs typeface="+mj-cs"/>
              </a:rPr>
              <a:t> (IMD)</a:t>
            </a:r>
            <a:endParaRPr lang="en-US" altLang="zh-CN" sz="2400" i="1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461187"/>
              </p:ext>
            </p:extLst>
          </p:nvPr>
        </p:nvGraphicFramePr>
        <p:xfrm>
          <a:off x="141375" y="1332270"/>
          <a:ext cx="8861246" cy="139910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15096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285876400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171420365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3150446074"/>
                    </a:ext>
                  </a:extLst>
                </a:gridCol>
                <a:gridCol w="664615">
                  <a:extLst>
                    <a:ext uri="{9D8B030D-6E8A-4147-A177-3AD203B41FA5}">
                      <a16:colId xmlns:a16="http://schemas.microsoft.com/office/drawing/2014/main" xmlns="" val="1155862698"/>
                    </a:ext>
                  </a:extLst>
                </a:gridCol>
              </a:tblGrid>
              <a:tr h="516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BAND07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(3.9)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BAND08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BAND09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(6.9)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BAND10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(7.3)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BAND11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(8.6)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BAND12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(9.6)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BAND13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(10.4)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BAND14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(11.2)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BAND15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(12.4)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BAND16</a:t>
                      </a:r>
                    </a:p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(13.3)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Radiance as Tb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286.0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234.6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243.9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254.6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259.5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286.1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283.8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269.7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Mean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-0.11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-0.173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-0.212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-0.129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-0.05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-0.216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0.036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0.045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-0.04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0.078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>
                          <a:effectLst/>
                          <a:latin typeface="+mn-lt"/>
                        </a:rPr>
                        <a:t>Standard Deviation of Bias (K)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0.008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0.009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0.014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0.012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0.018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0.019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>
                          <a:effectLst/>
                          <a:latin typeface="+mn-lt"/>
                        </a:rPr>
                        <a:t>0.017</a:t>
                      </a:r>
                      <a:endParaRPr lang="en-US" altLang="ja-JP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>
                          <a:effectLst/>
                          <a:latin typeface="+mn-lt"/>
                        </a:rPr>
                        <a:t>0.015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448087" y="971784"/>
            <a:ext cx="829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Calibration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in 2017 (All u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ncertainties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229935" y="2846714"/>
            <a:ext cx="8749185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statistics are derived from Himawari-8/AHI GSICS Re-Analysis Correction vs. </a:t>
            </a:r>
            <a:r>
              <a:rPr kumimoji="1" lang="en-US" altLang="ja-JP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(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ATBD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Radiance: typical scene defined by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GSICS for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inter-comparison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sensors’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inter-calibration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of Bias is calculated as estimated as rolling standard deviation of Tb Bias over 29-days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2000" dirty="0" smtClean="0">
                <a:solidFill>
                  <a:prstClr val="black"/>
                </a:solidFill>
              </a:rPr>
              <a:t>Calibration Performance: Himawari-8/AHI Infrared Bands</a:t>
            </a:r>
            <a:endParaRPr kumimoji="1"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83760" y="3712651"/>
            <a:ext cx="6248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series of Himawari-8/AHI Tb biases w.r.t. </a:t>
            </a:r>
            <a:r>
              <a:rPr lang="en-US" altLang="ja-JP" sz="13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-A/IASI at standard radiance</a:t>
            </a:r>
            <a:endParaRPr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" b="28187"/>
          <a:stretch/>
        </p:blipFill>
        <p:spPr bwMode="auto">
          <a:xfrm>
            <a:off x="546060" y="4005039"/>
            <a:ext cx="7052182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MA802B\Desktop\inde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1" t="75357" r="48144" b="1316"/>
          <a:stretch/>
        </p:blipFill>
        <p:spPr bwMode="auto">
          <a:xfrm>
            <a:off x="7728645" y="4942114"/>
            <a:ext cx="627841" cy="16655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70857" y="4038597"/>
            <a:ext cx="5874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Use of GSICS Plotting Tool is recommended if available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16045" y="971784"/>
            <a:ext cx="8937523" cy="288706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the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instrument’s</a:t>
            </a:r>
          </a:p>
          <a:p>
            <a:pPr algn="ctr"/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or a few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3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846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ko-KR" alt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4528" y="1543695"/>
            <a:ext cx="8574340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Report format (incl. use of colors)</a:t>
            </a:r>
          </a:p>
          <a:p>
            <a:pPr marL="717550" lvl="1" indent="-363538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2000" b="1" dirty="0" smtClean="0">
                <a:solidFill>
                  <a:srgbClr val="0000FF"/>
                </a:solidFill>
              </a:rPr>
              <a:t>Text? Slide? Spreadsheet? Html?</a:t>
            </a:r>
          </a:p>
          <a:p>
            <a:pPr marL="51911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Links to GSICS relevant information</a:t>
            </a:r>
          </a:p>
          <a:p>
            <a:pPr marL="717550" lvl="1" indent="-363538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kumimoji="1" lang="en-US" altLang="ja-JP" sz="2000" b="1" dirty="0" smtClean="0">
                <a:solidFill>
                  <a:srgbClr val="0000FF"/>
                </a:solidFill>
              </a:rPr>
              <a:t>WMO/OSCAR, Instrument Calibration Landing Page, Instrument Performance Monitoring System, GPRC Website, …</a:t>
            </a:r>
          </a:p>
          <a:p>
            <a:pPr marL="519113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b="1" dirty="0" smtClean="0"/>
              <a:t>…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18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err="1" smtClean="0"/>
              <a:t>Colors</a:t>
            </a:r>
            <a:r>
              <a:rPr lang="en-GB" sz="3200" dirty="0" smtClean="0"/>
              <a:t> for Instrument Status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3617" y="2124293"/>
            <a:ext cx="2787926" cy="33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12" y="2180509"/>
            <a:ext cx="2927093" cy="40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3986968" y="1775009"/>
            <a:ext cx="1438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hlinkClick r:id="rId4"/>
              </a:rPr>
              <a:t>CMA</a:t>
            </a:r>
            <a:endParaRPr lang="ja-JP" alt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7161" y="2236673"/>
            <a:ext cx="2469251" cy="39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6313788" y="1775009"/>
            <a:ext cx="1915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hlinkClick r:id="rId6"/>
              </a:rPr>
              <a:t>EUMETSAT</a:t>
            </a: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86049" y="1754961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hlinkClick r:id="rId7"/>
              </a:rPr>
              <a:t>NOAA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3806" y="1040059"/>
            <a:ext cx="813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Do we agree to use existing color convention?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26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dirty="0" smtClean="0"/>
              <a:t>Adding hyperlinks to GSICS relevant webpages</a:t>
            </a:r>
            <a:endParaRPr lang="en-GB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231876"/>
              </p:ext>
            </p:extLst>
          </p:nvPr>
        </p:nvGraphicFramePr>
        <p:xfrm>
          <a:off x="222104" y="1799732"/>
          <a:ext cx="8667863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0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8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0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261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Satellite (status)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ECT</a:t>
                      </a:r>
                      <a:r>
                        <a:rPr kumimoji="1" lang="en-US" altLang="ja-JP" sz="1500" baseline="0" dirty="0"/>
                        <a:t> (</a:t>
                      </a:r>
                      <a:r>
                        <a:rPr kumimoji="1" lang="en-US" altLang="ja-JP" sz="1500" baseline="0" dirty="0" err="1" smtClean="0"/>
                        <a:t>Asc</a:t>
                      </a:r>
                      <a:r>
                        <a:rPr kumimoji="1" lang="en-US" altLang="ja-JP" sz="1500" baseline="0" dirty="0" smtClean="0"/>
                        <a:t>.)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Launch date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EO instruments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2"/>
                        </a:rPr>
                        <a:t>NOAA-15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18:11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1998-05-13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AMSU-B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4"/>
                        </a:rPr>
                        <a:t>NOAA-18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18:52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2005-05-20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MHS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SBUV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0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5"/>
                        </a:rPr>
                        <a:t>NOAA-19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15:12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2009-02-06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3"/>
                        </a:rPr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MHS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SBUV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6"/>
                        </a:rPr>
                        <a:t>NOAA-20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XX:XX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2017-11-18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7"/>
                        </a:rPr>
                        <a:t>ATMS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err="1" smtClean="0">
                          <a:hlinkClick r:id="rId8"/>
                        </a:rPr>
                        <a:t>CrIS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>
                          <a:hlinkClick r:id="rId9"/>
                        </a:rPr>
                        <a:t>VIIRS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OMPS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CERES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89741" y="1059776"/>
            <a:ext cx="876334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2000" b="1" dirty="0" smtClean="0"/>
              <a:t>Too many hyperlinks – useful for users? could cause user’s confusion? </a:t>
            </a:r>
            <a:endParaRPr kumimoji="1" lang="ja-JP" altLang="en-US" sz="2000" b="1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245806" y="3606094"/>
            <a:ext cx="2222092" cy="929148"/>
          </a:xfrm>
          <a:prstGeom prst="wedgeRoundRectCallout">
            <a:avLst>
              <a:gd name="adj1" fmla="val -23526"/>
              <a:gd name="adj2" fmla="val -724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200" dirty="0" smtClean="0"/>
              <a:t>Hyperlinks </a:t>
            </a:r>
            <a:r>
              <a:rPr kumimoji="1" lang="en-US" altLang="ja-JP" sz="2200" dirty="0"/>
              <a:t>to </a:t>
            </a:r>
            <a:r>
              <a:rPr kumimoji="1" lang="en-US" altLang="ja-JP" sz="2200" b="1" dirty="0" smtClean="0"/>
              <a:t>WMO/OSCAR</a:t>
            </a:r>
            <a:r>
              <a:rPr kumimoji="1" lang="en-US" altLang="ja-JP" sz="2200" dirty="0" smtClean="0"/>
              <a:t>?</a:t>
            </a:r>
            <a:endParaRPr kumimoji="1" lang="ja-JP" altLang="en-US" sz="2200" dirty="0"/>
          </a:p>
        </p:txBody>
      </p:sp>
      <p:sp>
        <p:nvSpPr>
          <p:cNvPr id="14" name="角丸四角形吹き出し 13"/>
          <p:cNvSpPr/>
          <p:nvPr/>
        </p:nvSpPr>
        <p:spPr>
          <a:xfrm>
            <a:off x="3028335" y="3606092"/>
            <a:ext cx="5968181" cy="1224118"/>
          </a:xfrm>
          <a:prstGeom prst="wedgeRoundRectCallout">
            <a:avLst>
              <a:gd name="adj1" fmla="val -27553"/>
              <a:gd name="adj2" fmla="val -733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200" dirty="0" smtClean="0"/>
              <a:t>Hyperlinks to 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kumimoji="1" lang="en-US" altLang="ja-JP" sz="2200" b="1" dirty="0"/>
              <a:t>E</a:t>
            </a:r>
            <a:r>
              <a:rPr kumimoji="1" lang="en-US" altLang="ja-JP" sz="2200" b="1" dirty="0" smtClean="0"/>
              <a:t>ach agency’s Instruments Landing Page?</a:t>
            </a:r>
          </a:p>
          <a:p>
            <a:pPr marL="342900" indent="-166688">
              <a:buFont typeface="Arial" panose="020B0604020202020204" pitchFamily="34" charset="0"/>
              <a:buChar char="•"/>
            </a:pPr>
            <a:r>
              <a:rPr kumimoji="1" lang="en-US" altLang="ja-JP" sz="2200" b="1" dirty="0" smtClean="0"/>
              <a:t>WMO/OSCAR if Landing Page does not exist?</a:t>
            </a:r>
            <a:endParaRPr kumimoji="1" lang="ja-JP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7599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4" y="241133"/>
            <a:ext cx="5673013" cy="852106"/>
          </a:xfrm>
        </p:spPr>
        <p:txBody>
          <a:bodyPr/>
          <a:lstStyle/>
          <a:p>
            <a:pPr marL="361950" indent="-361950"/>
            <a:r>
              <a:rPr lang="en-US" altLang="ja-JP" sz="2800" dirty="0" smtClean="0"/>
              <a:t>GDWG/GRWG Joint Action at GSICS-EP-18 (Jun 2017)</a:t>
            </a:r>
            <a:endParaRPr lang="en-US" altLang="ja-JP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03" y="1376630"/>
            <a:ext cx="8694337" cy="2220679"/>
          </a:xfrm>
        </p:spPr>
        <p:txBody>
          <a:bodyPr/>
          <a:lstStyle/>
          <a:p>
            <a:pPr marL="361950" indent="-361950">
              <a:lnSpc>
                <a:spcPct val="120000"/>
              </a:lnSpc>
            </a:pPr>
            <a:r>
              <a:rPr lang="en-US" altLang="ja-JP" sz="2000" dirty="0"/>
              <a:t>GDWG/GRWG were asked by GSICS-EP to provide instrument performance report using GSICS inter-calibration methods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1800" dirty="0"/>
              <a:t>Benefits for both GSICS and satellite data user’s communities</a:t>
            </a:r>
          </a:p>
          <a:p>
            <a:pPr marL="361950" indent="-361950">
              <a:lnSpc>
                <a:spcPct val="120000"/>
              </a:lnSpc>
            </a:pPr>
            <a:r>
              <a:rPr lang="en-US" altLang="ja-JP" sz="2000" dirty="0" smtClean="0"/>
              <a:t>Drafting a template of the report will be discussed tomorrow</a:t>
            </a:r>
            <a:endParaRPr lang="en-US" altLang="ja-JP" sz="2000" dirty="0"/>
          </a:p>
          <a:p>
            <a:pPr marL="361950" indent="-361950">
              <a:lnSpc>
                <a:spcPct val="120000"/>
              </a:lnSpc>
            </a:pPr>
            <a:r>
              <a:rPr lang="en-US" altLang="ja-JP" sz="2000" dirty="0" smtClean="0"/>
              <a:t>Need </a:t>
            </a:r>
            <a:r>
              <a:rPr lang="en-US" altLang="ja-JP" sz="2000" dirty="0" smtClean="0">
                <a:solidFill>
                  <a:srgbClr val="3333FF"/>
                </a:solidFill>
              </a:rPr>
              <a:t>GDWG thoughts/ideas/recommendations</a:t>
            </a:r>
            <a:r>
              <a:rPr lang="en-US" altLang="ja-JP" sz="2000" dirty="0" smtClean="0"/>
              <a:t> before the discussion</a:t>
            </a:r>
            <a:endParaRPr lang="en-US" altLang="ja-JP" sz="1800" dirty="0"/>
          </a:p>
          <a:p>
            <a:pPr marL="361950" indent="-361950">
              <a:lnSpc>
                <a:spcPct val="120000"/>
              </a:lnSpc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196453"/>
              </p:ext>
            </p:extLst>
          </p:nvPr>
        </p:nvGraphicFramePr>
        <p:xfrm>
          <a:off x="321546" y="3807936"/>
          <a:ext cx="8531049" cy="20244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5560"/>
                <a:gridCol w="5275385"/>
                <a:gridCol w="1082271"/>
                <a:gridCol w="1017833"/>
              </a:tblGrid>
              <a:tr h="341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Reference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 Description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Actionee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明朝"/>
                          <a:cs typeface="Arial"/>
                        </a:rPr>
                        <a:t>Due date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</a:tr>
              <a:tr h="10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EP-18.A03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GDWG and GRWG to develop an approach for an Annual GSICS report on the State of the Observing System with respect to Instrument Performance and Inter-comparisons with GSICS Reference Instruments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(from presentations given at the GRWG meeting)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GDWG and GRWG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EP-19</a:t>
                      </a:r>
                      <a:endParaRPr lang="ja-JP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 smtClean="0"/>
              <a:t>CGMS (</a:t>
            </a:r>
            <a:r>
              <a:rPr lang="en-US" sz="2600" dirty="0"/>
              <a:t>Coordination Group for Meteorological </a:t>
            </a:r>
            <a:r>
              <a:rPr lang="en-US" sz="2600" dirty="0" smtClean="0"/>
              <a:t>Satellites) WPs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8983" y="1306295"/>
            <a:ext cx="8312513" cy="733518"/>
          </a:xfrm>
        </p:spPr>
        <p:txBody>
          <a:bodyPr/>
          <a:lstStyle/>
          <a:p>
            <a:pPr marL="361950" indent="-361950"/>
            <a:r>
              <a:rPr lang="en-US" sz="2000" dirty="0" smtClean="0"/>
              <a:t>CGMS member agencies have been reporting their </a:t>
            </a:r>
            <a:r>
              <a:rPr lang="en-US" sz="2000" dirty="0" smtClean="0">
                <a:solidFill>
                  <a:srgbClr val="3333FF"/>
                </a:solidFill>
              </a:rPr>
              <a:t>spacecraft status using the same format (text-format document)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6" y="2206684"/>
            <a:ext cx="7742864" cy="389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311" y="2572342"/>
            <a:ext cx="4220359" cy="354710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19" y="2572342"/>
            <a:ext cx="4204009" cy="3547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8983" y="1246007"/>
            <a:ext cx="8312513" cy="1537392"/>
          </a:xfrm>
        </p:spPr>
        <p:txBody>
          <a:bodyPr/>
          <a:lstStyle/>
          <a:p>
            <a:pPr marL="361950" indent="-361950"/>
            <a:r>
              <a:rPr lang="en-US" sz="2000" dirty="0" smtClean="0"/>
              <a:t>We could also formulate the template for GSICS agency’s reports on instrument performance</a:t>
            </a:r>
          </a:p>
          <a:p>
            <a:pPr marL="361950" indent="-361950"/>
            <a:r>
              <a:rPr lang="en-US" sz="2000" dirty="0" smtClean="0"/>
              <a:t>To be reported to CGMS meeting (+ uploaded on the GSICS Wiki?)</a:t>
            </a:r>
          </a:p>
          <a:p>
            <a:pPr marL="361950" indent="-361950"/>
            <a:endParaRPr lang="en-US" sz="2000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37470" y="301451"/>
            <a:ext cx="5449330" cy="724168"/>
          </a:xfrm>
        </p:spPr>
        <p:txBody>
          <a:bodyPr/>
          <a:lstStyle/>
          <a:p>
            <a:r>
              <a:rPr lang="en-US" sz="3600" dirty="0" smtClean="0"/>
              <a:t>Proposal for the Report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203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355030"/>
            <a:ext cx="5449330" cy="750973"/>
          </a:xfrm>
        </p:spPr>
        <p:txBody>
          <a:bodyPr/>
          <a:lstStyle/>
          <a:p>
            <a:r>
              <a:rPr lang="en-US" sz="3200" dirty="0" smtClean="0"/>
              <a:t>Concepts of the Report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6992" y="1334632"/>
            <a:ext cx="8786332" cy="4722125"/>
          </a:xfrm>
        </p:spPr>
        <p:txBody>
          <a:bodyPr/>
          <a:lstStyle/>
          <a:p>
            <a:pPr marL="452438" indent="-452438">
              <a:lnSpc>
                <a:spcPct val="120000"/>
              </a:lnSpc>
            </a:pPr>
            <a:r>
              <a:rPr lang="en-US" sz="2000" dirty="0" smtClean="0"/>
              <a:t>Target readers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Satellite data users (+ satellite operators?)</a:t>
            </a:r>
          </a:p>
          <a:p>
            <a:pPr marL="452438" indent="-452438">
              <a:lnSpc>
                <a:spcPct val="120000"/>
              </a:lnSpc>
            </a:pPr>
            <a:r>
              <a:rPr lang="en-US" sz="2000" dirty="0" smtClean="0"/>
              <a:t>Adopting </a:t>
            </a:r>
            <a:r>
              <a:rPr lang="en-US" sz="2000" dirty="0" smtClean="0">
                <a:solidFill>
                  <a:srgbClr val="0000FF"/>
                </a:solidFill>
              </a:rPr>
              <a:t>existing formats/conventions</a:t>
            </a:r>
            <a:r>
              <a:rPr lang="en-US" sz="2000" dirty="0" smtClean="0"/>
              <a:t> as possible</a:t>
            </a:r>
          </a:p>
          <a:p>
            <a:pPr marL="452438" indent="-452438">
              <a:lnSpc>
                <a:spcPct val="120000"/>
              </a:lnSpc>
            </a:pPr>
            <a:r>
              <a:rPr lang="en-US" sz="2000" dirty="0" smtClean="0"/>
              <a:t>Be </a:t>
            </a:r>
            <a:r>
              <a:rPr lang="en-US" sz="2000" dirty="0" smtClean="0">
                <a:solidFill>
                  <a:srgbClr val="0000FF"/>
                </a:solidFill>
              </a:rPr>
              <a:t>simple</a:t>
            </a:r>
            <a:r>
              <a:rPr lang="en-US" sz="2000" dirty="0" smtClean="0"/>
              <a:t> / fewer slides for </a:t>
            </a:r>
            <a:r>
              <a:rPr lang="en-US" sz="2000" dirty="0" smtClean="0">
                <a:solidFill>
                  <a:srgbClr val="0000FF"/>
                </a:solidFill>
              </a:rPr>
              <a:t>non calibration experts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00FF"/>
                </a:solidFill>
              </a:rPr>
              <a:t>Reducing GSICS members’ work </a:t>
            </a:r>
            <a:r>
              <a:rPr lang="en-US" sz="1800" dirty="0" smtClean="0"/>
              <a:t>is also important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800" dirty="0" smtClean="0"/>
              <a:t>Detailed information can be uploaded on Calibration Landing Page </a:t>
            </a:r>
          </a:p>
          <a:p>
            <a:pPr marL="452438" indent="-452438">
              <a:lnSpc>
                <a:spcPct val="120000"/>
              </a:lnSpc>
            </a:pPr>
            <a:r>
              <a:rPr lang="en-US" sz="2000" dirty="0" smtClean="0"/>
              <a:t>Existing satellite/instrument reports helped us a lot for drafting the report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hlinkClick r:id="rId2"/>
              </a:rPr>
              <a:t>Weekly NOAA POLAR-Orbiting Spacecraft Status </a:t>
            </a:r>
            <a:r>
              <a:rPr lang="en-US" sz="1600" dirty="0" smtClean="0">
                <a:hlinkClick r:id="rId2"/>
              </a:rPr>
              <a:t>Reports</a:t>
            </a:r>
            <a:endParaRPr lang="en-US" sz="1600" dirty="0"/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hlinkClick r:id="rId3"/>
              </a:rPr>
              <a:t>IASI L0 and L1 Daily Monitoring </a:t>
            </a:r>
            <a:r>
              <a:rPr lang="en-US" sz="1600" dirty="0" smtClean="0">
                <a:hlinkClick r:id="rId3"/>
              </a:rPr>
              <a:t>Report</a:t>
            </a:r>
            <a:endParaRPr lang="en-US" sz="1600" dirty="0"/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hlinkClick r:id="rId4"/>
              </a:rPr>
              <a:t>Aqua Status File</a:t>
            </a:r>
            <a:r>
              <a:rPr lang="en-US" sz="1600" dirty="0" smtClean="0"/>
              <a:t> </a:t>
            </a:r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hlinkClick r:id="rId5"/>
              </a:rPr>
              <a:t>MODIS Weekly Reports</a:t>
            </a:r>
            <a:endParaRPr lang="en-US" sz="1600" dirty="0" smtClean="0"/>
          </a:p>
          <a:p>
            <a:pPr marL="622300" indent="-350838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1600" dirty="0" smtClean="0"/>
              <a:t>and so on …</a:t>
            </a:r>
          </a:p>
        </p:txBody>
      </p:sp>
    </p:spTree>
    <p:extLst>
      <p:ext uri="{BB962C8B-B14F-4D97-AF65-F5344CB8AC3E}">
        <p14:creationId xmlns:p14="http://schemas.microsoft.com/office/powerpoint/2010/main" val="5850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6" y="2061292"/>
            <a:ext cx="9143999" cy="3133008"/>
          </a:xfrm>
        </p:spPr>
        <p:txBody>
          <a:bodyPr/>
          <a:lstStyle/>
          <a:p>
            <a:r>
              <a:rPr lang="en-IE" sz="4000" b="1" dirty="0">
                <a:latin typeface="Arial" pitchFamily="34" charset="0"/>
                <a:cs typeface="Arial" pitchFamily="34" charset="0"/>
              </a:rPr>
              <a:t>GSICS Report</a:t>
            </a:r>
            <a:br>
              <a:rPr lang="en-IE" sz="4000" b="1" dirty="0">
                <a:latin typeface="Arial" pitchFamily="34" charset="0"/>
                <a:cs typeface="Arial" pitchFamily="34" charset="0"/>
              </a:rPr>
            </a:br>
            <a:r>
              <a:rPr lang="en-IE" sz="4000" b="1" dirty="0">
                <a:latin typeface="Arial" pitchFamily="34" charset="0"/>
                <a:cs typeface="Arial" pitchFamily="34" charset="0"/>
              </a:rPr>
              <a:t>- State of the Observing System -</a:t>
            </a:r>
            <a:br>
              <a:rPr lang="en-IE" sz="4000" b="1" dirty="0">
                <a:latin typeface="Arial" pitchFamily="34" charset="0"/>
                <a:cs typeface="Arial" pitchFamily="34" charset="0"/>
              </a:rPr>
            </a:br>
            <a:r>
              <a:rPr lang="en-IE" sz="2800" b="1" dirty="0">
                <a:latin typeface="Arial" pitchFamily="34" charset="0"/>
                <a:cs typeface="Arial" pitchFamily="34" charset="0"/>
              </a:rPr>
              <a:t>(Instrument Performance and Inter-comparisons </a:t>
            </a:r>
            <a:br>
              <a:rPr lang="en-IE" sz="2800" b="1" dirty="0">
                <a:latin typeface="Arial" pitchFamily="34" charset="0"/>
                <a:cs typeface="Arial" pitchFamily="34" charset="0"/>
              </a:rPr>
            </a:br>
            <a:r>
              <a:rPr lang="en-IE" sz="2800" b="1" dirty="0">
                <a:latin typeface="Arial" pitchFamily="34" charset="0"/>
                <a:cs typeface="Arial" pitchFamily="34" charset="0"/>
              </a:rPr>
              <a:t>with GISCS Reference Instrument)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9838" y="5196670"/>
            <a:ext cx="9143999" cy="105506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(Agency)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240" y="258016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Strawman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9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1" y="119744"/>
            <a:ext cx="5841437" cy="551022"/>
          </a:xfrm>
        </p:spPr>
        <p:txBody>
          <a:bodyPr/>
          <a:lstStyle/>
          <a:p>
            <a:pPr algn="l"/>
            <a:r>
              <a:rPr lang="en-GB" sz="2400" dirty="0"/>
              <a:t>Satellite/Instruments Summary - </a:t>
            </a:r>
            <a:r>
              <a:rPr lang="en-GB" sz="2400" dirty="0" smtClean="0"/>
              <a:t>NOAA</a:t>
            </a:r>
            <a:endParaRPr lang="en-GB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41358"/>
              </p:ext>
            </p:extLst>
          </p:nvPr>
        </p:nvGraphicFramePr>
        <p:xfrm>
          <a:off x="251600" y="1010580"/>
          <a:ext cx="8667863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1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7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1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32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60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7674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8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208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261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Satellite (status)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ECT</a:t>
                      </a:r>
                      <a:r>
                        <a:rPr kumimoji="1" lang="en-US" altLang="ja-JP" sz="1500" baseline="0" dirty="0"/>
                        <a:t> (</a:t>
                      </a:r>
                      <a:r>
                        <a:rPr kumimoji="1" lang="en-US" altLang="ja-JP" sz="1500" baseline="0" dirty="0" err="1" smtClean="0"/>
                        <a:t>Asc</a:t>
                      </a:r>
                      <a:r>
                        <a:rPr kumimoji="1" lang="en-US" altLang="ja-JP" sz="1500" baseline="0" dirty="0" smtClean="0"/>
                        <a:t>.)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Launch date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EO instruments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NOAA-15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18:11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1998-05-13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AMSU-B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NOAA-18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18:52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2005-05-20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MHS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SBUV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07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NOAA-19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(Op)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15:12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2009-02-06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AMSU-A1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AMSU-A2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MHS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AVHRR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HIRS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SBUV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NOAA-20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(P)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XX:XX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2017-11-18</a:t>
                      </a:r>
                      <a:endParaRPr kumimoji="1" lang="ja-JP" altLang="en-US" sz="15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ATMS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 err="1"/>
                        <a:t>CrIS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VIIRS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OMPS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500" dirty="0"/>
                        <a:t>CERES</a:t>
                      </a:r>
                      <a:endParaRPr kumimoji="1" lang="ja-JP" altLang="en-US" sz="1500" dirty="0"/>
                    </a:p>
                  </a:txBody>
                  <a:tcPr marL="84406" marR="84406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5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587" y="2816626"/>
            <a:ext cx="5893180" cy="34271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2017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800" dirty="0"/>
              <a:t>2017-XX-XX: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IE" altLang="ko-KR" sz="1800" dirty="0"/>
              <a:t> </a:t>
            </a:r>
            <a:endParaRPr lang="en-IE" sz="1800" dirty="0"/>
          </a:p>
        </p:txBody>
      </p:sp>
      <p:graphicFrame>
        <p:nvGraphicFramePr>
          <p:cNvPr id="7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12312"/>
              </p:ext>
            </p:extLst>
          </p:nvPr>
        </p:nvGraphicFramePr>
        <p:xfrm>
          <a:off x="6738652" y="3109371"/>
          <a:ext cx="2031724" cy="35765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212"/>
                <a:gridCol w="2643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173"/>
              </a:tblGrid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dirty="0" smtClean="0"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r>
                        <a:rPr lang="en-US" altLang="ko-KR" sz="1050" baseline="0" dirty="0" smtClean="0">
                          <a:latin typeface="Arial" pitchFamily="34" charset="0"/>
                          <a:cs typeface="Arial" pitchFamily="34" charset="0"/>
                        </a:rPr>
                        <a:t> Status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= 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= Pre-operational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6148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= Back-up, secondary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= Limited availability</a:t>
                      </a: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25010"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1050" b="1" dirty="0" smtClean="0">
                          <a:latin typeface="Arial" pitchFamily="34" charset="0"/>
                          <a:cs typeface="Arial" pitchFamily="34" charset="0"/>
                        </a:rPr>
                        <a:t>Instrument Status</a:t>
                      </a:r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5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</a:t>
                      </a:r>
                    </a:p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(or capable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of)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limitations</a:t>
                      </a:r>
                    </a:p>
                    <a:p>
                      <a:pPr latinLnBrk="1"/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(or Standby)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Operational with</a:t>
                      </a:r>
                      <a:r>
                        <a:rPr lang="en-US" altLang="ko-KR" sz="1050" baseline="0" dirty="0">
                          <a:latin typeface="Arial" pitchFamily="34" charset="0"/>
                          <a:cs typeface="Arial" pitchFamily="34" charset="0"/>
                        </a:rPr>
                        <a:t> Degraded Performance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0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Not Operational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Functional,</a:t>
                      </a:r>
                      <a:b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050" dirty="0">
                          <a:latin typeface="Arial" pitchFamily="34" charset="0"/>
                          <a:cs typeface="Arial" pitchFamily="34" charset="0"/>
                        </a:rPr>
                        <a:t>Turned Off</a:t>
                      </a:r>
                      <a:endParaRPr lang="ko-KR" altLang="en-US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36000" marT="36000" marB="36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角丸四角形吹き出し 2"/>
          <p:cNvSpPr/>
          <p:nvPr/>
        </p:nvSpPr>
        <p:spPr>
          <a:xfrm>
            <a:off x="4762500" y="3509908"/>
            <a:ext cx="1679473" cy="609600"/>
          </a:xfrm>
          <a:prstGeom prst="wedgeRoundRectCallout">
            <a:avLst>
              <a:gd name="adj1" fmla="val 69322"/>
              <a:gd name="adj2" fmla="val -162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Used in CGMS Working Paper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4572000" y="4962525"/>
            <a:ext cx="1898547" cy="1143307"/>
          </a:xfrm>
          <a:prstGeom prst="wedgeRoundRectCallout">
            <a:avLst>
              <a:gd name="adj1" fmla="val 70154"/>
              <a:gd name="adj2" fmla="val -568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Used on NOAA/OSPO GOES/POES status webpages</a:t>
            </a:r>
            <a:endParaRPr kumimoji="1" lang="ja-JP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590848"/>
            <a:ext cx="2344650" cy="31330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5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0" y="152402"/>
            <a:ext cx="7886700" cy="551022"/>
          </a:xfrm>
        </p:spPr>
        <p:txBody>
          <a:bodyPr/>
          <a:lstStyle/>
          <a:p>
            <a:pPr algn="l"/>
            <a:r>
              <a:rPr lang="en-GB" sz="2400" dirty="0" smtClean="0"/>
              <a:t>2017 Satellite/Instruments </a:t>
            </a:r>
            <a:r>
              <a:rPr lang="en-GB" sz="2400" dirty="0"/>
              <a:t>Summary </a:t>
            </a:r>
            <a:r>
              <a:rPr lang="en-GB" sz="2400" dirty="0" smtClean="0"/>
              <a:t>– LEO</a:t>
            </a:r>
            <a:endParaRPr lang="en-GB" sz="2400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659013"/>
              </p:ext>
            </p:extLst>
          </p:nvPr>
        </p:nvGraphicFramePr>
        <p:xfrm>
          <a:off x="251600" y="1010580"/>
          <a:ext cx="451634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9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0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2614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Satellite (status)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 h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ECT</a:t>
                      </a:r>
                      <a:r>
                        <a:rPr kumimoji="1" lang="en-US" altLang="ja-JP" sz="1800" baseline="0" dirty="0"/>
                        <a:t> (</a:t>
                      </a:r>
                      <a:r>
                        <a:rPr kumimoji="1" lang="en-US" altLang="ja-JP" sz="1800" baseline="0" dirty="0" err="1" smtClean="0"/>
                        <a:t>Asc</a:t>
                      </a:r>
                      <a:r>
                        <a:rPr kumimoji="1" lang="en-US" altLang="ja-JP" sz="1800" baseline="0" dirty="0" smtClean="0"/>
                        <a:t>.)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Launch date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Sat-A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(Op)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XX:XX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20XXX-XX-XX</a:t>
                      </a:r>
                      <a:endParaRPr kumimoji="1" lang="ja-JP" altLang="en-US" sz="1800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96943"/>
              </p:ext>
            </p:extLst>
          </p:nvPr>
        </p:nvGraphicFramePr>
        <p:xfrm>
          <a:off x="261251" y="1884677"/>
          <a:ext cx="6840771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771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  <a:gridCol w="450000"/>
              </a:tblGrid>
              <a:tr h="2721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EO Instruments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Jan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Feb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Mar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Apr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May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Jun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Jul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Aug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Sep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Oct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Nov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Dec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Instrument-A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</a:tr>
              <a:tr h="13933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Instrument-B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Instrument-C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Instrument-D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Instrument-E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 marL="36000" marR="3600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Instrument-F</a:t>
                      </a:r>
                      <a:endParaRPr kumimoji="1" lang="ja-JP" altLang="en-US" sz="16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 marL="36000" marR="36000">
                    <a:solidFill>
                      <a:srgbClr val="339933"/>
                    </a:solidFill>
                  </a:tcPr>
                </a:tc>
              </a:tr>
            </a:tbl>
          </a:graphicData>
        </a:graphic>
      </p:graphicFrame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12385" y="4441365"/>
            <a:ext cx="5893180" cy="15737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2000" dirty="0"/>
              <a:t>Major calibration relevant events in 2017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sz="1800" dirty="0"/>
              <a:t>2017-XX-XX: 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IE" altLang="ko-KR" sz="1800" dirty="0" smtClean="0"/>
              <a:t>…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IE" sz="1800" dirty="0" smtClean="0"/>
              <a:t>…</a:t>
            </a:r>
            <a:endParaRPr lang="en-IE" sz="1800" dirty="0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1513114" y="4201880"/>
            <a:ext cx="478972" cy="13933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807030" y="5595251"/>
            <a:ext cx="425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Overall instrument status could also be shown as the same color-style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59" y="1022093"/>
            <a:ext cx="1823130" cy="320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69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xmlns="" id="{CAC9EA82-6B12-45E3-AA36-0AA7A28D5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859434"/>
              </p:ext>
            </p:extLst>
          </p:nvPr>
        </p:nvGraphicFramePr>
        <p:xfrm>
          <a:off x="353961" y="1332270"/>
          <a:ext cx="8476917" cy="168866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53497"/>
                <a:gridCol w="953729">
                  <a:extLst>
                    <a:ext uri="{9D8B030D-6E8A-4147-A177-3AD203B41FA5}">
                      <a16:colId xmlns:a16="http://schemas.microsoft.com/office/drawing/2014/main" xmlns="" val="1129682067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xmlns="" val="3460122845"/>
                    </a:ext>
                  </a:extLst>
                </a:gridCol>
                <a:gridCol w="888682">
                  <a:extLst>
                    <a:ext uri="{9D8B030D-6E8A-4147-A177-3AD203B41FA5}">
                      <a16:colId xmlns:a16="http://schemas.microsoft.com/office/drawing/2014/main" xmlns="" val="1791563895"/>
                    </a:ext>
                  </a:extLst>
                </a:gridCol>
                <a:gridCol w="898518">
                  <a:extLst>
                    <a:ext uri="{9D8B030D-6E8A-4147-A177-3AD203B41FA5}">
                      <a16:colId xmlns:a16="http://schemas.microsoft.com/office/drawing/2014/main" xmlns="" val="2641817671"/>
                    </a:ext>
                  </a:extLst>
                </a:gridCol>
                <a:gridCol w="916669">
                  <a:extLst>
                    <a:ext uri="{9D8B030D-6E8A-4147-A177-3AD203B41FA5}">
                      <a16:colId xmlns:a16="http://schemas.microsoft.com/office/drawing/2014/main" xmlns="" val="359817215"/>
                    </a:ext>
                  </a:extLst>
                </a:gridCol>
                <a:gridCol w="916669">
                  <a:extLst>
                    <a:ext uri="{9D8B030D-6E8A-4147-A177-3AD203B41FA5}">
                      <a16:colId xmlns:a16="http://schemas.microsoft.com/office/drawing/2014/main" xmlns="" val="875875644"/>
                    </a:ext>
                  </a:extLst>
                </a:gridCol>
                <a:gridCol w="934821">
                  <a:extLst>
                    <a:ext uri="{9D8B030D-6E8A-4147-A177-3AD203B41FA5}">
                      <a16:colId xmlns:a16="http://schemas.microsoft.com/office/drawing/2014/main" xmlns="" val="2027243740"/>
                    </a:ext>
                  </a:extLst>
                </a:gridCol>
                <a:gridCol w="490100"/>
              </a:tblGrid>
              <a:tr h="5162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Channel Name</a:t>
                      </a:r>
                    </a:p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(Central Wavelength in 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  <a:sym typeface="Symbol" panose="05050102010706020507" pitchFamily="18" charset="2"/>
                        </a:rPr>
                        <a:t>m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)</a:t>
                      </a: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BAND01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(0.47)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BAND02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(0.51)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BAND03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(0.64)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BAND04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(0.86)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BAND05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(1.6)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 dirty="0" smtClean="0">
                          <a:effectLst/>
                          <a:latin typeface="+mn-lt"/>
                        </a:rPr>
                        <a:t>BAND06</a:t>
                      </a:r>
                      <a:endParaRPr lang="en-US" sz="1300" u="none" strike="noStrike" dirty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(2.3)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Units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23255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Ray-matching</a:t>
                      </a:r>
                      <a:r>
                        <a:rPr lang="en-US" sz="1300" b="0" i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w/</a:t>
                      </a:r>
                    </a:p>
                    <a:p>
                      <a:pPr algn="ctr" fontAlgn="ctr"/>
                      <a:r>
                        <a:rPr lang="en-US" sz="1300" b="0" i="0" u="none" strike="noStrike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 S-NPP/VIIRS</a:t>
                      </a:r>
                      <a:endParaRPr lang="en-US" sz="1300" b="0" i="0" u="none" strike="noStrike" dirty="0">
                        <a:solidFill>
                          <a:srgbClr val="3333FF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2.2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+3.1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-2.9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u="none" strike="noStrike" dirty="0" smtClean="0">
                          <a:effectLst/>
                          <a:latin typeface="+mn-lt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-0.8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-6.3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+4.9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8618911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-0.53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0.15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-0.52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-0.79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-0.58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0.06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-0.06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0.13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-0.18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0.11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1138394355"/>
                  </a:ext>
                </a:extLst>
              </a:tr>
              <a:tr h="303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Vicarious Cal. using Aqua/MODIS + RTM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Mean Bias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1.0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+1.7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-1.9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-2.8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1.6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-4.3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1.0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+3.5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</a:t>
                      </a: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0.9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22583054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Annual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Drift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-0.72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-0.92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0.18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-1.26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-1.20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0.17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-0.39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0.12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-0.24 </a:t>
                      </a:r>
                      <a:r>
                        <a:rPr lang="en-US" altLang="ja-JP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± 0.19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游ゴシック" panose="020B0400000000000000" pitchFamily="50" charset="-128"/>
                        </a:rPr>
                        <a:t>%</a:t>
                      </a:r>
                      <a:endParaRPr lang="en-US" altLang="ja-JP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游ゴシック" panose="020B0400000000000000" pitchFamily="50" charset="-128"/>
                      </a:endParaRPr>
                    </a:p>
                  </a:txBody>
                  <a:tcPr marL="42203" marR="42203" anchor="ctr"/>
                </a:tc>
                <a:extLst>
                  <a:ext uri="{0D108BD9-81ED-4DB2-BD59-A6C34878D82A}">
                    <a16:rowId xmlns:a16="http://schemas.microsoft.com/office/drawing/2014/main" xmlns="" val="68534202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1C6FFB28-0744-4297-A6EB-FCFA2F695440}"/>
              </a:ext>
            </a:extLst>
          </p:cNvPr>
          <p:cNvSpPr txBox="1"/>
          <p:nvPr/>
        </p:nvSpPr>
        <p:spPr>
          <a:xfrm>
            <a:off x="436915" y="971784"/>
            <a:ext cx="8492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Statistics of Himawari-8/AHI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VNIR Calibration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Uncertainties are k=1) 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2200609E-0E68-47AF-8ADB-06833B8E56F8}"/>
              </a:ext>
            </a:extLst>
          </p:cNvPr>
          <p:cNvSpPr txBox="1"/>
          <p:nvPr/>
        </p:nvSpPr>
        <p:spPr>
          <a:xfrm>
            <a:off x="350498" y="3145592"/>
            <a:ext cx="861822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Bias: monthly average and standard deviation of the daily results in January 2017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Drift: calculated using Mean Bias from July 2015 to December 2017</a:t>
            </a: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Ray-matching: Spectral Band Adjustment Factors on 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NASA Langley website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compensates Spectral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ATBD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3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 uses optical parameters retrieved from Aqua/MODIS C6 L1B (</a:t>
            </a:r>
            <a:r>
              <a:rPr kumimoji="1" lang="en-US" altLang="ja-JP" sz="1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Reference</a:t>
            </a:r>
            <a:r>
              <a:rPr kumimoji="1" lang="en-US" altLang="ja-JP" sz="1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75496" y="228600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kumimoji="1" lang="en-US" altLang="ja-JP" sz="1800" dirty="0" smtClean="0">
                <a:solidFill>
                  <a:prstClr val="black"/>
                </a:solidFill>
              </a:rPr>
              <a:t>Calibration Performance: Himawari-8/AHI Visible/Near-Infrared Bands</a:t>
            </a:r>
            <a:endParaRPr kumimoji="1" lang="ja-JP" altLang="en-US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2" t="11157" r="1227" b="48262"/>
          <a:stretch/>
        </p:blipFill>
        <p:spPr bwMode="auto">
          <a:xfrm>
            <a:off x="3249182" y="4514487"/>
            <a:ext cx="2775276" cy="2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5" t="58169" r="34387" b="1380"/>
          <a:stretch/>
        </p:blipFill>
        <p:spPr bwMode="auto">
          <a:xfrm>
            <a:off x="6080882" y="4524007"/>
            <a:ext cx="2775915" cy="20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4047864" y="5899218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923823" y="5899217"/>
            <a:ext cx="185715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06528" y="5916238"/>
            <a:ext cx="174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BAND03 (0.64 </a:t>
            </a:r>
            <a:r>
              <a:rPr kumimoji="1" lang="el-GR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46373" y="5916243"/>
            <a:ext cx="168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BAND05 (1.6 </a:t>
            </a:r>
            <a:r>
              <a:rPr kumimoji="1" lang="el-GR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07615" y="4271499"/>
            <a:ext cx="7564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 of the ratio of observation to reference computed using </a:t>
            </a:r>
            <a:r>
              <a:rPr lang="en-US" altLang="ja-JP" sz="1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Ray-matching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ja-JP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Vicarious calibration</a:t>
            </a:r>
            <a:r>
              <a:rPr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" descr="D:\2015-MSC\高橋行端\開発\GEO\ひまわり\Calibration\20180110_VnirCalCmp\tseries_himawari8_vnirca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" t="11157" r="67818" b="48262"/>
          <a:stretch/>
        </p:blipFill>
        <p:spPr bwMode="auto">
          <a:xfrm>
            <a:off x="311170" y="4501286"/>
            <a:ext cx="2914227" cy="201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1247940" y="5893007"/>
            <a:ext cx="1915020" cy="28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94503" y="5911513"/>
            <a:ext cx="176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BAND01 (0.47 </a:t>
            </a:r>
            <a:r>
              <a:rPr kumimoji="1" lang="el-GR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  <a:endParaRPr kumimoji="1" lang="ja-JP" alt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16045" y="951688"/>
            <a:ext cx="8937523" cy="580264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Summarize the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instrument’s</a:t>
            </a:r>
          </a:p>
          <a:p>
            <a:pPr algn="ctr"/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ctr"/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 or a few </a:t>
            </a:r>
            <a:r>
              <a:rPr lang="en-US" altLang="ja-JP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</a:p>
          <a:p>
            <a:pPr algn="ctr"/>
            <a:endParaRPr kumimoji="1" lang="en-US" altLang="ja-JP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ja-JP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07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31960</TotalTime>
  <Words>1101</Words>
  <Application>Microsoft Office PowerPoint</Application>
  <PresentationFormat>画面に合わせる (4:3)</PresentationFormat>
  <Paragraphs>327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Default Design</vt:lpstr>
      <vt:lpstr>Office Theme</vt:lpstr>
      <vt:lpstr> Annual GSICS Calibration Report for {Agency} - Discussion from Data Management point of view</vt:lpstr>
      <vt:lpstr>GDWG/GRWG Joint Action at GSICS-EP-18 (Jun 2017)</vt:lpstr>
      <vt:lpstr>CGMS (Coordination Group for Meteorological Satellites) WPs</vt:lpstr>
      <vt:lpstr>Proposal for the Report</vt:lpstr>
      <vt:lpstr>Concepts of the Report</vt:lpstr>
      <vt:lpstr>GSICS Report - State of the Observing System - (Instrument Performance and Inter-comparisons  with GISCS Reference Instrument)</vt:lpstr>
      <vt:lpstr>Satellite/Instruments Summary - NOAA</vt:lpstr>
      <vt:lpstr>2017 Satellite/Instruments Summary – LEO</vt:lpstr>
      <vt:lpstr>PowerPoint プレゼンテーション</vt:lpstr>
      <vt:lpstr>PowerPoint プレゼンテーション</vt:lpstr>
      <vt:lpstr>PowerPoint プレゼンテーション</vt:lpstr>
      <vt:lpstr>Colors for Instrument Status</vt:lpstr>
      <vt:lpstr>Adding hyperlinks to GSICS relevant webpages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Masaya Takahashi</cp:lastModifiedBy>
  <cp:revision>932</cp:revision>
  <dcterms:created xsi:type="dcterms:W3CDTF">2004-06-10T15:46:18Z</dcterms:created>
  <dcterms:modified xsi:type="dcterms:W3CDTF">2018-03-16T04:41:03Z</dcterms:modified>
</cp:coreProperties>
</file>