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6C18-A60C-4777-82BC-94AEB4EB2501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D6A-AB12-46F2-8B55-3A0E8CDA64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71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6C18-A60C-4777-82BC-94AEB4EB2501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D6A-AB12-46F2-8B55-3A0E8CDA64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8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6C18-A60C-4777-82BC-94AEB4EB2501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D6A-AB12-46F2-8B55-3A0E8CDA64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87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6C18-A60C-4777-82BC-94AEB4EB2501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D6A-AB12-46F2-8B55-3A0E8CDA64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7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6C18-A60C-4777-82BC-94AEB4EB2501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D6A-AB12-46F2-8B55-3A0E8CDA64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7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6C18-A60C-4777-82BC-94AEB4EB2501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D6A-AB12-46F2-8B55-3A0E8CDA64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66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6C18-A60C-4777-82BC-94AEB4EB2501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D6A-AB12-46F2-8B55-3A0E8CDA64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7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6C18-A60C-4777-82BC-94AEB4EB2501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D6A-AB12-46F2-8B55-3A0E8CDA64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18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6C18-A60C-4777-82BC-94AEB4EB2501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D6A-AB12-46F2-8B55-3A0E8CDA64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90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6C18-A60C-4777-82BC-94AEB4EB2501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D6A-AB12-46F2-8B55-3A0E8CDA64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19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6C18-A60C-4777-82BC-94AEB4EB2501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D6A-AB12-46F2-8B55-3A0E8CDA64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39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26C18-A60C-4777-82BC-94AEB4EB2501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FD6A-AB12-46F2-8B55-3A0E8CDA64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22.png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3" Type="http://schemas.openxmlformats.org/officeDocument/2006/relationships/image" Target="../media/image20.emf"/><Relationship Id="rId21" Type="http://schemas.openxmlformats.org/officeDocument/2006/relationships/image" Target="../media/image14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wmf"/><Relationship Id="rId17" Type="http://schemas.openxmlformats.org/officeDocument/2006/relationships/image" Target="../media/image12.wmf"/><Relationship Id="rId25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0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28" Type="http://schemas.openxmlformats.org/officeDocument/2006/relationships/oleObject" Target="../embeddings/oleObject12.bin"/><Relationship Id="rId10" Type="http://schemas.openxmlformats.org/officeDocument/2006/relationships/image" Target="../media/image9.wmf"/><Relationship Id="rId19" Type="http://schemas.openxmlformats.org/officeDocument/2006/relationships/image" Target="../media/image13.wmf"/><Relationship Id="rId31" Type="http://schemas.openxmlformats.org/officeDocument/2006/relationships/image" Target="../media/image19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17.wmf"/><Relationship Id="rId30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96271"/>
            <a:ext cx="7772400" cy="2387600"/>
          </a:xfrm>
        </p:spPr>
        <p:txBody>
          <a:bodyPr>
            <a:noAutofit/>
          </a:bodyPr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FY-3/MWRI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Warm Target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Reflector Emissivity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370307"/>
            <a:ext cx="6858000" cy="2610872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Shengli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Wu@NSMC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XinXin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Xie@SSITT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Miao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Zhang@NSMC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Hongxin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Xie@SSITT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GSICS 2018@Shanghai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2018.03.22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1904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Target correction : Error Source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15858"/>
            <a:ext cx="7886700" cy="4561105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parameters that affect scale factors(Gain)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of Receiver (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arameter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Warm/cold reflectors emission(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arameter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lobe of warm reflector(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arameter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Sudden change Only appear on back lobe of warm reflector.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1" y="4201555"/>
            <a:ext cx="2545224" cy="1908388"/>
          </a:xfrm>
          <a:prstGeom prst="rect">
            <a:avLst/>
          </a:prstGeom>
        </p:spPr>
      </p:pic>
      <p:pic>
        <p:nvPicPr>
          <p:cNvPr id="5" name="内容占位符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45" y="4201556"/>
            <a:ext cx="2549060" cy="19083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4896" y="4496654"/>
            <a:ext cx="3674950" cy="131818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5403" y="4434214"/>
            <a:ext cx="713983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58855" y="4434214"/>
            <a:ext cx="713983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69142" y="4625236"/>
            <a:ext cx="713983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5745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Target correction : Error Source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584231"/>
            <a:ext cx="71151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443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Target correction : Error Source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600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1" y="1296444"/>
            <a:ext cx="8202219" cy="48369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5" name="文本框 4"/>
          <p:cNvSpPr txBox="1"/>
          <p:nvPr/>
        </p:nvSpPr>
        <p:spPr>
          <a:xfrm>
            <a:off x="1546305" y="1800946"/>
            <a:ext cx="364556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Different Color: Back lobe factors</a:t>
            </a:r>
          </a:p>
          <a:p>
            <a:r>
              <a:rPr lang="en-US" altLang="zh-CN" dirty="0" smtClean="0"/>
              <a:t>Up: Gain</a:t>
            </a:r>
          </a:p>
          <a:p>
            <a:r>
              <a:rPr lang="en-US" altLang="zh-CN" dirty="0" smtClean="0"/>
              <a:t>Down: </a:t>
            </a:r>
            <a:r>
              <a:rPr lang="en-US" altLang="zh-CN" dirty="0" err="1" smtClean="0"/>
              <a:t>Stdev</a:t>
            </a:r>
            <a:r>
              <a:rPr lang="en-US" altLang="zh-CN" dirty="0" smtClean="0"/>
              <a:t> of Gain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0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0515" y="3898612"/>
            <a:ext cx="55435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337" y="1347586"/>
            <a:ext cx="4252045" cy="264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1904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Target correction : Error Source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3004640" y="1681725"/>
            <a:ext cx="168512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110CEE"/>
                </a:solidFill>
              </a:rPr>
              <a:t>Gain</a:t>
            </a:r>
            <a:endParaRPr lang="en-US" altLang="zh-CN" b="1" dirty="0">
              <a:solidFill>
                <a:srgbClr val="110CEE"/>
              </a:solidFill>
            </a:endParaRPr>
          </a:p>
          <a:p>
            <a:r>
              <a:rPr lang="en-US" altLang="zh-CN" b="1" dirty="0" err="1" smtClean="0">
                <a:solidFill>
                  <a:srgbClr val="00B050"/>
                </a:solidFill>
              </a:rPr>
              <a:t>Stdev</a:t>
            </a:r>
            <a:r>
              <a:rPr lang="en-US" altLang="zh-CN" b="1" dirty="0" smtClean="0">
                <a:solidFill>
                  <a:srgbClr val="00B050"/>
                </a:solidFill>
              </a:rPr>
              <a:t> of Gain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Before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04640" y="4156848"/>
            <a:ext cx="168512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110CEE"/>
                </a:solidFill>
              </a:rPr>
              <a:t>Gain</a:t>
            </a:r>
            <a:endParaRPr lang="en-US" altLang="zh-CN" b="1" dirty="0">
              <a:solidFill>
                <a:srgbClr val="110CEE"/>
              </a:solidFill>
            </a:endParaRPr>
          </a:p>
          <a:p>
            <a:r>
              <a:rPr lang="en-US" altLang="zh-CN" b="1" dirty="0" err="1" smtClean="0">
                <a:solidFill>
                  <a:srgbClr val="00B050"/>
                </a:solidFill>
              </a:rPr>
              <a:t>Stdev</a:t>
            </a:r>
            <a:r>
              <a:rPr lang="en-US" altLang="zh-CN" b="1" dirty="0" smtClean="0">
                <a:solidFill>
                  <a:srgbClr val="00B050"/>
                </a:solidFill>
              </a:rPr>
              <a:t> of Gain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After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211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Target correction : Error Source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3251199" y="1589730"/>
            <a:ext cx="334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/>
              <a:t>NeDT</a:t>
            </a:r>
            <a:r>
              <a:rPr lang="en-US" altLang="zh-CN" sz="2800" dirty="0" smtClean="0"/>
              <a:t>(total orbit data)</a:t>
            </a:r>
            <a:endParaRPr lang="zh-CN" altLang="en-US" sz="28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470" y="2038886"/>
            <a:ext cx="6511202" cy="410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7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0107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Reflector Correction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1035" y="1315233"/>
            <a:ext cx="3586106" cy="2380112"/>
          </a:xfrm>
          <a:prstGeom prst="rect">
            <a:avLst/>
          </a:prstGeom>
        </p:spPr>
      </p:pic>
      <p:grpSp>
        <p:nvGrpSpPr>
          <p:cNvPr id="5" name="Group 8"/>
          <p:cNvGrpSpPr>
            <a:grpSpLocks noChangeAspect="1"/>
          </p:cNvGrpSpPr>
          <p:nvPr/>
        </p:nvGrpSpPr>
        <p:grpSpPr>
          <a:xfrm>
            <a:off x="3574250" y="3840692"/>
            <a:ext cx="4559676" cy="2640392"/>
            <a:chOff x="1691680" y="4474927"/>
            <a:chExt cx="3475510" cy="1848950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06"/>
            <a:stretch/>
          </p:blipFill>
          <p:spPr>
            <a:xfrm>
              <a:off x="1691680" y="4474927"/>
              <a:ext cx="3475510" cy="1848950"/>
            </a:xfrm>
            <a:prstGeom prst="rect">
              <a:avLst/>
            </a:prstGeom>
          </p:spPr>
        </p:pic>
        <p:sp>
          <p:nvSpPr>
            <p:cNvPr id="7" name="TextBox 10"/>
            <p:cNvSpPr txBox="1"/>
            <p:nvPr/>
          </p:nvSpPr>
          <p:spPr>
            <a:xfrm>
              <a:off x="3923928" y="5840600"/>
              <a:ext cx="630633" cy="1672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19V Channel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95819" y="1784959"/>
            <a:ext cx="25784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SSMIS</a:t>
            </a:r>
            <a:endParaRPr lang="zh-CN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95818" y="4673671"/>
            <a:ext cx="25784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MWRI</a:t>
            </a:r>
            <a:endParaRPr lang="zh-CN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079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Warm/cold reflector emission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15858"/>
                <a:ext cx="7886700" cy="4561105"/>
              </a:xfrm>
            </p:spPr>
            <p:txBody>
              <a:bodyPr/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BT Before and after reflector emissivity correction: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𝐵𝑇𝑐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𝐵𝑇𝑏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𝐵𝑇𝑐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𝐶𝑐</m:t>
                        </m:r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𝐶𝑏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𝐶𝑐</m:t>
                        </m:r>
                      </m:den>
                    </m:f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𝐵𝑇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𝐵𝑇</m:t>
                        </m:r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𝐵𝑇</m:t>
                        </m:r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𝐶𝑐</m:t>
                        </m:r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𝐶𝑏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𝐶𝑐</m:t>
                        </m:r>
                      </m:den>
                    </m:f>
                  </m:oMath>
                </a14:m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the reflector emissivity correction, the BT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difference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𝐵𝑇</m:t>
                        </m:r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𝐵𝑇𝑐</m:t>
                        </m:r>
                      </m:e>
                    </m:d>
                    <m:r>
                      <a:rPr lang="en-US" altLang="zh-CN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𝐵𝑇</m:t>
                        </m:r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𝐵𝑇𝑏</m:t>
                        </m:r>
                      </m:e>
                    </m:d>
                    <m:r>
                      <a:rPr lang="en-US" altLang="zh-CN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𝐵𝑇</m:t>
                        </m:r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𝐵𝑇𝑐</m:t>
                        </m:r>
                      </m:e>
                    </m:d>
                    <m:r>
                      <a:rPr lang="en-US" altLang="zh-CN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𝐶𝑐</m:t>
                        </m:r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𝐶𝑏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𝐶𝑐</m:t>
                        </m:r>
                      </m:den>
                    </m:f>
                  </m:oMath>
                </a14:m>
                <a:r>
                  <a:rPr lang="en-US" altLang="zh-CN" sz="2000" dirty="0"/>
                  <a:t/>
                </a:r>
                <a:br>
                  <a:rPr lang="en-US" altLang="zh-CN" sz="2000" dirty="0"/>
                </a:b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𝑇𝑐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+[∆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𝑇h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𝑇𝑏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−∆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𝑇𝑐</m:t>
                    </m:r>
                  </m:oMath>
                </a14:m>
                <a:r>
                  <a:rPr lang="en-US" altLang="zh-CN" sz="2000" dirty="0"/>
                  <a:t>]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𝐶𝑐</m:t>
                        </m:r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𝐶𝑏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𝐶𝑐</m:t>
                        </m:r>
                      </m:den>
                    </m:f>
                  </m:oMath>
                </a14:m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emissivity change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𝑇𝑐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cold reflector temperature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𝑇h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blackbody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temperature</m:t>
                    </m:r>
                  </m:oMath>
                </a14:m>
                <a:endParaRPr lang="en-US" altLang="zh-CN" sz="20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warm reflector temperature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15858"/>
                <a:ext cx="7886700" cy="4561105"/>
              </a:xfrm>
              <a:blipFill rotWithShape="0">
                <a:blip r:embed="rId2" cstate="print"/>
                <a:stretch>
                  <a:fillRect l="-1391" t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7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538" cy="685800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719484" y="513244"/>
            <a:ext cx="17698" cy="55866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80738" y="843608"/>
            <a:ext cx="184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降轨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439443" y="3916188"/>
            <a:ext cx="184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降轨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396926" y="2140483"/>
            <a:ext cx="184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升</a:t>
            </a:r>
            <a:r>
              <a:rPr lang="zh-CN" altLang="en-US" dirty="0" smtClean="0"/>
              <a:t>轨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396926" y="5431339"/>
            <a:ext cx="184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升</a:t>
            </a:r>
            <a:r>
              <a:rPr lang="zh-CN" altLang="en-US" dirty="0" smtClean="0"/>
              <a:t>轨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3779" y="564369"/>
            <a:ext cx="836324" cy="5584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3779" y="3811017"/>
            <a:ext cx="836324" cy="5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3532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emissivity from 0.9996 to 0.97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13" y="1419103"/>
            <a:ext cx="6345574" cy="47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-2147482620"/>
          <p:cNvGraphicFramePr>
            <a:graphicFrameLocks noChangeAspect="1"/>
          </p:cNvGraphicFramePr>
          <p:nvPr/>
        </p:nvGraphicFramePr>
        <p:xfrm>
          <a:off x="303133" y="1986916"/>
          <a:ext cx="3717608" cy="480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r:id="rId3" imgW="1866600" imgH="241200" progId="Equation.3">
                  <p:embed/>
                </p:oleObj>
              </mc:Choice>
              <mc:Fallback>
                <p:oleObj r:id="rId3" imgW="186660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33" y="1986916"/>
                        <a:ext cx="3717608" cy="480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20"/>
          <p:cNvGraphicFramePr>
            <a:graphicFrameLocks noChangeAspect="1"/>
          </p:cNvGraphicFramePr>
          <p:nvPr/>
        </p:nvGraphicFramePr>
        <p:xfrm>
          <a:off x="303133" y="2599849"/>
          <a:ext cx="3717608" cy="480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r:id="rId5" imgW="1866600" imgH="241200" progId="Equation.3">
                  <p:embed/>
                </p:oleObj>
              </mc:Choice>
              <mc:Fallback>
                <p:oleObj r:id="rId5" imgW="186660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33" y="2599849"/>
                        <a:ext cx="3717608" cy="480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207193" y="2122170"/>
            <a:ext cx="297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“Real” BT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07193" y="2649379"/>
            <a:ext cx="297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MWRI BT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-2147482613"/>
          <p:cNvGraphicFramePr>
            <a:graphicFrameLocks noChangeAspect="1"/>
          </p:cNvGraphicFramePr>
          <p:nvPr/>
        </p:nvGraphicFramePr>
        <p:xfrm>
          <a:off x="170260" y="3453765"/>
          <a:ext cx="6357938" cy="1424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r:id="rId7" imgW="3288960" imgH="736560" progId="Equation.3">
                  <p:embed/>
                </p:oleObj>
              </mc:Choice>
              <mc:Fallback>
                <p:oleObj r:id="rId7" imgW="3288960" imgH="7365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60" y="3453765"/>
                        <a:ext cx="6357938" cy="1424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97707" y="5364955"/>
            <a:ext cx="746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Ascending/Descending Bias =</a:t>
            </a:r>
            <a:r>
              <a:rPr lang="en-US" altLang="zh-CN" dirty="0" smtClean="0">
                <a:solidFill>
                  <a:srgbClr val="FF0000"/>
                </a:solidFill>
              </a:rPr>
              <a:t>warm reflector </a:t>
            </a:r>
            <a:r>
              <a:rPr lang="en-US" altLang="zh-CN" dirty="0" err="1" smtClean="0">
                <a:solidFill>
                  <a:srgbClr val="FF0000"/>
                </a:solidFill>
              </a:rPr>
              <a:t>emission</a:t>
            </a:r>
            <a:r>
              <a:rPr lang="en-US" altLang="zh-CN" dirty="0" err="1" smtClean="0"/>
              <a:t>+</a:t>
            </a:r>
            <a:r>
              <a:rPr lang="en-US" altLang="zh-CN" dirty="0" err="1" smtClean="0">
                <a:solidFill>
                  <a:schemeClr val="accent1"/>
                </a:solidFill>
              </a:rPr>
              <a:t>cold</a:t>
            </a:r>
            <a:r>
              <a:rPr lang="en-US" altLang="zh-CN" dirty="0" smtClean="0">
                <a:solidFill>
                  <a:schemeClr val="accent1"/>
                </a:solidFill>
              </a:rPr>
              <a:t> reflector emission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276826" y="4355306"/>
            <a:ext cx="41700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284447" y="4856321"/>
            <a:ext cx="5162074" cy="7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992654" y="3476626"/>
            <a:ext cx="297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nonlinear</a:t>
            </a:r>
            <a:endParaRPr lang="zh-CN" altLang="en-US" dirty="0"/>
          </a:p>
          <a:p>
            <a:r>
              <a:rPr lang="en-US" altLang="zh-CN" dirty="0" smtClean="0"/>
              <a:t>Back lobe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6021229" y="3636645"/>
            <a:ext cx="1269683" cy="7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59329" y="3910489"/>
            <a:ext cx="1370171" cy="104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079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Warm/cold reflector emission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10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52392"/>
            <a:ext cx="7886700" cy="1325563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997901"/>
            <a:ext cx="7886700" cy="4179061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Calibration system of FY-3/MWRI</a:t>
            </a: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Target correction</a:t>
            </a: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Reflector correction</a:t>
            </a: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-2147482613"/>
          <p:cNvGraphicFramePr>
            <a:graphicFrameLocks noChangeAspect="1"/>
          </p:cNvGraphicFramePr>
          <p:nvPr/>
        </p:nvGraphicFramePr>
        <p:xfrm>
          <a:off x="906066" y="2051685"/>
          <a:ext cx="5770245" cy="1424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3" imgW="2984400" imgH="736560" progId="Equation.3">
                  <p:embed/>
                </p:oleObj>
              </mc:Choice>
              <mc:Fallback>
                <p:oleObj r:id="rId3" imgW="2984400" imgH="7365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066" y="2051685"/>
                        <a:ext cx="5770245" cy="1424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连接符 10"/>
          <p:cNvCxnSpPr/>
          <p:nvPr/>
        </p:nvCxnSpPr>
        <p:spPr>
          <a:xfrm>
            <a:off x="1139666" y="2976086"/>
            <a:ext cx="41700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210628" y="3476149"/>
            <a:ext cx="5162074" cy="7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对象 -2147482613"/>
          <p:cNvGraphicFramePr>
            <a:graphicFrameLocks noChangeAspect="1"/>
          </p:cNvGraphicFramePr>
          <p:nvPr/>
        </p:nvGraphicFramePr>
        <p:xfrm>
          <a:off x="906066" y="3878581"/>
          <a:ext cx="3364230" cy="442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r:id="rId5" imgW="1739880" imgH="228600" progId="Equation.3">
                  <p:embed/>
                </p:oleObj>
              </mc:Choice>
              <mc:Fallback>
                <p:oleObj r:id="rId5" imgW="173988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066" y="3878581"/>
                        <a:ext cx="3364230" cy="442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3093244" y="1757362"/>
            <a:ext cx="742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335405" y="1757362"/>
            <a:ext cx="742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356259" y="2314099"/>
            <a:ext cx="1187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</a:rPr>
              <a:t>X1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544253" y="2976086"/>
            <a:ext cx="1187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chemeClr val="accent1"/>
                </a:solidFill>
              </a:rPr>
              <a:t>X2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5491" y="365127"/>
            <a:ext cx="8756073" cy="74969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Warm/cold reflector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emission(Emi V1.0)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89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5491" y="365127"/>
            <a:ext cx="8663709" cy="662008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Warm/cold reflector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emission(Emi V 2.0)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34647"/>
            <a:ext cx="7886700" cy="4542316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material and technology of warm and cold reflectors, only emissivity of warm reflector could be changed on orbit (or larger than the aluminum emissivity in the very beginning).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227623"/>
              </p:ext>
            </p:extLst>
          </p:nvPr>
        </p:nvGraphicFramePr>
        <p:xfrm>
          <a:off x="4957035" y="4744433"/>
          <a:ext cx="3754564" cy="1086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公式" r:id="rId3" imgW="774360" imgH="228600" progId="Equation.3">
                  <p:embed/>
                </p:oleObj>
              </mc:Choice>
              <mc:Fallback>
                <p:oleObj name="公式" r:id="rId3" imgW="774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035" y="4744433"/>
                        <a:ext cx="3754564" cy="1086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627434"/>
              </p:ext>
            </p:extLst>
          </p:nvPr>
        </p:nvGraphicFramePr>
        <p:xfrm>
          <a:off x="4802617" y="3562179"/>
          <a:ext cx="3352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r:id="rId5" imgW="1739880" imgH="228600" progId="Equation.3">
                  <p:embed/>
                </p:oleObj>
              </mc:Choice>
              <mc:Fallback>
                <p:oleObj r:id="rId5" imgW="17398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617" y="3562179"/>
                        <a:ext cx="3352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接箭头连接符 6"/>
          <p:cNvCxnSpPr/>
          <p:nvPr/>
        </p:nvCxnSpPr>
        <p:spPr>
          <a:xfrm rot="5400000">
            <a:off x="6057607" y="4357661"/>
            <a:ext cx="563418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4"/>
          <p:cNvSpPr txBox="1"/>
          <p:nvPr/>
        </p:nvSpPr>
        <p:spPr>
          <a:xfrm>
            <a:off x="4802617" y="4334890"/>
            <a:ext cx="467915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“real” BT, b should be 0</a:t>
            </a:r>
            <a:endParaRPr lang="zh-CN" alt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65072"/>
              </p:ext>
            </p:extLst>
          </p:nvPr>
        </p:nvGraphicFramePr>
        <p:xfrm>
          <a:off x="432400" y="3562178"/>
          <a:ext cx="4010283" cy="2381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9974"/>
                <a:gridCol w="1103792"/>
                <a:gridCol w="1566517"/>
              </a:tblGrid>
              <a:tr h="838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>
                          <a:effectLst/>
                        </a:rPr>
                        <a:t>Ɛ of pure aluminum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Tested Ɛ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(cold sky mirror)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10.65 GHz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>
                          <a:effectLst/>
                        </a:rPr>
                        <a:t>0.00036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>
                          <a:effectLst/>
                        </a:rPr>
                        <a:t>0.00036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>
                          <a:effectLst/>
                        </a:rPr>
                        <a:t>18.7 GHz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>
                          <a:effectLst/>
                        </a:rPr>
                        <a:t>0.00047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>
                          <a:effectLst/>
                        </a:rPr>
                        <a:t>0.00048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>
                          <a:effectLst/>
                        </a:rPr>
                        <a:t>23.8 GHz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>
                          <a:effectLst/>
                        </a:rPr>
                        <a:t>0.00053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>
                          <a:effectLst/>
                        </a:rPr>
                        <a:t>0.00054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>
                          <a:effectLst/>
                        </a:rPr>
                        <a:t>36.5 GHz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0.00066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0.00067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>
                          <a:effectLst/>
                        </a:rPr>
                        <a:t>89 GHz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>
                          <a:effectLst/>
                        </a:rPr>
                        <a:t>0.00103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076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0.00104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5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435" y="198872"/>
            <a:ext cx="8820727" cy="10018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Coast Buffer and Scatter filter (Emi V 2.0)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759" y="1326694"/>
            <a:ext cx="4975010" cy="2160000"/>
          </a:xfr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89" y="4285670"/>
            <a:ext cx="497531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>
          <a:xfrm rot="16200000" flipH="1">
            <a:off x="655782" y="3833091"/>
            <a:ext cx="858982" cy="92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70181" y="3583709"/>
            <a:ext cx="221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Coast Buffer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5709" y="1893455"/>
            <a:ext cx="3094182" cy="3816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Scatter Filter</a:t>
            </a:r>
          </a:p>
          <a:p>
            <a:endParaRPr lang="en-US" altLang="zh-CN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37V-37H&gt;50 K</a:t>
            </a:r>
          </a:p>
          <a:p>
            <a:r>
              <a:rPr lang="en-US" altLang="zh-C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37V&gt;19V</a:t>
            </a:r>
          </a:p>
          <a:p>
            <a:r>
              <a:rPr lang="en-US" altLang="zh-C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19H&lt;185 K</a:t>
            </a:r>
          </a:p>
          <a:p>
            <a:r>
              <a:rPr lang="en-US" altLang="zh-C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37H&lt;210 K</a:t>
            </a:r>
          </a:p>
          <a:p>
            <a:r>
              <a:rPr lang="en-US" altLang="zh-C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89V-19V&gt;10 K</a:t>
            </a:r>
          </a:p>
          <a:p>
            <a:r>
              <a:rPr lang="en-US" altLang="zh-C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89H-19H&gt;30 K</a:t>
            </a:r>
          </a:p>
          <a:p>
            <a:r>
              <a:rPr lang="en-US" altLang="zh-C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89V&gt;23V</a:t>
            </a:r>
          </a:p>
          <a:p>
            <a:r>
              <a:rPr lang="en-US" altLang="zh-C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89V&gt;37V</a:t>
            </a:r>
          </a:p>
          <a:p>
            <a:r>
              <a:rPr lang="en-US" altLang="zh-C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89H-37H&gt;10 K</a:t>
            </a:r>
            <a:endParaRPr lang="zh-CN" alt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7056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10 Channels’ Regression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90255"/>
              </p:ext>
            </p:extLst>
          </p:nvPr>
        </p:nvGraphicFramePr>
        <p:xfrm>
          <a:off x="406256" y="1928525"/>
          <a:ext cx="8489950" cy="1065213"/>
        </p:xfrm>
        <a:graphic>
          <a:graphicData uri="http://schemas.openxmlformats.org/drawingml/2006/table">
            <a:tbl>
              <a:tblPr/>
              <a:tblGrid>
                <a:gridCol w="1341437"/>
                <a:gridCol w="1231900"/>
                <a:gridCol w="1477963"/>
                <a:gridCol w="1477962"/>
                <a:gridCol w="1479550"/>
                <a:gridCol w="1481138"/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Channel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10.65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18.7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23.8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36.5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89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H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0.0434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0.0875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0.0503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0.0707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0.0389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0.0541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0.0437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0.0615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0.0342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0.0406</a:t>
                      </a:r>
                    </a:p>
                  </a:txBody>
                  <a:tcPr marL="0" marR="0" marT="0" marB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7855" y="1413163"/>
            <a:ext cx="560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Warm reflector emissivity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127" y="3394363"/>
            <a:ext cx="560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Ascending/Descending Bias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694441"/>
              </p:ext>
            </p:extLst>
          </p:nvPr>
        </p:nvGraphicFramePr>
        <p:xfrm>
          <a:off x="406256" y="4074646"/>
          <a:ext cx="8489952" cy="2254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496"/>
                <a:gridCol w="707496"/>
                <a:gridCol w="707496"/>
                <a:gridCol w="707496"/>
                <a:gridCol w="707496"/>
                <a:gridCol w="707496"/>
                <a:gridCol w="707496"/>
                <a:gridCol w="707496"/>
                <a:gridCol w="707496"/>
                <a:gridCol w="707496"/>
                <a:gridCol w="707496"/>
                <a:gridCol w="707496"/>
              </a:tblGrid>
              <a:tr h="333616"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</a:rPr>
                        <a:t>Channel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</a:rPr>
                        <a:t>10.65 V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</a:rPr>
                        <a:t>10.65 H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</a:rPr>
                        <a:t>18.7 V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</a:rPr>
                        <a:t>18.7 H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</a:rPr>
                        <a:t>23.8 V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</a:rPr>
                        <a:t>23.8 H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</a:rPr>
                        <a:t>36.5 V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</a:rPr>
                        <a:t>36.5 H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</a:rPr>
                        <a:t>89 V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</a:rPr>
                        <a:t>89 H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</a:tr>
              <a:tr h="960410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 dirty="0" smtClean="0">
                          <a:effectLst/>
                        </a:rPr>
                        <a:t>A/D </a:t>
                      </a:r>
                      <a:r>
                        <a:rPr lang="en-US" sz="1600" u="none" strike="noStrike" dirty="0">
                          <a:effectLst/>
                        </a:rPr>
                        <a:t>bias 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(K)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</a:rPr>
                        <a:t> before Correction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>
                          <a:effectLst/>
                        </a:rPr>
                        <a:t>1.75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>
                          <a:effectLst/>
                        </a:rPr>
                        <a:t>1.78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>
                          <a:effectLst/>
                        </a:rPr>
                        <a:t>2.31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>
                          <a:effectLst/>
                        </a:rPr>
                        <a:t>2.10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 smtClean="0">
                          <a:effectLst/>
                        </a:rPr>
                        <a:t>2.10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>
                          <a:effectLst/>
                        </a:rPr>
                        <a:t>2.24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>
                          <a:effectLst/>
                        </a:rPr>
                        <a:t>2.26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 smtClean="0">
                          <a:effectLst/>
                        </a:rPr>
                        <a:t>2.29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 smtClean="0">
                          <a:effectLst/>
                        </a:rPr>
                        <a:t>2.17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 smtClean="0">
                          <a:effectLst/>
                        </a:rPr>
                        <a:t>2.27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</a:tr>
              <a:tr h="9604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>
                          <a:effectLst/>
                        </a:rPr>
                        <a:t>after correction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>
                          <a:effectLst/>
                        </a:rPr>
                        <a:t>-0.004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>
                          <a:effectLst/>
                        </a:rPr>
                        <a:t>-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0.008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>
                          <a:effectLst/>
                        </a:rPr>
                        <a:t>-0.008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>
                          <a:effectLst/>
                        </a:rPr>
                        <a:t>-0.007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>
                          <a:effectLst/>
                        </a:rPr>
                        <a:t>-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0.008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>
                          <a:effectLst/>
                        </a:rPr>
                        <a:t>-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0.006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>
                          <a:effectLst/>
                        </a:rPr>
                        <a:t>-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0.004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>
                          <a:effectLst/>
                        </a:rPr>
                        <a:t>-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0.001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>
                          <a:effectLst/>
                        </a:rPr>
                        <a:t>-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0.008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u="none" strike="noStrike" dirty="0">
                          <a:effectLst/>
                        </a:rPr>
                        <a:t>-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0.014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Distribution of A/D Bias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 descr="201705-ch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7833" y="1400174"/>
            <a:ext cx="3196167" cy="2397125"/>
          </a:xfrm>
          <a:prstGeom prst="rect">
            <a:avLst/>
          </a:prstGeom>
        </p:spPr>
      </p:pic>
      <p:pic>
        <p:nvPicPr>
          <p:cNvPr id="7" name="图片 6" descr="201705-ch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568" y="1390649"/>
            <a:ext cx="3196167" cy="2397125"/>
          </a:xfrm>
          <a:prstGeom prst="rect">
            <a:avLst/>
          </a:prstGeom>
        </p:spPr>
      </p:pic>
      <p:pic>
        <p:nvPicPr>
          <p:cNvPr id="8" name="图片 7" descr="201705-ch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0418" y="1399075"/>
            <a:ext cx="3196167" cy="2397125"/>
          </a:xfrm>
          <a:prstGeom prst="rect">
            <a:avLst/>
          </a:prstGeom>
        </p:spPr>
      </p:pic>
      <p:pic>
        <p:nvPicPr>
          <p:cNvPr id="9" name="图片 8" descr="201705-ch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7668" y="3678554"/>
            <a:ext cx="3196167" cy="2397125"/>
          </a:xfrm>
          <a:prstGeom prst="rect">
            <a:avLst/>
          </a:prstGeom>
        </p:spPr>
      </p:pic>
      <p:pic>
        <p:nvPicPr>
          <p:cNvPr id="10" name="图片 9" descr="201705-ch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8573" y="3673474"/>
            <a:ext cx="3196167" cy="2397125"/>
          </a:xfrm>
          <a:prstGeom prst="rect">
            <a:avLst/>
          </a:prstGeom>
        </p:spPr>
      </p:pic>
      <p:pic>
        <p:nvPicPr>
          <p:cNvPr id="11" name="图片 10" descr="201705-ch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9737" y="3682999"/>
            <a:ext cx="3196167" cy="2397125"/>
          </a:xfrm>
          <a:prstGeom prst="rect">
            <a:avLst/>
          </a:prstGeom>
        </p:spPr>
      </p:pic>
      <p:sp>
        <p:nvSpPr>
          <p:cNvPr id="12" name="文本框 13"/>
          <p:cNvSpPr txBox="1"/>
          <p:nvPr/>
        </p:nvSpPr>
        <p:spPr>
          <a:xfrm>
            <a:off x="911917" y="1587834"/>
            <a:ext cx="153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FY-3C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Bias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4"/>
          <p:cNvSpPr txBox="1"/>
          <p:nvPr/>
        </p:nvSpPr>
        <p:spPr>
          <a:xfrm>
            <a:off x="901295" y="2104147"/>
            <a:ext cx="183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FY-3C</a:t>
            </a:r>
            <a:r>
              <a:rPr lang="zh-CN" altLang="en-US" dirty="0" smtClean="0">
                <a:solidFill>
                  <a:schemeClr val="tx1"/>
                </a:solidFill>
              </a:rPr>
              <a:t>  </a:t>
            </a:r>
            <a:r>
              <a:rPr lang="en-US" altLang="zh-CN" dirty="0" smtClean="0">
                <a:solidFill>
                  <a:schemeClr val="tx1"/>
                </a:solidFill>
              </a:rPr>
              <a:t>Emi V 2.0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文本框 15"/>
          <p:cNvSpPr txBox="1"/>
          <p:nvPr/>
        </p:nvSpPr>
        <p:spPr>
          <a:xfrm>
            <a:off x="921154" y="2877000"/>
            <a:ext cx="175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FY-3C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Emi V 1.0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3238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07127"/>
            <a:ext cx="7886700" cy="4569836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Warm Target correction, stability of the Gains of MWRI’s 10 channels are significant improved.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Reflector correction reduced the ascending/descending Bias from 1~2K to less than 0.1K.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722746" y="1787381"/>
            <a:ext cx="7772400" cy="238760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br>
              <a:rPr lang="en-US" altLang="zh-C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for your attention!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9586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28650" y="1412890"/>
            <a:ext cx="611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Observation minus ECMWF Background Statistics for </a:t>
            </a:r>
            <a:r>
              <a:rPr lang="en-GB" b="1" dirty="0"/>
              <a:t>June 2014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628650" y="1702447"/>
            <a:ext cx="5060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Data: 1 month, after cloud screening, ocean +/- 60 latitude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5" y="2190505"/>
            <a:ext cx="4176522" cy="33895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/>
          <a:stretch/>
        </p:blipFill>
        <p:spPr>
          <a:xfrm>
            <a:off x="4950831" y="2130399"/>
            <a:ext cx="3985301" cy="3547953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7789" y="5678352"/>
            <a:ext cx="3086100" cy="365125"/>
          </a:xfrm>
        </p:spPr>
        <p:txBody>
          <a:bodyPr/>
          <a:lstStyle/>
          <a:p>
            <a:r>
              <a:rPr lang="es-ES" dirty="0" smtClean="0"/>
              <a:t>FY-3C telecon, 16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7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9586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4" y="2558741"/>
            <a:ext cx="3860031" cy="3140968"/>
          </a:xfrm>
          <a:prstGeom prst="rect">
            <a:avLst/>
          </a:prstGeom>
        </p:spPr>
      </p:pic>
      <p:grpSp>
        <p:nvGrpSpPr>
          <p:cNvPr id="6" name="Group 8"/>
          <p:cNvGrpSpPr/>
          <p:nvPr/>
        </p:nvGrpSpPr>
        <p:grpSpPr>
          <a:xfrm>
            <a:off x="395538" y="2805879"/>
            <a:ext cx="4701661" cy="2722612"/>
            <a:chOff x="1691680" y="4474927"/>
            <a:chExt cx="3475510" cy="1848950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06"/>
            <a:stretch/>
          </p:blipFill>
          <p:spPr>
            <a:xfrm>
              <a:off x="1691680" y="4474927"/>
              <a:ext cx="3475510" cy="1848950"/>
            </a:xfrm>
            <a:prstGeom prst="rect">
              <a:avLst/>
            </a:prstGeom>
          </p:spPr>
        </p:pic>
        <p:sp>
          <p:nvSpPr>
            <p:cNvPr id="8" name="TextBox 10"/>
            <p:cNvSpPr txBox="1"/>
            <p:nvPr/>
          </p:nvSpPr>
          <p:spPr>
            <a:xfrm>
              <a:off x="3923928" y="5840600"/>
              <a:ext cx="630633" cy="1672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19V Channel</a:t>
              </a:r>
            </a:p>
          </p:txBody>
        </p:sp>
      </p:grpSp>
      <p:sp>
        <p:nvSpPr>
          <p:cNvPr id="13" name="TextBox 11"/>
          <p:cNvSpPr txBox="1"/>
          <p:nvPr/>
        </p:nvSpPr>
        <p:spPr>
          <a:xfrm>
            <a:off x="683568" y="1963573"/>
            <a:ext cx="255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e.g. channel 3 (19V) O - B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683568" y="1537687"/>
            <a:ext cx="308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Ascending/Descending Biases:</a:t>
            </a:r>
          </a:p>
        </p:txBody>
      </p:sp>
    </p:spTree>
    <p:extLst>
      <p:ext uri="{BB962C8B-B14F-4D97-AF65-F5344CB8AC3E}">
        <p14:creationId xmlns:p14="http://schemas.microsoft.com/office/powerpoint/2010/main" val="42630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743" y="5851863"/>
            <a:ext cx="6992655" cy="38337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6199" y="5171630"/>
            <a:ext cx="4000500" cy="609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1512" y="382860"/>
            <a:ext cx="8855901" cy="66200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Calibration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of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FY-3/MWRI</a:t>
            </a:r>
            <a:endParaRPr lang="zh-CN" alt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9285" y="-724520"/>
            <a:ext cx="165225" cy="34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586930"/>
              </p:ext>
            </p:extLst>
          </p:nvPr>
        </p:nvGraphicFramePr>
        <p:xfrm>
          <a:off x="232429" y="1890999"/>
          <a:ext cx="4251094" cy="70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tion" r:id="rId5" imgW="2717800" imgH="444500" progId="">
                  <p:embed/>
                </p:oleObj>
              </mc:Choice>
              <mc:Fallback>
                <p:oleObj name="Equation" r:id="rId5" imgW="2717800" imgH="44450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29" y="1890999"/>
                        <a:ext cx="4251094" cy="70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720002"/>
              </p:ext>
            </p:extLst>
          </p:nvPr>
        </p:nvGraphicFramePr>
        <p:xfrm>
          <a:off x="211203" y="2627880"/>
          <a:ext cx="1158615" cy="68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Equation" r:id="rId7" imgW="748975" imgH="444307" progId="">
                  <p:embed/>
                </p:oleObj>
              </mc:Choice>
              <mc:Fallback>
                <p:oleObj name="Equation" r:id="rId7" imgW="748975" imgH="444307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03" y="2627880"/>
                        <a:ext cx="1158615" cy="68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206949"/>
              </p:ext>
            </p:extLst>
          </p:nvPr>
        </p:nvGraphicFramePr>
        <p:xfrm>
          <a:off x="220168" y="3348593"/>
          <a:ext cx="1739341" cy="7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Equation" r:id="rId9" imgW="1079032" imgH="444307" progId="">
                  <p:embed/>
                </p:oleObj>
              </mc:Choice>
              <mc:Fallback>
                <p:oleObj name="Equation" r:id="rId9" imgW="1079032" imgH="444307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68" y="3348593"/>
                        <a:ext cx="1739341" cy="7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48557"/>
              </p:ext>
            </p:extLst>
          </p:nvPr>
        </p:nvGraphicFramePr>
        <p:xfrm>
          <a:off x="211203" y="4061368"/>
          <a:ext cx="3220267" cy="673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Equation" r:id="rId11" imgW="2159000" imgH="444500" progId="">
                  <p:embed/>
                </p:oleObj>
              </mc:Choice>
              <mc:Fallback>
                <p:oleObj name="Equation" r:id="rId11" imgW="2159000" imgH="44450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03" y="4061368"/>
                        <a:ext cx="3220267" cy="673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9285" y="1482107"/>
            <a:ext cx="165225" cy="34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5281" y="2806126"/>
            <a:ext cx="2624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0663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0" dirty="0" smtClean="0">
                <a:latin typeface="Arial" panose="020B0604020202020204" pitchFamily="34" charset="0"/>
              </a:rPr>
              <a:t>is </a:t>
            </a:r>
            <a:r>
              <a:rPr lang="en-US" altLang="zh-CN" sz="1200" b="0" dirty="0">
                <a:latin typeface="Arial" panose="020B0604020202020204" pitchFamily="34" charset="0"/>
              </a:rPr>
              <a:t>the efficiency of main reflector</a:t>
            </a:r>
            <a:r>
              <a:rPr lang="en-US" altLang="zh-CN" sz="1200" b="0" dirty="0" smtClean="0">
                <a:latin typeface="Arial" panose="020B0604020202020204" pitchFamily="34" charset="0"/>
              </a:rPr>
              <a:t>;</a:t>
            </a:r>
            <a:endParaRPr lang="en-US" altLang="zh-CN" sz="1200" b="0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70582" y="3533163"/>
            <a:ext cx="28809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0663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0" dirty="0">
                <a:latin typeface="Arial" panose="020B0604020202020204" pitchFamily="34" charset="0"/>
              </a:rPr>
              <a:t>is the efficiency of hot-reflector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12452" y="4904648"/>
            <a:ext cx="31078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0663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0" dirty="0">
                <a:latin typeface="Arial" panose="020B0604020202020204" pitchFamily="34" charset="0"/>
              </a:rPr>
              <a:t>is the efficiency of warm-load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59285" y="2433020"/>
            <a:ext cx="165225" cy="34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111235" y="5867162"/>
            <a:ext cx="6979448" cy="34204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4327096" y="1622033"/>
            <a:ext cx="4823302" cy="3395719"/>
            <a:chOff x="1727" y="1004"/>
            <a:chExt cx="6381" cy="5048"/>
          </a:xfrm>
        </p:grpSpPr>
        <p:pic>
          <p:nvPicPr>
            <p:cNvPr id="18" name="Picture 27" descr="leaki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" y="1004"/>
              <a:ext cx="5580" cy="4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28"/>
            <p:cNvGrpSpPr>
              <a:grpSpLocks/>
            </p:cNvGrpSpPr>
            <p:nvPr/>
          </p:nvGrpSpPr>
          <p:grpSpPr bwMode="auto">
            <a:xfrm>
              <a:off x="3701" y="2096"/>
              <a:ext cx="4407" cy="3956"/>
              <a:chOff x="3777" y="540"/>
              <a:chExt cx="4407" cy="3956"/>
            </a:xfrm>
          </p:grpSpPr>
          <p:graphicFrame>
            <p:nvGraphicFramePr>
              <p:cNvPr id="20" name="Object 29"/>
              <p:cNvGraphicFramePr>
                <a:graphicFrameLocks noChangeAspect="1"/>
              </p:cNvGraphicFramePr>
              <p:nvPr/>
            </p:nvGraphicFramePr>
            <p:xfrm>
              <a:off x="7017" y="1008"/>
              <a:ext cx="360" cy="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4" name="Equation" r:id="rId14" imgW="228600" imgH="228600" progId="">
                      <p:embed/>
                    </p:oleObj>
                  </mc:Choice>
                  <mc:Fallback>
                    <p:oleObj name="Equation" r:id="rId14" imgW="228600" imgH="228600" progId="">
                      <p:embed/>
                      <p:pic>
                        <p:nvPicPr>
                          <p:cNvPr id="0" name="Picture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17" y="1008"/>
                            <a:ext cx="360" cy="3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30"/>
              <p:cNvGraphicFramePr>
                <a:graphicFrameLocks noChangeAspect="1"/>
              </p:cNvGraphicFramePr>
              <p:nvPr/>
            </p:nvGraphicFramePr>
            <p:xfrm>
              <a:off x="4584" y="3828"/>
              <a:ext cx="360" cy="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5" name="Equation" r:id="rId16" imgW="228600" imgH="228600" progId="">
                      <p:embed/>
                    </p:oleObj>
                  </mc:Choice>
                  <mc:Fallback>
                    <p:oleObj name="Equation" r:id="rId16" imgW="228600" imgH="228600" progId="">
                      <p:embed/>
                      <p:pic>
                        <p:nvPicPr>
                          <p:cNvPr id="0" name="Picture 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84" y="3828"/>
                            <a:ext cx="360" cy="3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31"/>
              <p:cNvGraphicFramePr>
                <a:graphicFrameLocks noChangeAspect="1"/>
              </p:cNvGraphicFramePr>
              <p:nvPr/>
            </p:nvGraphicFramePr>
            <p:xfrm>
              <a:off x="7704" y="3453"/>
              <a:ext cx="480" cy="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6" name="Equation" r:id="rId18" imgW="304668" imgH="228501" progId="">
                      <p:embed/>
                    </p:oleObj>
                  </mc:Choice>
                  <mc:Fallback>
                    <p:oleObj name="Equation" r:id="rId18" imgW="304668" imgH="228501" progId="">
                      <p:embed/>
                      <p:pic>
                        <p:nvPicPr>
                          <p:cNvPr id="0" name="Picture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04" y="3453"/>
                            <a:ext cx="480" cy="3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047" y="3300"/>
                <a:ext cx="85" cy="56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779 w 21600"/>
                  <a:gd name="T13" fmla="*/ 1790 h 21600"/>
                  <a:gd name="T14" fmla="*/ 19821 w 21600"/>
                  <a:gd name="T15" fmla="*/ 1981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24" name="Object 33"/>
              <p:cNvGraphicFramePr>
                <a:graphicFrameLocks noChangeAspect="1"/>
              </p:cNvGraphicFramePr>
              <p:nvPr/>
            </p:nvGraphicFramePr>
            <p:xfrm>
              <a:off x="3777" y="540"/>
              <a:ext cx="993" cy="4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7" name="Equation" r:id="rId20" imgW="494870" imgH="203024" progId="">
                      <p:embed/>
                    </p:oleObj>
                  </mc:Choice>
                  <mc:Fallback>
                    <p:oleObj name="Equation" r:id="rId20" imgW="494870" imgH="203024" progId="">
                      <p:embed/>
                      <p:pic>
                        <p:nvPicPr>
                          <p:cNvPr id="0" name="Picture 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7" y="540"/>
                            <a:ext cx="993" cy="42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34"/>
              <p:cNvGraphicFramePr>
                <a:graphicFrameLocks noChangeAspect="1"/>
              </p:cNvGraphicFramePr>
              <p:nvPr/>
            </p:nvGraphicFramePr>
            <p:xfrm>
              <a:off x="5577" y="3660"/>
              <a:ext cx="480" cy="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8" name="Equation" r:id="rId22" imgW="304668" imgH="228501" progId="">
                      <p:embed/>
                    </p:oleObj>
                  </mc:Choice>
                  <mc:Fallback>
                    <p:oleObj name="Equation" r:id="rId22" imgW="304668" imgH="228501" progId="">
                      <p:embed/>
                      <p:pic>
                        <p:nvPicPr>
                          <p:cNvPr id="0" name="Picture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77" y="3660"/>
                            <a:ext cx="480" cy="3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Line 35"/>
              <p:cNvSpPr>
                <a:spLocks noChangeShapeType="1"/>
              </p:cNvSpPr>
              <p:nvPr/>
            </p:nvSpPr>
            <p:spPr bwMode="auto">
              <a:xfrm>
                <a:off x="5397" y="852"/>
                <a:ext cx="720" cy="4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auto">
              <a:xfrm>
                <a:off x="4497" y="1320"/>
                <a:ext cx="720" cy="3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37"/>
              <p:cNvSpPr>
                <a:spLocks noChangeShapeType="1"/>
              </p:cNvSpPr>
              <p:nvPr/>
            </p:nvSpPr>
            <p:spPr bwMode="auto">
              <a:xfrm>
                <a:off x="3957" y="1944"/>
                <a:ext cx="900" cy="1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29" name="Object 38"/>
              <p:cNvGraphicFramePr>
                <a:graphicFrameLocks noChangeAspect="1"/>
              </p:cNvGraphicFramePr>
              <p:nvPr/>
            </p:nvGraphicFramePr>
            <p:xfrm>
              <a:off x="4317" y="4128"/>
              <a:ext cx="368" cy="3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9" name="Equation" r:id="rId24" imgW="241300" imgH="228600" progId="">
                      <p:embed/>
                    </p:oleObj>
                  </mc:Choice>
                  <mc:Fallback>
                    <p:oleObj name="Equation" r:id="rId24" imgW="241300" imgH="228600" progId="">
                      <p:embed/>
                      <p:pic>
                        <p:nvPicPr>
                          <p:cNvPr id="0" name="Picture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17" y="4128"/>
                            <a:ext cx="368" cy="3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39"/>
              <p:cNvGraphicFramePr>
                <a:graphicFrameLocks noChangeAspect="1"/>
              </p:cNvGraphicFramePr>
              <p:nvPr/>
            </p:nvGraphicFramePr>
            <p:xfrm>
              <a:off x="7737" y="3036"/>
              <a:ext cx="368" cy="3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0" name="Equation" r:id="rId26" imgW="241300" imgH="228600" progId="">
                      <p:embed/>
                    </p:oleObj>
                  </mc:Choice>
                  <mc:Fallback>
                    <p:oleObj name="Equation" r:id="rId26" imgW="241300" imgH="228600" progId="">
                      <p:embed/>
                      <p:pic>
                        <p:nvPicPr>
                          <p:cNvPr id="0" name="Picture 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37" y="3036"/>
                            <a:ext cx="368" cy="3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40"/>
              <p:cNvGraphicFramePr>
                <a:graphicFrameLocks noChangeAspect="1"/>
              </p:cNvGraphicFramePr>
              <p:nvPr/>
            </p:nvGraphicFramePr>
            <p:xfrm>
              <a:off x="7197" y="696"/>
              <a:ext cx="348" cy="3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1" name="Equation" r:id="rId28" imgW="228600" imgH="228600" progId="">
                      <p:embed/>
                    </p:oleObj>
                  </mc:Choice>
                  <mc:Fallback>
                    <p:oleObj name="Equation" r:id="rId28" imgW="228600" imgH="228600" progId="">
                      <p:embed/>
                      <p:pic>
                        <p:nvPicPr>
                          <p:cNvPr id="0" name="Picture 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97" y="696"/>
                            <a:ext cx="348" cy="3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41"/>
              <p:cNvGraphicFramePr>
                <a:graphicFrameLocks noChangeAspect="1"/>
              </p:cNvGraphicFramePr>
              <p:nvPr/>
            </p:nvGraphicFramePr>
            <p:xfrm>
              <a:off x="5937" y="3972"/>
              <a:ext cx="300" cy="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2" name="Equation" r:id="rId30" imgW="203112" imgH="228501" progId="">
                      <p:embed/>
                    </p:oleObj>
                  </mc:Choice>
                  <mc:Fallback>
                    <p:oleObj name="Equation" r:id="rId30" imgW="203112" imgH="228501" progId="">
                      <p:embed/>
                      <p:pic>
                        <p:nvPicPr>
                          <p:cNvPr id="0" name="Picture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37" y="3972"/>
                            <a:ext cx="300" cy="3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AutoShape 42"/>
              <p:cNvSpPr>
                <a:spLocks noChangeArrowheads="1"/>
              </p:cNvSpPr>
              <p:nvPr/>
            </p:nvSpPr>
            <p:spPr bwMode="auto">
              <a:xfrm>
                <a:off x="7033" y="3128"/>
                <a:ext cx="215" cy="2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21 w 21600"/>
                  <a:gd name="T13" fmla="*/ 4511 h 21600"/>
                  <a:gd name="T14" fmla="*/ 17079 w 21600"/>
                  <a:gd name="T15" fmla="*/ 1708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cxnSp>
        <p:nvCxnSpPr>
          <p:cNvPr id="34" name="直接箭头连接符 33"/>
          <p:cNvCxnSpPr>
            <a:cxnSpLocks noChangeShapeType="1"/>
          </p:cNvCxnSpPr>
          <p:nvPr/>
        </p:nvCxnSpPr>
        <p:spPr bwMode="auto">
          <a:xfrm flipV="1">
            <a:off x="3095419" y="2298526"/>
            <a:ext cx="4062481" cy="370144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椭圆 34"/>
          <p:cNvSpPr>
            <a:spLocks noChangeArrowheads="1"/>
          </p:cNvSpPr>
          <p:nvPr/>
        </p:nvSpPr>
        <p:spPr bwMode="auto">
          <a:xfrm>
            <a:off x="2471597" y="5867162"/>
            <a:ext cx="1222509" cy="34204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" name="椭圆 35"/>
          <p:cNvSpPr>
            <a:spLocks noChangeArrowheads="1"/>
          </p:cNvSpPr>
          <p:nvPr/>
        </p:nvSpPr>
        <p:spPr bwMode="auto">
          <a:xfrm>
            <a:off x="3982897" y="5867162"/>
            <a:ext cx="5107786" cy="34204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cxnSp>
        <p:nvCxnSpPr>
          <p:cNvPr id="37" name="直接箭头连接符 36"/>
          <p:cNvCxnSpPr>
            <a:cxnSpLocks noChangeShapeType="1"/>
          </p:cNvCxnSpPr>
          <p:nvPr/>
        </p:nvCxnSpPr>
        <p:spPr bwMode="auto">
          <a:xfrm flipV="1">
            <a:off x="5857416" y="3223740"/>
            <a:ext cx="728265" cy="262812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4343260" y="5889828"/>
            <a:ext cx="901618" cy="4066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cxnSp>
        <p:nvCxnSpPr>
          <p:cNvPr id="39" name="直接箭头连接符 38"/>
          <p:cNvCxnSpPr>
            <a:cxnSpLocks noChangeShapeType="1"/>
          </p:cNvCxnSpPr>
          <p:nvPr/>
        </p:nvCxnSpPr>
        <p:spPr bwMode="auto">
          <a:xfrm flipV="1">
            <a:off x="4751500" y="4397877"/>
            <a:ext cx="340330" cy="160209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5552937" y="5889828"/>
            <a:ext cx="2324328" cy="4066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cxnSp>
        <p:nvCxnSpPr>
          <p:cNvPr id="41" name="直接箭头连接符 40"/>
          <p:cNvCxnSpPr>
            <a:cxnSpLocks noChangeShapeType="1"/>
          </p:cNvCxnSpPr>
          <p:nvPr/>
        </p:nvCxnSpPr>
        <p:spPr bwMode="auto">
          <a:xfrm flipV="1">
            <a:off x="6429212" y="3968032"/>
            <a:ext cx="105791" cy="203193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8280374" y="5867162"/>
            <a:ext cx="901618" cy="4066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7041573" y="5086459"/>
            <a:ext cx="210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Reflector Emission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599709" y="3999345"/>
            <a:ext cx="1025236" cy="1006764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6941126" y="4770582"/>
            <a:ext cx="2202874" cy="1006764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2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5" grpId="0" animBg="1"/>
      <p:bldP spid="36" grpId="0" animBg="1"/>
      <p:bldP spid="38" grpId="0" animBg="1"/>
      <p:bldP spid="40" grpId="0" animBg="1"/>
      <p:bldP spid="54" grpId="0" animBg="1"/>
      <p:bldP spid="55" grpId="0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9586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Target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15858"/>
            <a:ext cx="7886700" cy="4561105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995" y="1902167"/>
            <a:ext cx="5143500" cy="3856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788" y="1902167"/>
            <a:ext cx="5187160" cy="38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5849"/>
          </a:xfrm>
        </p:spPr>
        <p:txBody>
          <a:bodyPr>
            <a:normAutofit fontScale="90000"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Target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: Error Source 1/2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40910"/>
            <a:ext cx="7886700" cy="4536053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Brightness temperature of earth-surface in the direction of the warm reflector back lobe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75" y="4547322"/>
            <a:ext cx="90884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669309" y="4544290"/>
            <a:ext cx="1052946" cy="378691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98255" y="4516582"/>
            <a:ext cx="452581" cy="424873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158838" y="2420471"/>
            <a:ext cx="3592944" cy="179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3158838" y="2420471"/>
            <a:ext cx="1189044" cy="23085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932873" y="2068945"/>
            <a:ext cx="5689600" cy="184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5400000">
            <a:off x="1394691" y="3158837"/>
            <a:ext cx="2632364" cy="5264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8219" y="3990109"/>
            <a:ext cx="1533236" cy="369332"/>
          </a:xfrm>
          <a:prstGeom prst="rect">
            <a:avLst/>
          </a:prstGeom>
          <a:solidFill>
            <a:srgbClr val="FF0000">
              <a:alpha val="54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 Source 1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85819" y="3982963"/>
            <a:ext cx="1547999" cy="369332"/>
          </a:xfrm>
          <a:prstGeom prst="rect">
            <a:avLst/>
          </a:prstGeom>
          <a:solidFill>
            <a:schemeClr val="accent1">
              <a:alpha val="55000"/>
            </a:schemeClr>
          </a:solidFill>
          <a:ln w="254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 Source 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531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9378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Target correction : Error Source 1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5107" y="1536980"/>
            <a:ext cx="4681761" cy="25264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14641" y="1959982"/>
            <a:ext cx="263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Difference of Min/Max BT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36259" y="5146274"/>
            <a:ext cx="299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Difference of BT result before and after correction</a:t>
            </a:r>
            <a:endParaRPr lang="zh-CN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224" y="3907339"/>
            <a:ext cx="4581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0" y="2800217"/>
            <a:ext cx="3666565" cy="203132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climate brightness Temperature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dateset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(from AMSR-E Jan-Dec/2006, monthly average);</a:t>
            </a:r>
          </a:p>
          <a:p>
            <a:pPr lvl="1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local time of the warm reflector back lobe direction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211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Target correction : Error Source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600" dirty="0"/>
          </a:p>
        </p:txBody>
      </p:sp>
      <p:pic>
        <p:nvPicPr>
          <p:cNvPr id="4" name="Picture 2" descr="图片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11" y="1274524"/>
            <a:ext cx="2980190" cy="263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4131" y="1846401"/>
            <a:ext cx="783557" cy="40464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48614" y="1758974"/>
            <a:ext cx="293735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is not the </a:t>
            </a:r>
            <a:r>
              <a:rPr lang="en-US" altLang="zh-CN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factor of warm reflector back lobe, the true value should be </a:t>
            </a:r>
            <a:r>
              <a:rPr lang="en-US" altLang="zh-CN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图片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11" y="3912885"/>
            <a:ext cx="2980190" cy="256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313151" y="2251043"/>
            <a:ext cx="107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3151" y="4933701"/>
            <a:ext cx="107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67611" y="3912885"/>
            <a:ext cx="27056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can’t use the ground 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to get the back lobe factor directly.</a:t>
            </a:r>
            <a:endParaRPr lang="zh-CN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02010" y="4315200"/>
            <a:ext cx="415064" cy="4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626</Words>
  <Application>Microsoft Office PowerPoint</Application>
  <PresentationFormat>全屏显示(4:3)</PresentationFormat>
  <Paragraphs>192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宋体</vt:lpstr>
      <vt:lpstr>Arial</vt:lpstr>
      <vt:lpstr>Calibri</vt:lpstr>
      <vt:lpstr>Calibri Light</vt:lpstr>
      <vt:lpstr>Cambria Math</vt:lpstr>
      <vt:lpstr>Times New Roman</vt:lpstr>
      <vt:lpstr>Office 主题</vt:lpstr>
      <vt:lpstr>Equation</vt:lpstr>
      <vt:lpstr>Equation.3</vt:lpstr>
      <vt:lpstr>公式</vt:lpstr>
      <vt:lpstr>Development of FY-3/MWRI Calibration on Warm Target and Reflector Emissivity</vt:lpstr>
      <vt:lpstr>Outline</vt:lpstr>
      <vt:lpstr>Motivation</vt:lpstr>
      <vt:lpstr>Motivation</vt:lpstr>
      <vt:lpstr>Warm Calibration system of FY-3/MWRI</vt:lpstr>
      <vt:lpstr>Warm Target correction</vt:lpstr>
      <vt:lpstr>Warm Target correction : Error Source 1/2</vt:lpstr>
      <vt:lpstr>Warm Target correction : Error Source 1</vt:lpstr>
      <vt:lpstr>Warm Target correction : Error Source 2</vt:lpstr>
      <vt:lpstr>Warm Target correction : Error Source 2</vt:lpstr>
      <vt:lpstr>Warm Target correction : Error Source 2</vt:lpstr>
      <vt:lpstr>Warm Target correction : Error Source 2</vt:lpstr>
      <vt:lpstr>Warm Target correction : Error Source 2</vt:lpstr>
      <vt:lpstr>Warm Target correction : Error Source 2</vt:lpstr>
      <vt:lpstr>Reflector Correction</vt:lpstr>
      <vt:lpstr>Warm/cold reflector emission</vt:lpstr>
      <vt:lpstr>PowerPoint 演示文稿</vt:lpstr>
      <vt:lpstr>Change emissivity from 0.9996 to 0.97</vt:lpstr>
      <vt:lpstr>Warm/cold reflector emission</vt:lpstr>
      <vt:lpstr>Warm/cold reflector emission(Emi V1.0)</vt:lpstr>
      <vt:lpstr>Warm/cold reflector emission(Emi V 2.0)</vt:lpstr>
      <vt:lpstr>Coast Buffer and Scatter filter (Emi V 2.0)</vt:lpstr>
      <vt:lpstr>10 Channels’ Regression</vt:lpstr>
      <vt:lpstr>Distribution of A/D Bias</vt:lpstr>
      <vt:lpstr>Conclusion</vt:lpstr>
      <vt:lpstr>Thank You 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FY-3/MWRI Calibration on warm target and reflector emissivity</dc:title>
  <dc:creator>hp</dc:creator>
  <cp:lastModifiedBy>Shengli Wu</cp:lastModifiedBy>
  <cp:revision>32</cp:revision>
  <dcterms:created xsi:type="dcterms:W3CDTF">2018-03-17T10:41:06Z</dcterms:created>
  <dcterms:modified xsi:type="dcterms:W3CDTF">2018-03-22T00:47:09Z</dcterms:modified>
</cp:coreProperties>
</file>