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sldIdLst>
    <p:sldId id="257" r:id="rId3"/>
    <p:sldId id="258" r:id="rId5"/>
    <p:sldId id="259" r:id="rId6"/>
    <p:sldId id="260" r:id="rId7"/>
    <p:sldId id="261" r:id="rId8"/>
    <p:sldId id="262" r:id="rId9"/>
    <p:sldId id="286" r:id="rId10"/>
    <p:sldId id="341" r:id="rId11"/>
    <p:sldId id="339" r:id="rId12"/>
    <p:sldId id="334" r:id="rId13"/>
    <p:sldId id="335" r:id="rId14"/>
    <p:sldId id="336" r:id="rId15"/>
    <p:sldId id="337" r:id="rId16"/>
    <p:sldId id="340" r:id="rId17"/>
    <p:sldId id="328" r:id="rId18"/>
    <p:sldId id="329" r:id="rId19"/>
    <p:sldId id="342" r:id="rId20"/>
    <p:sldId id="332" r:id="rId21"/>
    <p:sldId id="352" r:id="rId22"/>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65"/>
    <p:restoredTop sz="94541"/>
  </p:normalViewPr>
  <p:slideViewPr>
    <p:cSldViewPr snapToGrid="0" snapToObjects="1">
      <p:cViewPr varScale="1">
        <p:scale>
          <a:sx n="124" d="100"/>
          <a:sy n="124" d="100"/>
        </p:scale>
        <p:origin x="888"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F5230C-BA5C-CC41-A26E-55A775284EF9}" type="datetimeFigureOut">
              <a:rPr kumimoji="1" lang="zh-CN" altLang="en-US" smtClean="0"/>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B299E8-7846-5540-A51A-E0864EBE52A1}"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F1B299E8-7846-5540-A51A-E0864EBE52A1}" type="slidenum">
              <a:rPr kumimoji="1" lang="zh-CN" altLang="en-US" smtClean="0"/>
            </a:fld>
            <a:endParaRPr kumimoji="1"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TextEdit="1"/>
          </p:cNvSpPr>
          <p:nvPr>
            <p:ph type="sldImg"/>
          </p:nvPr>
        </p:nvSpPr>
        <p:spPr>
          <a:xfrm>
            <a:off x="1143000" y="685800"/>
            <a:ext cx="4572000" cy="3429000"/>
          </a:xfrm>
        </p:spPr>
      </p:sp>
      <p:sp>
        <p:nvSpPr>
          <p:cNvPr id="21506" name="备注占位符 2"/>
          <p:cNvSpPr>
            <a:spLocks noGrp="1"/>
          </p:cNvSpPr>
          <p:nvPr>
            <p:ph type="body" idx="1"/>
          </p:nvPr>
        </p:nvSpPr>
        <p:spPr>
          <a:noFill/>
        </p:spPr>
        <p:txBody>
          <a:bodyPr/>
          <a:lstStyle/>
          <a:p>
            <a:endParaRPr kumimoji="0" lang="zh-CN" altLang="en-US">
              <a:ea typeface="宋体" panose="02010600030101010101" pitchFamily="2" charset="-122"/>
            </a:endParaRPr>
          </a:p>
        </p:txBody>
      </p:sp>
      <p:sp>
        <p:nvSpPr>
          <p:cNvPr id="21507" name="灯片编号占位符 3"/>
          <p:cNvSpPr>
            <a:spLocks noGrp="1"/>
          </p:cNvSpPr>
          <p:nvPr>
            <p:ph type="sldNum" sz="quarter" idx="5"/>
          </p:nvPr>
        </p:nvSpPr>
        <p:spPr>
          <a:noFill/>
        </p:spPr>
        <p:txBody>
          <a:bodyPr/>
          <a:lstStyle>
            <a:lvl1pPr defTabSz="914400">
              <a:defRPr kumimoji="1" sz="2200">
                <a:solidFill>
                  <a:schemeClr val="tx1"/>
                </a:solidFill>
                <a:latin typeface="Tahoma" panose="020B0604030504040204" charset="0"/>
                <a:ea typeface="宋体" panose="02010600030101010101" pitchFamily="2" charset="-122"/>
                <a:cs typeface="宋体" panose="02010600030101010101" pitchFamily="2" charset="-122"/>
              </a:defRPr>
            </a:lvl1pPr>
            <a:lvl2pPr marL="685800" indent="-263525" defTabSz="914400">
              <a:defRPr kumimoji="1" sz="2200">
                <a:solidFill>
                  <a:schemeClr val="tx1"/>
                </a:solidFill>
                <a:latin typeface="Tahoma" panose="020B0604030504040204" charset="0"/>
                <a:ea typeface="宋体" panose="02010600030101010101" pitchFamily="2" charset="-122"/>
              </a:defRPr>
            </a:lvl2pPr>
            <a:lvl3pPr marL="1055370" indent="-210820" defTabSz="914400">
              <a:defRPr kumimoji="1" sz="2200">
                <a:solidFill>
                  <a:schemeClr val="tx1"/>
                </a:solidFill>
                <a:latin typeface="Tahoma" panose="020B0604030504040204" charset="0"/>
                <a:ea typeface="宋体" panose="02010600030101010101" pitchFamily="2" charset="-122"/>
              </a:defRPr>
            </a:lvl3pPr>
            <a:lvl4pPr marL="1477010" indent="-210820" defTabSz="914400">
              <a:defRPr kumimoji="1" sz="2200">
                <a:solidFill>
                  <a:schemeClr val="tx1"/>
                </a:solidFill>
                <a:latin typeface="Tahoma" panose="020B0604030504040204" charset="0"/>
                <a:ea typeface="宋体" panose="02010600030101010101" pitchFamily="2" charset="-122"/>
              </a:defRPr>
            </a:lvl4pPr>
            <a:lvl5pPr marL="1899285" indent="-210820" defTabSz="914400">
              <a:defRPr kumimoji="1" sz="2200">
                <a:solidFill>
                  <a:schemeClr val="tx1"/>
                </a:solidFill>
                <a:latin typeface="Tahoma" panose="020B0604030504040204" charset="0"/>
                <a:ea typeface="宋体" panose="02010600030101010101" pitchFamily="2" charset="-122"/>
              </a:defRPr>
            </a:lvl5pPr>
            <a:lvl6pPr marL="232092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6pPr>
            <a:lvl7pPr marL="2743200"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7pPr>
            <a:lvl8pPr marL="316547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8pPr>
            <a:lvl9pPr marL="358711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9pPr>
          </a:lstStyle>
          <a:p>
            <a:fld id="{447065CD-0E07-CB40-8E7F-D599E4AF6BEA}" type="slidenum">
              <a:rPr kumimoji="0" lang="en-US" altLang="zh-CN" sz="1200">
                <a:latin typeface="Arial" panose="020B0604020202020204" pitchFamily="34" charset="0"/>
              </a:rPr>
            </a:fld>
            <a:endParaRPr kumimoji="0" lang="en-US" altLang="zh-CN" sz="120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lvl1pPr defTabSz="914400">
              <a:defRPr kumimoji="1" sz="2200">
                <a:solidFill>
                  <a:schemeClr val="tx1"/>
                </a:solidFill>
                <a:latin typeface="Tahoma" panose="020B0604030504040204" charset="0"/>
                <a:ea typeface="宋体" panose="02010600030101010101" pitchFamily="2" charset="-122"/>
                <a:cs typeface="宋体" panose="02010600030101010101" pitchFamily="2" charset="-122"/>
              </a:defRPr>
            </a:lvl1pPr>
            <a:lvl2pPr marL="685800" indent="-263525" defTabSz="914400">
              <a:defRPr kumimoji="1" sz="2200">
                <a:solidFill>
                  <a:schemeClr val="tx1"/>
                </a:solidFill>
                <a:latin typeface="Tahoma" panose="020B0604030504040204" charset="0"/>
                <a:ea typeface="宋体" panose="02010600030101010101" pitchFamily="2" charset="-122"/>
              </a:defRPr>
            </a:lvl2pPr>
            <a:lvl3pPr marL="1055370" indent="-210820" defTabSz="914400">
              <a:defRPr kumimoji="1" sz="2200">
                <a:solidFill>
                  <a:schemeClr val="tx1"/>
                </a:solidFill>
                <a:latin typeface="Tahoma" panose="020B0604030504040204" charset="0"/>
                <a:ea typeface="宋体" panose="02010600030101010101" pitchFamily="2" charset="-122"/>
              </a:defRPr>
            </a:lvl3pPr>
            <a:lvl4pPr marL="1477010" indent="-210820" defTabSz="914400">
              <a:defRPr kumimoji="1" sz="2200">
                <a:solidFill>
                  <a:schemeClr val="tx1"/>
                </a:solidFill>
                <a:latin typeface="Tahoma" panose="020B0604030504040204" charset="0"/>
                <a:ea typeface="宋体" panose="02010600030101010101" pitchFamily="2" charset="-122"/>
              </a:defRPr>
            </a:lvl4pPr>
            <a:lvl5pPr marL="1899285" indent="-210820" defTabSz="914400">
              <a:defRPr kumimoji="1" sz="2200">
                <a:solidFill>
                  <a:schemeClr val="tx1"/>
                </a:solidFill>
                <a:latin typeface="Tahoma" panose="020B0604030504040204" charset="0"/>
                <a:ea typeface="宋体" panose="02010600030101010101" pitchFamily="2" charset="-122"/>
              </a:defRPr>
            </a:lvl5pPr>
            <a:lvl6pPr marL="232092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6pPr>
            <a:lvl7pPr marL="2743200"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7pPr>
            <a:lvl8pPr marL="316547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8pPr>
            <a:lvl9pPr marL="358711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9pPr>
          </a:lstStyle>
          <a:p>
            <a:fld id="{0F4291BE-FE06-6A47-8990-5391F93F52EE}" type="slidenum">
              <a:rPr kumimoji="0" lang="en-US" altLang="zh-CN" sz="1200">
                <a:latin typeface="Arial" panose="020B0604020202020204" pitchFamily="34" charset="0"/>
              </a:rPr>
            </a:fld>
            <a:endParaRPr kumimoji="0" lang="en-US" altLang="zh-CN" sz="1200">
              <a:latin typeface="Arial" panose="020B0604020202020204" pitchFamily="34" charset="0"/>
            </a:endParaRPr>
          </a:p>
        </p:txBody>
      </p:sp>
      <p:sp>
        <p:nvSpPr>
          <p:cNvPr id="23554" name="Rectangle 2"/>
          <p:cNvSpPr>
            <a:spLocks noGrp="1" noRot="1" noChangeAspect="1" noChangeArrowheads="1" noTextEdit="1"/>
          </p:cNvSpPr>
          <p:nvPr>
            <p:ph type="sldImg"/>
          </p:nvPr>
        </p:nvSpPr>
        <p:spPr>
          <a:xfrm>
            <a:off x="1143000" y="685800"/>
            <a:ext cx="4572000" cy="3429000"/>
          </a:xfrm>
        </p:spPr>
      </p:sp>
      <p:sp>
        <p:nvSpPr>
          <p:cNvPr id="23555" name="Rectangle 3"/>
          <p:cNvSpPr>
            <a:spLocks noGrp="1" noChangeArrowheads="1"/>
          </p:cNvSpPr>
          <p:nvPr>
            <p:ph type="body" idx="1"/>
          </p:nvPr>
        </p:nvSpPr>
        <p:spPr>
          <a:noFill/>
        </p:spPr>
        <p:txBody>
          <a:bodyPr/>
          <a:lstStyle/>
          <a:p>
            <a:pPr eaLnBrk="1" hangingPunct="1"/>
            <a:endParaRPr kumimoji="0" lang="zh-CN" altLang="en-US">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lvl1pPr defTabSz="914400">
              <a:defRPr kumimoji="1" sz="2200">
                <a:solidFill>
                  <a:schemeClr val="tx1"/>
                </a:solidFill>
                <a:latin typeface="Tahoma" panose="020B0604030504040204" charset="0"/>
                <a:ea typeface="宋体" panose="02010600030101010101" pitchFamily="2" charset="-122"/>
                <a:cs typeface="宋体" panose="02010600030101010101" pitchFamily="2" charset="-122"/>
              </a:defRPr>
            </a:lvl1pPr>
            <a:lvl2pPr marL="685800" indent="-263525" defTabSz="914400">
              <a:defRPr kumimoji="1" sz="2200">
                <a:solidFill>
                  <a:schemeClr val="tx1"/>
                </a:solidFill>
                <a:latin typeface="Tahoma" panose="020B0604030504040204" charset="0"/>
                <a:ea typeface="宋体" panose="02010600030101010101" pitchFamily="2" charset="-122"/>
              </a:defRPr>
            </a:lvl2pPr>
            <a:lvl3pPr marL="1055370" indent="-210820" defTabSz="914400">
              <a:defRPr kumimoji="1" sz="2200">
                <a:solidFill>
                  <a:schemeClr val="tx1"/>
                </a:solidFill>
                <a:latin typeface="Tahoma" panose="020B0604030504040204" charset="0"/>
                <a:ea typeface="宋体" panose="02010600030101010101" pitchFamily="2" charset="-122"/>
              </a:defRPr>
            </a:lvl3pPr>
            <a:lvl4pPr marL="1477010" indent="-210820" defTabSz="914400">
              <a:defRPr kumimoji="1" sz="2200">
                <a:solidFill>
                  <a:schemeClr val="tx1"/>
                </a:solidFill>
                <a:latin typeface="Tahoma" panose="020B0604030504040204" charset="0"/>
                <a:ea typeface="宋体" panose="02010600030101010101" pitchFamily="2" charset="-122"/>
              </a:defRPr>
            </a:lvl4pPr>
            <a:lvl5pPr marL="1899285" indent="-210820" defTabSz="914400">
              <a:defRPr kumimoji="1" sz="2200">
                <a:solidFill>
                  <a:schemeClr val="tx1"/>
                </a:solidFill>
                <a:latin typeface="Tahoma" panose="020B0604030504040204" charset="0"/>
                <a:ea typeface="宋体" panose="02010600030101010101" pitchFamily="2" charset="-122"/>
              </a:defRPr>
            </a:lvl5pPr>
            <a:lvl6pPr marL="232092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6pPr>
            <a:lvl7pPr marL="2743200"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7pPr>
            <a:lvl8pPr marL="316547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8pPr>
            <a:lvl9pPr marL="358711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9pPr>
          </a:lstStyle>
          <a:p>
            <a:fld id="{AE6FAEBF-C688-2B4E-8D9F-E241566CCC74}" type="slidenum">
              <a:rPr kumimoji="0" lang="en-US" altLang="zh-CN" sz="1200">
                <a:latin typeface="Arial" panose="020B0604020202020204" pitchFamily="34" charset="0"/>
              </a:rPr>
            </a:fld>
            <a:endParaRPr kumimoji="0" lang="en-US" altLang="zh-CN" sz="1200">
              <a:latin typeface="Arial" panose="020B0604020202020204" pitchFamily="34" charset="0"/>
            </a:endParaRPr>
          </a:p>
        </p:txBody>
      </p:sp>
      <p:sp>
        <p:nvSpPr>
          <p:cNvPr id="25602" name="Rectangle 2"/>
          <p:cNvSpPr>
            <a:spLocks noGrp="1" noRot="1" noChangeAspect="1" noChangeArrowheads="1" noTextEdit="1"/>
          </p:cNvSpPr>
          <p:nvPr>
            <p:ph type="sldImg"/>
          </p:nvPr>
        </p:nvSpPr>
        <p:spPr>
          <a:xfrm>
            <a:off x="1143000" y="685800"/>
            <a:ext cx="4572000" cy="3429000"/>
          </a:xfrm>
        </p:spPr>
      </p:sp>
      <p:sp>
        <p:nvSpPr>
          <p:cNvPr id="25603" name="Rectangle 3"/>
          <p:cNvSpPr>
            <a:spLocks noGrp="1" noChangeArrowheads="1"/>
          </p:cNvSpPr>
          <p:nvPr>
            <p:ph type="body" idx="1"/>
          </p:nvPr>
        </p:nvSpPr>
        <p:spPr>
          <a:noFill/>
        </p:spPr>
        <p:txBody>
          <a:bodyPr/>
          <a:lstStyle/>
          <a:p>
            <a:pPr eaLnBrk="1" hangingPunct="1"/>
            <a:endParaRPr kumimoji="0" lang="zh-CN" altLang="en-US">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noTextEdit="1"/>
          </p:cNvSpPr>
          <p:nvPr>
            <p:ph type="sldImg"/>
          </p:nvPr>
        </p:nvSpPr>
        <p:spPr>
          <a:xfrm>
            <a:off x="1143000" y="685800"/>
            <a:ext cx="4572000" cy="3429000"/>
          </a:xfrm>
        </p:spPr>
      </p:sp>
      <p:sp>
        <p:nvSpPr>
          <p:cNvPr id="27650" name="备注占位符 2"/>
          <p:cNvSpPr>
            <a:spLocks noGrp="1"/>
          </p:cNvSpPr>
          <p:nvPr>
            <p:ph type="body" idx="1"/>
          </p:nvPr>
        </p:nvSpPr>
        <p:spPr>
          <a:noFill/>
        </p:spPr>
        <p:txBody>
          <a:bodyPr/>
          <a:lstStyle/>
          <a:p>
            <a:endParaRPr kumimoji="0" lang="zh-CN" altLang="en-US">
              <a:ea typeface="宋体" panose="02010600030101010101" pitchFamily="2" charset="-122"/>
            </a:endParaRPr>
          </a:p>
        </p:txBody>
      </p:sp>
      <p:sp>
        <p:nvSpPr>
          <p:cNvPr id="27651" name="灯片编号占位符 3"/>
          <p:cNvSpPr>
            <a:spLocks noGrp="1"/>
          </p:cNvSpPr>
          <p:nvPr>
            <p:ph type="sldNum" sz="quarter" idx="5"/>
          </p:nvPr>
        </p:nvSpPr>
        <p:spPr>
          <a:noFill/>
        </p:spPr>
        <p:txBody>
          <a:bodyPr/>
          <a:lstStyle>
            <a:lvl1pPr defTabSz="914400">
              <a:defRPr kumimoji="1" sz="2200">
                <a:solidFill>
                  <a:schemeClr val="tx1"/>
                </a:solidFill>
                <a:latin typeface="Tahoma" panose="020B0604030504040204" charset="0"/>
                <a:ea typeface="宋体" panose="02010600030101010101" pitchFamily="2" charset="-122"/>
                <a:cs typeface="宋体" panose="02010600030101010101" pitchFamily="2" charset="-122"/>
              </a:defRPr>
            </a:lvl1pPr>
            <a:lvl2pPr marL="685800" indent="-263525" defTabSz="914400">
              <a:defRPr kumimoji="1" sz="2200">
                <a:solidFill>
                  <a:schemeClr val="tx1"/>
                </a:solidFill>
                <a:latin typeface="Tahoma" panose="020B0604030504040204" charset="0"/>
                <a:ea typeface="宋体" panose="02010600030101010101" pitchFamily="2" charset="-122"/>
              </a:defRPr>
            </a:lvl2pPr>
            <a:lvl3pPr marL="1055370" indent="-210820" defTabSz="914400">
              <a:defRPr kumimoji="1" sz="2200">
                <a:solidFill>
                  <a:schemeClr val="tx1"/>
                </a:solidFill>
                <a:latin typeface="Tahoma" panose="020B0604030504040204" charset="0"/>
                <a:ea typeface="宋体" panose="02010600030101010101" pitchFamily="2" charset="-122"/>
              </a:defRPr>
            </a:lvl3pPr>
            <a:lvl4pPr marL="1477010" indent="-210820" defTabSz="914400">
              <a:defRPr kumimoji="1" sz="2200">
                <a:solidFill>
                  <a:schemeClr val="tx1"/>
                </a:solidFill>
                <a:latin typeface="Tahoma" panose="020B0604030504040204" charset="0"/>
                <a:ea typeface="宋体" panose="02010600030101010101" pitchFamily="2" charset="-122"/>
              </a:defRPr>
            </a:lvl4pPr>
            <a:lvl5pPr marL="1899285" indent="-210820" defTabSz="914400">
              <a:defRPr kumimoji="1" sz="2200">
                <a:solidFill>
                  <a:schemeClr val="tx1"/>
                </a:solidFill>
                <a:latin typeface="Tahoma" panose="020B0604030504040204" charset="0"/>
                <a:ea typeface="宋体" panose="02010600030101010101" pitchFamily="2" charset="-122"/>
              </a:defRPr>
            </a:lvl5pPr>
            <a:lvl6pPr marL="232092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6pPr>
            <a:lvl7pPr marL="2743200"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7pPr>
            <a:lvl8pPr marL="316547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8pPr>
            <a:lvl9pPr marL="358711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9pPr>
          </a:lstStyle>
          <a:p>
            <a:fld id="{7FA17974-3DDF-EE47-AD98-FF725E6D3289}" type="slidenum">
              <a:rPr kumimoji="0" lang="en-US" altLang="zh-CN" sz="1200">
                <a:latin typeface="Arial" panose="020B0604020202020204" pitchFamily="34" charset="0"/>
              </a:rPr>
            </a:fld>
            <a:endParaRPr kumimoji="0" lang="en-US" altLang="zh-CN" sz="120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lvl1pPr defTabSz="914400">
              <a:defRPr kumimoji="1" sz="2200">
                <a:solidFill>
                  <a:schemeClr val="tx1"/>
                </a:solidFill>
                <a:latin typeface="Tahoma" panose="020B0604030504040204" charset="0"/>
                <a:ea typeface="宋体" panose="02010600030101010101" pitchFamily="2" charset="-122"/>
                <a:cs typeface="宋体" panose="02010600030101010101" pitchFamily="2" charset="-122"/>
              </a:defRPr>
            </a:lvl1pPr>
            <a:lvl2pPr marL="685800" indent="-263525" defTabSz="914400">
              <a:defRPr kumimoji="1" sz="2200">
                <a:solidFill>
                  <a:schemeClr val="tx1"/>
                </a:solidFill>
                <a:latin typeface="Tahoma" panose="020B0604030504040204" charset="0"/>
                <a:ea typeface="宋体" panose="02010600030101010101" pitchFamily="2" charset="-122"/>
              </a:defRPr>
            </a:lvl2pPr>
            <a:lvl3pPr marL="1055370" indent="-210820" defTabSz="914400">
              <a:defRPr kumimoji="1" sz="2200">
                <a:solidFill>
                  <a:schemeClr val="tx1"/>
                </a:solidFill>
                <a:latin typeface="Tahoma" panose="020B0604030504040204" charset="0"/>
                <a:ea typeface="宋体" panose="02010600030101010101" pitchFamily="2" charset="-122"/>
              </a:defRPr>
            </a:lvl3pPr>
            <a:lvl4pPr marL="1477010" indent="-210820" defTabSz="914400">
              <a:defRPr kumimoji="1" sz="2200">
                <a:solidFill>
                  <a:schemeClr val="tx1"/>
                </a:solidFill>
                <a:latin typeface="Tahoma" panose="020B0604030504040204" charset="0"/>
                <a:ea typeface="宋体" panose="02010600030101010101" pitchFamily="2" charset="-122"/>
              </a:defRPr>
            </a:lvl4pPr>
            <a:lvl5pPr marL="1899285" indent="-210820" defTabSz="914400">
              <a:defRPr kumimoji="1" sz="2200">
                <a:solidFill>
                  <a:schemeClr val="tx1"/>
                </a:solidFill>
                <a:latin typeface="Tahoma" panose="020B0604030504040204" charset="0"/>
                <a:ea typeface="宋体" panose="02010600030101010101" pitchFamily="2" charset="-122"/>
              </a:defRPr>
            </a:lvl5pPr>
            <a:lvl6pPr marL="232092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6pPr>
            <a:lvl7pPr marL="2743200"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7pPr>
            <a:lvl8pPr marL="316547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8pPr>
            <a:lvl9pPr marL="3587115" indent="-210820" defTabSz="914400" fontAlgn="base">
              <a:spcBef>
                <a:spcPct val="0"/>
              </a:spcBef>
              <a:spcAft>
                <a:spcPct val="0"/>
              </a:spcAft>
              <a:defRPr kumimoji="1" sz="2200">
                <a:solidFill>
                  <a:schemeClr val="tx1"/>
                </a:solidFill>
                <a:latin typeface="Tahoma" panose="020B0604030504040204" charset="0"/>
                <a:ea typeface="宋体" panose="02010600030101010101" pitchFamily="2" charset="-122"/>
              </a:defRPr>
            </a:lvl9pPr>
          </a:lstStyle>
          <a:p>
            <a:fld id="{F599FBBB-146A-034E-A44D-088DB0E9568B}" type="slidenum">
              <a:rPr kumimoji="0" lang="en-US" altLang="zh-CN" sz="1200">
                <a:latin typeface="Arial" panose="020B0604020202020204" pitchFamily="34" charset="0"/>
              </a:rPr>
            </a:fld>
            <a:endParaRPr kumimoji="0" lang="en-US" altLang="zh-CN" sz="1200">
              <a:latin typeface="Arial" panose="020B0604020202020204" pitchFamily="34" charset="0"/>
            </a:endParaRPr>
          </a:p>
        </p:txBody>
      </p:sp>
      <p:sp>
        <p:nvSpPr>
          <p:cNvPr id="29698" name="Rectangle 2"/>
          <p:cNvSpPr>
            <a:spLocks noGrp="1" noRot="1" noChangeAspect="1" noChangeArrowheads="1" noTextEdit="1"/>
          </p:cNvSpPr>
          <p:nvPr>
            <p:ph type="sldImg"/>
          </p:nvPr>
        </p:nvSpPr>
        <p:spPr>
          <a:xfrm>
            <a:off x="1143000" y="685800"/>
            <a:ext cx="4572000" cy="3429000"/>
          </a:xfrm>
        </p:spPr>
      </p:sp>
      <p:sp>
        <p:nvSpPr>
          <p:cNvPr id="29699" name="Rectangle 3"/>
          <p:cNvSpPr>
            <a:spLocks noGrp="1" noChangeArrowheads="1"/>
          </p:cNvSpPr>
          <p:nvPr>
            <p:ph type="body" idx="1"/>
          </p:nvPr>
        </p:nvSpPr>
        <p:spPr>
          <a:noFill/>
        </p:spPr>
        <p:txBody>
          <a:bodyPr/>
          <a:lstStyle/>
          <a:p>
            <a:pPr eaLnBrk="1" hangingPunct="1"/>
            <a:endParaRPr kumimoji="0" lang="zh-CN" altLang="en-US">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a:t>单击此处编辑母版标题样式</a:t>
            </a:r>
            <a:endParaRPr kumimoji="1"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a:t>单击此处编辑母版副标题样式</a:t>
            </a:r>
            <a:endParaRPr kumimoji="1"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dirty="0"/>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kumimoji="1" lang="zh-CN" altLang="en-US"/>
              <a:t>单击此处编辑母版标题样式</a:t>
            </a:r>
            <a:endParaRPr kumimoji="1" lang="zh-CN" altLang="en-US"/>
          </a:p>
        </p:txBody>
      </p:sp>
      <p:sp>
        <p:nvSpPr>
          <p:cNvPr id="3" name="竖排文本占位符 2"/>
          <p:cNvSpPr>
            <a:spLocks noGrp="1"/>
          </p:cNvSpPr>
          <p:nvPr>
            <p:ph type="body" orient="vert" idx="1"/>
          </p:nvPr>
        </p:nvSpPr>
        <p:spPr>
          <a:xfrm>
            <a:off x="457200" y="274638"/>
            <a:ext cx="6019800" cy="5851525"/>
          </a:xfrm>
        </p:spPr>
        <p:txBody>
          <a:bodyPr vert="eaVert"/>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zh-CN" altLang="en-US"/>
              <a:t>单击此处编辑母版文本样式</a:t>
            </a:r>
            <a:endParaRPr kumimoji="1"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6" name="幻灯片编号占位符 5"/>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a:t>单击此处编辑母版标题样式</a:t>
            </a:r>
            <a:endParaRPr kumimoji="1"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endParaRPr kumimoji="1"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endParaRPr kumimoji="1"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8" name="页脚占位符 7"/>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9" name="幻灯片编号占位符 8"/>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endParaRPr kumimoji="1" lang="zh-CN" altLang="en-US"/>
          </a:p>
        </p:txBody>
      </p:sp>
      <p:sp>
        <p:nvSpPr>
          <p:cNvPr id="4" name="页脚占位符 3"/>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5" name="幻灯片编号占位符 4"/>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4" name="幻灯片编号占位符 3"/>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kumimoji="1" lang="zh-CN" altLang="en-US"/>
              <a:t>单击此处编辑母版标题样式</a:t>
            </a:r>
            <a:endParaRPr kumimoji="1"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endParaRPr kumimoji="1" lang="zh-CN" altLang="en-US"/>
          </a:p>
          <a:p>
            <a:pPr lvl="1"/>
            <a:r>
              <a:rPr kumimoji="1" lang="zh-CN" altLang="en-US"/>
              <a:t>二级</a:t>
            </a:r>
            <a:endParaRPr kumimoji="1" lang="zh-CN" altLang="en-US"/>
          </a:p>
          <a:p>
            <a:pPr lvl="2"/>
            <a:r>
              <a:rPr kumimoji="1" lang="zh-CN" altLang="en-US"/>
              <a:t>三级</a:t>
            </a:r>
            <a:endParaRPr kumimoji="1" lang="zh-CN" altLang="en-US"/>
          </a:p>
          <a:p>
            <a:pPr lvl="3"/>
            <a:r>
              <a:rPr kumimoji="1" lang="zh-CN" altLang="en-US"/>
              <a:t>四级</a:t>
            </a:r>
            <a:endParaRPr kumimoji="1" lang="zh-CN" altLang="en-US"/>
          </a:p>
          <a:p>
            <a:pPr lvl="4"/>
            <a:r>
              <a:rPr kumimoji="1" lang="zh-CN" altLang="en-US"/>
              <a:t>五级</a:t>
            </a:r>
            <a:endParaRPr kumimoji="1"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endParaRPr kumimoji="1"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kumimoji="1" lang="zh-CN" altLang="en-US"/>
              <a:t>单击此处编辑母版标题样式</a:t>
            </a:r>
            <a:endParaRPr kumimoji="1" lang="zh-CN" altLang="en-US"/>
          </a:p>
        </p:txBody>
      </p:sp>
      <p:sp>
        <p:nvSpPr>
          <p:cNvPr id="3" name="图片占位符 2"/>
          <p:cNvSpPr>
            <a:spLocks noGrp="1"/>
          </p:cNvSpPr>
          <p:nvPr>
            <p:ph type="pic" idx="1" hasCustomPrompt="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zh-CN" altLang="en-US"/>
              <a:t>将图片拖动到占位符，或单击添加图标</a:t>
            </a:r>
            <a:endParaRPr kumimoji="1"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zh-CN" altLang="en-US"/>
              <a:t>单击此处编辑母版文本样式</a:t>
            </a:r>
            <a:endParaRPr kumimoji="1" lang="zh-CN" altLang="en-US"/>
          </a:p>
        </p:txBody>
      </p:sp>
      <p:sp>
        <p:nvSpPr>
          <p:cNvPr id="6" name="页脚占位符 5"/>
          <p:cNvSpPr>
            <a:spLocks noGrp="1"/>
          </p:cNvSpPr>
          <p:nvPr>
            <p:ph type="ftr" sz="quarter" idx="11"/>
          </p:nvPr>
        </p:nvSpPr>
        <p:spPr>
          <a:xfrm>
            <a:off x="3124200" y="6356350"/>
            <a:ext cx="2895600" cy="365125"/>
          </a:xfrm>
          <a:prstGeom prst="rect">
            <a:avLst/>
          </a:prstGeom>
        </p:spPr>
        <p:txBody>
          <a:bodyPr/>
          <a:lstStyle/>
          <a:p>
            <a:endParaRPr kumimoji="1" lang="zh-CN" altLang="en-US"/>
          </a:p>
        </p:txBody>
      </p:sp>
      <p:sp>
        <p:nvSpPr>
          <p:cNvPr id="7" name="幻灯片编号占位符 6"/>
          <p:cNvSpPr>
            <a:spLocks noGrp="1"/>
          </p:cNvSpPr>
          <p:nvPr>
            <p:ph type="sldNum" sz="quarter" idx="12"/>
          </p:nvPr>
        </p:nvSpPr>
        <p:spPr/>
        <p:txBody>
          <a:bodyPr/>
          <a:lstStyle/>
          <a:p>
            <a:fld id="{EC7C08C4-FF83-C84A-8984-FF7F58E1FB83}"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771910" y="274638"/>
            <a:ext cx="6914890" cy="894822"/>
          </a:xfrm>
          <a:prstGeom prst="rect">
            <a:avLst/>
          </a:prstGeom>
        </p:spPr>
        <p:txBody>
          <a:bodyPr vert="horz" lIns="91440" tIns="45720" rIns="91440" bIns="45720" rtlCol="0" anchor="ctr">
            <a:noAutofit/>
          </a:bodyPr>
          <a:lstStyle/>
          <a:p>
            <a:r>
              <a:rPr kumimoji="1" lang="zh-CN" altLang="en-US" dirty="0"/>
              <a:t>单击此处编辑母版标题样式</a:t>
            </a:r>
            <a:endParaRPr kumimoji="1" lang="zh-CN" altLang="en-US" dirty="0"/>
          </a:p>
        </p:txBody>
      </p:sp>
      <p:sp>
        <p:nvSpPr>
          <p:cNvPr id="3" name="文本占位符 2"/>
          <p:cNvSpPr>
            <a:spLocks noGrp="1"/>
          </p:cNvSpPr>
          <p:nvPr>
            <p:ph type="body" idx="1"/>
          </p:nvPr>
        </p:nvSpPr>
        <p:spPr>
          <a:xfrm>
            <a:off x="457200" y="1345508"/>
            <a:ext cx="8229600" cy="4780656"/>
          </a:xfrm>
          <a:prstGeom prst="rect">
            <a:avLst/>
          </a:prstGeom>
        </p:spPr>
        <p:txBody>
          <a:bodyPr vert="horz" lIns="91440" tIns="45720" rIns="91440" bIns="45720" rtlCol="0">
            <a:normAutofit/>
          </a:bodyPr>
          <a:lstStyle/>
          <a:p>
            <a:pPr lvl="0"/>
            <a:r>
              <a:rPr kumimoji="1" lang="zh-CN" altLang="en-US" dirty="0"/>
              <a:t>单击此处编辑母版文本样式</a:t>
            </a:r>
            <a:endParaRPr kumimoji="1" lang="zh-CN" altLang="en-US" dirty="0"/>
          </a:p>
          <a:p>
            <a:pPr lvl="1"/>
            <a:r>
              <a:rPr kumimoji="1" lang="zh-CN" altLang="en-US" dirty="0"/>
              <a:t>二级</a:t>
            </a:r>
            <a:endParaRPr kumimoji="1" lang="zh-CN" altLang="en-US" dirty="0"/>
          </a:p>
          <a:p>
            <a:pPr lvl="2"/>
            <a:r>
              <a:rPr kumimoji="1" lang="zh-CN" altLang="en-US" dirty="0"/>
              <a:t>三级</a:t>
            </a:r>
            <a:endParaRPr kumimoji="1" lang="zh-CN" altLang="en-US" dirty="0"/>
          </a:p>
          <a:p>
            <a:pPr lvl="3"/>
            <a:r>
              <a:rPr kumimoji="1" lang="zh-CN" altLang="en-US" dirty="0"/>
              <a:t>四级</a:t>
            </a:r>
            <a:endParaRPr kumimoji="1" lang="zh-CN" altLang="en-US" dirty="0"/>
          </a:p>
          <a:p>
            <a:pPr lvl="4"/>
            <a:r>
              <a:rPr kumimoji="1" lang="zh-CN" altLang="en-US" dirty="0"/>
              <a:t>五级</a:t>
            </a:r>
            <a:endParaRPr kumimoji="1" lang="zh-CN" altLang="en-US" dirty="0"/>
          </a:p>
        </p:txBody>
      </p:sp>
      <p:sp>
        <p:nvSpPr>
          <p:cNvPr id="6" name="幻灯片编号占位符 5"/>
          <p:cNvSpPr>
            <a:spLocks noGrp="1"/>
          </p:cNvSpPr>
          <p:nvPr>
            <p:ph type="sldNum" sz="quarter" idx="4"/>
          </p:nvPr>
        </p:nvSpPr>
        <p:spPr>
          <a:xfrm>
            <a:off x="3590989" y="635635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C7C08C4-FF83-C84A-8984-FF7F58E1FB83}" type="slidenum">
              <a:rPr kumimoji="1" lang="zh-CN" altLang="en-US" smtClean="0"/>
            </a:fld>
            <a:endParaRPr kumimoji="1" lang="zh-CN" altLang="en-US"/>
          </a:p>
        </p:txBody>
      </p:sp>
      <p:pic>
        <p:nvPicPr>
          <p:cNvPr id="7" name="图片 6" descr="logo_NSSC1 副本 2.jp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86628" y="274638"/>
            <a:ext cx="1285282" cy="47266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kern="1200">
          <a:solidFill>
            <a:srgbClr val="000090"/>
          </a:solidFill>
          <a:latin typeface="Arial" panose="020B0604020202020204"/>
          <a:ea typeface="+mj-ea"/>
          <a:cs typeface="Arial" panose="020B0604020202020204"/>
        </a:defRPr>
      </a:lvl1pPr>
    </p:titleStyle>
    <p:bodyStyle>
      <a:lvl1pPr marL="342900" indent="-342900" algn="l" defTabSz="457200" rtl="0" eaLnBrk="1" latinLnBrk="0" hangingPunct="1">
        <a:spcBef>
          <a:spcPct val="20000"/>
        </a:spcBef>
        <a:buFont typeface="Wingdings" panose="05000000000000000000" pitchFamily="2" charset="2"/>
        <a:buChar char="n"/>
        <a:defRPr sz="2800" kern="1200">
          <a:solidFill>
            <a:srgbClr val="000090"/>
          </a:solidFill>
          <a:latin typeface="Arial" panose="020B0604020202020204"/>
          <a:ea typeface="+mn-ea"/>
          <a:cs typeface="Arial" panose="020B0604020202020204"/>
        </a:defRPr>
      </a:lvl1pPr>
      <a:lvl2pPr marL="742950" indent="-285750" algn="l" defTabSz="457200" rtl="0" eaLnBrk="1" latinLnBrk="0" hangingPunct="1">
        <a:spcBef>
          <a:spcPct val="20000"/>
        </a:spcBef>
        <a:buFont typeface="Wingdings" panose="05000000000000000000" pitchFamily="2" charset="2"/>
        <a:buChar char="²"/>
        <a:defRPr sz="2400" kern="1200">
          <a:solidFill>
            <a:srgbClr val="000090"/>
          </a:solidFill>
          <a:latin typeface="Arial" panose="020B0604020202020204"/>
          <a:ea typeface="+mn-ea"/>
          <a:cs typeface="Arial" panose="020B0604020202020204"/>
        </a:defRPr>
      </a:lvl2pPr>
      <a:lvl3pPr marL="1143000" indent="-228600" algn="l" defTabSz="457200" rtl="0" eaLnBrk="1" latinLnBrk="0" hangingPunct="1">
        <a:spcBef>
          <a:spcPct val="20000"/>
        </a:spcBef>
        <a:buFont typeface="Wingdings" panose="05000000000000000000" pitchFamily="2" charset="2"/>
        <a:buChar char="Ø"/>
        <a:defRPr sz="2000" kern="1200">
          <a:solidFill>
            <a:srgbClr val="000090"/>
          </a:solidFill>
          <a:latin typeface="Arial" panose="020B0604020202020204"/>
          <a:ea typeface="+mn-ea"/>
          <a:cs typeface="Arial" panose="020B0604020202020204"/>
        </a:defRPr>
      </a:lvl3pPr>
      <a:lvl4pPr marL="1600200" indent="-228600" algn="l" defTabSz="457200" rtl="0" eaLnBrk="1" latinLnBrk="0" hangingPunct="1">
        <a:spcBef>
          <a:spcPct val="20000"/>
        </a:spcBef>
        <a:buFont typeface="Wingdings" panose="05000000000000000000" pitchFamily="2" charset="2"/>
        <a:buChar char="p"/>
        <a:defRPr sz="1800" kern="1200">
          <a:solidFill>
            <a:srgbClr val="000090"/>
          </a:solidFill>
          <a:latin typeface="Arial" panose="020B0604020202020204"/>
          <a:ea typeface="+mn-ea"/>
          <a:cs typeface="Arial" panose="020B0604020202020204"/>
        </a:defRPr>
      </a:lvl4pPr>
      <a:lvl5pPr marL="2057400" indent="-228600" algn="l" defTabSz="457200" rtl="0" eaLnBrk="1" latinLnBrk="0" hangingPunct="1">
        <a:spcBef>
          <a:spcPct val="20000"/>
        </a:spcBef>
        <a:buFont typeface="Arial" panose="020B0604020202020204"/>
        <a:buChar char="»"/>
        <a:defRPr sz="1800" kern="1200">
          <a:solidFill>
            <a:srgbClr val="000090"/>
          </a:solidFill>
          <a:latin typeface="Arial" panose="020B0604020202020204"/>
          <a:ea typeface="+mn-ea"/>
          <a:cs typeface="Arial" panose="020B0604020202020204"/>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hyperlink" Target="mailto:xuxiyu@mirslab.cn" TargetMode="External"/><Relationship Id="rId2" Type="http://schemas.openxmlformats.org/officeDocument/2006/relationships/hyperlink" Target="mailto:wangzhenzhan@mirslab.cn" TargetMode="External"/><Relationship Id="rId1" Type="http://schemas.openxmlformats.org/officeDocument/2006/relationships/hyperlink" Target="mailto:dongxiaolong@mirslab.cn"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90949" y="1144310"/>
            <a:ext cx="8248146" cy="1876291"/>
          </a:xfrm>
        </p:spPr>
        <p:txBody>
          <a:bodyPr>
            <a:normAutofit fontScale="90000"/>
          </a:bodyPr>
          <a:lstStyle/>
          <a:p>
            <a:r>
              <a:rPr lang="en-US" altLang="en-US" b="1" dirty="0">
                <a:latin typeface="Times New Roman" panose="02020603050405020304" charset="0"/>
              </a:rPr>
              <a:t>D</a:t>
            </a:r>
            <a:r>
              <a:rPr lang="en-US" altLang="zh-CN" b="1" dirty="0">
                <a:latin typeface="Times New Roman" panose="02020603050405020304" charset="0"/>
              </a:rPr>
              <a:t>evelopment and Standardization of the Guidelines for Prelaunch Calibration of Microwave Sensors </a:t>
            </a:r>
            <a:br>
              <a:rPr lang="en-US" altLang="zh-CN" b="1" dirty="0">
                <a:latin typeface="Times New Roman" panose="02020603050405020304" charset="0"/>
              </a:rPr>
            </a:br>
            <a:r>
              <a:rPr lang="en-US" altLang="zh-CN" b="1" dirty="0">
                <a:latin typeface="Times New Roman" panose="02020603050405020304" charset="0"/>
              </a:rPr>
              <a:t>–</a:t>
            </a:r>
            <a:r>
              <a:rPr lang="en-US" altLang="en-US" b="1" dirty="0">
                <a:latin typeface="Times New Roman" panose="02020603050405020304" charset="0"/>
              </a:rPr>
              <a:t>Perspective </a:t>
            </a:r>
            <a:r>
              <a:rPr lang="en-US" altLang="zh-CN" b="1" dirty="0">
                <a:latin typeface="Times New Roman" panose="02020603050405020304" charset="0"/>
              </a:rPr>
              <a:t>of the CEOS WGCV</a:t>
            </a:r>
            <a:br>
              <a:rPr kumimoji="1" lang="en-US" altLang="zh-CN" b="1" dirty="0">
                <a:latin typeface="Times New Roman" panose="02020603050405020304" charset="0"/>
              </a:rPr>
            </a:br>
            <a:endParaRPr kumimoji="1" lang="zh-CN" altLang="en-US" sz="2700" b="1" dirty="0">
              <a:solidFill>
                <a:schemeClr val="accent1">
                  <a:lumMod val="75000"/>
                </a:schemeClr>
              </a:solidFill>
              <a:latin typeface="Times New Roman" panose="02020603050405020304" charset="0"/>
            </a:endParaRPr>
          </a:p>
        </p:txBody>
      </p:sp>
      <p:sp>
        <p:nvSpPr>
          <p:cNvPr id="5" name="副标题 2"/>
          <p:cNvSpPr txBox="1"/>
          <p:nvPr/>
        </p:nvSpPr>
        <p:spPr>
          <a:xfrm>
            <a:off x="650004" y="3142165"/>
            <a:ext cx="7843467" cy="295895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Wingdings" panose="05000000000000000000" pitchFamily="2" charset="2"/>
              <a:buNone/>
              <a:defRPr sz="2800" kern="1200">
                <a:solidFill>
                  <a:schemeClr val="tx1">
                    <a:tint val="75000"/>
                  </a:schemeClr>
                </a:solidFill>
                <a:latin typeface="Arial" panose="020B0604020202020204"/>
                <a:ea typeface="+mn-ea"/>
                <a:cs typeface="Arial" panose="020B0604020202020204"/>
              </a:defRPr>
            </a:lvl1pPr>
            <a:lvl2pPr marL="457200" indent="0" algn="ctr" defTabSz="457200" rtl="0" eaLnBrk="1" latinLnBrk="0" hangingPunct="1">
              <a:spcBef>
                <a:spcPct val="20000"/>
              </a:spcBef>
              <a:buFont typeface="Wingdings" panose="05000000000000000000" pitchFamily="2" charset="2"/>
              <a:buNone/>
              <a:defRPr sz="2400" kern="1200">
                <a:solidFill>
                  <a:schemeClr val="tx1">
                    <a:tint val="75000"/>
                  </a:schemeClr>
                </a:solidFill>
                <a:latin typeface="Arial" panose="020B0604020202020204"/>
                <a:ea typeface="+mn-ea"/>
                <a:cs typeface="Arial" panose="020B0604020202020204"/>
              </a:defRPr>
            </a:lvl2pPr>
            <a:lvl3pPr marL="914400" indent="0" algn="ctr" defTabSz="457200" rtl="0" eaLnBrk="1" latinLnBrk="0" hangingPunct="1">
              <a:spcBef>
                <a:spcPct val="20000"/>
              </a:spcBef>
              <a:buFont typeface="Wingdings" panose="05000000000000000000" pitchFamily="2" charset="2"/>
              <a:buNone/>
              <a:defRPr sz="2000" kern="1200">
                <a:solidFill>
                  <a:schemeClr val="tx1">
                    <a:tint val="75000"/>
                  </a:schemeClr>
                </a:solidFill>
                <a:latin typeface="Arial" panose="020B0604020202020204"/>
                <a:ea typeface="+mn-ea"/>
                <a:cs typeface="Arial" panose="020B0604020202020204"/>
              </a:defRPr>
            </a:lvl3pPr>
            <a:lvl4pPr marL="1371600" indent="0" algn="ctr" defTabSz="457200" rtl="0" eaLnBrk="1" latinLnBrk="0" hangingPunct="1">
              <a:spcBef>
                <a:spcPct val="20000"/>
              </a:spcBef>
              <a:buFont typeface="Wingdings" panose="05000000000000000000" pitchFamily="2" charset="2"/>
              <a:buNone/>
              <a:defRPr sz="1800" kern="1200">
                <a:solidFill>
                  <a:schemeClr val="tx1">
                    <a:tint val="75000"/>
                  </a:schemeClr>
                </a:solidFill>
                <a:latin typeface="Arial" panose="020B0604020202020204"/>
                <a:ea typeface="+mn-ea"/>
                <a:cs typeface="Arial" panose="020B0604020202020204"/>
              </a:defRPr>
            </a:lvl4pPr>
            <a:lvl5pPr marL="1828800" indent="0" algn="ctr" defTabSz="457200" rtl="0" eaLnBrk="1" latinLnBrk="0" hangingPunct="1">
              <a:spcBef>
                <a:spcPct val="20000"/>
              </a:spcBef>
              <a:buFont typeface="Arial" panose="020B0604020202020204"/>
              <a:buNone/>
              <a:defRPr sz="1800" kern="1200">
                <a:solidFill>
                  <a:schemeClr val="tx1">
                    <a:tint val="75000"/>
                  </a:schemeClr>
                </a:solidFill>
                <a:latin typeface="Arial" panose="020B0604020202020204"/>
                <a:ea typeface="+mn-ea"/>
                <a:cs typeface="Arial" panose="020B0604020202020204"/>
              </a:defRPr>
            </a:lvl5pPr>
            <a:lvl6pPr marL="2286000" indent="0" algn="ctr" defTabSz="457200" rtl="0" eaLnBrk="1" latinLnBrk="0" hangingPunct="1">
              <a:spcBef>
                <a:spcPct val="20000"/>
              </a:spcBef>
              <a:buFont typeface="Arial" panose="020B0604020202020204"/>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panose="020B0604020202020204"/>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panose="020B0604020202020204"/>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panose="020B0604020202020204"/>
              <a:buNone/>
              <a:defRPr sz="2000" kern="1200">
                <a:solidFill>
                  <a:schemeClr val="tx1">
                    <a:tint val="75000"/>
                  </a:schemeClr>
                </a:solidFill>
                <a:latin typeface="+mn-lt"/>
                <a:ea typeface="+mn-ea"/>
                <a:cs typeface="+mn-cs"/>
              </a:defRPr>
            </a:lvl9pPr>
          </a:lstStyle>
          <a:p>
            <a:pPr algn="l"/>
            <a:r>
              <a:rPr lang="en-US" altLang="zh-CN" sz="2400" b="1" dirty="0">
                <a:solidFill>
                  <a:srgbClr val="000090"/>
                </a:solidFill>
                <a:latin typeface="Times New Roman" panose="02020603050405020304" charset="0"/>
                <a:ea typeface="宋体" panose="02010600030101010101" pitchFamily="2" charset="-122"/>
              </a:rPr>
              <a:t>Xiaolong</a:t>
            </a:r>
            <a:r>
              <a:rPr lang="en-US" altLang="en-US" sz="2400" b="1" dirty="0">
                <a:solidFill>
                  <a:srgbClr val="000090"/>
                </a:solidFill>
                <a:latin typeface="Times New Roman" panose="02020603050405020304" charset="0"/>
                <a:ea typeface="宋体" panose="02010600030101010101" pitchFamily="2" charset="-122"/>
              </a:rPr>
              <a:t> Dong</a:t>
            </a:r>
            <a:r>
              <a:rPr lang="en-US" altLang="zh-CN" sz="2400" b="1" dirty="0">
                <a:solidFill>
                  <a:srgbClr val="000090"/>
                </a:solidFill>
                <a:latin typeface="Times New Roman" panose="02020603050405020304" charset="0"/>
                <a:ea typeface="宋体" panose="02010600030101010101" pitchFamily="2" charset="-122"/>
              </a:rPr>
              <a:t>, </a:t>
            </a:r>
            <a:r>
              <a:rPr lang="en-US" altLang="en-US" sz="2400" b="1" dirty="0">
                <a:solidFill>
                  <a:srgbClr val="000090"/>
                </a:solidFill>
                <a:latin typeface="Times New Roman" panose="02020603050405020304" charset="0"/>
                <a:ea typeface="宋体" panose="02010600030101010101" pitchFamily="2" charset="-122"/>
              </a:rPr>
              <a:t>Chair of MSSG, CEOS WGCV</a:t>
            </a:r>
            <a:endParaRPr lang="en-US" altLang="en-US" sz="2400" b="1" dirty="0">
              <a:solidFill>
                <a:srgbClr val="000090"/>
              </a:solidFill>
              <a:latin typeface="Times New Roman" panose="02020603050405020304" charset="0"/>
              <a:ea typeface="宋体" panose="02010600030101010101" pitchFamily="2" charset="-122"/>
            </a:endParaRPr>
          </a:p>
          <a:p>
            <a:pPr algn="l"/>
            <a:r>
              <a:rPr lang="en-US" altLang="zh-CN" sz="2400" b="1" dirty="0" err="1">
                <a:solidFill>
                  <a:srgbClr val="000090"/>
                </a:solidFill>
                <a:latin typeface="Times New Roman" panose="02020603050405020304" charset="0"/>
                <a:ea typeface="宋体" panose="02010600030101010101" pitchFamily="2" charset="-122"/>
              </a:rPr>
              <a:t>Zhenzhang</a:t>
            </a:r>
            <a:r>
              <a:rPr lang="en-US" altLang="zh-CN" sz="2400" b="1" dirty="0">
                <a:solidFill>
                  <a:srgbClr val="000090"/>
                </a:solidFill>
                <a:latin typeface="Times New Roman" panose="02020603050405020304" charset="0"/>
                <a:ea typeface="宋体" panose="02010600030101010101" pitchFamily="2" charset="-122"/>
              </a:rPr>
              <a:t> Wang, </a:t>
            </a:r>
            <a:r>
              <a:rPr lang="en-US" altLang="zh-CN" sz="2400" b="1" i="1" dirty="0" err="1">
                <a:solidFill>
                  <a:srgbClr val="000090"/>
                </a:solidFill>
                <a:latin typeface="Times New Roman" panose="02020603050405020304" charset="0"/>
                <a:ea typeface="宋体" panose="02010600030101010101" pitchFamily="2" charset="-122"/>
              </a:rPr>
              <a:t>Xiyu</a:t>
            </a:r>
            <a:r>
              <a:rPr lang="en-US" altLang="zh-CN" sz="2400" b="1" i="1" dirty="0">
                <a:solidFill>
                  <a:srgbClr val="000090"/>
                </a:solidFill>
                <a:latin typeface="Times New Roman" panose="02020603050405020304" charset="0"/>
                <a:ea typeface="宋体" panose="02010600030101010101" pitchFamily="2" charset="-122"/>
              </a:rPr>
              <a:t> Xu</a:t>
            </a:r>
            <a:endParaRPr lang="en-US" altLang="zh-CN" sz="2400" b="1" i="1" dirty="0">
              <a:solidFill>
                <a:srgbClr val="000090"/>
              </a:solidFill>
              <a:latin typeface="Times New Roman" panose="02020603050405020304" charset="0"/>
              <a:ea typeface="宋体" panose="02010600030101010101" pitchFamily="2" charset="-122"/>
            </a:endParaRPr>
          </a:p>
          <a:p>
            <a:pPr algn="l"/>
            <a:endParaRPr lang="en-US" altLang="zh-CN" sz="1600" b="1" dirty="0">
              <a:solidFill>
                <a:srgbClr val="000090"/>
              </a:solidFill>
              <a:latin typeface="Times New Roman" panose="02020603050405020304" charset="0"/>
              <a:ea typeface="宋体" panose="02010600030101010101" pitchFamily="2" charset="-122"/>
            </a:endParaRPr>
          </a:p>
          <a:p>
            <a:pPr algn="l"/>
            <a:r>
              <a:rPr lang="en-US" altLang="zh-CN" sz="1800" b="1" dirty="0">
                <a:solidFill>
                  <a:srgbClr val="000090"/>
                </a:solidFill>
                <a:latin typeface="Times New Roman" panose="02020603050405020304" charset="0"/>
                <a:ea typeface="宋体" panose="02010600030101010101" pitchFamily="2" charset="-122"/>
              </a:rPr>
              <a:t>CAS Key Laboratory of Microwave Remote Sensing</a:t>
            </a:r>
            <a:endParaRPr lang="en-US" altLang="zh-CN" sz="1800" b="1" dirty="0">
              <a:solidFill>
                <a:srgbClr val="000090"/>
              </a:solidFill>
              <a:latin typeface="Times New Roman" panose="02020603050405020304" charset="0"/>
              <a:ea typeface="宋体" panose="02010600030101010101" pitchFamily="2" charset="-122"/>
            </a:endParaRPr>
          </a:p>
          <a:p>
            <a:pPr algn="l"/>
            <a:r>
              <a:rPr lang="en-US" altLang="zh-CN" sz="1800" b="1" dirty="0">
                <a:solidFill>
                  <a:srgbClr val="000090"/>
                </a:solidFill>
                <a:latin typeface="Times New Roman" panose="02020603050405020304" charset="0"/>
                <a:ea typeface="宋体" panose="02010600030101010101" pitchFamily="2" charset="-122"/>
              </a:rPr>
              <a:t>National Space Science Center</a:t>
            </a:r>
            <a:endParaRPr lang="en-US" altLang="zh-CN" sz="1800" b="1" dirty="0">
              <a:solidFill>
                <a:srgbClr val="000090"/>
              </a:solidFill>
              <a:latin typeface="Times New Roman" panose="02020603050405020304" charset="0"/>
              <a:ea typeface="宋体" panose="02010600030101010101" pitchFamily="2" charset="-122"/>
            </a:endParaRPr>
          </a:p>
          <a:p>
            <a:pPr algn="l"/>
            <a:r>
              <a:rPr lang="en-US" altLang="zh-CN" sz="1800" b="1" dirty="0">
                <a:solidFill>
                  <a:srgbClr val="000090"/>
                </a:solidFill>
                <a:latin typeface="Times New Roman" panose="02020603050405020304" charset="0"/>
                <a:ea typeface="宋体" panose="02010600030101010101" pitchFamily="2" charset="-122"/>
              </a:rPr>
              <a:t>Chinese Academy of Sciences</a:t>
            </a:r>
            <a:endParaRPr lang="en-US" altLang="zh-CN" sz="1800" b="1" dirty="0">
              <a:solidFill>
                <a:srgbClr val="000090"/>
              </a:solidFill>
              <a:latin typeface="Times New Roman" panose="02020603050405020304" charset="0"/>
              <a:ea typeface="宋体" panose="02010600030101010101" pitchFamily="2" charset="-122"/>
            </a:endParaRPr>
          </a:p>
          <a:p>
            <a:pPr algn="l"/>
            <a:r>
              <a:rPr lang="en-US" altLang="zh-CN" sz="1800" b="1" dirty="0">
                <a:solidFill>
                  <a:srgbClr val="000090"/>
                </a:solidFill>
                <a:latin typeface="Times New Roman" panose="02020603050405020304" charset="0"/>
                <a:ea typeface="宋体" panose="02010600030101010101" pitchFamily="2" charset="-122"/>
              </a:rPr>
              <a:t>(</a:t>
            </a:r>
            <a:r>
              <a:rPr lang="en-US" altLang="zh-CN" sz="1800" b="1" dirty="0" err="1">
                <a:solidFill>
                  <a:srgbClr val="000090"/>
                </a:solidFill>
                <a:latin typeface="Times New Roman" panose="02020603050405020304" charset="0"/>
                <a:ea typeface="宋体" panose="02010600030101010101" pitchFamily="2" charset="-122"/>
              </a:rPr>
              <a:t>MiRS</a:t>
            </a:r>
            <a:r>
              <a:rPr lang="en-US" altLang="zh-CN" sz="1800" b="1" dirty="0">
                <a:solidFill>
                  <a:srgbClr val="000090"/>
                </a:solidFill>
                <a:latin typeface="Times New Roman" panose="02020603050405020304" charset="0"/>
                <a:ea typeface="宋体" panose="02010600030101010101" pitchFamily="2" charset="-122"/>
              </a:rPr>
              <a:t>, NSSC, CAS)</a:t>
            </a:r>
            <a:endParaRPr lang="en-US" altLang="zh-CN" sz="1800" b="1" dirty="0">
              <a:solidFill>
                <a:srgbClr val="000090"/>
              </a:solidFill>
              <a:latin typeface="Times New Roman" panose="02020603050405020304" charset="0"/>
              <a:ea typeface="宋体" panose="02010600030101010101" pitchFamily="2" charset="-122"/>
            </a:endParaRPr>
          </a:p>
          <a:p>
            <a:pPr algn="l"/>
            <a:r>
              <a:rPr lang="en-US" altLang="zh-CN" sz="1800" b="1" dirty="0">
                <a:solidFill>
                  <a:srgbClr val="000090"/>
                </a:solidFill>
                <a:latin typeface="Times New Roman" panose="02020603050405020304" charset="0"/>
                <a:ea typeface="宋体" panose="02010600030101010101" pitchFamily="2" charset="-122"/>
              </a:rPr>
              <a:t>Emails: </a:t>
            </a:r>
            <a:r>
              <a:rPr lang="en-US" altLang="zh-CN" sz="1800" b="1" dirty="0">
                <a:solidFill>
                  <a:srgbClr val="000090"/>
                </a:solidFill>
                <a:latin typeface="Times New Roman" panose="02020603050405020304" charset="0"/>
                <a:ea typeface="宋体" panose="02010600030101010101" pitchFamily="2" charset="-122"/>
                <a:hlinkClick r:id="rId1"/>
              </a:rPr>
              <a:t>dongxiaolong@mirslab.cn</a:t>
            </a:r>
            <a:r>
              <a:rPr lang="en-US" altLang="zh-CN" sz="1800" b="1" dirty="0">
                <a:solidFill>
                  <a:srgbClr val="000090"/>
                </a:solidFill>
                <a:latin typeface="Times New Roman" panose="02020603050405020304" charset="0"/>
                <a:ea typeface="宋体" panose="02010600030101010101" pitchFamily="2" charset="-122"/>
              </a:rPr>
              <a:t>, </a:t>
            </a:r>
            <a:r>
              <a:rPr lang="en-US" altLang="zh-CN" sz="1800" b="1" dirty="0">
                <a:solidFill>
                  <a:srgbClr val="000090"/>
                </a:solidFill>
                <a:latin typeface="Times New Roman" panose="02020603050405020304" charset="0"/>
                <a:ea typeface="宋体" panose="02010600030101010101" pitchFamily="2" charset="-122"/>
                <a:hlinkClick r:id="rId2"/>
              </a:rPr>
              <a:t>wangzhenzhan@mirslab.cn</a:t>
            </a:r>
            <a:r>
              <a:rPr lang="en-US" altLang="zh-CN" sz="1800" b="1" dirty="0">
                <a:solidFill>
                  <a:srgbClr val="000090"/>
                </a:solidFill>
                <a:latin typeface="Times New Roman" panose="02020603050405020304" charset="0"/>
                <a:ea typeface="宋体" panose="02010600030101010101" pitchFamily="2" charset="-122"/>
              </a:rPr>
              <a:t>, </a:t>
            </a:r>
            <a:r>
              <a:rPr lang="en-US" altLang="zh-CN" sz="1800" b="1" dirty="0">
                <a:solidFill>
                  <a:srgbClr val="000090"/>
                </a:solidFill>
                <a:latin typeface="Times New Roman" panose="02020603050405020304" charset="0"/>
                <a:ea typeface="宋体" panose="02010600030101010101" pitchFamily="2" charset="-122"/>
                <a:hlinkClick r:id="rId3"/>
              </a:rPr>
              <a:t>xuxiyu@mirslab.cn</a:t>
            </a:r>
            <a:endParaRPr lang="en-US" altLang="zh-CN" sz="1800" b="1" dirty="0">
              <a:solidFill>
                <a:srgbClr val="000090"/>
              </a:solidFill>
              <a:latin typeface="Times New Roman" panose="02020603050405020304" charset="0"/>
              <a:ea typeface="宋体" panose="02010600030101010101" pitchFamily="2" charset="-122"/>
            </a:endParaRPr>
          </a:p>
          <a:p>
            <a:endParaRPr kumimoji="1" lang="zh-CN" altLang="en-US" sz="1600" b="1" dirty="0">
              <a:solidFill>
                <a:srgbClr val="000090"/>
              </a:solidFill>
              <a:latin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sz="3200" b="1">
                <a:latin typeface="Times New Roman" panose="02020603050405020304" charset="0"/>
              </a:rPr>
              <a:t>ISO/TC-211 for ISO/TS-19159</a:t>
            </a:r>
            <a:endParaRPr kumimoji="1" lang="en-US" altLang="zh-CN" sz="3200" b="1" dirty="0">
              <a:latin typeface="Times New Roman" panose="02020603050405020304" charset="0"/>
            </a:endParaRPr>
          </a:p>
        </p:txBody>
      </p:sp>
      <p:sp>
        <p:nvSpPr>
          <p:cNvPr id="3" name="内容占位符 2"/>
          <p:cNvSpPr>
            <a:spLocks noGrp="1"/>
          </p:cNvSpPr>
          <p:nvPr>
            <p:ph idx="1"/>
          </p:nvPr>
        </p:nvSpPr>
        <p:spPr>
          <a:xfrm>
            <a:off x="457200" y="1345508"/>
            <a:ext cx="5643154" cy="4780656"/>
          </a:xfrm>
        </p:spPr>
        <p:txBody>
          <a:bodyPr>
            <a:normAutofit fontScale="85000" lnSpcReduction="10000"/>
          </a:bodyPr>
          <a:lstStyle/>
          <a:p>
            <a:r>
              <a:rPr lang="en-US" altLang="zh-CN" b="1" dirty="0">
                <a:latin typeface="Times New Roman" panose="02020603050405020304" charset="0"/>
              </a:rPr>
              <a:t>ISO/TS-19159: Geographic information -- Calibration and validation of remote sensing imagery sensors and data</a:t>
            </a:r>
            <a:endParaRPr lang="en-US" altLang="zh-CN" b="1" dirty="0">
              <a:latin typeface="Times New Roman" panose="02020603050405020304" charset="0"/>
            </a:endParaRPr>
          </a:p>
          <a:p>
            <a:pPr lvl="1"/>
            <a:r>
              <a:rPr lang="en-US" altLang="zh-CN" b="1" dirty="0">
                <a:latin typeface="Times New Roman" panose="02020603050405020304" charset="0"/>
              </a:rPr>
              <a:t>19159-1:2014, Part 1: Optical Sensors</a:t>
            </a:r>
            <a:endParaRPr lang="en-US" altLang="zh-CN" b="1" dirty="0">
              <a:latin typeface="Times New Roman" panose="02020603050405020304" charset="0"/>
            </a:endParaRPr>
          </a:p>
          <a:p>
            <a:pPr lvl="1"/>
            <a:r>
              <a:rPr lang="en-US" altLang="zh-CN" b="1" dirty="0">
                <a:latin typeface="Times New Roman" panose="02020603050405020304" charset="0"/>
              </a:rPr>
              <a:t>19159-2:2016, Part 2: Lidar</a:t>
            </a:r>
            <a:endParaRPr lang="en-US" altLang="zh-CN" b="1" dirty="0">
              <a:latin typeface="Times New Roman" panose="02020603050405020304" charset="0"/>
            </a:endParaRPr>
          </a:p>
          <a:p>
            <a:pPr lvl="1"/>
            <a:r>
              <a:rPr lang="en-US" altLang="zh-CN" b="1" dirty="0">
                <a:latin typeface="Times New Roman" panose="02020603050405020304" charset="0"/>
              </a:rPr>
              <a:t>19159-3 (under development), Part 3: SAR/</a:t>
            </a:r>
            <a:r>
              <a:rPr lang="en-US" altLang="zh-CN" b="1" dirty="0" err="1">
                <a:latin typeface="Times New Roman" panose="02020603050405020304" charset="0"/>
              </a:rPr>
              <a:t>InSAR</a:t>
            </a:r>
            <a:endParaRPr lang="en-US" altLang="zh-CN" b="1" dirty="0">
              <a:latin typeface="Times New Roman" panose="02020603050405020304" charset="0"/>
            </a:endParaRPr>
          </a:p>
          <a:p>
            <a:pPr lvl="1"/>
            <a:r>
              <a:rPr lang="en-US" altLang="zh-CN" b="1" i="1" dirty="0">
                <a:solidFill>
                  <a:srgbClr val="00B050"/>
                </a:solidFill>
                <a:latin typeface="Times New Roman" panose="02020603050405020304" charset="0"/>
              </a:rPr>
              <a:t>19159-4 (proposed), Part 4: passive microwave</a:t>
            </a:r>
            <a:endParaRPr lang="en-US" altLang="zh-CN" b="1" i="1" dirty="0">
              <a:solidFill>
                <a:srgbClr val="00B050"/>
              </a:solidFill>
              <a:latin typeface="Times New Roman" panose="02020603050405020304" charset="0"/>
            </a:endParaRPr>
          </a:p>
          <a:p>
            <a:r>
              <a:rPr lang="en-US" altLang="zh-CN" b="1" dirty="0">
                <a:latin typeface="Times New Roman" panose="02020603050405020304" charset="0"/>
              </a:rPr>
              <a:t>Proposed in Nov 2016 to ISO-TC211</a:t>
            </a:r>
            <a:endParaRPr lang="en-US" altLang="zh-CN" b="1" dirty="0">
              <a:latin typeface="Times New Roman" panose="02020603050405020304" charset="0"/>
            </a:endParaRPr>
          </a:p>
          <a:p>
            <a:r>
              <a:rPr lang="en-US" altLang="zh-CN" b="1" dirty="0">
                <a:latin typeface="Times New Roman" panose="02020603050405020304" charset="0"/>
              </a:rPr>
              <a:t>Accepted by ISO-TC 211 as an future project in December 2017</a:t>
            </a:r>
            <a:endParaRPr lang="en-US" altLang="zh-CN" b="1" dirty="0">
              <a:latin typeface="Times New Roman" panose="02020603050405020304" charset="0"/>
            </a:endParaRPr>
          </a:p>
        </p:txBody>
      </p:sp>
      <p:pic>
        <p:nvPicPr>
          <p:cNvPr id="4" name="图片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5921873" y="1319241"/>
            <a:ext cx="3222127" cy="241659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b="1" dirty="0">
                <a:latin typeface="Times New Roman" panose="02020603050405020304" charset="0"/>
              </a:rPr>
              <a:t>Proposed Scope</a:t>
            </a:r>
            <a:endParaRPr kumimoji="1" lang="en-US" altLang="zh-CN" b="1" dirty="0">
              <a:latin typeface="Times New Roman" panose="02020603050405020304" charset="0"/>
            </a:endParaRPr>
          </a:p>
        </p:txBody>
      </p:sp>
      <p:sp>
        <p:nvSpPr>
          <p:cNvPr id="3" name="内容占位符 2"/>
          <p:cNvSpPr>
            <a:spLocks noGrp="1"/>
          </p:cNvSpPr>
          <p:nvPr>
            <p:ph idx="1"/>
          </p:nvPr>
        </p:nvSpPr>
        <p:spPr/>
        <p:txBody>
          <a:bodyPr>
            <a:normAutofit fontScale="85000"/>
          </a:bodyPr>
          <a:lstStyle/>
          <a:p>
            <a:r>
              <a:rPr lang="en-US" altLang="zh-CN" b="1" dirty="0">
                <a:latin typeface="Times New Roman" panose="02020603050405020304" charset="0"/>
              </a:rPr>
              <a:t>This Technical Specification defines the calibration of space-borne passive microwave radiometers and validation of space-borne passive microwave radiometers calibration information. This Technical Specification addresses earth based remote sensing. The specified sensors include space-borne passive microwave remote sensing sensors. This Technical Specification also addresses the metadata related to calibration and validation. </a:t>
            </a:r>
            <a:endParaRPr lang="en-US" altLang="zh-CN" b="1" dirty="0">
              <a:latin typeface="Times New Roman" panose="02020603050405020304" charset="0"/>
            </a:endParaRPr>
          </a:p>
          <a:p>
            <a:r>
              <a:rPr lang="en-US" altLang="zh-CN" b="1" dirty="0">
                <a:latin typeface="Times New Roman" panose="02020603050405020304" charset="0"/>
              </a:rPr>
              <a:t>This Technical Specification is Part 5 of a series of specifications. Part 1 addresses the optical sensors. Part 2 addresses the airborne </a:t>
            </a:r>
            <a:r>
              <a:rPr lang="en-US" altLang="zh-CN" b="1" dirty="0" err="1">
                <a:latin typeface="Times New Roman" panose="02020603050405020304" charset="0"/>
              </a:rPr>
              <a:t>lidar</a:t>
            </a:r>
            <a:r>
              <a:rPr lang="en-US" altLang="zh-CN" b="1" dirty="0">
                <a:latin typeface="Times New Roman" panose="02020603050405020304" charset="0"/>
              </a:rPr>
              <a:t> (light detection and ranging) sensors. Part 3 addresses the SAR/</a:t>
            </a:r>
            <a:r>
              <a:rPr lang="en-US" altLang="zh-CN" b="1" dirty="0" err="1">
                <a:latin typeface="Times New Roman" panose="02020603050405020304" charset="0"/>
              </a:rPr>
              <a:t>InSAR</a:t>
            </a:r>
            <a:r>
              <a:rPr lang="en-US" altLang="zh-CN" b="1" dirty="0">
                <a:latin typeface="Times New Roman" panose="02020603050405020304" charset="0"/>
              </a:rPr>
              <a:t> sensors.</a:t>
            </a:r>
            <a:endParaRPr lang="zh-CN" altLang="zh-CN" b="1" dirty="0">
              <a:latin typeface="Times New Roman" panose="02020603050405020304" charset="0"/>
            </a:endParaRPr>
          </a:p>
          <a:p>
            <a:endParaRPr kumimoji="1" lang="zh-CN" altLang="en-US" b="1" dirty="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lvl="0"/>
            <a:r>
              <a:rPr lang="en-US" altLang="zh-CN" sz="2000" b="1" dirty="0">
                <a:latin typeface="Times New Roman" panose="02020603050405020304" charset="0"/>
              </a:rPr>
              <a:t>General Space-borne passive microwave radiometer calibration model and process </a:t>
            </a:r>
            <a:endParaRPr kumimoji="1" lang="en-US" altLang="zh-CN" sz="2000" b="1" dirty="0">
              <a:latin typeface="Times New Roman" panose="02020603050405020304" charset="0"/>
            </a:endParaRPr>
          </a:p>
        </p:txBody>
      </p:sp>
      <p:sp>
        <p:nvSpPr>
          <p:cNvPr id="3" name="内容占位符 2"/>
          <p:cNvSpPr>
            <a:spLocks noGrp="1"/>
          </p:cNvSpPr>
          <p:nvPr>
            <p:ph sz="half" idx="1"/>
          </p:nvPr>
        </p:nvSpPr>
        <p:spPr/>
        <p:txBody>
          <a:bodyPr>
            <a:noAutofit/>
          </a:bodyPr>
          <a:lstStyle/>
          <a:p>
            <a:pPr marL="0" indent="0">
              <a:buNone/>
            </a:pPr>
            <a:r>
              <a:rPr lang="en-US" altLang="zh-CN" sz="1600" b="1" dirty="0">
                <a:latin typeface="Times New Roman" panose="02020603050405020304" charset="0"/>
              </a:rPr>
              <a:t>6.1 on-orbit calibration method and model </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6.1.1 Flow chart</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6.1.2 deviation of brightness 	temperature for cosmic</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6.1.3 deviation of brightness 			temperature for high-temperature 	target </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6.1.4 effectiveness of voltage for cosmic </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6.1.5 effectiveness of voltage for high-	temperature target</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6.1.6 nonlinear parameter</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6.1.7 linearity</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6.1.8 sensitivity</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6.1.9 calibration accuracy</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6.1.10 calibration of platinum 	resistance temperature</a:t>
            </a:r>
            <a:endParaRPr lang="en-US" altLang="zh-CN" sz="1600" b="1" dirty="0">
              <a:latin typeface="Times New Roman" panose="02020603050405020304" charset="0"/>
            </a:endParaRPr>
          </a:p>
          <a:p>
            <a:pPr marL="0" indent="0">
              <a:buNone/>
            </a:pPr>
            <a:endParaRPr lang="zh-CN" altLang="zh-CN" sz="1600" b="1" dirty="0">
              <a:latin typeface="Times New Roman" panose="02020603050405020304" charset="0"/>
            </a:endParaRPr>
          </a:p>
        </p:txBody>
      </p:sp>
      <p:sp>
        <p:nvSpPr>
          <p:cNvPr id="4" name="内容占位符 3"/>
          <p:cNvSpPr>
            <a:spLocks noGrp="1"/>
          </p:cNvSpPr>
          <p:nvPr>
            <p:ph sz="half" idx="2"/>
          </p:nvPr>
        </p:nvSpPr>
        <p:spPr/>
        <p:txBody>
          <a:bodyPr>
            <a:normAutofit/>
          </a:bodyPr>
          <a:lstStyle/>
          <a:p>
            <a:pPr marL="0" indent="0">
              <a:buNone/>
            </a:pPr>
            <a:r>
              <a:rPr lang="en-US" altLang="zh-CN" sz="1600" b="1" dirty="0">
                <a:latin typeface="Times New Roman" panose="02020603050405020304" charset="0"/>
              </a:rPr>
              <a:t>6.2 Antenna calibration methods and models</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6.2.1 principle</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6.2.2 antenna pattern</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6.2.3 Standing wave</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6.2.4 Main beam efficiency</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6.2.5 Antenna side lobes</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6.2.6 Cross polarization</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6.2.7 Incident angle</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6.2.8 Radiation efficiency</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6.2.9 bandwidth</a:t>
            </a:r>
            <a:endParaRPr lang="en-US" altLang="zh-CN" sz="1600" b="1" dirty="0">
              <a:latin typeface="Times New Roman" panose="02020603050405020304" charset="0"/>
            </a:endParaRPr>
          </a:p>
          <a:p>
            <a:pPr marL="0" indent="0">
              <a:buNone/>
            </a:pPr>
            <a:r>
              <a:rPr lang="en-US" altLang="zh-CN" sz="1600" b="1" dirty="0">
                <a:latin typeface="Times New Roman" panose="02020603050405020304" charset="0"/>
              </a:rPr>
              <a:t>	6.2.10 </a:t>
            </a:r>
            <a:r>
              <a:rPr lang="en-US" altLang="zh-CN" sz="1600" b="1" dirty="0" err="1">
                <a:latin typeface="Times New Roman" panose="02020603050405020304" charset="0"/>
              </a:rPr>
              <a:t>Beamwidth</a:t>
            </a:r>
            <a:endParaRPr lang="zh-CN" altLang="zh-CN" sz="1600" b="1" dirty="0">
              <a:latin typeface="Times New Roman" panose="02020603050405020304" charset="0"/>
            </a:endParaRPr>
          </a:p>
          <a:p>
            <a:endParaRPr kumimoji="1" lang="zh-CN" altLang="en-US" sz="1600" b="1" dirty="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half" idx="1"/>
          </p:nvPr>
        </p:nvSpPr>
        <p:spPr/>
        <p:txBody>
          <a:bodyPr>
            <a:noAutofit/>
          </a:bodyPr>
          <a:lstStyle/>
          <a:p>
            <a:pPr marL="0" indent="0">
              <a:buNone/>
            </a:pPr>
            <a:r>
              <a:rPr lang="en-US" altLang="zh-CN" sz="1600" b="1" dirty="0">
                <a:latin typeface="Times New Roman" panose="02020603050405020304" charset="0"/>
              </a:rPr>
              <a:t>6.3 microwave </a:t>
            </a:r>
            <a:r>
              <a:rPr lang="en-US" altLang="zh-CN" sz="1600" b="1" dirty="0" err="1">
                <a:latin typeface="Times New Roman" panose="02020603050405020304" charset="0"/>
              </a:rPr>
              <a:t>radaitive</a:t>
            </a:r>
            <a:r>
              <a:rPr lang="en-US" altLang="zh-CN" sz="1600" b="1" dirty="0">
                <a:latin typeface="Times New Roman" panose="02020603050405020304" charset="0"/>
              </a:rPr>
              <a:t> transfer model and simulation</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6.3.1 integral calculating principle and 	method</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6.3.2absorption coefficient and model: 	Oxygen, water vapor, nitrogen, other 	gas, liquid water, cloud ice, cloud cover</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6.3.3 channel response function </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6.3.4 polarization</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6.3.5 antenna temperature</a:t>
            </a:r>
            <a:endParaRPr lang="en-US" altLang="zh-CN" sz="1600" b="1" dirty="0">
              <a:latin typeface="Times New Roman" panose="02020603050405020304" charset="0"/>
            </a:endParaRPr>
          </a:p>
          <a:p>
            <a:pPr marL="0" indent="0">
              <a:buNone/>
            </a:pPr>
            <a:r>
              <a:rPr lang="en-US" altLang="zh-CN" sz="1600" b="1" dirty="0">
                <a:latin typeface="Times New Roman" panose="02020603050405020304" charset="0"/>
              </a:rPr>
              <a:t>	6.3.6 brightness temperature</a:t>
            </a:r>
            <a:endParaRPr lang="zh-CN" altLang="zh-CN" sz="1600" b="1" dirty="0">
              <a:latin typeface="Times New Roman" panose="02020603050405020304" charset="0"/>
            </a:endParaRPr>
          </a:p>
          <a:p>
            <a:endParaRPr kumimoji="1" lang="zh-CN" altLang="en-US" sz="1600" b="1" dirty="0">
              <a:latin typeface="Times New Roman" panose="02020603050405020304" charset="0"/>
            </a:endParaRPr>
          </a:p>
        </p:txBody>
      </p:sp>
      <p:sp>
        <p:nvSpPr>
          <p:cNvPr id="5" name="内容占位符 4"/>
          <p:cNvSpPr>
            <a:spLocks noGrp="1"/>
          </p:cNvSpPr>
          <p:nvPr>
            <p:ph sz="half" idx="2"/>
          </p:nvPr>
        </p:nvSpPr>
        <p:spPr>
          <a:xfrm>
            <a:off x="4648200" y="1600200"/>
            <a:ext cx="4038600" cy="4525963"/>
          </a:xfrm>
        </p:spPr>
        <p:txBody>
          <a:bodyPr>
            <a:normAutofit/>
          </a:bodyPr>
          <a:lstStyle/>
          <a:p>
            <a:pPr marL="0" indent="0">
              <a:buNone/>
            </a:pPr>
            <a:r>
              <a:rPr lang="en-US" altLang="zh-CN" sz="1600" b="1" dirty="0">
                <a:latin typeface="Times New Roman" panose="02020603050405020304" charset="0"/>
              </a:rPr>
              <a:t>6.4 contents and methods of calibration/validation</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6.4.1 concepts and principles</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6.4.2 process</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6.4.3 data matching: dataset</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6.4.4 cross-calibration: frequency 	conversion</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6.4.5incident angle correction</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6.4.6 de-modeling</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6.4.7alternative calibration</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6.4.8cosmic interference </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6.4.9gradient of high-temperature 	target</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6.4.10matching rule</a:t>
            </a:r>
            <a:endParaRPr lang="zh-CN" altLang="zh-CN" sz="1600" b="1" dirty="0">
              <a:latin typeface="Times New Roman" panose="02020603050405020304" charset="0"/>
            </a:endParaRPr>
          </a:p>
          <a:p>
            <a:pPr marL="0" indent="0">
              <a:buNone/>
            </a:pPr>
            <a:r>
              <a:rPr lang="en-US" altLang="zh-CN" sz="1600" b="1" dirty="0">
                <a:latin typeface="Times New Roman" panose="02020603050405020304" charset="0"/>
              </a:rPr>
              <a:t>	6.4.11validity judgement</a:t>
            </a:r>
            <a:endParaRPr lang="zh-CN" altLang="zh-CN" sz="1600" b="1" dirty="0">
              <a:latin typeface="Times New Roman" panose="02020603050405020304" charset="0"/>
            </a:endParaRPr>
          </a:p>
          <a:p>
            <a:endParaRPr kumimoji="1" lang="zh-CN" altLang="en-US" sz="1600" b="1" dirty="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1910" y="274638"/>
            <a:ext cx="6914890" cy="1168370"/>
          </a:xfrm>
        </p:spPr>
        <p:txBody>
          <a:bodyPr/>
          <a:lstStyle/>
          <a:p>
            <a:r>
              <a:rPr kumimoji="1" lang="en-US" altLang="zh-CN" sz="2400" b="1" dirty="0">
                <a:latin typeface="Times New Roman" panose="02020603050405020304" charset="0"/>
              </a:rPr>
              <a:t>Requirements of GSICS-MW community for CAL/VAL of MW sensors and Future Collaboration</a:t>
            </a:r>
            <a:endParaRPr kumimoji="1" lang="en-US" altLang="zh-CN" sz="2400" b="1" dirty="0">
              <a:latin typeface="Times New Roman" panose="02020603050405020304" charset="0"/>
            </a:endParaRPr>
          </a:p>
        </p:txBody>
      </p:sp>
      <p:sp>
        <p:nvSpPr>
          <p:cNvPr id="3" name="内容占位符 2"/>
          <p:cNvSpPr>
            <a:spLocks noGrp="1"/>
          </p:cNvSpPr>
          <p:nvPr>
            <p:ph idx="1"/>
          </p:nvPr>
        </p:nvSpPr>
        <p:spPr>
          <a:xfrm>
            <a:off x="457199" y="1554514"/>
            <a:ext cx="7896579" cy="5051769"/>
          </a:xfrm>
        </p:spPr>
        <p:txBody>
          <a:bodyPr>
            <a:normAutofit fontScale="85000" lnSpcReduction="20000"/>
          </a:bodyPr>
          <a:lstStyle/>
          <a:p>
            <a:r>
              <a:rPr lang="en-US" altLang="zh-CN" b="1" dirty="0">
                <a:solidFill>
                  <a:srgbClr val="002060"/>
                </a:solidFill>
                <a:latin typeface="Times New Roman" panose="02020603050405020304" charset="0"/>
              </a:rPr>
              <a:t>Requirements from GSICS-MW (As in July 2016)</a:t>
            </a:r>
            <a:endParaRPr lang="en-US" altLang="zh-CN" b="1" dirty="0">
              <a:solidFill>
                <a:srgbClr val="002060"/>
              </a:solidFill>
              <a:latin typeface="Times New Roman" panose="02020603050405020304" charset="0"/>
            </a:endParaRPr>
          </a:p>
          <a:p>
            <a:pPr lvl="1"/>
            <a:r>
              <a:rPr lang="en-US" altLang="zh-CN" b="1" dirty="0">
                <a:solidFill>
                  <a:srgbClr val="002060"/>
                </a:solidFill>
                <a:latin typeface="Times New Roman" panose="02020603050405020304" charset="0"/>
              </a:rPr>
              <a:t>Mapping time series of similar sensors but from vastly different heritage (e.g., SSMT2 to AMSU-B) together is of low priority </a:t>
            </a:r>
            <a:endParaRPr lang="en-US" altLang="zh-CN" b="1" dirty="0">
              <a:solidFill>
                <a:srgbClr val="002060"/>
              </a:solidFill>
              <a:latin typeface="Times New Roman" panose="02020603050405020304" charset="0"/>
            </a:endParaRPr>
          </a:p>
          <a:p>
            <a:pPr lvl="1"/>
            <a:r>
              <a:rPr lang="en-US" altLang="zh-CN" b="1" dirty="0">
                <a:solidFill>
                  <a:srgbClr val="000066"/>
                </a:solidFill>
                <a:latin typeface="Times New Roman" panose="02020603050405020304" charset="0"/>
              </a:rPr>
              <a:t>More precise, longer latency corrections are preferred </a:t>
            </a:r>
            <a:endParaRPr lang="en-US" altLang="zh-CN" b="1" dirty="0">
              <a:solidFill>
                <a:srgbClr val="000066"/>
              </a:solidFill>
              <a:latin typeface="Times New Roman" panose="02020603050405020304" charset="0"/>
            </a:endParaRPr>
          </a:p>
          <a:p>
            <a:pPr lvl="1"/>
            <a:r>
              <a:rPr lang="en-US" altLang="zh-CN" b="1" dirty="0">
                <a:solidFill>
                  <a:srgbClr val="002060"/>
                </a:solidFill>
                <a:latin typeface="Times New Roman" panose="02020603050405020304" charset="0"/>
              </a:rPr>
              <a:t>It does appear most users would look at time series for global trends (most likely the O</a:t>
            </a:r>
            <a:r>
              <a:rPr lang="en-US" altLang="zh-CN" b="1" baseline="-25000" dirty="0">
                <a:solidFill>
                  <a:srgbClr val="002060"/>
                </a:solidFill>
                <a:latin typeface="Times New Roman" panose="02020603050405020304" charset="0"/>
              </a:rPr>
              <a:t>2 </a:t>
            </a:r>
            <a:r>
              <a:rPr lang="en-US" altLang="zh-CN" b="1" dirty="0">
                <a:solidFill>
                  <a:srgbClr val="002060"/>
                </a:solidFill>
                <a:latin typeface="Times New Roman" panose="02020603050405020304" charset="0"/>
              </a:rPr>
              <a:t>&amp; H</a:t>
            </a:r>
            <a:r>
              <a:rPr lang="en-US" altLang="zh-CN" b="1" baseline="-25000" dirty="0">
                <a:solidFill>
                  <a:srgbClr val="002060"/>
                </a:solidFill>
                <a:latin typeface="Times New Roman" panose="02020603050405020304" charset="0"/>
              </a:rPr>
              <a:t>2</a:t>
            </a:r>
            <a:r>
              <a:rPr lang="en-US" altLang="zh-CN" b="1" dirty="0">
                <a:solidFill>
                  <a:srgbClr val="002060"/>
                </a:solidFill>
                <a:latin typeface="Times New Roman" panose="02020603050405020304" charset="0"/>
              </a:rPr>
              <a:t>O bands) and use them to derive geophysical parameters (most likely window &amp; H</a:t>
            </a:r>
            <a:r>
              <a:rPr lang="en-US" altLang="zh-CN" b="1" baseline="-25000" dirty="0">
                <a:solidFill>
                  <a:srgbClr val="002060"/>
                </a:solidFill>
                <a:latin typeface="Times New Roman" panose="02020603050405020304" charset="0"/>
              </a:rPr>
              <a:t>2</a:t>
            </a:r>
            <a:r>
              <a:rPr lang="en-US" altLang="zh-CN" b="1" dirty="0">
                <a:solidFill>
                  <a:srgbClr val="002060"/>
                </a:solidFill>
                <a:latin typeface="Times New Roman" panose="02020603050405020304" charset="0"/>
              </a:rPr>
              <a:t>O bands) </a:t>
            </a:r>
            <a:endParaRPr lang="en-US" altLang="zh-CN" b="1" dirty="0">
              <a:solidFill>
                <a:srgbClr val="002060"/>
              </a:solidFill>
              <a:latin typeface="Times New Roman" panose="02020603050405020304" charset="0"/>
            </a:endParaRPr>
          </a:p>
          <a:p>
            <a:pPr lvl="1"/>
            <a:r>
              <a:rPr lang="en-US" altLang="zh-CN" b="1" dirty="0">
                <a:solidFill>
                  <a:srgbClr val="000066"/>
                </a:solidFill>
                <a:latin typeface="Times New Roman" panose="02020603050405020304" charset="0"/>
              </a:rPr>
              <a:t>The average desired accuracy of the corrections was on the order of </a:t>
            </a:r>
            <a:r>
              <a:rPr lang="en-US" altLang="zh-CN" b="1" dirty="0">
                <a:solidFill>
                  <a:srgbClr val="FF0000"/>
                </a:solidFill>
                <a:latin typeface="Times New Roman" panose="02020603050405020304" charset="0"/>
              </a:rPr>
              <a:t>0.4 K</a:t>
            </a:r>
            <a:r>
              <a:rPr lang="en-US" altLang="zh-CN" b="1" dirty="0">
                <a:solidFill>
                  <a:srgbClr val="000066"/>
                </a:solidFill>
                <a:latin typeface="Times New Roman" panose="02020603050405020304" charset="0"/>
              </a:rPr>
              <a:t> (slightly less for the O</a:t>
            </a:r>
            <a:r>
              <a:rPr lang="en-US" altLang="zh-CN" b="1" baseline="-25000" dirty="0">
                <a:solidFill>
                  <a:srgbClr val="000066"/>
                </a:solidFill>
                <a:latin typeface="Times New Roman" panose="02020603050405020304" charset="0"/>
              </a:rPr>
              <a:t>2</a:t>
            </a:r>
            <a:r>
              <a:rPr lang="en-US" altLang="zh-CN" b="1" dirty="0">
                <a:solidFill>
                  <a:srgbClr val="000066"/>
                </a:solidFill>
                <a:latin typeface="Times New Roman" panose="02020603050405020304" charset="0"/>
              </a:rPr>
              <a:t> bands)  </a:t>
            </a:r>
            <a:endParaRPr lang="en-US" altLang="zh-CN" b="1" dirty="0">
              <a:solidFill>
                <a:srgbClr val="000066"/>
              </a:solidFill>
              <a:latin typeface="Times New Roman" panose="02020603050405020304" charset="0"/>
            </a:endParaRPr>
          </a:p>
          <a:p>
            <a:r>
              <a:rPr lang="en-US" altLang="zh-CN" b="1" dirty="0">
                <a:solidFill>
                  <a:srgbClr val="000066"/>
                </a:solidFill>
                <a:latin typeface="Times New Roman" panose="02020603050405020304" charset="0"/>
              </a:rPr>
              <a:t>Future Collaborations</a:t>
            </a:r>
            <a:endParaRPr lang="en-US" altLang="zh-CN" b="1" dirty="0">
              <a:solidFill>
                <a:srgbClr val="000066"/>
              </a:solidFill>
              <a:latin typeface="Times New Roman" panose="02020603050405020304" charset="0"/>
            </a:endParaRPr>
          </a:p>
          <a:p>
            <a:pPr lvl="1"/>
            <a:r>
              <a:rPr lang="en-US" altLang="zh-CN" b="1" dirty="0">
                <a:solidFill>
                  <a:srgbClr val="000066"/>
                </a:solidFill>
                <a:latin typeface="Times New Roman" panose="02020603050405020304" charset="0"/>
              </a:rPr>
              <a:t>Identify requirement for prelaunch and post launch calibration for climate applications</a:t>
            </a:r>
            <a:endParaRPr lang="en-US" altLang="zh-CN" b="1" dirty="0">
              <a:solidFill>
                <a:srgbClr val="000066"/>
              </a:solidFill>
              <a:latin typeface="Times New Roman" panose="02020603050405020304" charset="0"/>
            </a:endParaRPr>
          </a:p>
          <a:p>
            <a:pPr lvl="2"/>
            <a:r>
              <a:rPr lang="en-US" altLang="zh-CN" b="1" dirty="0">
                <a:solidFill>
                  <a:srgbClr val="000066"/>
                </a:solidFill>
                <a:latin typeface="Times New Roman" panose="02020603050405020304" charset="0"/>
              </a:rPr>
              <a:t>How the pre-launch calibration &amp; mission planning can support climate applications.</a:t>
            </a:r>
            <a:endParaRPr lang="en-US" altLang="zh-CN" b="1" dirty="0">
              <a:solidFill>
                <a:srgbClr val="000066"/>
              </a:solidFill>
              <a:latin typeface="Times New Roman" panose="02020603050405020304" charset="0"/>
            </a:endParaRPr>
          </a:p>
          <a:p>
            <a:pPr lvl="2"/>
            <a:r>
              <a:rPr lang="en-US" altLang="zh-CN" b="1" dirty="0">
                <a:solidFill>
                  <a:srgbClr val="000066"/>
                </a:solidFill>
                <a:latin typeface="Times New Roman" panose="02020603050405020304" charset="0"/>
              </a:rPr>
              <a:t>Some of the inter-satellite re-analysis/re-calibration algorithm can be recommended.</a:t>
            </a:r>
            <a:endParaRPr lang="en-US" altLang="zh-CN" b="1" dirty="0">
              <a:solidFill>
                <a:srgbClr val="000066"/>
              </a:solidFill>
              <a:latin typeface="Times New Roman" panose="02020603050405020304" charset="0"/>
            </a:endParaRPr>
          </a:p>
          <a:p>
            <a:pPr lvl="1"/>
            <a:r>
              <a:rPr lang="en-US" altLang="zh-CN" b="1" dirty="0">
                <a:solidFill>
                  <a:srgbClr val="000066"/>
                </a:solidFill>
                <a:latin typeface="Times New Roman" panose="02020603050405020304" charset="0"/>
              </a:rPr>
              <a:t>Participation and support for future standardization project</a:t>
            </a:r>
            <a:endParaRPr lang="zh-CN" altLang="en-US" b="1" dirty="0">
              <a:solidFill>
                <a:srgbClr val="000066"/>
              </a:solidFill>
              <a:latin typeface="Times New Roman" panose="02020603050405020304" charset="0"/>
            </a:endParaRPr>
          </a:p>
          <a:p>
            <a:endParaRPr lang="en-US" altLang="zh-CN" b="1" dirty="0">
              <a:solidFill>
                <a:srgbClr val="000066"/>
              </a:solidFill>
              <a:latin typeface="Times New Roman" panose="02020603050405020304" charset="0"/>
            </a:endParaRPr>
          </a:p>
          <a:p>
            <a:endParaRPr lang="en-US" altLang="zh-CN" b="1" dirty="0">
              <a:solidFill>
                <a:srgbClr val="C00000"/>
              </a:solidFill>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sz="2800" b="1" dirty="0">
                <a:latin typeface="Times New Roman" panose="02020603050405020304" charset="0"/>
              </a:rPr>
              <a:t>3. Status for ECV of Ocean Surface Wind Vector &amp; </a:t>
            </a:r>
            <a:r>
              <a:rPr lang="en-US" altLang="zh-CN" sz="2800" b="1" dirty="0">
                <a:latin typeface="Times New Roman" panose="02020603050405020304" charset="0"/>
                <a:sym typeface="+mn-ea"/>
              </a:rPr>
              <a:t>Ocean Surface Topography</a:t>
            </a:r>
            <a:endParaRPr kumimoji="1" lang="en-US" altLang="zh-CN" sz="2800" b="1" dirty="0">
              <a:latin typeface="Times New Roman" panose="02020603050405020304" charset="0"/>
            </a:endParaRPr>
          </a:p>
        </p:txBody>
      </p:sp>
      <p:sp>
        <p:nvSpPr>
          <p:cNvPr id="3" name="内容占位符 2"/>
          <p:cNvSpPr>
            <a:spLocks noGrp="1"/>
          </p:cNvSpPr>
          <p:nvPr>
            <p:ph idx="1"/>
          </p:nvPr>
        </p:nvSpPr>
        <p:spPr>
          <a:xfrm>
            <a:off x="457200" y="1370908"/>
            <a:ext cx="8229600" cy="4780656"/>
          </a:xfrm>
        </p:spPr>
        <p:txBody>
          <a:bodyPr>
            <a:normAutofit fontScale="70000" lnSpcReduction="20000"/>
          </a:bodyPr>
          <a:lstStyle/>
          <a:p>
            <a:r>
              <a:rPr lang="en-US" altLang="zh-CN" b="1" dirty="0">
                <a:latin typeface="Times New Roman" panose="02020603050405020304" charset="0"/>
              </a:rPr>
              <a:t>Ocean surface wind vector and ocean surface topography are Essential Climate Variables (ECVs). However, a manifold of calibration procedures exists for microwave sensors, both on the level of the microwave measurements (L1) and winds / sea level (L2) or higher level products. </a:t>
            </a:r>
            <a:endParaRPr lang="en-US" altLang="zh-CN" b="1" dirty="0">
              <a:latin typeface="Times New Roman" panose="02020603050405020304" charset="0"/>
            </a:endParaRPr>
          </a:p>
          <a:p>
            <a:r>
              <a:rPr lang="en-US" altLang="zh-CN" b="1" dirty="0">
                <a:latin typeface="Times New Roman" panose="02020603050405020304" charset="0"/>
              </a:rPr>
              <a:t>Different producers use different procedures and standardization is far from optimal. This results in inhomogeneous Climate Data Records (CDR) to the detriment of climate applications, where the CDRs are used for climate analyses. </a:t>
            </a:r>
            <a:endParaRPr lang="en-US" altLang="zh-CN" b="1" dirty="0">
              <a:latin typeface="Times New Roman" panose="02020603050405020304" charset="0"/>
            </a:endParaRPr>
          </a:p>
          <a:p>
            <a:r>
              <a:rPr lang="en-US" altLang="zh-CN" b="1" dirty="0">
                <a:latin typeface="Times New Roman" panose="02020603050405020304" charset="0"/>
              </a:rPr>
              <a:t>While satellite agencies are applauded for planning new </a:t>
            </a:r>
            <a:r>
              <a:rPr lang="en-US" altLang="zh-CN" b="1" dirty="0" err="1">
                <a:latin typeface="Times New Roman" panose="02020603050405020304" charset="0"/>
              </a:rPr>
              <a:t>scatterometer</a:t>
            </a:r>
            <a:r>
              <a:rPr lang="en-US" altLang="zh-CN" b="1" dirty="0">
                <a:latin typeface="Times New Roman" panose="02020603050405020304" charset="0"/>
              </a:rPr>
              <a:t> missions, they may moreover support the establishment of uniform </a:t>
            </a:r>
            <a:r>
              <a:rPr lang="en-US" altLang="zh-CN" b="1" dirty="0" err="1">
                <a:latin typeface="Times New Roman" panose="02020603050405020304" charset="0"/>
              </a:rPr>
              <a:t>CDRs.</a:t>
            </a:r>
            <a:r>
              <a:rPr lang="en-US" altLang="zh-CN" b="1" dirty="0">
                <a:latin typeface="Times New Roman" panose="02020603050405020304" charset="0"/>
              </a:rPr>
              <a:t> </a:t>
            </a:r>
            <a:endParaRPr lang="en-US" altLang="zh-CN" b="1" dirty="0">
              <a:latin typeface="Times New Roman" panose="02020603050405020304" charset="0"/>
            </a:endParaRPr>
          </a:p>
          <a:p>
            <a:r>
              <a:rPr lang="en-US" altLang="zh-CN" b="1" dirty="0">
                <a:latin typeface="Times New Roman" panose="02020603050405020304" charset="0"/>
              </a:rPr>
              <a:t>Coastal and in-land water altimetry have moved to the center of the stage, consistent processing, although difficult, should be considered.  </a:t>
            </a:r>
            <a:endParaRPr lang="en-US" altLang="zh-CN" b="1" dirty="0">
              <a:latin typeface="Times New Roman" panose="02020603050405020304" charset="0"/>
            </a:endParaRPr>
          </a:p>
          <a:p>
            <a:r>
              <a:rPr lang="en-US" altLang="zh-CN" b="1" dirty="0">
                <a:latin typeface="Times New Roman" panose="02020603050405020304" charset="0"/>
              </a:rPr>
              <a:t>It would be a main step forward, when CDR producers could easily interchange their calibration procedures, data and results, as well as the processors for L1 and L2 production to establish a higher level of communication between experts. </a:t>
            </a:r>
            <a:endParaRPr kumimoji="1" lang="zh-CN" altLang="en-US" b="1" dirty="0">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r>
              <a:rPr lang="en-US" altLang="zh-CN" b="1" dirty="0">
                <a:latin typeface="Times New Roman" panose="02020603050405020304" charset="0"/>
              </a:rPr>
              <a:t>To establish such intense collaboration, resources would need to be made available, in particular by the agencies participating in CEOS.</a:t>
            </a:r>
            <a:endParaRPr lang="en-US" altLang="zh-CN" b="1" dirty="0">
              <a:latin typeface="Times New Roman" panose="02020603050405020304" charset="0"/>
            </a:endParaRPr>
          </a:p>
          <a:p>
            <a:r>
              <a:rPr lang="en-US" altLang="zh-CN" b="1" dirty="0">
                <a:latin typeface="Times New Roman" panose="02020603050405020304" charset="0"/>
              </a:rPr>
              <a:t> Such action would in particular support the goals of the CEOS Ocean Surface Vector Winds Virtual Constellation (OSVW VC) &amp; Ocean Surface Topography </a:t>
            </a:r>
            <a:r>
              <a:rPr lang="en-US" altLang="zh-CN" b="1" dirty="0">
                <a:latin typeface="Times New Roman" panose="02020603050405020304" charset="0"/>
                <a:sym typeface="+mn-ea"/>
              </a:rPr>
              <a:t>Virtual Constellation </a:t>
            </a:r>
            <a:r>
              <a:rPr lang="en-US" altLang="zh-CN" b="1" dirty="0">
                <a:latin typeface="Times New Roman" panose="02020603050405020304" charset="0"/>
              </a:rPr>
              <a:t>(OST-VC). </a:t>
            </a:r>
            <a:endParaRPr lang="en-US" altLang="zh-CN" b="1" dirty="0">
              <a:latin typeface="Times New Roman" panose="02020603050405020304" charset="0"/>
            </a:endParaRPr>
          </a:p>
          <a:p>
            <a:r>
              <a:rPr lang="en-US" altLang="zh-CN" b="1" dirty="0">
                <a:latin typeface="Times New Roman" panose="02020603050405020304" charset="0"/>
              </a:rPr>
              <a:t>In line with these CEOS VC objectives, the International Ocean Vector Wind Science Team (IOVWST) set up a working group on CDR generation among different wind data producers and scientists. </a:t>
            </a:r>
            <a:endParaRPr lang="en-US" altLang="zh-CN" b="1" dirty="0">
              <a:latin typeface="Times New Roman" panose="02020603050405020304" charset="0"/>
            </a:endParaRPr>
          </a:p>
          <a:p>
            <a:r>
              <a:rPr lang="en-US" altLang="zh-CN" b="1" dirty="0">
                <a:latin typeface="Times New Roman" panose="02020603050405020304" charset="0"/>
              </a:rPr>
              <a:t>However, while these producers are funded by the diverse satellite agencies to establish CDRs, they are usually not funded to standardize and </a:t>
            </a:r>
            <a:r>
              <a:rPr lang="en-US" altLang="zh-CN" b="1" dirty="0" err="1">
                <a:latin typeface="Times New Roman" panose="02020603050405020304" charset="0"/>
              </a:rPr>
              <a:t>intercalibrate</a:t>
            </a:r>
            <a:r>
              <a:rPr lang="en-US" altLang="zh-CN" b="1" dirty="0">
                <a:latin typeface="Times New Roman" panose="02020603050405020304" charset="0"/>
              </a:rPr>
              <a:t> their products, but which would be much for their user’s convenience and the global users of the constellation data. </a:t>
            </a:r>
            <a:endParaRPr kumimoji="1" lang="zh-CN" altLang="en-US" b="1" dirty="0">
              <a:latin typeface="Times New Roman" panose="02020603050405020304" charset="0"/>
            </a:endParaRPr>
          </a:p>
          <a:p>
            <a:endParaRPr kumimoji="1" lang="zh-CN" altLang="en-US" b="1" dirty="0">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kumimoji="1" lang="en-US" altLang="zh-CN" b="1" dirty="0">
                <a:latin typeface="Times New Roman" panose="02020603050405020304" charset="0"/>
              </a:rPr>
              <a:t>4. Summary &amp; Prospectives</a:t>
            </a:r>
            <a:endParaRPr kumimoji="1" lang="en-US" altLang="zh-CN" b="1" dirty="0">
              <a:latin typeface="Times New Roman" panose="02020603050405020304" charset="0"/>
            </a:endParaRPr>
          </a:p>
        </p:txBody>
      </p:sp>
      <p:sp>
        <p:nvSpPr>
          <p:cNvPr id="3" name="内容占位符 2"/>
          <p:cNvSpPr>
            <a:spLocks noGrp="1"/>
          </p:cNvSpPr>
          <p:nvPr>
            <p:ph idx="1"/>
          </p:nvPr>
        </p:nvSpPr>
        <p:spPr/>
        <p:txBody>
          <a:bodyPr/>
          <a:lstStyle/>
          <a:p>
            <a:r>
              <a:rPr kumimoji="1" lang="en-US" altLang="zh-CN" b="1" dirty="0">
                <a:latin typeface="Times New Roman" panose="02020603050405020304" charset="0"/>
              </a:rPr>
              <a:t>CEOS WGCV MSSG works on the best-practice for calibration/validation of microwave sensors</a:t>
            </a:r>
            <a:endParaRPr kumimoji="1" lang="en-US" altLang="zh-CN" b="1" dirty="0">
              <a:latin typeface="Times New Roman" panose="02020603050405020304" charset="0"/>
            </a:endParaRPr>
          </a:p>
          <a:p>
            <a:r>
              <a:rPr kumimoji="1" lang="en-US" altLang="zh-CN" b="1" dirty="0">
                <a:latin typeface="Times New Roman" panose="02020603050405020304" charset="0"/>
              </a:rPr>
              <a:t>Focuses on L1 data of passive and active microwave sensors and techniques for new sensors</a:t>
            </a:r>
            <a:endParaRPr kumimoji="1" lang="en-US" altLang="zh-CN" b="1" dirty="0">
              <a:latin typeface="Times New Roman" panose="02020603050405020304" charset="0"/>
            </a:endParaRPr>
          </a:p>
          <a:p>
            <a:r>
              <a:rPr kumimoji="1" lang="en-US" altLang="zh-CN" b="1" dirty="0">
                <a:latin typeface="Times New Roman" panose="02020603050405020304" charset="0"/>
              </a:rPr>
              <a:t>Support and collaboration to GSICS is a strategic task from CEOS</a:t>
            </a:r>
            <a:endParaRPr kumimoji="1" lang="en-US" altLang="zh-CN" b="1" dirty="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kumimoji="1" lang="en-US" altLang="zh-CN" b="1" dirty="0">
                <a:latin typeface="Times New Roman" panose="02020603050405020304" charset="0"/>
              </a:rPr>
              <a:t>Future </a:t>
            </a:r>
            <a:r>
              <a:rPr kumimoji="1" lang="en-US" altLang="zh-CN" b="1" dirty="0" err="1">
                <a:latin typeface="Times New Roman" panose="02020603050405020304" charset="0"/>
              </a:rPr>
              <a:t>Workplan</a:t>
            </a:r>
            <a:endParaRPr kumimoji="1" lang="zh-CN" altLang="en-US" b="1" dirty="0">
              <a:latin typeface="Times New Roman" panose="02020603050405020304" charset="0"/>
            </a:endParaRPr>
          </a:p>
        </p:txBody>
      </p:sp>
      <p:sp>
        <p:nvSpPr>
          <p:cNvPr id="3" name="内容占位符 2"/>
          <p:cNvSpPr>
            <a:spLocks noGrp="1"/>
          </p:cNvSpPr>
          <p:nvPr>
            <p:ph idx="1"/>
          </p:nvPr>
        </p:nvSpPr>
        <p:spPr>
          <a:xfrm>
            <a:off x="457200" y="1582420"/>
            <a:ext cx="8229600" cy="5148580"/>
          </a:xfrm>
        </p:spPr>
        <p:txBody>
          <a:bodyPr>
            <a:normAutofit fontScale="80000"/>
          </a:bodyPr>
          <a:lstStyle/>
          <a:p>
            <a:r>
              <a:rPr kumimoji="1" lang="en-US" altLang="zh-CN" b="1" dirty="0">
                <a:latin typeface="Times New Roman" panose="02020603050405020304" charset="0"/>
              </a:rPr>
              <a:t>MW radiometer</a:t>
            </a:r>
            <a:endParaRPr kumimoji="1" lang="en-US" altLang="zh-CN" b="1" dirty="0">
              <a:latin typeface="Times New Roman" panose="02020603050405020304" charset="0"/>
            </a:endParaRPr>
          </a:p>
          <a:p>
            <a:pPr lvl="1"/>
            <a:r>
              <a:rPr kumimoji="1" lang="en-US" altLang="zh-CN" b="1" dirty="0">
                <a:latin typeface="Times New Roman" panose="02020603050405020304" charset="0"/>
              </a:rPr>
              <a:t>Support and participation for the ISO TS19159-4 from agencies.</a:t>
            </a:r>
            <a:endParaRPr kumimoji="1" lang="en-US" altLang="zh-CN" b="1" dirty="0">
              <a:latin typeface="Times New Roman" panose="02020603050405020304" charset="0"/>
            </a:endParaRPr>
          </a:p>
          <a:p>
            <a:pPr lvl="1"/>
            <a:r>
              <a:rPr kumimoji="1" lang="en-US" altLang="zh-CN" b="1" dirty="0">
                <a:latin typeface="Times New Roman" panose="02020603050405020304" charset="0"/>
              </a:rPr>
              <a:t>Collaboration on mission data for L-band radiometry.</a:t>
            </a:r>
            <a:endParaRPr kumimoji="1" lang="en-US" altLang="zh-CN" b="1" dirty="0">
              <a:latin typeface="Times New Roman" panose="02020603050405020304" charset="0"/>
            </a:endParaRPr>
          </a:p>
          <a:p>
            <a:pPr lvl="1"/>
            <a:r>
              <a:rPr kumimoji="1" lang="en-US" altLang="zh-CN" b="1" dirty="0">
                <a:latin typeface="Times New Roman" panose="02020603050405020304" charset="0"/>
              </a:rPr>
              <a:t>Potential of microwave sensors to retrieve haze pollution.</a:t>
            </a:r>
            <a:endParaRPr kumimoji="1" lang="en-US" altLang="zh-CN" b="1" dirty="0">
              <a:latin typeface="Times New Roman" panose="02020603050405020304" charset="0"/>
            </a:endParaRPr>
          </a:p>
          <a:p>
            <a:r>
              <a:rPr kumimoji="1" lang="en-US" altLang="zh-CN" sz="2800" b="1" dirty="0">
                <a:latin typeface="Times New Roman" panose="02020603050405020304" charset="0"/>
                <a:sym typeface="+mn-ea"/>
              </a:rPr>
              <a:t>MW </a:t>
            </a:r>
            <a:r>
              <a:rPr kumimoji="1" lang="en-US" altLang="zh-CN" sz="2800" b="1" dirty="0" err="1">
                <a:latin typeface="Times New Roman" panose="02020603050405020304" charset="0"/>
                <a:sym typeface="+mn-ea"/>
              </a:rPr>
              <a:t>scatterometer</a:t>
            </a:r>
            <a:endParaRPr kumimoji="1" lang="en-US" altLang="zh-CN" sz="2800" b="1" dirty="0">
              <a:latin typeface="Times New Roman" panose="02020603050405020304" charset="0"/>
            </a:endParaRPr>
          </a:p>
          <a:p>
            <a:pPr lvl="1" algn="l"/>
            <a:r>
              <a:rPr kumimoji="1" lang="en-US" altLang="zh-CN" sz="2400" b="1" dirty="0">
                <a:latin typeface="Times New Roman" panose="02020603050405020304" charset="0"/>
                <a:sym typeface="+mn-ea"/>
              </a:rPr>
              <a:t>Focused group for L1 and L2 data guidelines.</a:t>
            </a:r>
            <a:endParaRPr kumimoji="1" lang="en-US" altLang="zh-CN" sz="2400" b="1" dirty="0">
              <a:latin typeface="Times New Roman" panose="02020603050405020304" charset="0"/>
            </a:endParaRPr>
          </a:p>
          <a:p>
            <a:pPr lvl="1" algn="l"/>
            <a:r>
              <a:rPr kumimoji="1" lang="en-US" altLang="zh-CN" sz="2400" b="1" dirty="0">
                <a:latin typeface="Times New Roman" panose="02020603050405020304" charset="0"/>
                <a:sym typeface="+mn-ea"/>
              </a:rPr>
              <a:t>Coordinates resources for inter-comparison/calibration guidelines.</a:t>
            </a:r>
            <a:endParaRPr kumimoji="1" lang="en-US" altLang="zh-CN" sz="2800" b="1" dirty="0">
              <a:latin typeface="Times New Roman" panose="02020603050405020304" charset="0"/>
            </a:endParaRPr>
          </a:p>
          <a:p>
            <a:r>
              <a:rPr kumimoji="1" lang="en-US" altLang="zh-CN" b="1" dirty="0">
                <a:latin typeface="Times New Roman" panose="02020603050405020304" charset="0"/>
              </a:rPr>
              <a:t>Radar </a:t>
            </a:r>
            <a:r>
              <a:rPr kumimoji="1" lang="en-US" altLang="zh-CN" b="1" dirty="0" err="1">
                <a:latin typeface="Times New Roman" panose="02020603050405020304" charset="0"/>
              </a:rPr>
              <a:t>altimeter</a:t>
            </a:r>
            <a:endParaRPr kumimoji="1" lang="en-US" altLang="zh-CN" b="1" dirty="0">
              <a:latin typeface="Times New Roman" panose="02020603050405020304" charset="0"/>
            </a:endParaRPr>
          </a:p>
          <a:p>
            <a:pPr lvl="1"/>
            <a:r>
              <a:rPr kumimoji="1" lang="en-US" altLang="zh-CN" b="1" dirty="0">
                <a:latin typeface="Times New Roman" panose="02020603050405020304" charset="0"/>
              </a:rPr>
              <a:t>Standardization of pre-launch instrument test and calibration.</a:t>
            </a:r>
            <a:endParaRPr kumimoji="1" lang="en-US" altLang="zh-CN" b="1" dirty="0">
              <a:latin typeface="Times New Roman" panose="02020603050405020304" charset="0"/>
            </a:endParaRPr>
          </a:p>
          <a:p>
            <a:pPr lvl="1"/>
            <a:r>
              <a:rPr kumimoji="1" lang="en-US" altLang="zh-CN" b="1" dirty="0">
                <a:latin typeface="Times New Roman" panose="02020603050405020304" charset="0"/>
              </a:rPr>
              <a:t>Altimetry calibration field construction guidelines.</a:t>
            </a:r>
            <a:endParaRPr kumimoji="1" lang="en-US" altLang="zh-CN" b="1" dirty="0">
              <a:latin typeface="Times New Roman" panose="02020603050405020304" charset="0"/>
            </a:endParaRPr>
          </a:p>
          <a:p>
            <a:pPr lvl="1"/>
            <a:r>
              <a:rPr kumimoji="1" lang="en-US" altLang="zh-CN" b="1" dirty="0">
                <a:latin typeface="Times New Roman" panose="02020603050405020304" charset="0"/>
              </a:rPr>
              <a:t>Inter-calibration of altimetric missions of different orbit configuration.</a:t>
            </a:r>
            <a:endParaRPr kumimoji="1" lang="en-US" altLang="zh-CN" b="1" dirty="0">
              <a:latin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1082675"/>
            <a:ext cx="8229600" cy="5043805"/>
          </a:xfrm>
        </p:spPr>
        <p:txBody>
          <a:bodyPr>
            <a:normAutofit fontScale="80000"/>
          </a:bodyPr>
          <a:p>
            <a:pPr marL="0" indent="0" algn="ctr">
              <a:buNone/>
            </a:pPr>
            <a:r>
              <a:rPr lang="en-US" altLang="zh-CN" sz="7200">
                <a:latin typeface="MV Boli" panose="02000500030200090000" charset="0"/>
              </a:rPr>
              <a:t>Thanks for your attention!!!</a:t>
            </a:r>
            <a:endParaRPr lang="en-US" altLang="zh-CN" sz="7200">
              <a:latin typeface="MV Boli" panose="02000500030200090000" charset="0"/>
            </a:endParaRPr>
          </a:p>
          <a:p>
            <a:pPr marL="0" indent="0" algn="ctr">
              <a:buNone/>
            </a:pPr>
            <a:endParaRPr lang="en-US" altLang="zh-CN" sz="7200">
              <a:latin typeface="MV Boli" panose="02000500030200090000" charset="0"/>
            </a:endParaRPr>
          </a:p>
          <a:p>
            <a:pPr marL="0" indent="0" algn="ctr">
              <a:buNone/>
            </a:pPr>
            <a:r>
              <a:rPr lang="en-US" altLang="zh-CN" sz="7200">
                <a:latin typeface="MV Boli" panose="02000500030200090000" charset="0"/>
              </a:rPr>
              <a:t>Merci pour votre attention!!!</a:t>
            </a:r>
            <a:endParaRPr lang="en-US" altLang="zh-CN" sz="7200">
              <a:latin typeface="MV Boli" panose="02000500030200090000"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标题 1"/>
          <p:cNvSpPr>
            <a:spLocks noGrp="1"/>
          </p:cNvSpPr>
          <p:nvPr>
            <p:ph type="title"/>
          </p:nvPr>
        </p:nvSpPr>
        <p:spPr/>
        <p:txBody>
          <a:bodyPr/>
          <a:lstStyle/>
          <a:p>
            <a:pPr algn="ctr"/>
            <a:r>
              <a:rPr kumimoji="0" lang="en-US" altLang="zh-CN" b="1">
                <a:latin typeface="Times New Roman" panose="02020603050405020304" charset="0"/>
                <a:ea typeface="宋体" panose="02010600030101010101" pitchFamily="2" charset="-122"/>
              </a:rPr>
              <a:t>OUTLINE</a:t>
            </a:r>
            <a:endParaRPr kumimoji="0" lang="en-US" altLang="zh-CN" b="1">
              <a:latin typeface="Times New Roman" panose="02020603050405020304" charset="0"/>
              <a:ea typeface="宋体" panose="02010600030101010101" pitchFamily="2" charset="-122"/>
            </a:endParaRPr>
          </a:p>
        </p:txBody>
      </p:sp>
      <p:sp>
        <p:nvSpPr>
          <p:cNvPr id="20482" name="内容占位符 2"/>
          <p:cNvSpPr>
            <a:spLocks noGrp="1"/>
          </p:cNvSpPr>
          <p:nvPr>
            <p:ph idx="1"/>
          </p:nvPr>
        </p:nvSpPr>
        <p:spPr/>
        <p:txBody>
          <a:bodyPr>
            <a:normAutofit lnSpcReduction="10000"/>
          </a:bodyPr>
          <a:lstStyle/>
          <a:p>
            <a:r>
              <a:rPr kumimoji="0" lang="en-US" altLang="zh-CN" b="1" dirty="0">
                <a:latin typeface="Times New Roman" panose="02020603050405020304" charset="0"/>
                <a:ea typeface="宋体" panose="02010600030101010101" pitchFamily="2" charset="-122"/>
              </a:rPr>
              <a:t>1. A brief introduction of Microwave Sensors Subgroup (MSSG) of CEOS Working Group on Calibration and Validation (WGCV)</a:t>
            </a:r>
            <a:endParaRPr kumimoji="0" lang="en-US" altLang="zh-CN" b="1" dirty="0">
              <a:latin typeface="Times New Roman" panose="02020603050405020304" charset="0"/>
              <a:ea typeface="宋体" panose="02010600030101010101" pitchFamily="2" charset="-122"/>
            </a:endParaRPr>
          </a:p>
          <a:p>
            <a:r>
              <a:rPr lang="en-US" altLang="zh-CN" b="1" dirty="0">
                <a:latin typeface="Times New Roman" panose="02020603050405020304" charset="0"/>
              </a:rPr>
              <a:t>2. Standardization of the Guidelines for Prelaunch Calibration of Passive Microwave Sensors</a:t>
            </a:r>
            <a:endParaRPr lang="en-US" altLang="zh-CN" b="1" dirty="0">
              <a:latin typeface="Times New Roman" panose="02020603050405020304" charset="0"/>
            </a:endParaRPr>
          </a:p>
          <a:p>
            <a:r>
              <a:rPr kumimoji="1" lang="en-US" altLang="zh-CN" b="1" dirty="0">
                <a:latin typeface="Times New Roman" panose="02020603050405020304" charset="0"/>
              </a:rPr>
              <a:t>3. Status for ECV of Ocean Surface Wind Vector &amp; </a:t>
            </a:r>
            <a:r>
              <a:rPr lang="en-US" altLang="zh-CN" b="1" dirty="0">
                <a:latin typeface="Times New Roman" panose="02020603050405020304" charset="0"/>
                <a:sym typeface="+mn-ea"/>
              </a:rPr>
              <a:t>Ocean Surface Topography</a:t>
            </a:r>
            <a:endParaRPr kumimoji="0" lang="en-US" altLang="zh-CN" b="1" dirty="0">
              <a:latin typeface="Times New Roman" panose="02020603050405020304" charset="0"/>
              <a:ea typeface="宋体" panose="02010600030101010101" pitchFamily="2" charset="-122"/>
            </a:endParaRPr>
          </a:p>
          <a:p>
            <a:r>
              <a:rPr kumimoji="0" lang="en-US" altLang="zh-CN" b="1" dirty="0">
                <a:latin typeface="Times New Roman" panose="02020603050405020304" charset="0"/>
                <a:ea typeface="宋体" panose="02010600030101010101" pitchFamily="2" charset="-122"/>
              </a:rPr>
              <a:t>4. Summary &amp; Prospectives</a:t>
            </a:r>
            <a:endParaRPr kumimoji="0" lang="en-US" altLang="zh-CN" b="1" dirty="0">
              <a:latin typeface="Times New Roman" panose="02020603050405020304" charset="0"/>
              <a:ea typeface="宋体" panose="02010600030101010101" pitchFamily="2" charset="-122"/>
            </a:endParaRPr>
          </a:p>
          <a:p>
            <a:pPr marL="0" indent="0">
              <a:buNone/>
            </a:pPr>
            <a:endParaRPr kumimoji="0" lang="en-US" altLang="zh-CN" b="1" dirty="0">
              <a:latin typeface="Times New Roman" panose="02020603050405020304" charset="0"/>
              <a:ea typeface="宋体" panose="02010600030101010101" pitchFamily="2" charset="-122"/>
            </a:endParaRPr>
          </a:p>
          <a:p>
            <a:endParaRPr kumimoji="0" lang="zh-CN" altLang="en-US" b="1" dirty="0">
              <a:latin typeface="Times New Roman" panose="02020603050405020304" charset="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1842169" y="538865"/>
            <a:ext cx="6601033" cy="894822"/>
          </a:xfrm>
        </p:spPr>
        <p:txBody>
          <a:bodyPr/>
          <a:lstStyle/>
          <a:p>
            <a:pPr algn="ctr" eaLnBrk="1" hangingPunct="1"/>
            <a:r>
              <a:rPr lang="en-US" altLang="zh-CN" sz="2800" b="1" dirty="0">
                <a:latin typeface="Times New Roman" panose="02020603050405020304" charset="0"/>
                <a:ea typeface="宋体" panose="02010600030101010101" pitchFamily="2" charset="-122"/>
                <a:sym typeface="+mn-ea"/>
              </a:rPr>
              <a:t>1. Microwave Sensors Subgroup (MSSG) of CEOS Working Group on Calibration and Validation (WGCV)</a:t>
            </a:r>
            <a:br>
              <a:rPr kumimoji="0" lang="en-US" altLang="zh-CN" sz="2800" b="1" dirty="0">
                <a:latin typeface="Times New Roman" panose="02020603050405020304" charset="0"/>
                <a:ea typeface="宋体" panose="02010600030101010101" pitchFamily="2" charset="-122"/>
              </a:rPr>
            </a:br>
            <a:r>
              <a:rPr kumimoji="0" lang="zh-CN" altLang="en-US" sz="2800" b="1" dirty="0">
                <a:latin typeface="Times New Roman" panose="02020603050405020304" charset="0"/>
                <a:ea typeface="宋体" panose="02010600030101010101" pitchFamily="2" charset="-122"/>
              </a:rPr>
              <a:t>① </a:t>
            </a:r>
            <a:r>
              <a:rPr kumimoji="0" lang="en-US" altLang="zh-CN" sz="2800" b="1" dirty="0">
                <a:latin typeface="Times New Roman" panose="02020603050405020304" charset="0"/>
                <a:ea typeface="宋体" panose="02010600030101010101" pitchFamily="2" charset="-122"/>
              </a:rPr>
              <a:t>Missions &amp; Objectives of MSSG</a:t>
            </a:r>
            <a:endParaRPr kumimoji="0" lang="en-US" altLang="zh-CN" sz="2800" b="1" dirty="0">
              <a:latin typeface="Times New Roman" panose="02020603050405020304" charset="0"/>
              <a:ea typeface="宋体" panose="02010600030101010101" pitchFamily="2" charset="-122"/>
            </a:endParaRPr>
          </a:p>
        </p:txBody>
      </p:sp>
      <p:sp>
        <p:nvSpPr>
          <p:cNvPr id="22530" name="Rectangle 3"/>
          <p:cNvSpPr>
            <a:spLocks noGrp="1" noChangeArrowheads="1"/>
          </p:cNvSpPr>
          <p:nvPr>
            <p:ph type="body" idx="1"/>
          </p:nvPr>
        </p:nvSpPr>
        <p:spPr>
          <a:xfrm>
            <a:off x="523240" y="1604981"/>
            <a:ext cx="8098171" cy="4698982"/>
          </a:xfrm>
        </p:spPr>
        <p:txBody>
          <a:bodyPr>
            <a:noAutofit/>
          </a:bodyPr>
          <a:lstStyle/>
          <a:p>
            <a:pPr eaLnBrk="1" hangingPunct="1"/>
            <a:r>
              <a:rPr kumimoji="0" lang="en-US" altLang="zh-CN" sz="1800" b="1" dirty="0">
                <a:latin typeface="Times New Roman" panose="02020603050405020304" charset="0"/>
                <a:ea typeface="宋体" panose="02010600030101010101" pitchFamily="2" charset="-122"/>
              </a:rPr>
              <a:t>Missions: </a:t>
            </a:r>
            <a:endParaRPr kumimoji="0" lang="en-US" altLang="zh-CN" sz="1800" b="1" dirty="0">
              <a:latin typeface="Times New Roman" panose="02020603050405020304" charset="0"/>
              <a:ea typeface="宋体" panose="02010600030101010101" pitchFamily="2" charset="-122"/>
            </a:endParaRPr>
          </a:p>
          <a:p>
            <a:pPr lvl="1"/>
            <a:r>
              <a:rPr kumimoji="0" lang="en-US" altLang="zh-CN" sz="1600" b="1" dirty="0">
                <a:latin typeface="Times New Roman" panose="02020603050405020304" charset="0"/>
                <a:ea typeface="宋体" panose="02010600030101010101" pitchFamily="2" charset="-122"/>
              </a:rPr>
              <a:t>The mission of the Microwave Sensors subgroup of CEOS Working Group on Calibration and Validation is to foster high quality calibration and validation of microwave sensors for remote sensing purposes. These include both active and passive types, airborne and </a:t>
            </a:r>
            <a:r>
              <a:rPr kumimoji="0" lang="en-US" altLang="zh-CN" sz="1600" b="1" dirty="0" err="1">
                <a:latin typeface="Times New Roman" panose="02020603050405020304" charset="0"/>
                <a:ea typeface="宋体" panose="02010600030101010101" pitchFamily="2" charset="-122"/>
              </a:rPr>
              <a:t>spaceborne</a:t>
            </a:r>
            <a:r>
              <a:rPr kumimoji="0" lang="en-US" altLang="zh-CN" sz="1600" b="1" dirty="0">
                <a:latin typeface="Times New Roman" panose="02020603050405020304" charset="0"/>
                <a:ea typeface="宋体" panose="02010600030101010101" pitchFamily="2" charset="-122"/>
              </a:rPr>
              <a:t> sensors. </a:t>
            </a:r>
            <a:endParaRPr kumimoji="0" lang="en-US" altLang="zh-CN" sz="1600" b="1" dirty="0">
              <a:latin typeface="Times New Roman" panose="02020603050405020304" charset="0"/>
              <a:ea typeface="宋体" panose="02010600030101010101" pitchFamily="2" charset="-122"/>
            </a:endParaRPr>
          </a:p>
          <a:p>
            <a:pPr eaLnBrk="1" hangingPunct="1"/>
            <a:r>
              <a:rPr kumimoji="0" lang="en-US" altLang="zh-CN" sz="1800" b="1" dirty="0">
                <a:latin typeface="Times New Roman" panose="02020603050405020304" charset="0"/>
                <a:ea typeface="宋体" panose="02010600030101010101" pitchFamily="2" charset="-122"/>
              </a:rPr>
              <a:t>Objectives</a:t>
            </a:r>
            <a:endParaRPr kumimoji="0" lang="en-US" altLang="zh-CN" sz="1800" b="1" dirty="0">
              <a:latin typeface="Times New Roman" panose="02020603050405020304" charset="0"/>
              <a:ea typeface="宋体" panose="02010600030101010101" pitchFamily="2" charset="-122"/>
            </a:endParaRPr>
          </a:p>
          <a:p>
            <a:pPr lvl="1"/>
            <a:r>
              <a:rPr kumimoji="0" lang="en-US" altLang="zh-CN" sz="1600" b="1" dirty="0">
                <a:latin typeface="Times New Roman" panose="02020603050405020304" charset="0"/>
                <a:ea typeface="宋体" panose="02010600030101010101" pitchFamily="2" charset="-122"/>
              </a:rPr>
              <a:t>Facilitate international cooperation and co-ordination in microwave sensor calibration / validation activities by sharing information on sensor development and field campaigns. </a:t>
            </a:r>
            <a:endParaRPr kumimoji="0" lang="en-US" altLang="zh-CN" sz="1600" b="1" dirty="0">
              <a:latin typeface="Times New Roman" panose="02020603050405020304" charset="0"/>
              <a:ea typeface="宋体" panose="02010600030101010101" pitchFamily="2" charset="-122"/>
            </a:endParaRPr>
          </a:p>
          <a:p>
            <a:pPr lvl="1"/>
            <a:r>
              <a:rPr kumimoji="0" lang="en-US" altLang="zh-CN" sz="1600" b="1" dirty="0">
                <a:latin typeface="Times New Roman" panose="02020603050405020304" charset="0"/>
                <a:ea typeface="宋体" panose="02010600030101010101" pitchFamily="2" charset="-122"/>
              </a:rPr>
              <a:t>Promote accurate calibration and validation of microwave sensors, through standardization of terminology and measurement practices. </a:t>
            </a:r>
            <a:endParaRPr kumimoji="0" lang="en-US" altLang="zh-CN" sz="1600" b="1" dirty="0">
              <a:latin typeface="Times New Roman" panose="02020603050405020304" charset="0"/>
              <a:ea typeface="宋体" panose="02010600030101010101" pitchFamily="2" charset="-122"/>
            </a:endParaRPr>
          </a:p>
          <a:p>
            <a:pPr lvl="1"/>
            <a:r>
              <a:rPr kumimoji="0" lang="en-US" altLang="zh-CN" sz="1600" b="1" dirty="0">
                <a:latin typeface="Times New Roman" panose="02020603050405020304" charset="0"/>
                <a:ea typeface="宋体" panose="02010600030101010101" pitchFamily="2" charset="-122"/>
              </a:rPr>
              <a:t>Provide a forum for discussion of current issues and for exchange of technical information on evolving technologies related to microwave sensor calibration / validation. </a:t>
            </a:r>
            <a:endParaRPr kumimoji="0" lang="en-US" altLang="zh-CN" sz="1600" b="1" dirty="0">
              <a:latin typeface="Times New Roman" panose="02020603050405020304" charset="0"/>
              <a:ea typeface="宋体" panose="02010600030101010101" pitchFamily="2" charset="-122"/>
            </a:endParaRPr>
          </a:p>
          <a:p>
            <a:pPr lvl="1"/>
            <a:r>
              <a:rPr kumimoji="0" lang="en-US" altLang="zh-CN" sz="1600" b="1" dirty="0">
                <a:latin typeface="Times New Roman" panose="02020603050405020304" charset="0"/>
                <a:ea typeface="宋体" panose="02010600030101010101" pitchFamily="2" charset="-122"/>
              </a:rPr>
              <a:t>Provide calibration/validation support to CEOS virtual constellations and data application groups/communities by coordination of reference sites for both passive and active microwave sensors, and standardization of quality assurance of microwave remote sensing data. </a:t>
            </a:r>
            <a:endParaRPr kumimoji="0" lang="en-US" altLang="zh-CN" sz="1600" b="1" dirty="0">
              <a:latin typeface="Times New Roman" panose="02020603050405020304" charset="0"/>
              <a:ea typeface="宋体" panose="02010600030101010101" pitchFamily="2" charset="-122"/>
            </a:endParaRPr>
          </a:p>
          <a:p>
            <a:pPr eaLnBrk="1" hangingPunct="1">
              <a:buFont typeface="Wingdings" panose="05000000000000000000" charset="0"/>
              <a:buChar char="•"/>
            </a:pPr>
            <a:endParaRPr kumimoji="0" lang="en-US" altLang="zh-CN" sz="1800" b="1" dirty="0">
              <a:latin typeface="Times New Roman" panose="02020603050405020304" charset="0"/>
              <a:ea typeface="宋体" panose="02010600030101010101" pitchFamily="2" charset="-122"/>
            </a:endParaRPr>
          </a:p>
          <a:p>
            <a:pPr lvl="1" eaLnBrk="1" hangingPunct="1"/>
            <a:endParaRPr kumimoji="0" lang="en-US" altLang="zh-CN" sz="1600" b="1" dirty="0">
              <a:latin typeface="Times New Roman" panose="02020603050405020304"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normAutofit/>
          </a:bodyPr>
          <a:lstStyle/>
          <a:p>
            <a:pPr algn="ctr" eaLnBrk="1" hangingPunct="1"/>
            <a:r>
              <a:rPr kumimoji="0" lang="zh-CN" altLang="en-US" sz="3200" b="1" dirty="0">
                <a:latin typeface="Times New Roman" panose="02020603050405020304" charset="0"/>
                <a:ea typeface="宋体" panose="02010600030101010101" pitchFamily="2" charset="-122"/>
              </a:rPr>
              <a:t>② </a:t>
            </a:r>
            <a:r>
              <a:rPr kumimoji="0" lang="en-US" altLang="zh-CN" sz="3200" b="1" dirty="0">
                <a:latin typeface="Times New Roman" panose="02020603050405020304" charset="0"/>
                <a:ea typeface="宋体" panose="02010600030101010101" pitchFamily="2" charset="-122"/>
              </a:rPr>
              <a:t>Coverage</a:t>
            </a:r>
            <a:endParaRPr kumimoji="0" lang="en-US" altLang="zh-CN" sz="3200" b="1" dirty="0">
              <a:latin typeface="Times New Roman" panose="02020603050405020304" charset="0"/>
              <a:ea typeface="宋体" panose="02010600030101010101" pitchFamily="2" charset="-122"/>
            </a:endParaRPr>
          </a:p>
        </p:txBody>
      </p:sp>
      <p:sp>
        <p:nvSpPr>
          <p:cNvPr id="24578" name="Rectangle 3"/>
          <p:cNvSpPr>
            <a:spLocks noGrp="1" noChangeArrowheads="1"/>
          </p:cNvSpPr>
          <p:nvPr>
            <p:ph type="body" idx="1"/>
          </p:nvPr>
        </p:nvSpPr>
        <p:spPr>
          <a:xfrm>
            <a:off x="457200" y="1448250"/>
            <a:ext cx="8229600" cy="4780656"/>
          </a:xfrm>
        </p:spPr>
        <p:txBody>
          <a:bodyPr>
            <a:normAutofit/>
          </a:bodyPr>
          <a:lstStyle/>
          <a:p>
            <a:pPr eaLnBrk="1" hangingPunct="1">
              <a:buFont typeface="Wingdings" panose="05000000000000000000" charset="0"/>
              <a:buNone/>
            </a:pPr>
            <a:r>
              <a:rPr kumimoji="0" lang="en-US" altLang="zh-CN" sz="2400" b="1" dirty="0">
                <a:latin typeface="Times New Roman" panose="02020603050405020304" charset="0"/>
                <a:ea typeface="宋体" panose="02010600030101010101" pitchFamily="2" charset="-122"/>
              </a:rPr>
              <a:t>All EO sensors operated in microwave spectrum, except SAR</a:t>
            </a:r>
            <a:endParaRPr kumimoji="0" lang="en-US" altLang="zh-CN" sz="2400" b="1" dirty="0">
              <a:latin typeface="Times New Roman" panose="02020603050405020304" charset="0"/>
              <a:ea typeface="宋体" panose="02010600030101010101" pitchFamily="2" charset="-122"/>
            </a:endParaRPr>
          </a:p>
          <a:p>
            <a:pPr eaLnBrk="1" hangingPunct="1"/>
            <a:r>
              <a:rPr kumimoji="0" lang="en-US" altLang="zh-CN" sz="2400" b="1" dirty="0">
                <a:latin typeface="Times New Roman" panose="02020603050405020304" charset="0"/>
                <a:ea typeface="宋体" panose="02010600030101010101" pitchFamily="2" charset="-122"/>
              </a:rPr>
              <a:t>Works currently focuses on:</a:t>
            </a:r>
            <a:endParaRPr kumimoji="0" lang="en-US" altLang="zh-CN" sz="2400" b="1" dirty="0">
              <a:latin typeface="Times New Roman" panose="02020603050405020304" charset="0"/>
              <a:ea typeface="宋体" panose="02010600030101010101" pitchFamily="2" charset="-122"/>
            </a:endParaRPr>
          </a:p>
          <a:p>
            <a:pPr lvl="1" eaLnBrk="1" hangingPunct="1"/>
            <a:r>
              <a:rPr kumimoji="0" lang="en-US" altLang="zh-CN" sz="2000" b="1" dirty="0">
                <a:latin typeface="Times New Roman" panose="02020603050405020304" charset="0"/>
                <a:ea typeface="宋体" panose="02010600030101010101" pitchFamily="2" charset="-122"/>
              </a:rPr>
              <a:t>Microwave Radiometers (sounders, imagers)</a:t>
            </a:r>
            <a:endParaRPr kumimoji="0" lang="en-US" altLang="zh-CN" sz="2000" b="1" dirty="0">
              <a:latin typeface="Times New Roman" panose="02020603050405020304" charset="0"/>
              <a:ea typeface="宋体" panose="02010600030101010101" pitchFamily="2" charset="-122"/>
            </a:endParaRPr>
          </a:p>
          <a:p>
            <a:pPr lvl="1" eaLnBrk="1" hangingPunct="1"/>
            <a:r>
              <a:rPr kumimoji="0" lang="en-US" altLang="zh-CN" sz="2000" b="1" dirty="0">
                <a:latin typeface="Times New Roman" panose="02020603050405020304" charset="0"/>
                <a:ea typeface="宋体" panose="02010600030101010101" pitchFamily="2" charset="-122"/>
              </a:rPr>
              <a:t>Radar </a:t>
            </a:r>
            <a:r>
              <a:rPr kumimoji="0" lang="en-US" altLang="zh-CN" sz="2000" b="1" dirty="0" err="1">
                <a:latin typeface="Times New Roman" panose="02020603050405020304" charset="0"/>
                <a:ea typeface="宋体" panose="02010600030101010101" pitchFamily="2" charset="-122"/>
              </a:rPr>
              <a:t>Scatterometers</a:t>
            </a:r>
            <a:r>
              <a:rPr kumimoji="0" lang="en-US" altLang="zh-CN" sz="2000" b="1" dirty="0">
                <a:latin typeface="Times New Roman" panose="02020603050405020304" charset="0"/>
                <a:ea typeface="宋体" panose="02010600030101010101" pitchFamily="2" charset="-122"/>
              </a:rPr>
              <a:t> (surface and volume)</a:t>
            </a:r>
            <a:endParaRPr kumimoji="0" lang="en-US" altLang="zh-CN" sz="2000" b="1" dirty="0">
              <a:latin typeface="Times New Roman" panose="02020603050405020304" charset="0"/>
              <a:ea typeface="宋体" panose="02010600030101010101" pitchFamily="2" charset="-122"/>
            </a:endParaRPr>
          </a:p>
          <a:p>
            <a:pPr lvl="1" eaLnBrk="1" hangingPunct="1"/>
            <a:r>
              <a:rPr kumimoji="0" lang="en-US" altLang="zh-CN" sz="2000" b="1" dirty="0">
                <a:latin typeface="Times New Roman" panose="02020603050405020304" charset="0"/>
                <a:ea typeface="宋体" panose="02010600030101010101" pitchFamily="2" charset="-122"/>
              </a:rPr>
              <a:t>Radar Altimeters (nadir and wide swath)</a:t>
            </a:r>
            <a:endParaRPr kumimoji="0" lang="zh-CN" altLang="en-US" sz="2000" b="1" dirty="0">
              <a:latin typeface="Times New Roman" panose="02020603050405020304" charset="0"/>
              <a:ea typeface="宋体" panose="02010600030101010101" pitchFamily="2" charset="-122"/>
            </a:endParaRPr>
          </a:p>
          <a:p>
            <a:pPr eaLnBrk="1" hangingPunct="1"/>
            <a:r>
              <a:rPr kumimoji="0" lang="en-US" altLang="zh-CN" sz="2400" b="1" dirty="0">
                <a:latin typeface="Times New Roman" panose="02020603050405020304" charset="0"/>
                <a:ea typeface="宋体" panose="02010600030101010101" pitchFamily="2" charset="-122"/>
              </a:rPr>
              <a:t>With current emphasis on</a:t>
            </a:r>
            <a:endParaRPr kumimoji="0" lang="en-US" altLang="zh-CN" sz="2400" b="1" dirty="0">
              <a:latin typeface="Times New Roman" panose="02020603050405020304" charset="0"/>
              <a:ea typeface="宋体" panose="02010600030101010101" pitchFamily="2" charset="-122"/>
            </a:endParaRPr>
          </a:p>
          <a:p>
            <a:pPr lvl="1"/>
            <a:r>
              <a:rPr lang="en-US" altLang="zh-CN" sz="2000" b="1" dirty="0">
                <a:solidFill>
                  <a:srgbClr val="FF0000"/>
                </a:solidFill>
                <a:latin typeface="Times New Roman" panose="02020603050405020304" charset="0"/>
                <a:ea typeface="宋体" panose="02010600030101010101" pitchFamily="2" charset="-122"/>
              </a:rPr>
              <a:t>Microwave Radiometers (Passive Microwave)</a:t>
            </a:r>
            <a:endParaRPr lang="en-US" altLang="zh-CN" sz="2000" b="1" dirty="0">
              <a:solidFill>
                <a:srgbClr val="FF0000"/>
              </a:solidFill>
              <a:latin typeface="Times New Roman" panose="02020603050405020304" charset="0"/>
              <a:ea typeface="宋体" panose="02010600030101010101" pitchFamily="2" charset="-122"/>
            </a:endParaRPr>
          </a:p>
          <a:p>
            <a:pPr lvl="1"/>
            <a:r>
              <a:rPr lang="en-US" altLang="zh-CN" sz="2000" b="1" dirty="0">
                <a:solidFill>
                  <a:srgbClr val="FF0000"/>
                </a:solidFill>
                <a:latin typeface="Times New Roman" panose="02020603050405020304" charset="0"/>
                <a:ea typeface="宋体" panose="02010600030101010101" pitchFamily="2" charset="-122"/>
              </a:rPr>
              <a:t>Radar </a:t>
            </a:r>
            <a:r>
              <a:rPr lang="en-US" altLang="zh-CN" sz="2000" b="1" dirty="0" err="1">
                <a:solidFill>
                  <a:srgbClr val="FF0000"/>
                </a:solidFill>
                <a:latin typeface="Times New Roman" panose="02020603050405020304" charset="0"/>
                <a:ea typeface="宋体" panose="02010600030101010101" pitchFamily="2" charset="-122"/>
              </a:rPr>
              <a:t>Scatterometers</a:t>
            </a:r>
            <a:r>
              <a:rPr lang="en-US" altLang="zh-CN" sz="2000" b="1" dirty="0">
                <a:solidFill>
                  <a:srgbClr val="FF0000"/>
                </a:solidFill>
                <a:latin typeface="Times New Roman" panose="02020603050405020304" charset="0"/>
                <a:ea typeface="宋体" panose="02010600030101010101" pitchFamily="2" charset="-122"/>
              </a:rPr>
              <a:t> (Ocean and land surface)</a:t>
            </a:r>
            <a:endParaRPr lang="en-US" altLang="zh-CN" sz="2000" b="1" dirty="0">
              <a:solidFill>
                <a:srgbClr val="FF0000"/>
              </a:solidFill>
              <a:latin typeface="Times New Roman" panose="02020603050405020304" charset="0"/>
              <a:ea typeface="宋体" panose="02010600030101010101" pitchFamily="2" charset="-122"/>
            </a:endParaRPr>
          </a:p>
          <a:p>
            <a:pPr lvl="1"/>
            <a:r>
              <a:rPr lang="en-US" altLang="zh-CN" sz="2000" b="1" dirty="0">
                <a:solidFill>
                  <a:srgbClr val="FF0000"/>
                </a:solidFill>
                <a:latin typeface="Times New Roman" panose="02020603050405020304" charset="0"/>
                <a:ea typeface="宋体" panose="02010600030101010101" pitchFamily="2" charset="-122"/>
              </a:rPr>
              <a:t>Radar altimeters (Ocean, coastal, in-land water, ...)</a:t>
            </a:r>
            <a:endParaRPr lang="en-US" altLang="zh-CN" sz="2000" b="1" dirty="0">
              <a:solidFill>
                <a:srgbClr val="FF0000"/>
              </a:solidFill>
              <a:latin typeface="Times New Roman" panose="02020603050405020304" charset="0"/>
              <a:ea typeface="宋体" panose="02010600030101010101"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p:cNvSpPr>
            <a:spLocks noGrp="1"/>
          </p:cNvSpPr>
          <p:nvPr>
            <p:ph type="title"/>
          </p:nvPr>
        </p:nvSpPr>
        <p:spPr/>
        <p:txBody>
          <a:bodyPr>
            <a:normAutofit fontScale="90000"/>
          </a:bodyPr>
          <a:lstStyle/>
          <a:p>
            <a:r>
              <a:rPr kumimoji="0" lang="en-US" altLang="zh-CN" b="1" dirty="0">
                <a:latin typeface="Times New Roman" panose="02020603050405020304" charset="0"/>
                <a:ea typeface="宋体" panose="02010600030101010101" pitchFamily="2" charset="-122"/>
              </a:rPr>
              <a:t>Characteristics of Microwave Sensors</a:t>
            </a:r>
            <a:endParaRPr kumimoji="0" lang="en-US" altLang="zh-CN" b="1" dirty="0">
              <a:latin typeface="Times New Roman" panose="02020603050405020304" charset="0"/>
              <a:ea typeface="宋体" panose="02010600030101010101" pitchFamily="2" charset="-122"/>
            </a:endParaRPr>
          </a:p>
        </p:txBody>
      </p:sp>
      <p:sp>
        <p:nvSpPr>
          <p:cNvPr id="26626" name="内容占位符 2"/>
          <p:cNvSpPr>
            <a:spLocks noGrp="1"/>
          </p:cNvSpPr>
          <p:nvPr>
            <p:ph idx="1"/>
          </p:nvPr>
        </p:nvSpPr>
        <p:spPr>
          <a:xfrm>
            <a:off x="553230" y="1535043"/>
            <a:ext cx="7979584" cy="4597470"/>
          </a:xfrm>
        </p:spPr>
        <p:txBody>
          <a:bodyPr>
            <a:normAutofit/>
          </a:bodyPr>
          <a:lstStyle/>
          <a:p>
            <a:r>
              <a:rPr kumimoji="0" lang="en-US" altLang="zh-CN" b="1" dirty="0">
                <a:latin typeface="Times New Roman" panose="02020603050405020304" charset="0"/>
                <a:ea typeface="宋体" panose="02010600030101010101" pitchFamily="2" charset="-122"/>
              </a:rPr>
              <a:t>Relatively low spatial resolution (km, tens of km, hundreds of km) for atmospheric, oceanic, large-scale </a:t>
            </a:r>
            <a:r>
              <a:rPr lang="en-US" altLang="zh-CN" b="1" dirty="0">
                <a:latin typeface="Times New Roman" panose="02020603050405020304" charset="0"/>
                <a:ea typeface="宋体" panose="02010600030101010101" pitchFamily="2" charset="-122"/>
              </a:rPr>
              <a:t>terrestrial environmental</a:t>
            </a:r>
            <a:r>
              <a:rPr kumimoji="0" lang="en-US" altLang="zh-CN" b="1" dirty="0">
                <a:latin typeface="Times New Roman" panose="02020603050405020304" charset="0"/>
                <a:ea typeface="宋体" panose="02010600030101010101" pitchFamily="2" charset="-122"/>
              </a:rPr>
              <a:t> applications</a:t>
            </a:r>
            <a:endParaRPr kumimoji="0" lang="en-US" altLang="zh-CN" b="1" dirty="0">
              <a:latin typeface="Times New Roman" panose="02020603050405020304" charset="0"/>
              <a:ea typeface="宋体" panose="02010600030101010101" pitchFamily="2" charset="-122"/>
            </a:endParaRPr>
          </a:p>
          <a:p>
            <a:r>
              <a:rPr kumimoji="0" lang="en-US" altLang="zh-CN" b="1" dirty="0">
                <a:latin typeface="Times New Roman" panose="02020603050405020304" charset="0"/>
                <a:ea typeface="宋体" panose="02010600030101010101" pitchFamily="2" charset="-122"/>
              </a:rPr>
              <a:t>Data dependent on sensor and processing </a:t>
            </a:r>
            <a:r>
              <a:rPr lang="en-US" altLang="zh-CN" b="1" dirty="0">
                <a:latin typeface="Times New Roman" panose="02020603050405020304" charset="0"/>
                <a:ea typeface="宋体" panose="02010600030101010101" pitchFamily="2" charset="-122"/>
              </a:rPr>
              <a:t>(model, retrieval, algorithm, </a:t>
            </a:r>
            <a:r>
              <a:rPr lang="en-US" altLang="zh-CN" b="1" dirty="0" err="1">
                <a:latin typeface="Times New Roman" panose="02020603050405020304" charset="0"/>
                <a:ea typeface="宋体" panose="02010600030101010101" pitchFamily="2" charset="-122"/>
              </a:rPr>
              <a:t>cal</a:t>
            </a:r>
            <a:r>
              <a:rPr lang="en-US" altLang="zh-CN" b="1" dirty="0">
                <a:latin typeface="Times New Roman" panose="02020603050405020304" charset="0"/>
                <a:ea typeface="宋体" panose="02010600030101010101" pitchFamily="2" charset="-122"/>
              </a:rPr>
              <a:t>/</a:t>
            </a:r>
            <a:r>
              <a:rPr lang="en-US" altLang="zh-CN" b="1" dirty="0" err="1">
                <a:latin typeface="Times New Roman" panose="02020603050405020304" charset="0"/>
                <a:ea typeface="宋体" panose="02010600030101010101" pitchFamily="2" charset="-122"/>
              </a:rPr>
              <a:t>val</a:t>
            </a:r>
            <a:r>
              <a:rPr lang="en-US" altLang="zh-CN" b="1" dirty="0">
                <a:latin typeface="Times New Roman" panose="02020603050405020304" charset="0"/>
                <a:ea typeface="宋体" panose="02010600030101010101" pitchFamily="2" charset="-122"/>
              </a:rPr>
              <a:t>)</a:t>
            </a:r>
            <a:endParaRPr lang="en-US" altLang="zh-CN" b="1" dirty="0">
              <a:latin typeface="Times New Roman" panose="02020603050405020304" charset="0"/>
              <a:ea typeface="宋体" panose="02010600030101010101" pitchFamily="2" charset="-122"/>
            </a:endParaRPr>
          </a:p>
          <a:p>
            <a:r>
              <a:rPr kumimoji="0" lang="en-US" altLang="zh-CN" b="1" dirty="0">
                <a:latin typeface="Times New Roman" panose="02020603050405020304" charset="0"/>
                <a:ea typeface="宋体" panose="02010600030101010101" pitchFamily="2" charset="-122"/>
              </a:rPr>
              <a:t>Importance of processing and quality control</a:t>
            </a:r>
            <a:endParaRPr kumimoji="0" lang="en-US" altLang="zh-CN" b="1" dirty="0">
              <a:latin typeface="Times New Roman" panose="02020603050405020304" charset="0"/>
              <a:ea typeface="宋体" panose="02010600030101010101" pitchFamily="2" charset="-122"/>
            </a:endParaRPr>
          </a:p>
          <a:p>
            <a:endParaRPr kumimoji="0" lang="zh-CN" altLang="en-US" b="1" dirty="0">
              <a:latin typeface="Times New Roman" panose="02020603050405020304"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1422217" y="378918"/>
            <a:ext cx="6294885" cy="1462087"/>
          </a:xfrm>
        </p:spPr>
        <p:txBody>
          <a:bodyPr/>
          <a:lstStyle/>
          <a:p>
            <a:pPr eaLnBrk="1" hangingPunct="1"/>
            <a:r>
              <a:rPr kumimoji="0" lang="zh-CN" altLang="en-US" sz="3200" b="1" dirty="0">
                <a:latin typeface="Times New Roman" panose="02020603050405020304" charset="0"/>
                <a:ea typeface="宋体" panose="02010600030101010101" pitchFamily="2" charset="-122"/>
              </a:rPr>
              <a:t>③ </a:t>
            </a:r>
            <a:r>
              <a:rPr kumimoji="0" lang="en-US" altLang="zh-CN" sz="3200" b="1" dirty="0">
                <a:latin typeface="Times New Roman" panose="02020603050405020304" charset="0"/>
                <a:ea typeface="宋体" panose="02010600030101010101" pitchFamily="2" charset="-122"/>
              </a:rPr>
              <a:t>Requirements and Challenges </a:t>
            </a:r>
            <a:endParaRPr kumimoji="0" lang="en-US" altLang="zh-CN" sz="3200" b="1" dirty="0">
              <a:latin typeface="Times New Roman" panose="02020603050405020304" charset="0"/>
              <a:ea typeface="宋体" panose="02010600030101010101" pitchFamily="2" charset="-122"/>
            </a:endParaRPr>
          </a:p>
        </p:txBody>
      </p:sp>
      <p:sp>
        <p:nvSpPr>
          <p:cNvPr id="28674" name="Rectangle 3"/>
          <p:cNvSpPr>
            <a:spLocks noGrp="1" noChangeArrowheads="1"/>
          </p:cNvSpPr>
          <p:nvPr>
            <p:ph type="body" idx="1"/>
          </p:nvPr>
        </p:nvSpPr>
        <p:spPr>
          <a:xfrm>
            <a:off x="578375" y="2017713"/>
            <a:ext cx="8097265" cy="4114800"/>
          </a:xfrm>
        </p:spPr>
        <p:txBody>
          <a:bodyPr>
            <a:noAutofit/>
          </a:bodyPr>
          <a:lstStyle/>
          <a:p>
            <a:pPr eaLnBrk="1" hangingPunct="1"/>
            <a:r>
              <a:rPr kumimoji="0" lang="en-US" altLang="zh-CN" sz="2400" b="1" dirty="0">
                <a:latin typeface="Times New Roman" panose="02020603050405020304" charset="0"/>
                <a:ea typeface="宋体" panose="02010600030101010101" pitchFamily="2" charset="-122"/>
              </a:rPr>
              <a:t>Climate and global change applications</a:t>
            </a:r>
            <a:endParaRPr kumimoji="0" lang="en-US" altLang="zh-CN" sz="2400" b="1" dirty="0">
              <a:latin typeface="Times New Roman" panose="02020603050405020304" charset="0"/>
              <a:ea typeface="宋体" panose="02010600030101010101" pitchFamily="2" charset="-122"/>
            </a:endParaRPr>
          </a:p>
          <a:p>
            <a:pPr lvl="1" eaLnBrk="1" hangingPunct="1"/>
            <a:r>
              <a:rPr kumimoji="0" lang="en-US" altLang="zh-CN" sz="2000" b="1" dirty="0">
                <a:latin typeface="Times New Roman" panose="02020603050405020304" charset="0"/>
                <a:ea typeface="宋体" panose="02010600030101010101" pitchFamily="2" charset="-122"/>
              </a:rPr>
              <a:t>Higher requirements, especially for climate and global change applications: sensitivity, accuracy, stability, traceability;</a:t>
            </a:r>
            <a:endParaRPr kumimoji="0" lang="en-US" altLang="zh-CN" sz="2000" b="1" dirty="0">
              <a:latin typeface="Times New Roman" panose="02020603050405020304" charset="0"/>
              <a:ea typeface="宋体" panose="02010600030101010101" pitchFamily="2" charset="-122"/>
            </a:endParaRPr>
          </a:p>
          <a:p>
            <a:pPr lvl="1" eaLnBrk="1" hangingPunct="1"/>
            <a:r>
              <a:rPr kumimoji="0" lang="en-US" altLang="zh-CN" sz="2000" b="1" dirty="0">
                <a:latin typeface="Times New Roman" panose="02020603050405020304" charset="0"/>
                <a:ea typeface="宋体" panose="02010600030101010101" pitchFamily="2" charset="-122"/>
              </a:rPr>
              <a:t>Cross-calibration requirements of sensors flown for different </a:t>
            </a:r>
            <a:r>
              <a:rPr lang="en-US" altLang="zh-CN" sz="2000" b="1" dirty="0">
                <a:latin typeface="Times New Roman" panose="02020603050405020304" charset="0"/>
                <a:ea typeface="宋体" panose="02010600030101010101" pitchFamily="2" charset="-122"/>
              </a:rPr>
              <a:t>missions</a:t>
            </a:r>
            <a:r>
              <a:rPr kumimoji="0" lang="en-US" altLang="zh-CN" sz="2000" b="1" dirty="0">
                <a:latin typeface="Times New Roman" panose="02020603050405020304" charset="0"/>
                <a:ea typeface="宋体" panose="02010600030101010101" pitchFamily="2" charset="-122"/>
              </a:rPr>
              <a:t>;</a:t>
            </a:r>
            <a:endParaRPr kumimoji="0" lang="en-US" altLang="zh-CN" sz="2000" b="1" dirty="0">
              <a:latin typeface="Times New Roman" panose="02020603050405020304" charset="0"/>
              <a:ea typeface="宋体" panose="02010600030101010101" pitchFamily="2" charset="-122"/>
            </a:endParaRPr>
          </a:p>
          <a:p>
            <a:pPr eaLnBrk="1" hangingPunct="1"/>
            <a:r>
              <a:rPr kumimoji="0" lang="en-US" altLang="zh-CN" sz="2400" b="1" dirty="0">
                <a:latin typeface="Times New Roman" panose="02020603050405020304" charset="0"/>
                <a:ea typeface="宋体" panose="02010600030101010101" pitchFamily="2" charset="-122"/>
              </a:rPr>
              <a:t>No traceable standards available for microwave sensors;</a:t>
            </a:r>
            <a:endParaRPr kumimoji="0" lang="en-US" altLang="zh-CN" sz="2400" b="1" dirty="0">
              <a:latin typeface="Times New Roman" panose="02020603050405020304" charset="0"/>
              <a:ea typeface="宋体" panose="02010600030101010101" pitchFamily="2" charset="-122"/>
            </a:endParaRPr>
          </a:p>
          <a:p>
            <a:pPr eaLnBrk="1" hangingPunct="1"/>
            <a:r>
              <a:rPr kumimoji="0" lang="en-US" altLang="zh-CN" sz="2400" b="1" dirty="0">
                <a:latin typeface="Times New Roman" panose="02020603050405020304" charset="0"/>
                <a:ea typeface="宋体" panose="02010600030101010101" pitchFamily="2" charset="-122"/>
              </a:rPr>
              <a:t>New developed sensors</a:t>
            </a:r>
            <a:endParaRPr kumimoji="0" lang="en-US" altLang="zh-CN" sz="2400" b="1" dirty="0">
              <a:latin typeface="Times New Roman" panose="02020603050405020304" charset="0"/>
              <a:ea typeface="宋体" panose="02010600030101010101" pitchFamily="2" charset="-122"/>
            </a:endParaRPr>
          </a:p>
          <a:p>
            <a:pPr lvl="1" eaLnBrk="1" hangingPunct="1"/>
            <a:r>
              <a:rPr kumimoji="0" lang="en-US" altLang="zh-CN" sz="2000" b="1" dirty="0">
                <a:latin typeface="Times New Roman" panose="02020603050405020304" charset="0"/>
                <a:ea typeface="宋体" panose="02010600030101010101" pitchFamily="2" charset="-122"/>
              </a:rPr>
              <a:t>Polarized radiometers and </a:t>
            </a:r>
            <a:r>
              <a:rPr kumimoji="0" lang="en-US" altLang="zh-CN" sz="2000" b="1" dirty="0" err="1">
                <a:latin typeface="Times New Roman" panose="02020603050405020304" charset="0"/>
                <a:ea typeface="宋体" panose="02010600030101010101" pitchFamily="2" charset="-122"/>
              </a:rPr>
              <a:t>scatterometers</a:t>
            </a:r>
            <a:endParaRPr kumimoji="0" lang="en-US" altLang="zh-CN" sz="2000" b="1" dirty="0">
              <a:latin typeface="Times New Roman" panose="02020603050405020304" charset="0"/>
              <a:ea typeface="宋体" panose="02010600030101010101" pitchFamily="2" charset="-122"/>
            </a:endParaRPr>
          </a:p>
          <a:p>
            <a:pPr lvl="1" eaLnBrk="1" hangingPunct="1"/>
            <a:r>
              <a:rPr kumimoji="0" lang="en-US" altLang="zh-CN" sz="2000" b="1" dirty="0" err="1">
                <a:latin typeface="Times New Roman" panose="02020603050405020304" charset="0"/>
                <a:ea typeface="宋体" panose="02010600030101010101" pitchFamily="2" charset="-122"/>
              </a:rPr>
              <a:t>Interferometric</a:t>
            </a:r>
            <a:r>
              <a:rPr kumimoji="0" lang="en-US" altLang="zh-CN" sz="2000" b="1" dirty="0">
                <a:latin typeface="Times New Roman" panose="02020603050405020304" charset="0"/>
                <a:ea typeface="宋体" panose="02010600030101010101" pitchFamily="2" charset="-122"/>
              </a:rPr>
              <a:t> synthetic aperture radiometers</a:t>
            </a:r>
            <a:endParaRPr kumimoji="0" lang="en-US" altLang="zh-CN" sz="2000" b="1" dirty="0">
              <a:latin typeface="Times New Roman" panose="02020603050405020304" charset="0"/>
              <a:ea typeface="宋体" panose="02010600030101010101" pitchFamily="2" charset="-122"/>
            </a:endParaRPr>
          </a:p>
          <a:p>
            <a:pPr lvl="1" eaLnBrk="1" hangingPunct="1"/>
            <a:r>
              <a:rPr kumimoji="0" lang="en-US" altLang="zh-CN" sz="2000" b="1" dirty="0" err="1">
                <a:latin typeface="Times New Roman" panose="02020603050405020304" charset="0"/>
                <a:ea typeface="宋体" panose="02010600030101010101" pitchFamily="2" charset="-122"/>
              </a:rPr>
              <a:t>Scatterometers</a:t>
            </a:r>
            <a:r>
              <a:rPr kumimoji="0" lang="en-US" altLang="zh-CN" sz="2000" b="1" dirty="0">
                <a:latin typeface="Times New Roman" panose="02020603050405020304" charset="0"/>
                <a:ea typeface="宋体" panose="02010600030101010101" pitchFamily="2" charset="-122"/>
              </a:rPr>
              <a:t> for terrestrial applications</a:t>
            </a:r>
            <a:endParaRPr kumimoji="0" lang="en-US" altLang="zh-CN" sz="2000" b="1" dirty="0">
              <a:latin typeface="Times New Roman" panose="02020603050405020304" charset="0"/>
              <a:ea typeface="宋体" panose="02010600030101010101" pitchFamily="2" charset="-122"/>
            </a:endParaRPr>
          </a:p>
          <a:p>
            <a:pPr lvl="1" eaLnBrk="1" hangingPunct="1"/>
            <a:r>
              <a:rPr kumimoji="0" lang="en-US" altLang="zh-CN" sz="2000" b="1" dirty="0">
                <a:latin typeface="Times New Roman" panose="02020603050405020304" charset="0"/>
                <a:ea typeface="宋体" panose="02010600030101010101" pitchFamily="2" charset="-122"/>
              </a:rPr>
              <a:t>Wide swath and SAR altimeters…</a:t>
            </a:r>
            <a:endParaRPr kumimoji="0" lang="en-US" altLang="zh-CN" sz="2000" b="1" dirty="0">
              <a:latin typeface="Times New Roman" panose="02020603050405020304" charset="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b="1" dirty="0">
                <a:latin typeface="Times New Roman" panose="02020603050405020304" charset="0"/>
              </a:rPr>
              <a:t>④ </a:t>
            </a:r>
            <a:r>
              <a:rPr kumimoji="1" lang="en-US" altLang="zh-CN" b="1" dirty="0">
                <a:latin typeface="Times New Roman" panose="02020603050405020304" charset="0"/>
              </a:rPr>
              <a:t>Priorities and focuses</a:t>
            </a:r>
            <a:endParaRPr kumimoji="1" lang="zh-CN" altLang="en-US" b="1" dirty="0">
              <a:latin typeface="Times New Roman" panose="02020603050405020304" charset="0"/>
            </a:endParaRPr>
          </a:p>
        </p:txBody>
      </p:sp>
      <p:sp>
        <p:nvSpPr>
          <p:cNvPr id="3" name="内容占位符 2"/>
          <p:cNvSpPr>
            <a:spLocks noGrp="1"/>
          </p:cNvSpPr>
          <p:nvPr>
            <p:ph idx="1"/>
          </p:nvPr>
        </p:nvSpPr>
        <p:spPr/>
        <p:txBody>
          <a:bodyPr>
            <a:normAutofit fontScale="77500" lnSpcReduction="20000"/>
          </a:bodyPr>
          <a:lstStyle/>
          <a:p>
            <a:r>
              <a:rPr kumimoji="1" lang="en-US" altLang="zh-CN" b="1" dirty="0">
                <a:latin typeface="Times New Roman" panose="02020603050405020304" charset="0"/>
              </a:rPr>
              <a:t>Objectives </a:t>
            </a:r>
            <a:endParaRPr kumimoji="1" lang="en-US" altLang="zh-CN" b="1" dirty="0">
              <a:latin typeface="Times New Roman" panose="02020603050405020304" charset="0"/>
            </a:endParaRPr>
          </a:p>
          <a:p>
            <a:pPr lvl="1"/>
            <a:r>
              <a:rPr kumimoji="1" lang="en-US" altLang="zh-CN" b="1" dirty="0">
                <a:latin typeface="Times New Roman" panose="02020603050405020304" charset="0"/>
              </a:rPr>
              <a:t>Support Climate Data Record (CDR) from microwave;</a:t>
            </a:r>
            <a:endParaRPr kumimoji="1" lang="en-US" altLang="zh-CN" b="1" dirty="0">
              <a:latin typeface="Times New Roman" panose="02020603050405020304" charset="0"/>
            </a:endParaRPr>
          </a:p>
          <a:p>
            <a:pPr lvl="1"/>
            <a:r>
              <a:rPr kumimoji="1" lang="en-US" altLang="zh-CN" b="1" dirty="0">
                <a:latin typeface="Times New Roman" panose="02020603050405020304" charset="0"/>
              </a:rPr>
              <a:t>Support CEOS Virtual Constellations (VCs);</a:t>
            </a:r>
            <a:endParaRPr kumimoji="1" lang="en-US" altLang="zh-CN" b="1" dirty="0">
              <a:latin typeface="Times New Roman" panose="02020603050405020304" charset="0"/>
            </a:endParaRPr>
          </a:p>
          <a:p>
            <a:pPr lvl="1"/>
            <a:r>
              <a:rPr kumimoji="1" lang="en-US" altLang="zh-CN" b="1" dirty="0">
                <a:latin typeface="Times New Roman" panose="02020603050405020304" charset="0"/>
              </a:rPr>
              <a:t>Benefit member agencies and communities</a:t>
            </a:r>
            <a:endParaRPr kumimoji="1" lang="en-US" altLang="zh-CN" b="1" dirty="0">
              <a:latin typeface="Times New Roman" panose="02020603050405020304" charset="0"/>
            </a:endParaRPr>
          </a:p>
          <a:p>
            <a:pPr marL="457200" lvl="1" indent="0">
              <a:buNone/>
            </a:pPr>
            <a:r>
              <a:rPr kumimoji="1" lang="en-US" altLang="zh-CN" b="1" i="1" dirty="0">
                <a:latin typeface="Times New Roman" panose="02020603050405020304" charset="0"/>
              </a:rPr>
              <a:t>(where support to GSICS is an important task from the strategy of CEOS)</a:t>
            </a:r>
            <a:endParaRPr kumimoji="1" lang="en-US" altLang="zh-CN" b="1" i="1" dirty="0">
              <a:latin typeface="Times New Roman" panose="02020603050405020304" charset="0"/>
            </a:endParaRPr>
          </a:p>
          <a:p>
            <a:r>
              <a:rPr kumimoji="1" lang="en-US" altLang="zh-CN" b="1" dirty="0">
                <a:latin typeface="Times New Roman" panose="02020603050405020304" charset="0"/>
              </a:rPr>
              <a:t>Priorities and focuses</a:t>
            </a:r>
            <a:endParaRPr kumimoji="1" lang="en-US" altLang="zh-CN" b="1" dirty="0">
              <a:latin typeface="Times New Roman" panose="02020603050405020304" charset="0"/>
            </a:endParaRPr>
          </a:p>
          <a:p>
            <a:pPr marL="0" indent="0">
              <a:buNone/>
            </a:pPr>
            <a:r>
              <a:rPr kumimoji="1" lang="en-US" altLang="zh-CN" b="1" dirty="0">
                <a:latin typeface="Times New Roman" panose="02020603050405020304" charset="0"/>
              </a:rPr>
              <a:t>MWR &amp; SCAT Level 1 data</a:t>
            </a:r>
            <a:endParaRPr kumimoji="1" lang="en-US" altLang="zh-CN" b="1" dirty="0">
              <a:latin typeface="Times New Roman" panose="02020603050405020304" charset="0"/>
            </a:endParaRPr>
          </a:p>
          <a:p>
            <a:pPr lvl="1"/>
            <a:r>
              <a:rPr kumimoji="1" lang="en-US" altLang="zh-CN" b="1" dirty="0">
                <a:latin typeface="Times New Roman" panose="02020603050405020304" charset="0"/>
              </a:rPr>
              <a:t>Brightness temperature for MW radiometer</a:t>
            </a:r>
            <a:endParaRPr kumimoji="1" lang="en-US" altLang="zh-CN" b="1" dirty="0">
              <a:latin typeface="Times New Roman" panose="02020603050405020304" charset="0"/>
            </a:endParaRPr>
          </a:p>
          <a:p>
            <a:pPr lvl="1"/>
            <a:r>
              <a:rPr kumimoji="1" lang="en-US" altLang="zh-CN" b="1" dirty="0">
                <a:latin typeface="Times New Roman" panose="02020603050405020304" charset="0"/>
              </a:rPr>
              <a:t>Backscattering coefficient for radar </a:t>
            </a:r>
            <a:r>
              <a:rPr kumimoji="1" lang="en-US" altLang="zh-CN" b="1" dirty="0" err="1">
                <a:latin typeface="Times New Roman" panose="02020603050405020304" charset="0"/>
              </a:rPr>
              <a:t>scatterometer</a:t>
            </a:r>
            <a:endParaRPr kumimoji="1" lang="en-US" altLang="zh-CN" b="1" dirty="0">
              <a:latin typeface="Times New Roman" panose="02020603050405020304" charset="0"/>
            </a:endParaRPr>
          </a:p>
          <a:p>
            <a:pPr marL="0" indent="0">
              <a:buNone/>
            </a:pPr>
            <a:r>
              <a:rPr kumimoji="1" lang="en-US" altLang="zh-CN" b="1" dirty="0">
                <a:latin typeface="Times New Roman" panose="02020603050405020304" charset="0"/>
              </a:rPr>
              <a:t>MWR &amp; ALT standards</a:t>
            </a:r>
            <a:endParaRPr kumimoji="1" lang="en-US" altLang="zh-CN" b="1" dirty="0">
              <a:latin typeface="Times New Roman" panose="02020603050405020304" charset="0"/>
            </a:endParaRPr>
          </a:p>
          <a:p>
            <a:pPr lvl="1"/>
            <a:r>
              <a:rPr kumimoji="1" lang="en-US" altLang="zh-CN" b="1" dirty="0">
                <a:latin typeface="Times New Roman" panose="02020603050405020304" charset="0"/>
              </a:rPr>
              <a:t>MWR Onboard calibrator (noise source, RAM blackbody)</a:t>
            </a:r>
            <a:endParaRPr kumimoji="1" lang="en-US" altLang="zh-CN" b="1" dirty="0">
              <a:latin typeface="Times New Roman" panose="02020603050405020304" charset="0"/>
            </a:endParaRPr>
          </a:p>
          <a:p>
            <a:pPr lvl="1"/>
            <a:r>
              <a:rPr kumimoji="1" lang="en-US" altLang="zh-CN" b="1" dirty="0">
                <a:latin typeface="Times New Roman" panose="02020603050405020304" charset="0"/>
              </a:rPr>
              <a:t>Prelaunch measurement and characterization</a:t>
            </a:r>
            <a:endParaRPr kumimoji="1" lang="en-US" altLang="zh-CN" b="1" dirty="0">
              <a:latin typeface="Times New Roman" panose="02020603050405020304" charset="0"/>
            </a:endParaRPr>
          </a:p>
          <a:p>
            <a:pPr lvl="1"/>
            <a:r>
              <a:rPr kumimoji="1" lang="en-US" altLang="zh-CN" b="1" dirty="0">
                <a:latin typeface="Times New Roman" panose="02020603050405020304" charset="0"/>
              </a:rPr>
              <a:t>GNSS-buoy references</a:t>
            </a:r>
            <a:endParaRPr kumimoji="1" lang="en-US" altLang="zh-CN" b="1" dirty="0">
              <a:latin typeface="Times New Roman" panose="02020603050405020304" charset="0"/>
            </a:endParaRPr>
          </a:p>
          <a:p>
            <a:pPr marL="0" indent="0">
              <a:buNone/>
            </a:pPr>
            <a:r>
              <a:rPr kumimoji="1" lang="en-US" altLang="zh-CN" b="1" dirty="0">
                <a:latin typeface="Times New Roman" panose="02020603050405020304" charset="0"/>
              </a:rPr>
              <a:t>Models and algorithms</a:t>
            </a:r>
            <a:endParaRPr kumimoji="1" lang="zh-CN" altLang="en-US" b="1" dirty="0">
              <a:latin typeface="Times New Roman" panose="02020603050405020304" charset="0"/>
            </a:endParaRPr>
          </a:p>
          <a:p>
            <a:pPr lvl="1"/>
            <a:endParaRPr kumimoji="1" lang="en-US" altLang="zh-CN" b="1" dirty="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1909" y="469710"/>
            <a:ext cx="6170015" cy="894822"/>
          </a:xfrm>
        </p:spPr>
        <p:txBody>
          <a:bodyPr/>
          <a:lstStyle/>
          <a:p>
            <a:r>
              <a:rPr kumimoji="1" lang="zh-CN" altLang="en-US" sz="2800" b="1" dirty="0">
                <a:latin typeface="Times New Roman" panose="02020603050405020304" charset="0"/>
              </a:rPr>
              <a:t>⑤ </a:t>
            </a:r>
            <a:r>
              <a:rPr kumimoji="1" lang="en-US" altLang="zh-CN" sz="2800" b="1" dirty="0">
                <a:latin typeface="Times New Roman" panose="02020603050405020304" charset="0"/>
              </a:rPr>
              <a:t>Identification of calibration uncertainty and bias of MWR for CDR</a:t>
            </a:r>
            <a:endParaRPr kumimoji="1" lang="zh-CN" altLang="en-US" sz="2800" b="1" dirty="0">
              <a:latin typeface="Times New Roman" panose="02020603050405020304" charset="0"/>
            </a:endParaRPr>
          </a:p>
        </p:txBody>
      </p:sp>
      <p:sp>
        <p:nvSpPr>
          <p:cNvPr id="3" name="内容占位符 2"/>
          <p:cNvSpPr>
            <a:spLocks noGrp="1"/>
          </p:cNvSpPr>
          <p:nvPr>
            <p:ph idx="1"/>
          </p:nvPr>
        </p:nvSpPr>
        <p:spPr>
          <a:xfrm>
            <a:off x="471805" y="1815465"/>
            <a:ext cx="8229600" cy="4841240"/>
          </a:xfrm>
        </p:spPr>
        <p:txBody>
          <a:bodyPr>
            <a:normAutofit fontScale="77500" lnSpcReduction="20000"/>
          </a:bodyPr>
          <a:lstStyle/>
          <a:p>
            <a:r>
              <a:rPr kumimoji="1" lang="en-US" altLang="zh-CN" b="1" dirty="0">
                <a:latin typeface="Times New Roman" panose="02020603050405020304" charset="0"/>
              </a:rPr>
              <a:t>Requirements from CDR</a:t>
            </a:r>
            <a:endParaRPr kumimoji="1" lang="en-US" altLang="zh-CN" b="1" dirty="0">
              <a:latin typeface="Times New Roman" panose="02020603050405020304" charset="0"/>
            </a:endParaRPr>
          </a:p>
          <a:p>
            <a:pPr lvl="1"/>
            <a:r>
              <a:rPr kumimoji="1" lang="en-US" altLang="zh-CN" b="1" dirty="0">
                <a:latin typeface="Times New Roman" panose="02020603050405020304" charset="0"/>
              </a:rPr>
              <a:t>Long-term stability</a:t>
            </a:r>
            <a:endParaRPr kumimoji="1" lang="en-US" altLang="zh-CN" b="1" dirty="0">
              <a:latin typeface="Times New Roman" panose="02020603050405020304" charset="0"/>
            </a:endParaRPr>
          </a:p>
          <a:p>
            <a:pPr lvl="1"/>
            <a:r>
              <a:rPr kumimoji="1" lang="en-US" altLang="zh-CN" b="1" dirty="0">
                <a:latin typeface="Times New Roman" panose="02020603050405020304" charset="0"/>
              </a:rPr>
              <a:t>Consistency between different instruments</a:t>
            </a:r>
            <a:endParaRPr kumimoji="1" lang="en-US" altLang="zh-CN" b="1" dirty="0">
              <a:latin typeface="Times New Roman" panose="02020603050405020304" charset="0"/>
            </a:endParaRPr>
          </a:p>
          <a:p>
            <a:pPr lvl="1"/>
            <a:r>
              <a:rPr kumimoji="1" lang="en-US" altLang="zh-CN" b="1" dirty="0">
                <a:latin typeface="Times New Roman" panose="02020603050405020304" charset="0"/>
              </a:rPr>
              <a:t>Precision requirements</a:t>
            </a:r>
            <a:endParaRPr kumimoji="1" lang="en-US" altLang="zh-CN" b="1" dirty="0">
              <a:latin typeface="Times New Roman" panose="02020603050405020304" charset="0"/>
            </a:endParaRPr>
          </a:p>
          <a:p>
            <a:r>
              <a:rPr kumimoji="1" lang="en-US" altLang="zh-CN" b="1" dirty="0">
                <a:latin typeface="Times New Roman" panose="02020603050405020304" charset="0"/>
              </a:rPr>
              <a:t>Focuses</a:t>
            </a:r>
            <a:endParaRPr kumimoji="1" lang="en-US" altLang="zh-CN" b="1" dirty="0">
              <a:latin typeface="Times New Roman" panose="02020603050405020304" charset="0"/>
            </a:endParaRPr>
          </a:p>
          <a:p>
            <a:pPr lvl="1"/>
            <a:r>
              <a:rPr kumimoji="1" lang="en-US" altLang="zh-CN" b="1" dirty="0">
                <a:latin typeface="Times New Roman" panose="02020603050405020304" charset="0"/>
              </a:rPr>
              <a:t>Procedure and processing of calibration</a:t>
            </a:r>
            <a:endParaRPr kumimoji="1" lang="en-US" altLang="zh-CN" b="1" dirty="0">
              <a:latin typeface="Times New Roman" panose="02020603050405020304" charset="0"/>
            </a:endParaRPr>
          </a:p>
          <a:p>
            <a:pPr lvl="1"/>
            <a:r>
              <a:rPr kumimoji="1" lang="en-US" altLang="zh-CN" b="1" dirty="0">
                <a:latin typeface="Times New Roman" panose="02020603050405020304" charset="0"/>
              </a:rPr>
              <a:t>Stability and characterization of On-board calibrators </a:t>
            </a:r>
            <a:endParaRPr kumimoji="1" lang="en-US" altLang="zh-CN" b="1" dirty="0">
              <a:latin typeface="Times New Roman" panose="02020603050405020304" charset="0"/>
            </a:endParaRPr>
          </a:p>
          <a:p>
            <a:pPr lvl="1"/>
            <a:r>
              <a:rPr kumimoji="1" lang="en-US" altLang="zh-CN" b="1" dirty="0">
                <a:latin typeface="Times New Roman" panose="02020603050405020304" charset="0"/>
              </a:rPr>
              <a:t>Prelaunch calibration requirements</a:t>
            </a:r>
            <a:endParaRPr kumimoji="1" lang="en-US" altLang="zh-CN" b="1" dirty="0">
              <a:latin typeface="Times New Roman" panose="02020603050405020304" charset="0"/>
            </a:endParaRPr>
          </a:p>
          <a:p>
            <a:r>
              <a:rPr kumimoji="1" lang="en-US" altLang="zh-CN" b="1" dirty="0">
                <a:latin typeface="Times New Roman" panose="02020603050405020304" charset="0"/>
              </a:rPr>
              <a:t>Progresses</a:t>
            </a:r>
            <a:endParaRPr kumimoji="1" lang="en-US" altLang="zh-CN" b="1" dirty="0">
              <a:latin typeface="Times New Roman" panose="02020603050405020304" charset="0"/>
            </a:endParaRPr>
          </a:p>
          <a:p>
            <a:pPr lvl="1"/>
            <a:r>
              <a:rPr lang="en-US" altLang="zh-CN" b="1" dirty="0">
                <a:latin typeface="Times New Roman" panose="02020603050405020304" charset="0"/>
              </a:rPr>
              <a:t>Standardization of the Guidelines for Prelaunch Calibration of Passive Microwave Sensors</a:t>
            </a:r>
            <a:endParaRPr lang="en-US" altLang="zh-CN" b="1" dirty="0">
              <a:latin typeface="Times New Roman" panose="02020603050405020304" charset="0"/>
              <a:ea typeface="宋体" panose="02010600030101010101" pitchFamily="2" charset="-122"/>
            </a:endParaRPr>
          </a:p>
          <a:p>
            <a:pPr lvl="2"/>
            <a:r>
              <a:rPr kumimoji="1" lang="en-US" altLang="zh-CN" b="1" dirty="0">
                <a:latin typeface="Times New Roman" panose="02020603050405020304" charset="0"/>
              </a:rPr>
              <a:t>Key topics identified</a:t>
            </a:r>
            <a:endParaRPr kumimoji="1" lang="en-US" altLang="zh-CN" b="1" dirty="0">
              <a:latin typeface="Times New Roman" panose="02020603050405020304" charset="0"/>
            </a:endParaRPr>
          </a:p>
          <a:p>
            <a:pPr lvl="3"/>
            <a:r>
              <a:rPr kumimoji="1" lang="en-US" altLang="zh-CN" b="1" dirty="0">
                <a:latin typeface="Times New Roman" panose="02020603050405020304" charset="0"/>
              </a:rPr>
              <a:t>Antenna characterization </a:t>
            </a:r>
            <a:endParaRPr kumimoji="1" lang="en-US" altLang="zh-CN" b="1" dirty="0">
              <a:latin typeface="Times New Roman" panose="02020603050405020304" charset="0"/>
            </a:endParaRPr>
          </a:p>
          <a:p>
            <a:pPr lvl="3"/>
            <a:r>
              <a:rPr kumimoji="1" lang="en-US" altLang="zh-CN" b="1" dirty="0">
                <a:latin typeface="Times New Roman" panose="02020603050405020304" charset="0"/>
              </a:rPr>
              <a:t>On-board calibrator characterization</a:t>
            </a:r>
            <a:endParaRPr kumimoji="1" lang="en-US" altLang="zh-CN" b="1" dirty="0">
              <a:latin typeface="Times New Roman" panose="02020603050405020304" charset="0"/>
            </a:endParaRPr>
          </a:p>
          <a:p>
            <a:pPr lvl="3"/>
            <a:r>
              <a:rPr kumimoji="1" lang="en-US" altLang="zh-CN" b="1" dirty="0">
                <a:latin typeface="Times New Roman" panose="02020603050405020304" charset="0"/>
              </a:rPr>
              <a:t>Near-field characterization for emission and effect from satellite body structure</a:t>
            </a:r>
            <a:endParaRPr kumimoji="1" lang="en-US" altLang="zh-CN" b="1" dirty="0">
              <a:latin typeface="Times New Roman" panose="02020603050405020304" charset="0"/>
            </a:endParaRPr>
          </a:p>
          <a:p>
            <a:pPr lvl="1"/>
            <a:r>
              <a:rPr kumimoji="1" lang="en-US" altLang="zh-CN" b="1" dirty="0">
                <a:latin typeface="Times New Roman" panose="02020603050405020304" charset="0"/>
              </a:rPr>
              <a:t>Status of ECV of Ocean Surface Wind Vector</a:t>
            </a:r>
            <a:endParaRPr kumimoji="1" lang="en-US" altLang="zh-CN" b="1" dirty="0">
              <a:latin typeface="Times New Roman" panose="02020603050405020304" charset="0"/>
            </a:endParaRPr>
          </a:p>
          <a:p>
            <a:pPr lvl="1"/>
            <a:r>
              <a:rPr kumimoji="1" lang="en-US" altLang="zh-CN" b="1" dirty="0">
                <a:latin typeface="Times New Roman" panose="02020603050405020304" charset="0"/>
                <a:sym typeface="+mn-ea"/>
              </a:rPr>
              <a:t>Status of ECV of Sea Level</a:t>
            </a:r>
            <a:endParaRPr kumimoji="1" lang="en-US" altLang="zh-CN" b="1" dirty="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1909" y="469709"/>
            <a:ext cx="6929604" cy="1143333"/>
          </a:xfrm>
        </p:spPr>
        <p:txBody>
          <a:bodyPr vert="horz" lIns="91440" tIns="45720" rIns="91440" bIns="45720" rtlCol="0" anchor="ctr">
            <a:noAutofit/>
          </a:bodyPr>
          <a:lstStyle/>
          <a:p>
            <a:pPr lvl="1"/>
            <a:r>
              <a:rPr lang="en-US" altLang="zh-CN" sz="3200" b="1" dirty="0">
                <a:solidFill>
                  <a:srgbClr val="002060"/>
                </a:solidFill>
                <a:latin typeface="Times New Roman" panose="02020603050405020304" charset="0"/>
                <a:cs typeface="Arial" panose="020B0604020202020204" pitchFamily="34" charset="0"/>
              </a:rPr>
              <a:t>2. Standardization of the Guidelines for Prelaunch Calibration of Passive Microwave Sensors</a:t>
            </a:r>
            <a:endParaRPr lang="en-US" altLang="zh-CN" sz="3200" b="1" dirty="0">
              <a:solidFill>
                <a:srgbClr val="002060"/>
              </a:solidFill>
              <a:latin typeface="Times New Roman" panose="02020603050405020304" charset="0"/>
              <a:cs typeface="Arial" panose="020B0604020202020204" pitchFamily="34" charset="0"/>
            </a:endParaRPr>
          </a:p>
        </p:txBody>
      </p:sp>
      <p:sp>
        <p:nvSpPr>
          <p:cNvPr id="3" name="内容占位符 2"/>
          <p:cNvSpPr>
            <a:spLocks noGrp="1"/>
          </p:cNvSpPr>
          <p:nvPr>
            <p:ph idx="1"/>
          </p:nvPr>
        </p:nvSpPr>
        <p:spPr>
          <a:xfrm>
            <a:off x="471913" y="2075380"/>
            <a:ext cx="8229600" cy="4331199"/>
          </a:xfrm>
        </p:spPr>
        <p:txBody>
          <a:bodyPr>
            <a:normAutofit fontScale="85000" lnSpcReduction="20000"/>
          </a:bodyPr>
          <a:lstStyle/>
          <a:p>
            <a:r>
              <a:rPr kumimoji="1" lang="en-US" altLang="zh-CN" b="1" dirty="0">
                <a:latin typeface="Times New Roman" panose="02020603050405020304" charset="0"/>
              </a:rPr>
              <a:t>Requirements and Necessity </a:t>
            </a:r>
            <a:endParaRPr kumimoji="1" lang="en-US" altLang="zh-CN" b="1" dirty="0">
              <a:latin typeface="Times New Roman" panose="02020603050405020304" charset="0"/>
            </a:endParaRPr>
          </a:p>
          <a:p>
            <a:pPr lvl="1"/>
            <a:r>
              <a:rPr kumimoji="1" lang="en-US" altLang="zh-CN" b="1" dirty="0">
                <a:latin typeface="Times New Roman" panose="02020603050405020304" charset="0"/>
              </a:rPr>
              <a:t>Data product, especially Brightness Temperature, directly dependent on calibration processing, which uses the prelaunch calibration</a:t>
            </a:r>
            <a:endParaRPr kumimoji="1" lang="en-US" altLang="zh-CN" b="1" dirty="0">
              <a:latin typeface="Times New Roman" panose="02020603050405020304" charset="0"/>
            </a:endParaRPr>
          </a:p>
          <a:p>
            <a:pPr lvl="1"/>
            <a:r>
              <a:rPr kumimoji="1" lang="en-US" altLang="zh-CN" b="1" dirty="0">
                <a:latin typeface="Times New Roman" panose="02020603050405020304" charset="0"/>
              </a:rPr>
              <a:t>Both NWP and climate use of passive microwave data requires Inter-satellite/instrument consistency </a:t>
            </a:r>
            <a:endParaRPr kumimoji="1" lang="en-US" altLang="zh-CN" b="1" dirty="0">
              <a:latin typeface="Times New Roman" panose="02020603050405020304" charset="0"/>
            </a:endParaRPr>
          </a:p>
          <a:p>
            <a:pPr lvl="1"/>
            <a:r>
              <a:rPr kumimoji="1" lang="en-US" altLang="zh-CN" b="1" dirty="0">
                <a:latin typeface="Times New Roman" panose="02020603050405020304" charset="0"/>
              </a:rPr>
              <a:t>Standardization of the guidelines (procedure and processing) for prelaunch calibration becomes an important task</a:t>
            </a:r>
            <a:endParaRPr kumimoji="1" lang="en-US" altLang="zh-CN" b="1" dirty="0">
              <a:latin typeface="Times New Roman" panose="02020603050405020304" charset="0"/>
            </a:endParaRPr>
          </a:p>
          <a:p>
            <a:r>
              <a:rPr kumimoji="1" lang="en-US" altLang="zh-CN" b="1" dirty="0">
                <a:latin typeface="Times New Roman" panose="02020603050405020304" charset="0"/>
              </a:rPr>
              <a:t>Progresses</a:t>
            </a:r>
            <a:endParaRPr kumimoji="1" lang="en-US" altLang="zh-CN" b="1" dirty="0">
              <a:latin typeface="Times New Roman" panose="02020603050405020304" charset="0"/>
            </a:endParaRPr>
          </a:p>
          <a:p>
            <a:pPr lvl="1"/>
            <a:r>
              <a:rPr lang="en-US" altLang="zh-CN" b="1" dirty="0">
                <a:latin typeface="Times New Roman" panose="02020603050405020304" charset="0"/>
              </a:rPr>
              <a:t>A project accepted by ISO-TC 211 WG-6 for future standard/specification</a:t>
            </a:r>
            <a:endParaRPr lang="en-US" altLang="zh-CN" b="1" dirty="0">
              <a:latin typeface="Times New Roman" panose="02020603050405020304" charset="0"/>
            </a:endParaRPr>
          </a:p>
          <a:p>
            <a:pPr lvl="1"/>
            <a:r>
              <a:rPr lang="en-US" altLang="zh-CN" b="1" dirty="0">
                <a:latin typeface="Times New Roman" panose="02020603050405020304" charset="0"/>
                <a:ea typeface="宋体" panose="02010600030101010101" pitchFamily="2" charset="-122"/>
              </a:rPr>
              <a:t>A draft had been proposed</a:t>
            </a:r>
            <a:endParaRPr lang="en-US" altLang="zh-CN" b="1" dirty="0">
              <a:latin typeface="Times New Roman" panose="02020603050405020304" charset="0"/>
              <a:ea typeface="宋体" panose="02010600030101010101" pitchFamily="2" charset="-122"/>
            </a:endParaRPr>
          </a:p>
          <a:p>
            <a:pPr lvl="1"/>
            <a:r>
              <a:rPr lang="en-US" altLang="zh-CN" b="1" i="1" dirty="0">
                <a:solidFill>
                  <a:srgbClr val="FF0000"/>
                </a:solidFill>
                <a:latin typeface="Times New Roman" panose="02020603050405020304" charset="0"/>
                <a:ea typeface="宋体" panose="02010600030101010101" pitchFamily="2" charset="-122"/>
              </a:rPr>
              <a:t>More participants and supports from international community are expected</a:t>
            </a:r>
            <a:endParaRPr lang="en-US" altLang="zh-CN" b="1" i="1" dirty="0">
              <a:solidFill>
                <a:srgbClr val="FF0000"/>
              </a:solidFill>
              <a:latin typeface="Times New Roman" panose="02020603050405020304"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CEOS_WGCV_NRSCC">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CEOS_WGCV_NRSCC.potx</Template>
  <TotalTime>0</TotalTime>
  <Words>11024</Words>
  <Application>WPS 演示</Application>
  <PresentationFormat>全屏显示(4:3)</PresentationFormat>
  <Paragraphs>232</Paragraphs>
  <Slides>19</Slides>
  <Notes>6</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19</vt:i4>
      </vt:variant>
    </vt:vector>
  </HeadingPairs>
  <TitlesOfParts>
    <vt:vector size="33" baseType="lpstr">
      <vt:lpstr>Arial</vt:lpstr>
      <vt:lpstr>宋体</vt:lpstr>
      <vt:lpstr>Wingdings</vt:lpstr>
      <vt:lpstr>Arial</vt:lpstr>
      <vt:lpstr>Tahoma</vt:lpstr>
      <vt:lpstr>Wingdings</vt:lpstr>
      <vt:lpstr>MV Boli</vt:lpstr>
      <vt:lpstr>微软雅黑</vt:lpstr>
      <vt:lpstr>Arial Unicode MS</vt:lpstr>
      <vt:lpstr>Calibri</vt:lpstr>
      <vt:lpstr>仿宋</vt:lpstr>
      <vt:lpstr>Tunga</vt:lpstr>
      <vt:lpstr>Times New Roman</vt:lpstr>
      <vt:lpstr>CEOS_WGCV_NRSCC</vt:lpstr>
      <vt:lpstr>Development and Standardization of the Guidelines for Prelaunch Calibration of Microwave Sensors  –Perspective of the CEOS WGCV </vt:lpstr>
      <vt:lpstr>OUTLINE</vt:lpstr>
      <vt:lpstr>1. Microwave Sensors Subgroup (MSSG) of CEOS Working Group on Calibration and Validation (WGCV) ① Missions &amp; Objectives of MSSG</vt:lpstr>
      <vt:lpstr>② Coverage</vt:lpstr>
      <vt:lpstr>Characteristics of Microwave Sensors</vt:lpstr>
      <vt:lpstr>③ Requirements and Challenges </vt:lpstr>
      <vt:lpstr>④ Priorities and focuses</vt:lpstr>
      <vt:lpstr>⑤ Identification of calibration uncertainty and bias of MWR for CDR</vt:lpstr>
      <vt:lpstr>2. Standardization of the Guidelines for Prelaunch Calibration of Passive Microwave Sensors</vt:lpstr>
      <vt:lpstr>ISO/TC-211 for ISO/TS-19159</vt:lpstr>
      <vt:lpstr>Proposed Scope</vt:lpstr>
      <vt:lpstr>General Space-borne passive microwave radiometer calibration model and process </vt:lpstr>
      <vt:lpstr>PowerPoint 演示文稿</vt:lpstr>
      <vt:lpstr>Requirements of GSICS-MW community for CAL/VAL of MW sensors and Future Collaboration</vt:lpstr>
      <vt:lpstr>Status for ECV of Ocean Surface Wind Vector</vt:lpstr>
      <vt:lpstr>PowerPoint 演示文稿</vt:lpstr>
      <vt:lpstr>Summary</vt:lpstr>
      <vt:lpstr>Future Workplan</vt:lpstr>
      <vt:lpstr>PowerPoint 演示文稿</vt:lpstr>
    </vt:vector>
  </TitlesOfParts>
  <Company>NSSC,CAS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Xiaolong Dong</dc:creator>
  <cp:lastModifiedBy>xxy</cp:lastModifiedBy>
  <cp:revision>122</cp:revision>
  <dcterms:created xsi:type="dcterms:W3CDTF">2013-05-12T21:00:00Z</dcterms:created>
  <dcterms:modified xsi:type="dcterms:W3CDTF">2018-03-22T05:18:17Z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