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91" r:id="rId3"/>
    <p:sldId id="286" r:id="rId4"/>
    <p:sldId id="308" r:id="rId5"/>
    <p:sldId id="309" r:id="rId6"/>
    <p:sldId id="310" r:id="rId7"/>
    <p:sldId id="315" r:id="rId8"/>
    <p:sldId id="299" r:id="rId9"/>
    <p:sldId id="300" r:id="rId10"/>
    <p:sldId id="317" r:id="rId11"/>
  </p:sldIdLst>
  <p:sldSz cx="9144000" cy="6858000" type="screen4x3"/>
  <p:notesSz cx="6858000" cy="9144000"/>
  <p:defaultTextStyle>
    <a:defPPr>
      <a:defRPr lang="en-US"/>
    </a:defPPr>
    <a:lvl1pPr marL="0" algn="l" defTabSz="457131" rtl="0" eaLnBrk="1" latinLnBrk="0" hangingPunct="1">
      <a:defRPr sz="1820" kern="1200">
        <a:solidFill>
          <a:schemeClr val="tx1"/>
        </a:solidFill>
        <a:latin typeface="+mn-lt"/>
        <a:ea typeface="+mn-ea"/>
        <a:cs typeface="+mn-cs"/>
      </a:defRPr>
    </a:lvl1pPr>
    <a:lvl2pPr marL="457131" algn="l" defTabSz="457131" rtl="0" eaLnBrk="1" latinLnBrk="0" hangingPunct="1">
      <a:defRPr sz="1820" kern="1200">
        <a:solidFill>
          <a:schemeClr val="tx1"/>
        </a:solidFill>
        <a:latin typeface="+mn-lt"/>
        <a:ea typeface="+mn-ea"/>
        <a:cs typeface="+mn-cs"/>
      </a:defRPr>
    </a:lvl2pPr>
    <a:lvl3pPr marL="914263" algn="l" defTabSz="457131" rtl="0" eaLnBrk="1" latinLnBrk="0" hangingPunct="1">
      <a:defRPr sz="1820" kern="1200">
        <a:solidFill>
          <a:schemeClr val="tx1"/>
        </a:solidFill>
        <a:latin typeface="+mn-lt"/>
        <a:ea typeface="+mn-ea"/>
        <a:cs typeface="+mn-cs"/>
      </a:defRPr>
    </a:lvl3pPr>
    <a:lvl4pPr marL="1371395" algn="l" defTabSz="457131" rtl="0" eaLnBrk="1" latinLnBrk="0" hangingPunct="1">
      <a:defRPr sz="1820" kern="1200">
        <a:solidFill>
          <a:schemeClr val="tx1"/>
        </a:solidFill>
        <a:latin typeface="+mn-lt"/>
        <a:ea typeface="+mn-ea"/>
        <a:cs typeface="+mn-cs"/>
      </a:defRPr>
    </a:lvl4pPr>
    <a:lvl5pPr marL="1828527" algn="l" defTabSz="457131" rtl="0" eaLnBrk="1" latinLnBrk="0" hangingPunct="1">
      <a:defRPr sz="1820" kern="1200">
        <a:solidFill>
          <a:schemeClr val="tx1"/>
        </a:solidFill>
        <a:latin typeface="+mn-lt"/>
        <a:ea typeface="+mn-ea"/>
        <a:cs typeface="+mn-cs"/>
      </a:defRPr>
    </a:lvl5pPr>
    <a:lvl6pPr marL="2285658" algn="l" defTabSz="457131" rtl="0" eaLnBrk="1" latinLnBrk="0" hangingPunct="1">
      <a:defRPr sz="1820" kern="1200">
        <a:solidFill>
          <a:schemeClr val="tx1"/>
        </a:solidFill>
        <a:latin typeface="+mn-lt"/>
        <a:ea typeface="+mn-ea"/>
        <a:cs typeface="+mn-cs"/>
      </a:defRPr>
    </a:lvl6pPr>
    <a:lvl7pPr marL="2742789" algn="l" defTabSz="457131" rtl="0" eaLnBrk="1" latinLnBrk="0" hangingPunct="1">
      <a:defRPr sz="1820" kern="1200">
        <a:solidFill>
          <a:schemeClr val="tx1"/>
        </a:solidFill>
        <a:latin typeface="+mn-lt"/>
        <a:ea typeface="+mn-ea"/>
        <a:cs typeface="+mn-cs"/>
      </a:defRPr>
    </a:lvl7pPr>
    <a:lvl8pPr marL="3199920" algn="l" defTabSz="457131" rtl="0" eaLnBrk="1" latinLnBrk="0" hangingPunct="1">
      <a:defRPr sz="1820" kern="1200">
        <a:solidFill>
          <a:schemeClr val="tx1"/>
        </a:solidFill>
        <a:latin typeface="+mn-lt"/>
        <a:ea typeface="+mn-ea"/>
        <a:cs typeface="+mn-cs"/>
      </a:defRPr>
    </a:lvl8pPr>
    <a:lvl9pPr marL="3657051" algn="l" defTabSz="457131" rtl="0" eaLnBrk="1" latinLnBrk="0" hangingPunct="1">
      <a:defRPr sz="18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80" autoAdjust="0"/>
    <p:restoredTop sz="94799" autoAdjust="0"/>
  </p:normalViewPr>
  <p:slideViewPr>
    <p:cSldViewPr snapToGrid="0" snapToObjects="1">
      <p:cViewPr varScale="1">
        <p:scale>
          <a:sx n="106" d="100"/>
          <a:sy n="106" d="100"/>
        </p:scale>
        <p:origin x="20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F9A7B-257B-5D4B-A7C1-CC663FEE2984}" type="datetimeFigureOut">
              <a:rPr lang="en-US" smtClean="0"/>
              <a:pPr/>
              <a:t>3/9/18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EE17F-2811-0D42-99D2-53784CF83721}" type="slidenum">
              <a:rPr lang="en-US" smtClean="0"/>
              <a:pPr/>
              <a:t>‹#›</a:t>
            </a:fld>
            <a:endParaRPr lang="en-US"/>
          </a:p>
        </p:txBody>
      </p:sp>
    </p:spTree>
    <p:extLst>
      <p:ext uri="{BB962C8B-B14F-4D97-AF65-F5344CB8AC3E}">
        <p14:creationId xmlns:p14="http://schemas.microsoft.com/office/powerpoint/2010/main" val="690920836"/>
      </p:ext>
    </p:extLst>
  </p:cSld>
  <p:clrMap bg1="lt1" tx1="dk1" bg2="lt2" tx2="dk2" accent1="accent1" accent2="accent2" accent3="accent3" accent4="accent4" accent5="accent5" accent6="accent6" hlink="hlink" folHlink="folHlink"/>
  <p:notesStyle>
    <a:lvl1pPr marL="0" algn="l" defTabSz="640080" rtl="0" eaLnBrk="1" latinLnBrk="0" hangingPunct="1">
      <a:defRPr sz="840" kern="1200">
        <a:solidFill>
          <a:schemeClr val="tx1"/>
        </a:solidFill>
        <a:latin typeface="+mn-lt"/>
        <a:ea typeface="+mn-ea"/>
        <a:cs typeface="+mn-cs"/>
      </a:defRPr>
    </a:lvl1pPr>
    <a:lvl2pPr marL="320040" algn="l" defTabSz="640080" rtl="0" eaLnBrk="1" latinLnBrk="0" hangingPunct="1">
      <a:defRPr sz="840" kern="1200">
        <a:solidFill>
          <a:schemeClr val="tx1"/>
        </a:solidFill>
        <a:latin typeface="+mn-lt"/>
        <a:ea typeface="+mn-ea"/>
        <a:cs typeface="+mn-cs"/>
      </a:defRPr>
    </a:lvl2pPr>
    <a:lvl3pPr marL="640080" algn="l" defTabSz="640080" rtl="0" eaLnBrk="1" latinLnBrk="0" hangingPunct="1">
      <a:defRPr sz="840" kern="1200">
        <a:solidFill>
          <a:schemeClr val="tx1"/>
        </a:solidFill>
        <a:latin typeface="+mn-lt"/>
        <a:ea typeface="+mn-ea"/>
        <a:cs typeface="+mn-cs"/>
      </a:defRPr>
    </a:lvl3pPr>
    <a:lvl4pPr marL="960120" algn="l" defTabSz="640080" rtl="0" eaLnBrk="1" latinLnBrk="0" hangingPunct="1">
      <a:defRPr sz="840" kern="1200">
        <a:solidFill>
          <a:schemeClr val="tx1"/>
        </a:solidFill>
        <a:latin typeface="+mn-lt"/>
        <a:ea typeface="+mn-ea"/>
        <a:cs typeface="+mn-cs"/>
      </a:defRPr>
    </a:lvl4pPr>
    <a:lvl5pPr marL="1280160" algn="l" defTabSz="640080" rtl="0" eaLnBrk="1" latinLnBrk="0" hangingPunct="1">
      <a:defRPr sz="840" kern="1200">
        <a:solidFill>
          <a:schemeClr val="tx1"/>
        </a:solidFill>
        <a:latin typeface="+mn-lt"/>
        <a:ea typeface="+mn-ea"/>
        <a:cs typeface="+mn-cs"/>
      </a:defRPr>
    </a:lvl5pPr>
    <a:lvl6pPr marL="1600200" algn="l" defTabSz="640080" rtl="0" eaLnBrk="1" latinLnBrk="0" hangingPunct="1">
      <a:defRPr sz="840" kern="1200">
        <a:solidFill>
          <a:schemeClr val="tx1"/>
        </a:solidFill>
        <a:latin typeface="+mn-lt"/>
        <a:ea typeface="+mn-ea"/>
        <a:cs typeface="+mn-cs"/>
      </a:defRPr>
    </a:lvl6pPr>
    <a:lvl7pPr marL="1920240" algn="l" defTabSz="640080" rtl="0" eaLnBrk="1" latinLnBrk="0" hangingPunct="1">
      <a:defRPr sz="840" kern="1200">
        <a:solidFill>
          <a:schemeClr val="tx1"/>
        </a:solidFill>
        <a:latin typeface="+mn-lt"/>
        <a:ea typeface="+mn-ea"/>
        <a:cs typeface="+mn-cs"/>
      </a:defRPr>
    </a:lvl7pPr>
    <a:lvl8pPr marL="2240280" algn="l" defTabSz="640080" rtl="0" eaLnBrk="1" latinLnBrk="0" hangingPunct="1">
      <a:defRPr sz="840" kern="1200">
        <a:solidFill>
          <a:schemeClr val="tx1"/>
        </a:solidFill>
        <a:latin typeface="+mn-lt"/>
        <a:ea typeface="+mn-ea"/>
        <a:cs typeface="+mn-cs"/>
      </a:defRPr>
    </a:lvl8pPr>
    <a:lvl9pPr marL="2560320" algn="l" defTabSz="640080" rtl="0" eaLnBrk="1" latinLnBrk="0" hangingPunct="1">
      <a:defRPr sz="8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and planned availability of </a:t>
            </a:r>
            <a:r>
              <a:rPr lang="en-US" dirty="0" err="1"/>
              <a:t>intercalibrated</a:t>
            </a:r>
            <a:r>
              <a:rPr lang="en-US" dirty="0"/>
              <a:t> Level 1C data</a:t>
            </a:r>
          </a:p>
        </p:txBody>
      </p:sp>
      <p:sp>
        <p:nvSpPr>
          <p:cNvPr id="4" name="Slide Number Placeholder 3"/>
          <p:cNvSpPr>
            <a:spLocks noGrp="1"/>
          </p:cNvSpPr>
          <p:nvPr>
            <p:ph type="sldNum" sz="quarter" idx="10"/>
          </p:nvPr>
        </p:nvSpPr>
        <p:spPr/>
        <p:txBody>
          <a:bodyPr/>
          <a:lstStyle/>
          <a:p>
            <a:fld id="{285EE17F-2811-0D42-99D2-53784CF83721}" type="slidenum">
              <a:rPr lang="en-US" smtClean="0"/>
              <a:pPr/>
              <a:t>3</a:t>
            </a:fld>
            <a:endParaRPr lang="en-US"/>
          </a:p>
        </p:txBody>
      </p:sp>
    </p:spTree>
    <p:extLst>
      <p:ext uri="{BB962C8B-B14F-4D97-AF65-F5344CB8AC3E}">
        <p14:creationId xmlns:p14="http://schemas.microsoft.com/office/powerpoint/2010/main" val="164417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7C21D7-E597-C345-B700-693D8496E96D}" type="slidenum">
              <a:rPr lang="en-US" smtClean="0"/>
              <a:pPr/>
              <a:t>4</a:t>
            </a:fld>
            <a:endParaRPr lang="en-US"/>
          </a:p>
        </p:txBody>
      </p:sp>
    </p:spTree>
    <p:extLst>
      <p:ext uri="{BB962C8B-B14F-4D97-AF65-F5344CB8AC3E}">
        <p14:creationId xmlns:p14="http://schemas.microsoft.com/office/powerpoint/2010/main" val="109076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Specifications for and a short summary of the calibration corrections done for GPM GMI, the constellation calibration reference</a:t>
            </a:r>
          </a:p>
        </p:txBody>
      </p:sp>
      <p:sp>
        <p:nvSpPr>
          <p:cNvPr id="4" name="Slide Number Placeholder 3"/>
          <p:cNvSpPr>
            <a:spLocks noGrp="1"/>
          </p:cNvSpPr>
          <p:nvPr>
            <p:ph type="sldNum" sz="quarter" idx="10"/>
          </p:nvPr>
        </p:nvSpPr>
        <p:spPr/>
        <p:txBody>
          <a:bodyPr/>
          <a:lstStyle/>
          <a:p>
            <a:fld id="{285EE17F-2811-0D42-99D2-53784CF83721}" type="slidenum">
              <a:rPr lang="en-US" smtClean="0"/>
              <a:pPr/>
              <a:t>5</a:t>
            </a:fld>
            <a:endParaRPr lang="en-US"/>
          </a:p>
        </p:txBody>
      </p:sp>
    </p:spTree>
    <p:extLst>
      <p:ext uri="{BB962C8B-B14F-4D97-AF65-F5344CB8AC3E}">
        <p14:creationId xmlns:p14="http://schemas.microsoft.com/office/powerpoint/2010/main" val="89574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examples of the many updates done for TMI V8</a:t>
            </a:r>
          </a:p>
        </p:txBody>
      </p:sp>
      <p:sp>
        <p:nvSpPr>
          <p:cNvPr id="4" name="Slide Number Placeholder 3"/>
          <p:cNvSpPr>
            <a:spLocks noGrp="1"/>
          </p:cNvSpPr>
          <p:nvPr>
            <p:ph type="sldNum" sz="quarter" idx="10"/>
          </p:nvPr>
        </p:nvSpPr>
        <p:spPr/>
        <p:txBody>
          <a:bodyPr/>
          <a:lstStyle/>
          <a:p>
            <a:fld id="{285EE17F-2811-0D42-99D2-53784CF83721}" type="slidenum">
              <a:rPr lang="en-US" smtClean="0"/>
              <a:pPr/>
              <a:t>6</a:t>
            </a:fld>
            <a:endParaRPr lang="en-US"/>
          </a:p>
        </p:txBody>
      </p:sp>
    </p:spTree>
    <p:extLst>
      <p:ext uri="{BB962C8B-B14F-4D97-AF65-F5344CB8AC3E}">
        <p14:creationId xmlns:p14="http://schemas.microsoft.com/office/powerpoint/2010/main" val="49287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the final </a:t>
            </a:r>
            <a:r>
              <a:rPr lang="en-US" dirty="0" err="1"/>
              <a:t>intercalibration</a:t>
            </a:r>
            <a:r>
              <a:rPr lang="en-US" dirty="0"/>
              <a:t> derived for the 23v channel on AMSR-E based on results from multiple independent techniques over both cold (ocean) and warm (vegetated land) scenes.</a:t>
            </a:r>
          </a:p>
        </p:txBody>
      </p:sp>
      <p:sp>
        <p:nvSpPr>
          <p:cNvPr id="4" name="Slide Number Placeholder 3"/>
          <p:cNvSpPr>
            <a:spLocks noGrp="1"/>
          </p:cNvSpPr>
          <p:nvPr>
            <p:ph type="sldNum" sz="quarter" idx="10"/>
          </p:nvPr>
        </p:nvSpPr>
        <p:spPr/>
        <p:txBody>
          <a:bodyPr/>
          <a:lstStyle/>
          <a:p>
            <a:fld id="{285EE17F-2811-0D42-99D2-53784CF83721}" type="slidenum">
              <a:rPr lang="en-US" smtClean="0"/>
              <a:pPr/>
              <a:t>7</a:t>
            </a:fld>
            <a:endParaRPr lang="en-US"/>
          </a:p>
        </p:txBody>
      </p:sp>
    </p:spTree>
    <p:extLst>
      <p:ext uri="{BB962C8B-B14F-4D97-AF65-F5344CB8AC3E}">
        <p14:creationId xmlns:p14="http://schemas.microsoft.com/office/powerpoint/2010/main" val="368610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intercalibration</a:t>
            </a:r>
            <a:r>
              <a:rPr lang="en-US" dirty="0"/>
              <a:t> offsets applied for the TRMM/GPM conical-scanning imagers for the </a:t>
            </a:r>
            <a:r>
              <a:rPr lang="en-US" dirty="0" err="1"/>
              <a:t>intercalibrated</a:t>
            </a:r>
            <a:r>
              <a:rPr lang="en-US" dirty="0"/>
              <a:t> Level 1C brightness temperature files.</a:t>
            </a:r>
          </a:p>
        </p:txBody>
      </p:sp>
      <p:sp>
        <p:nvSpPr>
          <p:cNvPr id="4" name="Slide Number Placeholder 3"/>
          <p:cNvSpPr>
            <a:spLocks noGrp="1"/>
          </p:cNvSpPr>
          <p:nvPr>
            <p:ph type="sldNum" sz="quarter" idx="10"/>
          </p:nvPr>
        </p:nvSpPr>
        <p:spPr/>
        <p:txBody>
          <a:bodyPr/>
          <a:lstStyle/>
          <a:p>
            <a:fld id="{285EE17F-2811-0D42-99D2-53784CF83721}" type="slidenum">
              <a:rPr lang="en-US" smtClean="0"/>
              <a:pPr/>
              <a:t>8</a:t>
            </a:fld>
            <a:endParaRPr lang="en-US"/>
          </a:p>
        </p:txBody>
      </p:sp>
    </p:spTree>
    <p:extLst>
      <p:ext uri="{BB962C8B-B14F-4D97-AF65-F5344CB8AC3E}">
        <p14:creationId xmlns:p14="http://schemas.microsoft.com/office/powerpoint/2010/main" val="33485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lang="en-US" dirty="0"/>
              <a:t>The </a:t>
            </a:r>
            <a:r>
              <a:rPr lang="en-US" dirty="0" err="1"/>
              <a:t>intercalibration</a:t>
            </a:r>
            <a:r>
              <a:rPr lang="en-US" dirty="0"/>
              <a:t> offsets applied for the TRMM/GPM cross-track scanning water vapor imagers for the </a:t>
            </a:r>
            <a:r>
              <a:rPr lang="en-US" dirty="0" err="1"/>
              <a:t>intercalibrated</a:t>
            </a:r>
            <a:r>
              <a:rPr lang="en-US" dirty="0"/>
              <a:t> Level 1C brightness temperature files.</a:t>
            </a:r>
          </a:p>
          <a:p>
            <a:endParaRPr lang="en-US" dirty="0"/>
          </a:p>
        </p:txBody>
      </p:sp>
      <p:sp>
        <p:nvSpPr>
          <p:cNvPr id="4" name="Slide Number Placeholder 3"/>
          <p:cNvSpPr>
            <a:spLocks noGrp="1"/>
          </p:cNvSpPr>
          <p:nvPr>
            <p:ph type="sldNum" sz="quarter" idx="10"/>
          </p:nvPr>
        </p:nvSpPr>
        <p:spPr/>
        <p:txBody>
          <a:bodyPr/>
          <a:lstStyle/>
          <a:p>
            <a:fld id="{285EE17F-2811-0D42-99D2-53784CF83721}" type="slidenum">
              <a:rPr lang="en-US" smtClean="0"/>
              <a:pPr/>
              <a:t>9</a:t>
            </a:fld>
            <a:endParaRPr lang="en-US"/>
          </a:p>
        </p:txBody>
      </p:sp>
    </p:spTree>
    <p:extLst>
      <p:ext uri="{BB962C8B-B14F-4D97-AF65-F5344CB8AC3E}">
        <p14:creationId xmlns:p14="http://schemas.microsoft.com/office/powerpoint/2010/main" val="62706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8E816F-6A06-6744-ACB1-644D218F4CB1}" type="datetimeFigureOut">
              <a:rPr lang="en-US" smtClean="0"/>
              <a:pPr/>
              <a:t>3/9/18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62E5F-CBAB-7D40-9717-EE37D477B0F1}" type="slidenum">
              <a:rPr lang="en-US" smtClean="0"/>
              <a:pPr/>
              <a:t>‹#›</a:t>
            </a:fld>
            <a:endParaRPr lang="en-US"/>
          </a:p>
        </p:txBody>
      </p:sp>
    </p:spTree>
    <p:extLst>
      <p:ext uri="{BB962C8B-B14F-4D97-AF65-F5344CB8AC3E}">
        <p14:creationId xmlns:p14="http://schemas.microsoft.com/office/powerpoint/2010/main" val="66032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E816F-6A06-6744-ACB1-644D218F4CB1}" type="datetimeFigureOut">
              <a:rPr lang="en-US" smtClean="0"/>
              <a:pPr/>
              <a:t>3/9/18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62E5F-CBAB-7D40-9717-EE37D477B0F1}" type="slidenum">
              <a:rPr lang="en-US" smtClean="0"/>
              <a:pPr/>
              <a:t>‹#›</a:t>
            </a:fld>
            <a:endParaRPr lang="en-US"/>
          </a:p>
        </p:txBody>
      </p:sp>
    </p:spTree>
    <p:extLst>
      <p:ext uri="{BB962C8B-B14F-4D97-AF65-F5344CB8AC3E}">
        <p14:creationId xmlns:p14="http://schemas.microsoft.com/office/powerpoint/2010/main" val="336152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330200"/>
            <a:ext cx="3290888" cy="7021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41" y="330200"/>
            <a:ext cx="9723437" cy="7021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E816F-6A06-6744-ACB1-644D218F4CB1}" type="datetimeFigureOut">
              <a:rPr lang="en-US" smtClean="0"/>
              <a:pPr/>
              <a:t>3/9/18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62E5F-CBAB-7D40-9717-EE37D477B0F1}" type="slidenum">
              <a:rPr lang="en-US" smtClean="0"/>
              <a:pPr/>
              <a:t>‹#›</a:t>
            </a:fld>
            <a:endParaRPr lang="en-US"/>
          </a:p>
        </p:txBody>
      </p:sp>
    </p:spTree>
    <p:extLst>
      <p:ext uri="{BB962C8B-B14F-4D97-AF65-F5344CB8AC3E}">
        <p14:creationId xmlns:p14="http://schemas.microsoft.com/office/powerpoint/2010/main" val="230709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E816F-6A06-6744-ACB1-644D218F4CB1}" type="datetimeFigureOut">
              <a:rPr lang="en-US" smtClean="0"/>
              <a:pPr/>
              <a:t>3/9/18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62E5F-CBAB-7D40-9717-EE37D477B0F1}" type="slidenum">
              <a:rPr lang="en-US" smtClean="0"/>
              <a:pPr/>
              <a:t>‹#›</a:t>
            </a:fld>
            <a:endParaRPr lang="en-US"/>
          </a:p>
        </p:txBody>
      </p:sp>
    </p:spTree>
    <p:extLst>
      <p:ext uri="{BB962C8B-B14F-4D97-AF65-F5344CB8AC3E}">
        <p14:creationId xmlns:p14="http://schemas.microsoft.com/office/powerpoint/2010/main" val="177176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900">
                <a:solidFill>
                  <a:schemeClr val="tx1">
                    <a:tint val="75000"/>
                  </a:schemeClr>
                </a:solidFill>
              </a:defRPr>
            </a:lvl1pPr>
            <a:lvl2pPr marL="653044" indent="0">
              <a:buNone/>
              <a:defRPr sz="2600">
                <a:solidFill>
                  <a:schemeClr val="tx1">
                    <a:tint val="75000"/>
                  </a:schemeClr>
                </a:solidFill>
              </a:defRPr>
            </a:lvl2pPr>
            <a:lvl3pPr marL="1306090" indent="0">
              <a:buNone/>
              <a:defRPr sz="2300">
                <a:solidFill>
                  <a:schemeClr val="tx1">
                    <a:tint val="75000"/>
                  </a:schemeClr>
                </a:solidFill>
              </a:defRPr>
            </a:lvl3pPr>
            <a:lvl4pPr marL="1959135" indent="0">
              <a:buNone/>
              <a:defRPr sz="2000">
                <a:solidFill>
                  <a:schemeClr val="tx1">
                    <a:tint val="75000"/>
                  </a:schemeClr>
                </a:solidFill>
              </a:defRPr>
            </a:lvl4pPr>
            <a:lvl5pPr marL="2612181" indent="0">
              <a:buNone/>
              <a:defRPr sz="2000">
                <a:solidFill>
                  <a:schemeClr val="tx1">
                    <a:tint val="75000"/>
                  </a:schemeClr>
                </a:solidFill>
              </a:defRPr>
            </a:lvl5pPr>
            <a:lvl6pPr marL="3265225" indent="0">
              <a:buNone/>
              <a:defRPr sz="2000">
                <a:solidFill>
                  <a:schemeClr val="tx1">
                    <a:tint val="75000"/>
                  </a:schemeClr>
                </a:solidFill>
              </a:defRPr>
            </a:lvl6pPr>
            <a:lvl7pPr marL="3918270" indent="0">
              <a:buNone/>
              <a:defRPr sz="2000">
                <a:solidFill>
                  <a:schemeClr val="tx1">
                    <a:tint val="75000"/>
                  </a:schemeClr>
                </a:solidFill>
              </a:defRPr>
            </a:lvl7pPr>
            <a:lvl8pPr marL="4571314" indent="0">
              <a:buNone/>
              <a:defRPr sz="2000">
                <a:solidFill>
                  <a:schemeClr val="tx1">
                    <a:tint val="75000"/>
                  </a:schemeClr>
                </a:solidFill>
              </a:defRPr>
            </a:lvl8pPr>
            <a:lvl9pPr marL="5224359"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E816F-6A06-6744-ACB1-644D218F4CB1}" type="datetimeFigureOut">
              <a:rPr lang="en-US" smtClean="0"/>
              <a:pPr/>
              <a:t>3/9/18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62E5F-CBAB-7D40-9717-EE37D477B0F1}" type="slidenum">
              <a:rPr lang="en-US" smtClean="0"/>
              <a:pPr/>
              <a:t>‹#›</a:t>
            </a:fld>
            <a:endParaRPr lang="en-US"/>
          </a:p>
        </p:txBody>
      </p:sp>
    </p:spTree>
    <p:extLst>
      <p:ext uri="{BB962C8B-B14F-4D97-AF65-F5344CB8AC3E}">
        <p14:creationId xmlns:p14="http://schemas.microsoft.com/office/powerpoint/2010/main" val="55339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838" y="1920875"/>
            <a:ext cx="6507162" cy="5430838"/>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3" y="1920875"/>
            <a:ext cx="6507163" cy="5430838"/>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E816F-6A06-6744-ACB1-644D218F4CB1}" type="datetimeFigureOut">
              <a:rPr lang="en-US" smtClean="0"/>
              <a:pPr/>
              <a:t>3/9/18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62E5F-CBAB-7D40-9717-EE37D477B0F1}" type="slidenum">
              <a:rPr lang="en-US" smtClean="0"/>
              <a:pPr/>
              <a:t>‹#›</a:t>
            </a:fld>
            <a:endParaRPr lang="en-US"/>
          </a:p>
        </p:txBody>
      </p:sp>
    </p:spTree>
    <p:extLst>
      <p:ext uri="{BB962C8B-B14F-4D97-AF65-F5344CB8AC3E}">
        <p14:creationId xmlns:p14="http://schemas.microsoft.com/office/powerpoint/2010/main" val="26778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3400" b="1"/>
            </a:lvl1pPr>
            <a:lvl2pPr marL="653044" indent="0">
              <a:buNone/>
              <a:defRPr sz="2900" b="1"/>
            </a:lvl2pPr>
            <a:lvl3pPr marL="1306090" indent="0">
              <a:buNone/>
              <a:defRPr sz="2600" b="1"/>
            </a:lvl3pPr>
            <a:lvl4pPr marL="1959135" indent="0">
              <a:buNone/>
              <a:defRPr sz="2300" b="1"/>
            </a:lvl4pPr>
            <a:lvl5pPr marL="2612181" indent="0">
              <a:buNone/>
              <a:defRPr sz="2300" b="1"/>
            </a:lvl5pPr>
            <a:lvl6pPr marL="3265225" indent="0">
              <a:buNone/>
              <a:defRPr sz="2300" b="1"/>
            </a:lvl6pPr>
            <a:lvl7pPr marL="3918270" indent="0">
              <a:buNone/>
              <a:defRPr sz="2300" b="1"/>
            </a:lvl7pPr>
            <a:lvl8pPr marL="4571314" indent="0">
              <a:buNone/>
              <a:defRPr sz="2300" b="1"/>
            </a:lvl8pPr>
            <a:lvl9pPr marL="5224359" indent="0">
              <a:buNone/>
              <a:defRPr sz="23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3400" b="1"/>
            </a:lvl1pPr>
            <a:lvl2pPr marL="653044" indent="0">
              <a:buNone/>
              <a:defRPr sz="2900" b="1"/>
            </a:lvl2pPr>
            <a:lvl3pPr marL="1306090" indent="0">
              <a:buNone/>
              <a:defRPr sz="2600" b="1"/>
            </a:lvl3pPr>
            <a:lvl4pPr marL="1959135" indent="0">
              <a:buNone/>
              <a:defRPr sz="2300" b="1"/>
            </a:lvl4pPr>
            <a:lvl5pPr marL="2612181" indent="0">
              <a:buNone/>
              <a:defRPr sz="2300" b="1"/>
            </a:lvl5pPr>
            <a:lvl6pPr marL="3265225" indent="0">
              <a:buNone/>
              <a:defRPr sz="2300" b="1"/>
            </a:lvl6pPr>
            <a:lvl7pPr marL="3918270" indent="0">
              <a:buNone/>
              <a:defRPr sz="2300" b="1"/>
            </a:lvl7pPr>
            <a:lvl8pPr marL="4571314" indent="0">
              <a:buNone/>
              <a:defRPr sz="2300" b="1"/>
            </a:lvl8pPr>
            <a:lvl9pPr marL="5224359" indent="0">
              <a:buNone/>
              <a:defRPr sz="23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E816F-6A06-6744-ACB1-644D218F4CB1}" type="datetimeFigureOut">
              <a:rPr lang="en-US" smtClean="0"/>
              <a:pPr/>
              <a:t>3/9/18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62E5F-CBAB-7D40-9717-EE37D477B0F1}" type="slidenum">
              <a:rPr lang="en-US" smtClean="0"/>
              <a:pPr/>
              <a:t>‹#›</a:t>
            </a:fld>
            <a:endParaRPr lang="en-US"/>
          </a:p>
        </p:txBody>
      </p:sp>
    </p:spTree>
    <p:extLst>
      <p:ext uri="{BB962C8B-B14F-4D97-AF65-F5344CB8AC3E}">
        <p14:creationId xmlns:p14="http://schemas.microsoft.com/office/powerpoint/2010/main" val="347066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E816F-6A06-6744-ACB1-644D218F4CB1}" type="datetimeFigureOut">
              <a:rPr lang="en-US" smtClean="0"/>
              <a:pPr/>
              <a:t>3/9/18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62E5F-CBAB-7D40-9717-EE37D477B0F1}" type="slidenum">
              <a:rPr lang="en-US" smtClean="0"/>
              <a:pPr/>
              <a:t>‹#›</a:t>
            </a:fld>
            <a:endParaRPr lang="en-US"/>
          </a:p>
        </p:txBody>
      </p:sp>
    </p:spTree>
    <p:extLst>
      <p:ext uri="{BB962C8B-B14F-4D97-AF65-F5344CB8AC3E}">
        <p14:creationId xmlns:p14="http://schemas.microsoft.com/office/powerpoint/2010/main" val="345111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E816F-6A06-6744-ACB1-644D218F4CB1}" type="datetimeFigureOut">
              <a:rPr lang="en-US" smtClean="0"/>
              <a:pPr/>
              <a:t>3/9/18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62E5F-CBAB-7D40-9717-EE37D477B0F1}" type="slidenum">
              <a:rPr lang="en-US" smtClean="0"/>
              <a:pPr/>
              <a:t>‹#›</a:t>
            </a:fld>
            <a:endParaRPr lang="en-US"/>
          </a:p>
        </p:txBody>
      </p:sp>
    </p:spTree>
    <p:extLst>
      <p:ext uri="{BB962C8B-B14F-4D97-AF65-F5344CB8AC3E}">
        <p14:creationId xmlns:p14="http://schemas.microsoft.com/office/powerpoint/2010/main" val="302462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2000"/>
            </a:lvl1pPr>
            <a:lvl2pPr marL="653044" indent="0">
              <a:buNone/>
              <a:defRPr sz="1700"/>
            </a:lvl2pPr>
            <a:lvl3pPr marL="1306090" indent="0">
              <a:buNone/>
              <a:defRPr sz="1400"/>
            </a:lvl3pPr>
            <a:lvl4pPr marL="1959135" indent="0">
              <a:buNone/>
              <a:defRPr sz="1300"/>
            </a:lvl4pPr>
            <a:lvl5pPr marL="2612181" indent="0">
              <a:buNone/>
              <a:defRPr sz="1300"/>
            </a:lvl5pPr>
            <a:lvl6pPr marL="3265225" indent="0">
              <a:buNone/>
              <a:defRPr sz="1300"/>
            </a:lvl6pPr>
            <a:lvl7pPr marL="3918270" indent="0">
              <a:buNone/>
              <a:defRPr sz="1300"/>
            </a:lvl7pPr>
            <a:lvl8pPr marL="4571314" indent="0">
              <a:buNone/>
              <a:defRPr sz="1300"/>
            </a:lvl8pPr>
            <a:lvl9pPr marL="5224359"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838E816F-6A06-6744-ACB1-644D218F4CB1}" type="datetimeFigureOut">
              <a:rPr lang="en-US" smtClean="0"/>
              <a:pPr/>
              <a:t>3/9/18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62E5F-CBAB-7D40-9717-EE37D477B0F1}" type="slidenum">
              <a:rPr lang="en-US" smtClean="0"/>
              <a:pPr/>
              <a:t>‹#›</a:t>
            </a:fld>
            <a:endParaRPr lang="en-US"/>
          </a:p>
        </p:txBody>
      </p:sp>
    </p:spTree>
    <p:extLst>
      <p:ext uri="{BB962C8B-B14F-4D97-AF65-F5344CB8AC3E}">
        <p14:creationId xmlns:p14="http://schemas.microsoft.com/office/powerpoint/2010/main" val="363981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600"/>
            </a:lvl1pPr>
            <a:lvl2pPr marL="653044" indent="0">
              <a:buNone/>
              <a:defRPr sz="4000"/>
            </a:lvl2pPr>
            <a:lvl3pPr marL="1306090" indent="0">
              <a:buNone/>
              <a:defRPr sz="3400"/>
            </a:lvl3pPr>
            <a:lvl4pPr marL="1959135" indent="0">
              <a:buNone/>
              <a:defRPr sz="2900"/>
            </a:lvl4pPr>
            <a:lvl5pPr marL="2612181" indent="0">
              <a:buNone/>
              <a:defRPr sz="2900"/>
            </a:lvl5pPr>
            <a:lvl6pPr marL="3265225" indent="0">
              <a:buNone/>
              <a:defRPr sz="2900"/>
            </a:lvl6pPr>
            <a:lvl7pPr marL="3918270" indent="0">
              <a:buNone/>
              <a:defRPr sz="2900"/>
            </a:lvl7pPr>
            <a:lvl8pPr marL="4571314" indent="0">
              <a:buNone/>
              <a:defRPr sz="2900"/>
            </a:lvl8pPr>
            <a:lvl9pPr marL="5224359" indent="0">
              <a:buNone/>
              <a:defRPr sz="29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lvl1pPr>
            <a:lvl2pPr marL="653044" indent="0">
              <a:buNone/>
              <a:defRPr sz="1700"/>
            </a:lvl2pPr>
            <a:lvl3pPr marL="1306090" indent="0">
              <a:buNone/>
              <a:defRPr sz="1400"/>
            </a:lvl3pPr>
            <a:lvl4pPr marL="1959135" indent="0">
              <a:buNone/>
              <a:defRPr sz="1300"/>
            </a:lvl4pPr>
            <a:lvl5pPr marL="2612181" indent="0">
              <a:buNone/>
              <a:defRPr sz="1300"/>
            </a:lvl5pPr>
            <a:lvl6pPr marL="3265225" indent="0">
              <a:buNone/>
              <a:defRPr sz="1300"/>
            </a:lvl6pPr>
            <a:lvl7pPr marL="3918270" indent="0">
              <a:buNone/>
              <a:defRPr sz="1300"/>
            </a:lvl7pPr>
            <a:lvl8pPr marL="4571314" indent="0">
              <a:buNone/>
              <a:defRPr sz="1300"/>
            </a:lvl8pPr>
            <a:lvl9pPr marL="5224359"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838E816F-6A06-6744-ACB1-644D218F4CB1}" type="datetimeFigureOut">
              <a:rPr lang="en-US" smtClean="0"/>
              <a:pPr/>
              <a:t>3/9/18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62E5F-CBAB-7D40-9717-EE37D477B0F1}" type="slidenum">
              <a:rPr lang="en-US" smtClean="0"/>
              <a:pPr/>
              <a:t>‹#›</a:t>
            </a:fld>
            <a:endParaRPr lang="en-US"/>
          </a:p>
        </p:txBody>
      </p:sp>
    </p:spTree>
    <p:extLst>
      <p:ext uri="{BB962C8B-B14F-4D97-AF65-F5344CB8AC3E}">
        <p14:creationId xmlns:p14="http://schemas.microsoft.com/office/powerpoint/2010/main" val="200108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130609" tIns="65305" rIns="130609" bIns="65305"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130609" tIns="65305" rIns="130609" bIns="653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130609" tIns="65305" rIns="130609" bIns="65305" rtlCol="0" anchor="ctr"/>
          <a:lstStyle>
            <a:lvl1pPr algn="l">
              <a:defRPr sz="1700">
                <a:solidFill>
                  <a:schemeClr val="tx1">
                    <a:tint val="75000"/>
                  </a:schemeClr>
                </a:solidFill>
              </a:defRPr>
            </a:lvl1pPr>
          </a:lstStyle>
          <a:p>
            <a:fld id="{838E816F-6A06-6744-ACB1-644D218F4CB1}" type="datetimeFigureOut">
              <a:rPr lang="en-US" smtClean="0"/>
              <a:pPr/>
              <a:t>3/9/18</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130609" tIns="65305" rIns="130609" bIns="65305"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130609" tIns="65305" rIns="130609" bIns="65305" rtlCol="0" anchor="ctr"/>
          <a:lstStyle>
            <a:lvl1pPr algn="r">
              <a:defRPr sz="1700">
                <a:solidFill>
                  <a:schemeClr val="tx1">
                    <a:tint val="75000"/>
                  </a:schemeClr>
                </a:solidFill>
              </a:defRPr>
            </a:lvl1pPr>
          </a:lstStyle>
          <a:p>
            <a:fld id="{64762E5F-CBAB-7D40-9717-EE37D477B0F1}" type="slidenum">
              <a:rPr lang="en-US" smtClean="0"/>
              <a:pPr/>
              <a:t>‹#›</a:t>
            </a:fld>
            <a:endParaRPr lang="en-US"/>
          </a:p>
        </p:txBody>
      </p:sp>
    </p:spTree>
    <p:extLst>
      <p:ext uri="{BB962C8B-B14F-4D97-AF65-F5344CB8AC3E}">
        <p14:creationId xmlns:p14="http://schemas.microsoft.com/office/powerpoint/2010/main" val="88813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53044" rtl="0" eaLnBrk="1" latinLnBrk="0" hangingPunct="1">
        <a:spcBef>
          <a:spcPct val="0"/>
        </a:spcBef>
        <a:buNone/>
        <a:defRPr sz="6300" kern="1200">
          <a:solidFill>
            <a:schemeClr val="tx1"/>
          </a:solidFill>
          <a:latin typeface="+mj-lt"/>
          <a:ea typeface="+mj-ea"/>
          <a:cs typeface="+mj-cs"/>
        </a:defRPr>
      </a:lvl1pPr>
    </p:titleStyle>
    <p:bodyStyle>
      <a:lvl1pPr marL="489784" indent="-489784" algn="l" defTabSz="653044" rtl="0" eaLnBrk="1" latinLnBrk="0" hangingPunct="1">
        <a:spcBef>
          <a:spcPct val="20000"/>
        </a:spcBef>
        <a:buFont typeface="Arial"/>
        <a:buChar char="•"/>
        <a:defRPr sz="4600" kern="1200">
          <a:solidFill>
            <a:schemeClr val="tx1"/>
          </a:solidFill>
          <a:latin typeface="+mn-lt"/>
          <a:ea typeface="+mn-ea"/>
          <a:cs typeface="+mn-cs"/>
        </a:defRPr>
      </a:lvl1pPr>
      <a:lvl2pPr marL="1061198" indent="-408154" algn="l" defTabSz="653044" rtl="0" eaLnBrk="1" latinLnBrk="0" hangingPunct="1">
        <a:spcBef>
          <a:spcPct val="20000"/>
        </a:spcBef>
        <a:buFont typeface="Arial"/>
        <a:buChar char="–"/>
        <a:defRPr sz="4000" kern="1200">
          <a:solidFill>
            <a:schemeClr val="tx1"/>
          </a:solidFill>
          <a:latin typeface="+mn-lt"/>
          <a:ea typeface="+mn-ea"/>
          <a:cs typeface="+mn-cs"/>
        </a:defRPr>
      </a:lvl2pPr>
      <a:lvl3pPr marL="1632613" indent="-326522" algn="l" defTabSz="653044" rtl="0" eaLnBrk="1" latinLnBrk="0" hangingPunct="1">
        <a:spcBef>
          <a:spcPct val="20000"/>
        </a:spcBef>
        <a:buFont typeface="Arial"/>
        <a:buChar char="•"/>
        <a:defRPr sz="3400" kern="1200">
          <a:solidFill>
            <a:schemeClr val="tx1"/>
          </a:solidFill>
          <a:latin typeface="+mn-lt"/>
          <a:ea typeface="+mn-ea"/>
          <a:cs typeface="+mn-cs"/>
        </a:defRPr>
      </a:lvl3pPr>
      <a:lvl4pPr marL="2285657" indent="-326522" algn="l" defTabSz="653044" rtl="0" eaLnBrk="1" latinLnBrk="0" hangingPunct="1">
        <a:spcBef>
          <a:spcPct val="20000"/>
        </a:spcBef>
        <a:buFont typeface="Arial"/>
        <a:buChar char="–"/>
        <a:defRPr sz="2900" kern="1200">
          <a:solidFill>
            <a:schemeClr val="tx1"/>
          </a:solidFill>
          <a:latin typeface="+mn-lt"/>
          <a:ea typeface="+mn-ea"/>
          <a:cs typeface="+mn-cs"/>
        </a:defRPr>
      </a:lvl4pPr>
      <a:lvl5pPr marL="2938702" indent="-326522" algn="l" defTabSz="653044" rtl="0" eaLnBrk="1" latinLnBrk="0" hangingPunct="1">
        <a:spcBef>
          <a:spcPct val="20000"/>
        </a:spcBef>
        <a:buFont typeface="Arial"/>
        <a:buChar char="»"/>
        <a:defRPr sz="2900" kern="1200">
          <a:solidFill>
            <a:schemeClr val="tx1"/>
          </a:solidFill>
          <a:latin typeface="+mn-lt"/>
          <a:ea typeface="+mn-ea"/>
          <a:cs typeface="+mn-cs"/>
        </a:defRPr>
      </a:lvl5pPr>
      <a:lvl6pPr marL="3591746" indent="-326522" algn="l" defTabSz="653044" rtl="0" eaLnBrk="1" latinLnBrk="0" hangingPunct="1">
        <a:spcBef>
          <a:spcPct val="20000"/>
        </a:spcBef>
        <a:buFont typeface="Arial"/>
        <a:buChar char="•"/>
        <a:defRPr sz="2900" kern="1200">
          <a:solidFill>
            <a:schemeClr val="tx1"/>
          </a:solidFill>
          <a:latin typeface="+mn-lt"/>
          <a:ea typeface="+mn-ea"/>
          <a:cs typeface="+mn-cs"/>
        </a:defRPr>
      </a:lvl6pPr>
      <a:lvl7pPr marL="4244791" indent="-326522" algn="l" defTabSz="653044" rtl="0" eaLnBrk="1" latinLnBrk="0" hangingPunct="1">
        <a:spcBef>
          <a:spcPct val="20000"/>
        </a:spcBef>
        <a:buFont typeface="Arial"/>
        <a:buChar char="•"/>
        <a:defRPr sz="2900" kern="1200">
          <a:solidFill>
            <a:schemeClr val="tx1"/>
          </a:solidFill>
          <a:latin typeface="+mn-lt"/>
          <a:ea typeface="+mn-ea"/>
          <a:cs typeface="+mn-cs"/>
        </a:defRPr>
      </a:lvl7pPr>
      <a:lvl8pPr marL="4897837" indent="-326522" algn="l" defTabSz="653044" rtl="0" eaLnBrk="1" latinLnBrk="0" hangingPunct="1">
        <a:spcBef>
          <a:spcPct val="20000"/>
        </a:spcBef>
        <a:buFont typeface="Arial"/>
        <a:buChar char="•"/>
        <a:defRPr sz="2900" kern="1200">
          <a:solidFill>
            <a:schemeClr val="tx1"/>
          </a:solidFill>
          <a:latin typeface="+mn-lt"/>
          <a:ea typeface="+mn-ea"/>
          <a:cs typeface="+mn-cs"/>
        </a:defRPr>
      </a:lvl8pPr>
      <a:lvl9pPr marL="5550882" indent="-326522" algn="l" defTabSz="65304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43764" y="96252"/>
            <a:ext cx="8815777" cy="1006991"/>
          </a:xfrm>
        </p:spPr>
        <p:txBody>
          <a:bodyPr>
            <a:noAutofit/>
          </a:bodyPr>
          <a:lstStyle/>
          <a:p>
            <a:r>
              <a:rPr lang="en-US" sz="2800" dirty="0"/>
              <a:t>An Update on the Activities of the Precipitation Measurement Missions (i.e. TRMM/GPM) XCAL Team</a:t>
            </a:r>
          </a:p>
        </p:txBody>
      </p:sp>
      <p:pic>
        <p:nvPicPr>
          <p:cNvPr id="6" name="Picture 5"/>
          <p:cNvPicPr>
            <a:picLocks noChangeAspect="1"/>
          </p:cNvPicPr>
          <p:nvPr/>
        </p:nvPicPr>
        <p:blipFill>
          <a:blip r:embed="rId2"/>
          <a:stretch>
            <a:fillRect/>
          </a:stretch>
        </p:blipFill>
        <p:spPr>
          <a:xfrm>
            <a:off x="5629872" y="3994499"/>
            <a:ext cx="3416486" cy="2743200"/>
          </a:xfrm>
          <a:prstGeom prst="rect">
            <a:avLst/>
          </a:prstGeom>
        </p:spPr>
      </p:pic>
      <p:sp>
        <p:nvSpPr>
          <p:cNvPr id="8" name="Subtitle 2"/>
          <p:cNvSpPr txBox="1">
            <a:spLocks/>
          </p:cNvSpPr>
          <p:nvPr/>
        </p:nvSpPr>
        <p:spPr>
          <a:xfrm>
            <a:off x="264695" y="1395637"/>
            <a:ext cx="8694846" cy="2226452"/>
          </a:xfrm>
          <a:prstGeom prst="rect">
            <a:avLst/>
          </a:prstGeom>
        </p:spPr>
        <p:txBody>
          <a:bodyPr vert="horz" lIns="130609" tIns="65305" rIns="130609" bIns="65305" rtlCol="0">
            <a:noAutofit/>
          </a:bodyPr>
          <a:lstStyle>
            <a:lvl1pPr marL="0" indent="0" algn="ctr" defTabSz="653044" rtl="0" eaLnBrk="1" latinLnBrk="0" hangingPunct="1">
              <a:spcBef>
                <a:spcPct val="20000"/>
              </a:spcBef>
              <a:buFont typeface="Arial"/>
              <a:buNone/>
              <a:defRPr sz="4600" kern="1200">
                <a:solidFill>
                  <a:schemeClr val="tx1">
                    <a:tint val="75000"/>
                  </a:schemeClr>
                </a:solidFill>
                <a:latin typeface="+mn-lt"/>
                <a:ea typeface="+mn-ea"/>
                <a:cs typeface="+mn-cs"/>
              </a:defRPr>
            </a:lvl1pPr>
            <a:lvl2pPr marL="653044" indent="0" algn="ctr" defTabSz="653044" rtl="0" eaLnBrk="1" latinLnBrk="0" hangingPunct="1">
              <a:spcBef>
                <a:spcPct val="20000"/>
              </a:spcBef>
              <a:buFont typeface="Arial"/>
              <a:buNone/>
              <a:defRPr sz="4000" kern="1200">
                <a:solidFill>
                  <a:schemeClr val="tx1">
                    <a:tint val="75000"/>
                  </a:schemeClr>
                </a:solidFill>
                <a:latin typeface="+mn-lt"/>
                <a:ea typeface="+mn-ea"/>
                <a:cs typeface="+mn-cs"/>
              </a:defRPr>
            </a:lvl2pPr>
            <a:lvl3pPr marL="1306090" indent="0" algn="ctr" defTabSz="653044"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59135" indent="0" algn="ctr" defTabSz="653044" rtl="0" eaLnBrk="1" latinLnBrk="0" hangingPunct="1">
              <a:spcBef>
                <a:spcPct val="20000"/>
              </a:spcBef>
              <a:buFont typeface="Arial"/>
              <a:buNone/>
              <a:defRPr sz="2900" kern="1200">
                <a:solidFill>
                  <a:schemeClr val="tx1">
                    <a:tint val="75000"/>
                  </a:schemeClr>
                </a:solidFill>
                <a:latin typeface="+mn-lt"/>
                <a:ea typeface="+mn-ea"/>
                <a:cs typeface="+mn-cs"/>
              </a:defRPr>
            </a:lvl4pPr>
            <a:lvl5pPr marL="2612181" indent="0" algn="ctr" defTabSz="653044" rtl="0" eaLnBrk="1" latinLnBrk="0" hangingPunct="1">
              <a:spcBef>
                <a:spcPct val="20000"/>
              </a:spcBef>
              <a:buFont typeface="Arial"/>
              <a:buNone/>
              <a:defRPr sz="2900" kern="1200">
                <a:solidFill>
                  <a:schemeClr val="tx1">
                    <a:tint val="75000"/>
                  </a:schemeClr>
                </a:solidFill>
                <a:latin typeface="+mn-lt"/>
                <a:ea typeface="+mn-ea"/>
                <a:cs typeface="+mn-cs"/>
              </a:defRPr>
            </a:lvl5pPr>
            <a:lvl6pPr marL="3265225" indent="0" algn="ctr" defTabSz="653044" rtl="0" eaLnBrk="1" latinLnBrk="0" hangingPunct="1">
              <a:spcBef>
                <a:spcPct val="20000"/>
              </a:spcBef>
              <a:buFont typeface="Arial"/>
              <a:buNone/>
              <a:defRPr sz="2900" kern="1200">
                <a:solidFill>
                  <a:schemeClr val="tx1">
                    <a:tint val="75000"/>
                  </a:schemeClr>
                </a:solidFill>
                <a:latin typeface="+mn-lt"/>
                <a:ea typeface="+mn-ea"/>
                <a:cs typeface="+mn-cs"/>
              </a:defRPr>
            </a:lvl6pPr>
            <a:lvl7pPr marL="3918270" indent="0" algn="ctr" defTabSz="653044" rtl="0" eaLnBrk="1" latinLnBrk="0" hangingPunct="1">
              <a:spcBef>
                <a:spcPct val="20000"/>
              </a:spcBef>
              <a:buFont typeface="Arial"/>
              <a:buNone/>
              <a:defRPr sz="2900" kern="1200">
                <a:solidFill>
                  <a:schemeClr val="tx1">
                    <a:tint val="75000"/>
                  </a:schemeClr>
                </a:solidFill>
                <a:latin typeface="+mn-lt"/>
                <a:ea typeface="+mn-ea"/>
                <a:cs typeface="+mn-cs"/>
              </a:defRPr>
            </a:lvl7pPr>
            <a:lvl8pPr marL="4571314" indent="0" algn="ctr" defTabSz="653044" rtl="0" eaLnBrk="1" latinLnBrk="0" hangingPunct="1">
              <a:spcBef>
                <a:spcPct val="20000"/>
              </a:spcBef>
              <a:buFont typeface="Arial"/>
              <a:buNone/>
              <a:defRPr sz="2900" kern="1200">
                <a:solidFill>
                  <a:schemeClr val="tx1">
                    <a:tint val="75000"/>
                  </a:schemeClr>
                </a:solidFill>
                <a:latin typeface="+mn-lt"/>
                <a:ea typeface="+mn-ea"/>
                <a:cs typeface="+mn-cs"/>
              </a:defRPr>
            </a:lvl8pPr>
            <a:lvl9pPr marL="5224359" indent="0" algn="ctr" defTabSz="653044" rtl="0" eaLnBrk="1" latinLnBrk="0" hangingPunct="1">
              <a:spcBef>
                <a:spcPct val="20000"/>
              </a:spcBef>
              <a:buFont typeface="Arial"/>
              <a:buNone/>
              <a:defRPr sz="2900" kern="1200">
                <a:solidFill>
                  <a:schemeClr val="tx1">
                    <a:tint val="75000"/>
                  </a:schemeClr>
                </a:solidFill>
                <a:latin typeface="+mn-lt"/>
                <a:ea typeface="+mn-ea"/>
                <a:cs typeface="+mn-cs"/>
              </a:defRPr>
            </a:lvl9pPr>
          </a:lstStyle>
          <a:p>
            <a:r>
              <a:rPr lang="en-US" sz="2000" dirty="0">
                <a:solidFill>
                  <a:schemeClr val="tx1"/>
                </a:solidFill>
              </a:rPr>
              <a:t>PMM XCAL Team</a:t>
            </a:r>
          </a:p>
          <a:p>
            <a:endParaRPr lang="en-US" sz="2000" dirty="0">
              <a:solidFill>
                <a:schemeClr val="tx1"/>
              </a:solidFill>
            </a:endParaRPr>
          </a:p>
          <a:p>
            <a:r>
              <a:rPr lang="en-US" sz="2000" dirty="0">
                <a:solidFill>
                  <a:schemeClr val="tx1"/>
                </a:solidFill>
              </a:rPr>
              <a:t>Wesley Berg, Rachael </a:t>
            </a:r>
            <a:r>
              <a:rPr lang="en-US" sz="2000" dirty="0" err="1">
                <a:solidFill>
                  <a:schemeClr val="tx1"/>
                </a:solidFill>
              </a:rPr>
              <a:t>Kroodsma</a:t>
            </a:r>
            <a:r>
              <a:rPr lang="en-US" sz="2000" dirty="0">
                <a:solidFill>
                  <a:schemeClr val="tx1"/>
                </a:solidFill>
              </a:rPr>
              <a:t>, Faisal </a:t>
            </a:r>
            <a:r>
              <a:rPr lang="en-US" sz="2000" dirty="0" err="1">
                <a:solidFill>
                  <a:schemeClr val="tx1"/>
                </a:solidFill>
              </a:rPr>
              <a:t>Alquaeid</a:t>
            </a:r>
            <a:r>
              <a:rPr lang="en-US" sz="2000" dirty="0">
                <a:solidFill>
                  <a:schemeClr val="tx1"/>
                </a:solidFill>
              </a:rPr>
              <a:t>, Steve </a:t>
            </a:r>
            <a:r>
              <a:rPr lang="en-US" sz="2000" dirty="0" err="1">
                <a:solidFill>
                  <a:schemeClr val="tx1"/>
                </a:solidFill>
              </a:rPr>
              <a:t>Bilanow</a:t>
            </a:r>
            <a:r>
              <a:rPr lang="en-US" sz="2000" dirty="0">
                <a:solidFill>
                  <a:schemeClr val="tx1"/>
                </a:solidFill>
              </a:rPr>
              <a:t>, </a:t>
            </a:r>
            <a:r>
              <a:rPr lang="en-US" sz="2000" dirty="0" err="1">
                <a:solidFill>
                  <a:schemeClr val="tx1"/>
                </a:solidFill>
              </a:rPr>
              <a:t>Ruiyao</a:t>
            </a:r>
            <a:r>
              <a:rPr lang="en-US" sz="2000" dirty="0">
                <a:solidFill>
                  <a:schemeClr val="tx1"/>
                </a:solidFill>
              </a:rPr>
              <a:t> Chen, Joyce Chou, </a:t>
            </a:r>
            <a:r>
              <a:rPr lang="en-US" sz="2000" dirty="0" err="1">
                <a:solidFill>
                  <a:schemeClr val="tx1"/>
                </a:solidFill>
              </a:rPr>
              <a:t>Saswati</a:t>
            </a:r>
            <a:r>
              <a:rPr lang="en-US" sz="2000" dirty="0">
                <a:solidFill>
                  <a:schemeClr val="tx1"/>
                </a:solidFill>
              </a:rPr>
              <a:t> </a:t>
            </a:r>
            <a:r>
              <a:rPr lang="en-US" sz="2000" dirty="0" err="1">
                <a:solidFill>
                  <a:schemeClr val="tx1"/>
                </a:solidFill>
              </a:rPr>
              <a:t>Datta</a:t>
            </a:r>
            <a:r>
              <a:rPr lang="en-US" sz="2000" dirty="0">
                <a:solidFill>
                  <a:schemeClr val="tx1"/>
                </a:solidFill>
              </a:rPr>
              <a:t>, David Draper, </a:t>
            </a:r>
            <a:r>
              <a:rPr lang="en-US" sz="2000" dirty="0" err="1">
                <a:solidFill>
                  <a:schemeClr val="tx1"/>
                </a:solidFill>
              </a:rPr>
              <a:t>Hamideh</a:t>
            </a:r>
            <a:r>
              <a:rPr lang="en-US" sz="2000" dirty="0">
                <a:solidFill>
                  <a:schemeClr val="tx1"/>
                </a:solidFill>
              </a:rPr>
              <a:t> </a:t>
            </a:r>
            <a:r>
              <a:rPr lang="en-US" sz="2000" dirty="0" err="1">
                <a:solidFill>
                  <a:schemeClr val="tx1"/>
                </a:solidFill>
              </a:rPr>
              <a:t>Ebrahimi</a:t>
            </a:r>
            <a:r>
              <a:rPr lang="en-US" sz="2000" dirty="0">
                <a:solidFill>
                  <a:schemeClr val="tx1"/>
                </a:solidFill>
              </a:rPr>
              <a:t>, Spencer Farrar, </a:t>
            </a:r>
            <a:r>
              <a:rPr lang="en-US" sz="2000" dirty="0" err="1">
                <a:solidFill>
                  <a:schemeClr val="tx1"/>
                </a:solidFill>
              </a:rPr>
              <a:t>Yimin</a:t>
            </a:r>
            <a:r>
              <a:rPr lang="en-US" sz="2000" dirty="0">
                <a:solidFill>
                  <a:schemeClr val="tx1"/>
                </a:solidFill>
              </a:rPr>
              <a:t> Ji, Linwood Jones, Darren </a:t>
            </a:r>
            <a:r>
              <a:rPr lang="en-US" sz="2000" dirty="0" err="1">
                <a:solidFill>
                  <a:schemeClr val="tx1"/>
                </a:solidFill>
              </a:rPr>
              <a:t>McKague</a:t>
            </a:r>
            <a:r>
              <a:rPr lang="en-US" sz="2000" dirty="0">
                <a:solidFill>
                  <a:schemeClr val="tx1"/>
                </a:solidFill>
              </a:rPr>
              <a:t>, Erich Stocker, Tom </a:t>
            </a:r>
            <a:r>
              <a:rPr lang="en-US" sz="2000" dirty="0" err="1">
                <a:solidFill>
                  <a:schemeClr val="tx1"/>
                </a:solidFill>
              </a:rPr>
              <a:t>Wilheit</a:t>
            </a:r>
            <a:r>
              <a:rPr lang="en-US" sz="2000" dirty="0">
                <a:solidFill>
                  <a:schemeClr val="tx1"/>
                </a:solidFill>
              </a:rPr>
              <a:t> et al.</a:t>
            </a:r>
            <a:endParaRPr lang="en-US" sz="2000" i="1" dirty="0">
              <a:solidFill>
                <a:schemeClr val="tx1"/>
              </a:solidFill>
            </a:endParaRPr>
          </a:p>
        </p:txBody>
      </p:sp>
      <p:pic>
        <p:nvPicPr>
          <p:cNvPr id="3" name="Picture 2">
            <a:extLst>
              <a:ext uri="{FF2B5EF4-FFF2-40B4-BE49-F238E27FC236}">
                <a16:creationId xmlns:a16="http://schemas.microsoft.com/office/drawing/2014/main" id="{995035C9-E151-7447-80D1-882DDD0FF4FD}"/>
              </a:ext>
            </a:extLst>
          </p:cNvPr>
          <p:cNvPicPr>
            <a:picLocks noChangeAspect="1"/>
          </p:cNvPicPr>
          <p:nvPr/>
        </p:nvPicPr>
        <p:blipFill>
          <a:blip r:embed="rId3"/>
          <a:stretch>
            <a:fillRect/>
          </a:stretch>
        </p:blipFill>
        <p:spPr>
          <a:xfrm>
            <a:off x="65518" y="3957836"/>
            <a:ext cx="2895365" cy="2743200"/>
          </a:xfrm>
          <a:prstGeom prst="rect">
            <a:avLst/>
          </a:prstGeom>
        </p:spPr>
      </p:pic>
      <p:sp>
        <p:nvSpPr>
          <p:cNvPr id="10" name="TextBox 9">
            <a:extLst>
              <a:ext uri="{FF2B5EF4-FFF2-40B4-BE49-F238E27FC236}">
                <a16:creationId xmlns:a16="http://schemas.microsoft.com/office/drawing/2014/main" id="{B8268069-E37A-4142-AA3D-D9B2E3F054B8}"/>
              </a:ext>
            </a:extLst>
          </p:cNvPr>
          <p:cNvSpPr txBox="1"/>
          <p:nvPr/>
        </p:nvSpPr>
        <p:spPr>
          <a:xfrm>
            <a:off x="384280" y="3622089"/>
            <a:ext cx="1937084" cy="372410"/>
          </a:xfrm>
          <a:prstGeom prst="rect">
            <a:avLst/>
          </a:prstGeom>
          <a:noFill/>
        </p:spPr>
        <p:txBody>
          <a:bodyPr wrap="square" rtlCol="0">
            <a:spAutoFit/>
          </a:bodyPr>
          <a:lstStyle/>
          <a:p>
            <a:pPr algn="ctr"/>
            <a:r>
              <a:rPr lang="en-US" b="1" dirty="0"/>
              <a:t>TRMM</a:t>
            </a:r>
          </a:p>
        </p:txBody>
      </p:sp>
      <p:sp>
        <p:nvSpPr>
          <p:cNvPr id="11" name="TextBox 10">
            <a:extLst>
              <a:ext uri="{FF2B5EF4-FFF2-40B4-BE49-F238E27FC236}">
                <a16:creationId xmlns:a16="http://schemas.microsoft.com/office/drawing/2014/main" id="{679F3E52-25C9-904D-B01B-8373BC349734}"/>
              </a:ext>
            </a:extLst>
          </p:cNvPr>
          <p:cNvSpPr txBox="1"/>
          <p:nvPr/>
        </p:nvSpPr>
        <p:spPr>
          <a:xfrm>
            <a:off x="6242074" y="3570311"/>
            <a:ext cx="1937084" cy="372410"/>
          </a:xfrm>
          <a:prstGeom prst="rect">
            <a:avLst/>
          </a:prstGeom>
          <a:noFill/>
        </p:spPr>
        <p:txBody>
          <a:bodyPr wrap="square" rtlCol="0">
            <a:spAutoFit/>
          </a:bodyPr>
          <a:lstStyle/>
          <a:p>
            <a:pPr algn="ctr"/>
            <a:r>
              <a:rPr lang="en-US" b="1" dirty="0"/>
              <a:t>Constellation</a:t>
            </a:r>
          </a:p>
        </p:txBody>
      </p:sp>
      <p:sp>
        <p:nvSpPr>
          <p:cNvPr id="12" name="TextBox 11">
            <a:extLst>
              <a:ext uri="{FF2B5EF4-FFF2-40B4-BE49-F238E27FC236}">
                <a16:creationId xmlns:a16="http://schemas.microsoft.com/office/drawing/2014/main" id="{6AB3D53D-5618-2545-86F8-46F4FD1A3386}"/>
              </a:ext>
            </a:extLst>
          </p:cNvPr>
          <p:cNvSpPr txBox="1"/>
          <p:nvPr/>
        </p:nvSpPr>
        <p:spPr>
          <a:xfrm>
            <a:off x="3326835" y="3570895"/>
            <a:ext cx="1937084" cy="372410"/>
          </a:xfrm>
          <a:prstGeom prst="rect">
            <a:avLst/>
          </a:prstGeom>
          <a:noFill/>
        </p:spPr>
        <p:txBody>
          <a:bodyPr wrap="square" rtlCol="0">
            <a:spAutoFit/>
          </a:bodyPr>
          <a:lstStyle/>
          <a:p>
            <a:pPr algn="ctr"/>
            <a:r>
              <a:rPr lang="en-US" b="1" dirty="0"/>
              <a:t>GPM</a:t>
            </a:r>
          </a:p>
        </p:txBody>
      </p:sp>
      <p:pic>
        <p:nvPicPr>
          <p:cNvPr id="7" name="Picture 6" descr="Senior Review Cover[1].pdf"/>
          <p:cNvPicPr>
            <a:picLocks noChangeAspect="1"/>
          </p:cNvPicPr>
          <p:nvPr/>
        </p:nvPicPr>
        <p:blipFill rotWithShape="1">
          <a:blip r:embed="rId4">
            <a:extLst>
              <a:ext uri="{28A0092B-C50C-407E-A947-70E740481C1C}">
                <a14:useLocalDpi xmlns:a14="http://schemas.microsoft.com/office/drawing/2010/main" val="0"/>
              </a:ext>
            </a:extLst>
          </a:blip>
          <a:srcRect b="4409"/>
          <a:stretch/>
        </p:blipFill>
        <p:spPr>
          <a:xfrm>
            <a:off x="2810441" y="3994499"/>
            <a:ext cx="2738873" cy="2743200"/>
          </a:xfrm>
          <a:prstGeom prst="rect">
            <a:avLst/>
          </a:prstGeom>
        </p:spPr>
      </p:pic>
    </p:spTree>
    <p:extLst>
      <p:ext uri="{BB962C8B-B14F-4D97-AF65-F5344CB8AC3E}">
        <p14:creationId xmlns:p14="http://schemas.microsoft.com/office/powerpoint/2010/main" val="1675438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400833"/>
            <a:ext cx="4571999" cy="672730"/>
          </a:xfrm>
          <a:prstGeom prst="rect">
            <a:avLst/>
          </a:prstGeom>
        </p:spPr>
        <p:txBody>
          <a:bodyPr vert="horz" lIns="130609" tIns="65305" rIns="130609" bIns="65305" rtlCol="0" anchor="ctr">
            <a:normAutofit/>
          </a:bodyPr>
          <a:lstStyle>
            <a:lvl1pPr algn="ctr" defTabSz="653110" rtl="0" eaLnBrk="1" latinLnBrk="0" hangingPunct="1">
              <a:spcBef>
                <a:spcPct val="0"/>
              </a:spcBef>
              <a:buNone/>
              <a:defRPr sz="6300" kern="1200">
                <a:solidFill>
                  <a:schemeClr val="tx1"/>
                </a:solidFill>
                <a:latin typeface="+mj-lt"/>
                <a:ea typeface="+mj-ea"/>
                <a:cs typeface="+mj-cs"/>
              </a:defRPr>
            </a:lvl1pPr>
          </a:lstStyle>
          <a:p>
            <a:r>
              <a:rPr lang="en-US" sz="3100" dirty="0"/>
              <a:t>Summary</a:t>
            </a:r>
          </a:p>
        </p:txBody>
      </p:sp>
      <p:sp>
        <p:nvSpPr>
          <p:cNvPr id="3" name="Content Placeholder 2"/>
          <p:cNvSpPr txBox="1">
            <a:spLocks/>
          </p:cNvSpPr>
          <p:nvPr/>
        </p:nvSpPr>
        <p:spPr>
          <a:xfrm>
            <a:off x="4571999" y="1173749"/>
            <a:ext cx="4572002" cy="5235682"/>
          </a:xfrm>
          <a:prstGeom prst="rect">
            <a:avLst/>
          </a:prstGeom>
        </p:spPr>
        <p:txBody>
          <a:bodyPr vert="horz" lIns="130609" tIns="65305" rIns="130609" bIns="65305" rtlCol="0">
            <a:normAutofit fontScale="70000" lnSpcReduction="20000"/>
          </a:bodyPr>
          <a:lstStyle>
            <a:lvl1pPr marL="0" indent="0" algn="ctr" defTabSz="653110" rtl="0" eaLnBrk="1" latinLnBrk="0" hangingPunct="1">
              <a:spcBef>
                <a:spcPct val="20000"/>
              </a:spcBef>
              <a:buFont typeface="Arial"/>
              <a:buNone/>
              <a:defRPr sz="4600" kern="1200">
                <a:solidFill>
                  <a:schemeClr val="tx1">
                    <a:tint val="75000"/>
                  </a:schemeClr>
                </a:solidFill>
                <a:latin typeface="+mn-lt"/>
                <a:ea typeface="+mn-ea"/>
                <a:cs typeface="+mn-cs"/>
              </a:defRPr>
            </a:lvl1pPr>
            <a:lvl2pPr marL="653110" indent="0" algn="ctr" defTabSz="653110" rtl="0" eaLnBrk="1" latinLnBrk="0" hangingPunct="1">
              <a:spcBef>
                <a:spcPct val="20000"/>
              </a:spcBef>
              <a:buFont typeface="Arial"/>
              <a:buNone/>
              <a:defRPr sz="4000" kern="1200">
                <a:solidFill>
                  <a:schemeClr val="tx1">
                    <a:tint val="75000"/>
                  </a:schemeClr>
                </a:solidFill>
                <a:latin typeface="+mn-lt"/>
                <a:ea typeface="+mn-ea"/>
                <a:cs typeface="+mn-cs"/>
              </a:defRPr>
            </a:lvl2pPr>
            <a:lvl3pPr marL="1306220" indent="0" algn="ctr" defTabSz="653110"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5933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4pPr>
            <a:lvl5pPr marL="261244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5pPr>
            <a:lvl6pPr marL="326555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6pPr>
            <a:lvl7pPr marL="391866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7pPr>
            <a:lvl8pPr marL="457177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8pPr>
            <a:lvl9pPr marL="5224882"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9pPr>
          </a:lstStyle>
          <a:p>
            <a:pPr marL="280962" indent="-280962" algn="l">
              <a:lnSpc>
                <a:spcPct val="120000"/>
              </a:lnSpc>
              <a:spcBef>
                <a:spcPts val="600"/>
              </a:spcBef>
              <a:buFont typeface="Arial"/>
              <a:buChar char="•"/>
            </a:pPr>
            <a:r>
              <a:rPr lang="en-US" sz="2900" dirty="0">
                <a:solidFill>
                  <a:srgbClr val="000000"/>
                </a:solidFill>
              </a:rPr>
              <a:t>GPM V05 reprocessing (April 2017)</a:t>
            </a:r>
          </a:p>
          <a:p>
            <a:pPr marL="512763" lvl="1" indent="-230188" algn="l">
              <a:lnSpc>
                <a:spcPct val="120000"/>
              </a:lnSpc>
              <a:spcBef>
                <a:spcPts val="0"/>
              </a:spcBef>
              <a:buFont typeface="Lucida Grande"/>
              <a:buChar char="-"/>
            </a:pPr>
            <a:r>
              <a:rPr lang="en-US" sz="2600" dirty="0">
                <a:solidFill>
                  <a:srgbClr val="000000"/>
                </a:solidFill>
              </a:rPr>
              <a:t>Changes to GMI calibration, primarily low frequency channels</a:t>
            </a:r>
          </a:p>
          <a:p>
            <a:pPr marL="512763" lvl="1" indent="-230188" algn="l">
              <a:lnSpc>
                <a:spcPct val="120000"/>
              </a:lnSpc>
              <a:spcBef>
                <a:spcPts val="0"/>
              </a:spcBef>
              <a:buFont typeface="Lucida Grande"/>
              <a:buChar char="-"/>
            </a:pPr>
            <a:r>
              <a:rPr lang="en-US" sz="2600" dirty="0">
                <a:solidFill>
                  <a:srgbClr val="000000"/>
                </a:solidFill>
              </a:rPr>
              <a:t>Level 1C Tb data available for GPM constellation radiometers</a:t>
            </a:r>
          </a:p>
          <a:p>
            <a:pPr marL="280962" indent="-280962" algn="l">
              <a:lnSpc>
                <a:spcPct val="120000"/>
              </a:lnSpc>
              <a:spcBef>
                <a:spcPts val="600"/>
              </a:spcBef>
              <a:buFont typeface="Arial"/>
              <a:buChar char="•"/>
            </a:pPr>
            <a:r>
              <a:rPr lang="en-US" sz="2900" dirty="0">
                <a:solidFill>
                  <a:srgbClr val="000000"/>
                </a:solidFill>
              </a:rPr>
              <a:t>TRMM reprocessing (October 2017)</a:t>
            </a:r>
          </a:p>
          <a:p>
            <a:pPr marL="512763" lvl="1" indent="-233363" algn="l">
              <a:lnSpc>
                <a:spcPct val="120000"/>
              </a:lnSpc>
              <a:spcBef>
                <a:spcPts val="0"/>
              </a:spcBef>
              <a:buFont typeface="Lucida Grande"/>
              <a:buChar char="-"/>
            </a:pPr>
            <a:r>
              <a:rPr lang="en-US" sz="2600" dirty="0">
                <a:solidFill>
                  <a:srgbClr val="000000"/>
                </a:solidFill>
              </a:rPr>
              <a:t>TMI calibration updates</a:t>
            </a:r>
          </a:p>
          <a:p>
            <a:pPr marL="512763" lvl="1" indent="-233363" algn="l">
              <a:lnSpc>
                <a:spcPct val="120000"/>
              </a:lnSpc>
              <a:spcBef>
                <a:spcPts val="0"/>
              </a:spcBef>
              <a:buFont typeface="Lucida Grande"/>
              <a:buChar char="-"/>
            </a:pPr>
            <a:r>
              <a:rPr lang="en-US" sz="2600" dirty="0" err="1">
                <a:solidFill>
                  <a:srgbClr val="000000"/>
                </a:solidFill>
              </a:rPr>
              <a:t>Intercalibrated</a:t>
            </a:r>
            <a:r>
              <a:rPr lang="en-US" sz="2600" dirty="0">
                <a:solidFill>
                  <a:srgbClr val="000000"/>
                </a:solidFill>
              </a:rPr>
              <a:t> to GMI V05</a:t>
            </a:r>
          </a:p>
          <a:p>
            <a:pPr marL="512763" lvl="2" indent="-233363" algn="l">
              <a:lnSpc>
                <a:spcPct val="120000"/>
              </a:lnSpc>
              <a:spcBef>
                <a:spcPts val="0"/>
              </a:spcBef>
              <a:buFont typeface="Lucida Grande"/>
              <a:buChar char="-"/>
            </a:pPr>
            <a:r>
              <a:rPr lang="en-US" sz="2600" dirty="0">
                <a:solidFill>
                  <a:srgbClr val="000000"/>
                </a:solidFill>
              </a:rPr>
              <a:t>Includes constellation sensors back to December 1997</a:t>
            </a:r>
          </a:p>
          <a:p>
            <a:pPr marL="280962" indent="-280962" algn="l">
              <a:lnSpc>
                <a:spcPct val="120000"/>
              </a:lnSpc>
              <a:spcBef>
                <a:spcPts val="600"/>
              </a:spcBef>
              <a:buFont typeface="Arial"/>
              <a:buChar char="•"/>
            </a:pPr>
            <a:r>
              <a:rPr lang="en-US" sz="2900" dirty="0">
                <a:solidFill>
                  <a:srgbClr val="000000"/>
                </a:solidFill>
              </a:rPr>
              <a:t>DMSP SSM/I reprocessing (2018/19)</a:t>
            </a:r>
          </a:p>
          <a:p>
            <a:pPr marL="514350" lvl="1" indent="-228600" algn="l">
              <a:lnSpc>
                <a:spcPct val="120000"/>
              </a:lnSpc>
              <a:spcBef>
                <a:spcPts val="600"/>
              </a:spcBef>
              <a:buFont typeface=".AppleSystemUIFont"/>
              <a:buChar char="−"/>
            </a:pPr>
            <a:r>
              <a:rPr lang="en-US" sz="2500" dirty="0">
                <a:solidFill>
                  <a:srgbClr val="000000"/>
                </a:solidFill>
              </a:rPr>
              <a:t>July 1987 forward</a:t>
            </a:r>
            <a:endParaRPr lang="en-US" sz="2500" b="1" dirty="0">
              <a:solidFill>
                <a:srgbClr val="000000"/>
              </a:solidFill>
            </a:endParaRPr>
          </a:p>
          <a:p>
            <a:pPr marL="280962" indent="-280962" algn="l">
              <a:lnSpc>
                <a:spcPct val="120000"/>
              </a:lnSpc>
              <a:spcBef>
                <a:spcPts val="600"/>
              </a:spcBef>
              <a:buFont typeface="Arial"/>
              <a:buChar char="•"/>
            </a:pPr>
            <a:r>
              <a:rPr lang="en-US" sz="2900" dirty="0">
                <a:solidFill>
                  <a:srgbClr val="000000"/>
                </a:solidFill>
              </a:rPr>
              <a:t>Future instruments (TBD)</a:t>
            </a:r>
          </a:p>
          <a:p>
            <a:pPr marL="517525" lvl="1" indent="-234950" algn="l">
              <a:lnSpc>
                <a:spcPct val="120000"/>
              </a:lnSpc>
              <a:spcBef>
                <a:spcPts val="0"/>
              </a:spcBef>
              <a:buFont typeface="Lucida Grande"/>
              <a:buChar char="-"/>
              <a:tabLst>
                <a:tab pos="284163" algn="l"/>
              </a:tabLst>
            </a:pPr>
            <a:r>
              <a:rPr lang="en-US" sz="2600" dirty="0">
                <a:solidFill>
                  <a:srgbClr val="000000"/>
                </a:solidFill>
              </a:rPr>
              <a:t>NOAA-20 ATMS (launched November 2017)</a:t>
            </a:r>
          </a:p>
          <a:p>
            <a:pPr marL="517525" lvl="1" indent="-234950" algn="l">
              <a:lnSpc>
                <a:spcPct val="120000"/>
              </a:lnSpc>
              <a:spcBef>
                <a:spcPts val="0"/>
              </a:spcBef>
              <a:buFont typeface="Lucida Grande"/>
              <a:buChar char="-"/>
              <a:tabLst>
                <a:tab pos="284163" algn="l"/>
              </a:tabLst>
            </a:pPr>
            <a:r>
              <a:rPr lang="en-US" sz="2600" dirty="0" err="1">
                <a:solidFill>
                  <a:srgbClr val="000000"/>
                </a:solidFill>
              </a:rPr>
              <a:t>MetOp</a:t>
            </a:r>
            <a:r>
              <a:rPr lang="en-US" sz="2600" dirty="0">
                <a:solidFill>
                  <a:srgbClr val="000000"/>
                </a:solidFill>
              </a:rPr>
              <a:t>-C MHS (September 2018 launch)</a:t>
            </a:r>
            <a:endParaRPr lang="en-US" sz="3200" dirty="0">
              <a:solidFill>
                <a:srgbClr val="000000"/>
              </a:solidFill>
            </a:endParaRPr>
          </a:p>
          <a:p>
            <a:endParaRPr lang="en-US" dirty="0"/>
          </a:p>
        </p:txBody>
      </p:sp>
      <p:sp>
        <p:nvSpPr>
          <p:cNvPr id="4" name="Content Placeholder 2"/>
          <p:cNvSpPr txBox="1">
            <a:spLocks/>
          </p:cNvSpPr>
          <p:nvPr/>
        </p:nvSpPr>
        <p:spPr>
          <a:xfrm>
            <a:off x="0" y="1147871"/>
            <a:ext cx="4571998" cy="5080401"/>
          </a:xfrm>
          <a:prstGeom prst="rect">
            <a:avLst/>
          </a:prstGeom>
        </p:spPr>
        <p:txBody>
          <a:bodyPr vert="horz" lIns="130609" tIns="65305" rIns="130609" bIns="65305" rtlCol="0">
            <a:normAutofit lnSpcReduction="10000"/>
          </a:bodyPr>
          <a:lstStyle>
            <a:lvl1pPr marL="0" indent="0" algn="ctr" defTabSz="653110" rtl="0" eaLnBrk="1" latinLnBrk="0" hangingPunct="1">
              <a:spcBef>
                <a:spcPct val="20000"/>
              </a:spcBef>
              <a:buFont typeface="Arial"/>
              <a:buNone/>
              <a:defRPr sz="4600" kern="1200">
                <a:solidFill>
                  <a:schemeClr val="tx1">
                    <a:tint val="75000"/>
                  </a:schemeClr>
                </a:solidFill>
                <a:latin typeface="+mn-lt"/>
                <a:ea typeface="+mn-ea"/>
                <a:cs typeface="+mn-cs"/>
              </a:defRPr>
            </a:lvl1pPr>
            <a:lvl2pPr marL="653110" indent="0" algn="ctr" defTabSz="653110" rtl="0" eaLnBrk="1" latinLnBrk="0" hangingPunct="1">
              <a:spcBef>
                <a:spcPct val="20000"/>
              </a:spcBef>
              <a:buFont typeface="Arial"/>
              <a:buNone/>
              <a:defRPr sz="4000" kern="1200">
                <a:solidFill>
                  <a:schemeClr val="tx1">
                    <a:tint val="75000"/>
                  </a:schemeClr>
                </a:solidFill>
                <a:latin typeface="+mn-lt"/>
                <a:ea typeface="+mn-ea"/>
                <a:cs typeface="+mn-cs"/>
              </a:defRPr>
            </a:lvl2pPr>
            <a:lvl3pPr marL="1306220" indent="0" algn="ctr" defTabSz="653110"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5933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4pPr>
            <a:lvl5pPr marL="261244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5pPr>
            <a:lvl6pPr marL="326555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6pPr>
            <a:lvl7pPr marL="391866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7pPr>
            <a:lvl8pPr marL="4571771"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8pPr>
            <a:lvl9pPr marL="5224882" indent="0" algn="ctr" defTabSz="653110" rtl="0" eaLnBrk="1" latinLnBrk="0" hangingPunct="1">
              <a:spcBef>
                <a:spcPct val="20000"/>
              </a:spcBef>
              <a:buFont typeface="Arial"/>
              <a:buNone/>
              <a:defRPr sz="2900" kern="1200">
                <a:solidFill>
                  <a:schemeClr val="tx1">
                    <a:tint val="75000"/>
                  </a:schemeClr>
                </a:solidFill>
                <a:latin typeface="+mn-lt"/>
                <a:ea typeface="+mn-ea"/>
                <a:cs typeface="+mn-cs"/>
              </a:defRPr>
            </a:lvl9pPr>
          </a:lstStyle>
          <a:p>
            <a:pPr marL="280962" indent="-280962" algn="l">
              <a:spcBef>
                <a:spcPts val="600"/>
              </a:spcBef>
              <a:buFont typeface="Arial"/>
              <a:buChar char="•"/>
            </a:pPr>
            <a:r>
              <a:rPr lang="en-US" sz="2000" dirty="0">
                <a:solidFill>
                  <a:schemeClr val="tx1"/>
                </a:solidFill>
              </a:rPr>
              <a:t>Instruments on the GPM core satellite are operating nominally with 3+ year data record</a:t>
            </a:r>
          </a:p>
          <a:p>
            <a:pPr marL="280962" indent="-280962" algn="l">
              <a:spcBef>
                <a:spcPts val="600"/>
              </a:spcBef>
              <a:buFont typeface="Arial"/>
              <a:buChar char="•"/>
            </a:pPr>
            <a:r>
              <a:rPr lang="en-US" sz="2000" dirty="0">
                <a:solidFill>
                  <a:schemeClr val="tx1"/>
                </a:solidFill>
              </a:rPr>
              <a:t>GMI is extremely well calibrated and stable, providing an ideal calibration reference for the constellation radiometers.</a:t>
            </a:r>
          </a:p>
          <a:p>
            <a:pPr marL="280962" indent="-280962" algn="l">
              <a:spcBef>
                <a:spcPts val="600"/>
              </a:spcBef>
              <a:buFont typeface="Arial"/>
              <a:buChar char="•"/>
            </a:pPr>
            <a:r>
              <a:rPr lang="en-US" sz="2000" dirty="0">
                <a:solidFill>
                  <a:schemeClr val="tx1"/>
                </a:solidFill>
              </a:rPr>
              <a:t>The current operational Level 1C Tb dataset has been </a:t>
            </a:r>
            <a:r>
              <a:rPr lang="en-US" sz="2000" dirty="0" err="1">
                <a:solidFill>
                  <a:schemeClr val="tx1"/>
                </a:solidFill>
              </a:rPr>
              <a:t>intercalibrated</a:t>
            </a:r>
            <a:r>
              <a:rPr lang="en-US" sz="2000" dirty="0">
                <a:solidFill>
                  <a:schemeClr val="tx1"/>
                </a:solidFill>
              </a:rPr>
              <a:t> to GMI V05 and is available from the NASA Precipitation Processing System (PPS).</a:t>
            </a:r>
          </a:p>
          <a:p>
            <a:pPr marL="280962" indent="-280962" algn="l">
              <a:spcBef>
                <a:spcPts val="600"/>
              </a:spcBef>
              <a:buFont typeface="Arial"/>
              <a:buChar char="•"/>
            </a:pPr>
            <a:r>
              <a:rPr lang="en-US" sz="2000" dirty="0">
                <a:solidFill>
                  <a:schemeClr val="tx1"/>
                </a:solidFill>
              </a:rPr>
              <a:t>Details on the GPM </a:t>
            </a:r>
            <a:r>
              <a:rPr lang="en-US" sz="2000" dirty="0" err="1">
                <a:solidFill>
                  <a:schemeClr val="tx1"/>
                </a:solidFill>
              </a:rPr>
              <a:t>intercalibration</a:t>
            </a:r>
            <a:r>
              <a:rPr lang="en-US" sz="2000" dirty="0">
                <a:solidFill>
                  <a:schemeClr val="tx1"/>
                </a:solidFill>
              </a:rPr>
              <a:t>: Berg et al. 2016: </a:t>
            </a:r>
            <a:r>
              <a:rPr lang="en-US" sz="2000" dirty="0" err="1">
                <a:solidFill>
                  <a:schemeClr val="tx1"/>
                </a:solidFill>
              </a:rPr>
              <a:t>Intercalibration</a:t>
            </a:r>
            <a:r>
              <a:rPr lang="en-US" sz="2000" dirty="0">
                <a:solidFill>
                  <a:schemeClr val="tx1"/>
                </a:solidFill>
              </a:rPr>
              <a:t> of the GPM Microwave Radiometer Constellation, </a:t>
            </a:r>
            <a:r>
              <a:rPr lang="en-US" sz="2000" i="1" dirty="0">
                <a:solidFill>
                  <a:schemeClr val="tx1"/>
                </a:solidFill>
              </a:rPr>
              <a:t>J. Atmos. Oceanic Technol</a:t>
            </a:r>
            <a:r>
              <a:rPr lang="en-US" sz="2000" dirty="0">
                <a:solidFill>
                  <a:schemeClr val="tx1"/>
                </a:solidFill>
              </a:rPr>
              <a:t>., Vol 33, pp. 2639-2654.</a:t>
            </a:r>
          </a:p>
        </p:txBody>
      </p:sp>
      <p:sp>
        <p:nvSpPr>
          <p:cNvPr id="5" name="Title 1"/>
          <p:cNvSpPr txBox="1">
            <a:spLocks/>
          </p:cNvSpPr>
          <p:nvPr/>
        </p:nvSpPr>
        <p:spPr>
          <a:xfrm>
            <a:off x="4571998" y="401524"/>
            <a:ext cx="4572002" cy="672730"/>
          </a:xfrm>
          <a:prstGeom prst="rect">
            <a:avLst/>
          </a:prstGeom>
        </p:spPr>
        <p:txBody>
          <a:bodyPr vert="horz" lIns="130609" tIns="65305" rIns="130609" bIns="65305" rtlCol="0" anchor="ctr">
            <a:normAutofit/>
          </a:bodyPr>
          <a:lstStyle>
            <a:lvl1pPr algn="ctr" defTabSz="653110" rtl="0" eaLnBrk="1" latinLnBrk="0" hangingPunct="1">
              <a:spcBef>
                <a:spcPct val="0"/>
              </a:spcBef>
              <a:buNone/>
              <a:defRPr sz="6300" kern="1200">
                <a:solidFill>
                  <a:schemeClr val="tx1"/>
                </a:solidFill>
                <a:latin typeface="+mj-lt"/>
                <a:ea typeface="+mj-ea"/>
                <a:cs typeface="+mj-cs"/>
              </a:defRPr>
            </a:lvl1pPr>
          </a:lstStyle>
          <a:p>
            <a:r>
              <a:rPr lang="en-US" sz="3100" dirty="0"/>
              <a:t>Reprocessing Schedule</a:t>
            </a:r>
          </a:p>
        </p:txBody>
      </p:sp>
    </p:spTree>
    <p:extLst>
      <p:ext uri="{BB962C8B-B14F-4D97-AF65-F5344CB8AC3E}">
        <p14:creationId xmlns:p14="http://schemas.microsoft.com/office/powerpoint/2010/main" val="312440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741" y="1207698"/>
            <a:ext cx="8578517" cy="4935298"/>
          </a:xfrm>
          <a:prstGeom prst="rect">
            <a:avLst/>
          </a:prstGeom>
          <a:noFill/>
        </p:spPr>
        <p:txBody>
          <a:bodyPr wrap="square" lIns="76806" tIns="38404" rIns="76806" bIns="38404" rtlCol="0">
            <a:spAutoFit/>
          </a:bodyPr>
          <a:lstStyle/>
          <a:p>
            <a:pPr algn="just"/>
            <a:r>
              <a:rPr lang="en-US" sz="1800" dirty="0"/>
              <a:t>The </a:t>
            </a:r>
            <a:r>
              <a:rPr lang="en-US" sz="1800" b="1" dirty="0"/>
              <a:t>XCAL team </a:t>
            </a:r>
            <a:r>
              <a:rPr lang="en-US" sz="1800" dirty="0"/>
              <a:t>is a working group within the Precipitation Measurement Missions (i.e. TRMM/GPM) science team responsible for the </a:t>
            </a:r>
            <a:r>
              <a:rPr lang="en-US" sz="1800" b="1" dirty="0"/>
              <a:t>Level 1C </a:t>
            </a:r>
            <a:r>
              <a:rPr lang="en-US" sz="1800" b="1" dirty="0" err="1"/>
              <a:t>intercalibrated</a:t>
            </a:r>
            <a:r>
              <a:rPr lang="en-US" sz="1800" b="1" dirty="0"/>
              <a:t> brightness temperature files</a:t>
            </a:r>
            <a:r>
              <a:rPr lang="en-US" sz="1800" dirty="0"/>
              <a:t> used as input to the operational precipitation retrieval algorithm for available constellation microwave radiometers.</a:t>
            </a:r>
          </a:p>
          <a:p>
            <a:pPr algn="just"/>
            <a:endParaRPr lang="en-US" sz="1800" dirty="0"/>
          </a:p>
          <a:p>
            <a:pPr algn="just">
              <a:spcAft>
                <a:spcPts val="720"/>
              </a:spcAft>
            </a:pPr>
            <a:r>
              <a:rPr lang="en-US" sz="1800" b="1" dirty="0"/>
              <a:t>Priorities: </a:t>
            </a:r>
            <a:r>
              <a:rPr lang="en-US" sz="1800" dirty="0"/>
              <a:t>Focus on microwave sensors/channels used for precipitation retrievals.</a:t>
            </a:r>
          </a:p>
          <a:p>
            <a:pPr marL="692150" lvl="1" indent="-234950" algn="just">
              <a:buFont typeface="Arial" charset="0"/>
              <a:buChar char="•"/>
            </a:pPr>
            <a:r>
              <a:rPr lang="en-US" sz="1600" dirty="0"/>
              <a:t>Conical window channel imagers</a:t>
            </a:r>
          </a:p>
          <a:p>
            <a:pPr marL="692150" lvl="1" indent="-234950" algn="just">
              <a:buFont typeface="Arial" charset="0"/>
              <a:buChar char="•"/>
            </a:pPr>
            <a:r>
              <a:rPr lang="en-US" sz="1600" dirty="0"/>
              <a:t>Cross-track water vapor sounders</a:t>
            </a:r>
          </a:p>
          <a:p>
            <a:pPr marL="692150" lvl="1" indent="-234950" algn="just">
              <a:buFont typeface="Arial" charset="0"/>
              <a:buChar char="•"/>
            </a:pPr>
            <a:r>
              <a:rPr lang="en-US" sz="1600" dirty="0"/>
              <a:t>Temperature sounding instruments/channels not used!</a:t>
            </a:r>
          </a:p>
          <a:p>
            <a:pPr marL="1567446" lvl="2" indent="-457200" algn="just">
              <a:buFont typeface="+mj-lt"/>
              <a:buAutoNum type="arabicPeriod"/>
            </a:pPr>
            <a:endParaRPr lang="en-US" sz="1800" dirty="0"/>
          </a:p>
          <a:p>
            <a:pPr algn="just">
              <a:spcAft>
                <a:spcPts val="720"/>
              </a:spcAft>
              <a:tabLst>
                <a:tab pos="556260" algn="l"/>
              </a:tabLst>
            </a:pPr>
            <a:r>
              <a:rPr lang="en-US" sz="1800" b="1" dirty="0"/>
              <a:t>Activities:  </a:t>
            </a:r>
            <a:r>
              <a:rPr lang="en-US" sz="1800" dirty="0"/>
              <a:t>Following launch of the GPM core satellite in Feb 2014 (Complete, </a:t>
            </a:r>
            <a:r>
              <a:rPr lang="en-US" sz="1800" dirty="0">
                <a:solidFill>
                  <a:schemeClr val="tx2">
                    <a:lumMod val="60000"/>
                    <a:lumOff val="40000"/>
                  </a:schemeClr>
                </a:solidFill>
              </a:rPr>
              <a:t>In Progress</a:t>
            </a:r>
            <a:r>
              <a:rPr lang="en-US" sz="1800" dirty="0"/>
              <a:t>)</a:t>
            </a:r>
          </a:p>
          <a:p>
            <a:pPr marL="692150" lvl="1" indent="-231775" algn="just">
              <a:buFont typeface="Arial" charset="0"/>
              <a:buChar char="•"/>
              <a:tabLst>
                <a:tab pos="388938" algn="l"/>
              </a:tabLst>
            </a:pPr>
            <a:r>
              <a:rPr lang="en-US" sz="1600" dirty="0"/>
              <a:t>Assess and improve calibration reference sensor: GPM GMI V05</a:t>
            </a:r>
          </a:p>
          <a:p>
            <a:pPr marL="692150" lvl="1" indent="-231775" algn="just">
              <a:buFont typeface="Arial" charset="0"/>
              <a:buChar char="•"/>
              <a:tabLst>
                <a:tab pos="388938" algn="l"/>
              </a:tabLst>
            </a:pPr>
            <a:r>
              <a:rPr lang="en-US" sz="1600" dirty="0" err="1"/>
              <a:t>Intercalibrate</a:t>
            </a:r>
            <a:r>
              <a:rPr lang="en-US" sz="1600" dirty="0"/>
              <a:t> the GPM constellation radiometers</a:t>
            </a:r>
          </a:p>
          <a:p>
            <a:pPr marL="692150" lvl="1" indent="-231775" algn="just">
              <a:buFont typeface="Arial" charset="0"/>
              <a:buChar char="•"/>
              <a:tabLst>
                <a:tab pos="388938" algn="l"/>
              </a:tabLst>
            </a:pPr>
            <a:r>
              <a:rPr lang="en-US" sz="1600" dirty="0"/>
              <a:t>Update the TRMM TMI Calibration and </a:t>
            </a:r>
            <a:r>
              <a:rPr lang="en-US" sz="1600" dirty="0" err="1"/>
              <a:t>intercalibrate</a:t>
            </a:r>
            <a:r>
              <a:rPr lang="en-US" sz="1600" dirty="0"/>
              <a:t> to GMI V05</a:t>
            </a:r>
          </a:p>
          <a:p>
            <a:pPr marL="692150" lvl="1" indent="-231775" algn="just">
              <a:buFont typeface="Arial" charset="0"/>
              <a:buChar char="•"/>
              <a:tabLst>
                <a:tab pos="388938" algn="l"/>
              </a:tabLst>
            </a:pPr>
            <a:r>
              <a:rPr lang="en-US" sz="1600" dirty="0" err="1"/>
              <a:t>Intercalibrate</a:t>
            </a:r>
            <a:r>
              <a:rPr lang="en-US" sz="1600" dirty="0"/>
              <a:t> the TRMM constellation radiometers</a:t>
            </a:r>
          </a:p>
          <a:p>
            <a:pPr marL="692150" lvl="1" indent="-231775" algn="just">
              <a:buFont typeface="Arial" charset="0"/>
              <a:buChar char="•"/>
              <a:tabLst>
                <a:tab pos="388938" algn="l"/>
              </a:tabLst>
            </a:pPr>
            <a:r>
              <a:rPr lang="en-US" sz="1600" dirty="0">
                <a:solidFill>
                  <a:schemeClr val="tx2">
                    <a:lumMod val="60000"/>
                    <a:lumOff val="40000"/>
                  </a:schemeClr>
                </a:solidFill>
              </a:rPr>
              <a:t>Extend radiometer constellation back to DMSP F08 SSM/I (July 1987)</a:t>
            </a:r>
          </a:p>
          <a:p>
            <a:pPr marL="692150" lvl="1" indent="-231775" algn="just">
              <a:buFont typeface="Arial" charset="0"/>
              <a:buChar char="•"/>
              <a:tabLst>
                <a:tab pos="388938" algn="l"/>
              </a:tabLst>
            </a:pPr>
            <a:r>
              <a:rPr lang="en-US" sz="1600" dirty="0">
                <a:solidFill>
                  <a:schemeClr val="tx2">
                    <a:lumMod val="60000"/>
                    <a:lumOff val="40000"/>
                  </a:schemeClr>
                </a:solidFill>
              </a:rPr>
              <a:t>Incorporate new (NOAA-20 ATMS, </a:t>
            </a:r>
            <a:r>
              <a:rPr lang="en-US" sz="1600" dirty="0" err="1">
                <a:solidFill>
                  <a:schemeClr val="tx2">
                    <a:lumMod val="60000"/>
                    <a:lumOff val="40000"/>
                  </a:schemeClr>
                </a:solidFill>
              </a:rPr>
              <a:t>MetOp</a:t>
            </a:r>
            <a:r>
              <a:rPr lang="en-US" sz="1600" dirty="0">
                <a:solidFill>
                  <a:schemeClr val="tx2">
                    <a:lumMod val="60000"/>
                    <a:lumOff val="40000"/>
                  </a:schemeClr>
                </a:solidFill>
              </a:rPr>
              <a:t>-C MHS) and additional radiometers (e.g. </a:t>
            </a:r>
            <a:r>
              <a:rPr lang="en-US" sz="1600" dirty="0" err="1">
                <a:solidFill>
                  <a:schemeClr val="tx2">
                    <a:lumMod val="60000"/>
                    <a:lumOff val="40000"/>
                  </a:schemeClr>
                </a:solidFill>
              </a:rPr>
              <a:t>WindSat</a:t>
            </a:r>
            <a:r>
              <a:rPr lang="en-US" sz="1600" dirty="0">
                <a:solidFill>
                  <a:schemeClr val="tx2">
                    <a:lumMod val="60000"/>
                    <a:lumOff val="40000"/>
                  </a:schemeClr>
                </a:solidFill>
              </a:rPr>
              <a:t>)</a:t>
            </a:r>
          </a:p>
          <a:p>
            <a:pPr marL="692150" lvl="1" indent="-231775" algn="just">
              <a:buFont typeface="Arial" charset="0"/>
              <a:buChar char="•"/>
              <a:tabLst>
                <a:tab pos="388938" algn="l"/>
              </a:tabLst>
            </a:pPr>
            <a:r>
              <a:rPr lang="en-US" sz="1600" dirty="0">
                <a:solidFill>
                  <a:schemeClr val="tx2">
                    <a:lumMod val="60000"/>
                    <a:lumOff val="40000"/>
                  </a:schemeClr>
                </a:solidFill>
              </a:rPr>
              <a:t>Other (assess uncertainties, documentation, improve techniques, RFI flagging, </a:t>
            </a:r>
            <a:r>
              <a:rPr lang="mr-IN" sz="1600" dirty="0">
                <a:solidFill>
                  <a:schemeClr val="tx2">
                    <a:lumMod val="60000"/>
                    <a:lumOff val="40000"/>
                  </a:schemeClr>
                </a:solidFill>
              </a:rPr>
              <a:t>…</a:t>
            </a:r>
            <a:r>
              <a:rPr lang="en-US" sz="1600" dirty="0">
                <a:solidFill>
                  <a:schemeClr val="tx2">
                    <a:lumMod val="60000"/>
                    <a:lumOff val="40000"/>
                  </a:schemeClr>
                </a:solidFill>
              </a:rPr>
              <a:t>)</a:t>
            </a:r>
            <a:endParaRPr lang="en-US" sz="2000" dirty="0">
              <a:solidFill>
                <a:schemeClr val="tx2">
                  <a:lumMod val="60000"/>
                  <a:lumOff val="40000"/>
                </a:schemeClr>
              </a:solidFill>
            </a:endParaRPr>
          </a:p>
        </p:txBody>
      </p:sp>
      <p:sp>
        <p:nvSpPr>
          <p:cNvPr id="7" name="Title 1"/>
          <p:cNvSpPr>
            <a:spLocks noGrp="1"/>
          </p:cNvSpPr>
          <p:nvPr>
            <p:ph type="title"/>
          </p:nvPr>
        </p:nvSpPr>
        <p:spPr>
          <a:xfrm>
            <a:off x="-1" y="72189"/>
            <a:ext cx="9144000" cy="926432"/>
          </a:xfrm>
        </p:spPr>
        <p:txBody>
          <a:bodyPr>
            <a:normAutofit/>
          </a:bodyPr>
          <a:lstStyle/>
          <a:p>
            <a:r>
              <a:rPr lang="en-US" sz="4320" dirty="0"/>
              <a:t>PMM XCAL Team</a:t>
            </a:r>
            <a:endParaRPr lang="en-US" sz="1920" dirty="0"/>
          </a:p>
        </p:txBody>
      </p:sp>
    </p:spTree>
    <p:extLst>
      <p:ext uri="{BB962C8B-B14F-4D97-AF65-F5344CB8AC3E}">
        <p14:creationId xmlns:p14="http://schemas.microsoft.com/office/powerpoint/2010/main" val="108889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65960"/>
            <a:ext cx="9143999" cy="848440"/>
          </a:xfrm>
          <a:prstGeom prst="rect">
            <a:avLst/>
          </a:prstGeom>
        </p:spPr>
        <p:txBody>
          <a:bodyPr vert="horz" lIns="130615" tIns="65308" rIns="130615" bIns="65308" rtlCol="0" anchor="ctr">
            <a:noAutofit/>
          </a:bodyPr>
          <a:lstStyle>
            <a:lvl1pPr algn="ctr" defTabSz="653110" rtl="0" eaLnBrk="1" latinLnBrk="0" hangingPunct="1">
              <a:spcBef>
                <a:spcPct val="0"/>
              </a:spcBef>
              <a:buNone/>
              <a:defRPr sz="6300" kern="1200">
                <a:solidFill>
                  <a:schemeClr val="tx1"/>
                </a:solidFill>
                <a:latin typeface="+mj-lt"/>
                <a:ea typeface="+mj-ea"/>
                <a:cs typeface="+mj-cs"/>
              </a:defRPr>
            </a:lvl1pPr>
          </a:lstStyle>
          <a:p>
            <a:r>
              <a:rPr lang="en-US" sz="2800" dirty="0"/>
              <a:t>Constellation Radiometers</a:t>
            </a:r>
          </a:p>
          <a:p>
            <a:r>
              <a:rPr lang="en-US" sz="1800" dirty="0" err="1"/>
              <a:t>Intercalibrated</a:t>
            </a:r>
            <a:r>
              <a:rPr lang="en-US" sz="1800" dirty="0"/>
              <a:t> L1C Data (available from https://</a:t>
            </a:r>
            <a:r>
              <a:rPr lang="en-US" sz="1800" dirty="0" err="1"/>
              <a:t>pps.gsfc.nasa.gov</a:t>
            </a:r>
            <a:r>
              <a:rPr lang="en-US" sz="1800" dirty="0"/>
              <a:t>)</a:t>
            </a:r>
            <a:endParaRPr lang="en-US" sz="4000" dirty="0"/>
          </a:p>
        </p:txBody>
      </p:sp>
      <p:sp>
        <p:nvSpPr>
          <p:cNvPr id="12" name="Content Placeholder 2"/>
          <p:cNvSpPr txBox="1">
            <a:spLocks/>
          </p:cNvSpPr>
          <p:nvPr/>
        </p:nvSpPr>
        <p:spPr>
          <a:xfrm>
            <a:off x="5185611" y="4313210"/>
            <a:ext cx="3862137" cy="2184014"/>
          </a:xfrm>
          <a:prstGeom prst="rect">
            <a:avLst/>
          </a:prstGeom>
        </p:spPr>
        <p:txBody>
          <a:bodyPr vert="horz" lIns="130615" tIns="65308" rIns="130615" bIns="6530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lvl="1" indent="-179388">
              <a:spcBef>
                <a:spcPts val="200"/>
              </a:spcBef>
            </a:pPr>
            <a:r>
              <a:rPr lang="en-US" sz="1800" b="1" dirty="0"/>
              <a:t>GPM Era (V05: Released May 2017)</a:t>
            </a:r>
          </a:p>
          <a:p>
            <a:pPr marL="179388" lvl="1" indent="-179388">
              <a:spcBef>
                <a:spcPts val="200"/>
              </a:spcBef>
            </a:pPr>
            <a:r>
              <a:rPr lang="en-US" sz="1800" b="1" dirty="0"/>
              <a:t>TRMM Era (V05: Released Oct 2017)</a:t>
            </a:r>
          </a:p>
          <a:p>
            <a:pPr marL="179388" lvl="1" indent="-179388">
              <a:spcBef>
                <a:spcPts val="200"/>
              </a:spcBef>
            </a:pPr>
            <a:r>
              <a:rPr lang="en-US" sz="1800" b="1" dirty="0"/>
              <a:t>Pre-TRMM Era (Late 2018 Release)</a:t>
            </a:r>
          </a:p>
          <a:p>
            <a:pPr marL="179388" lvl="1" indent="-179388">
              <a:spcBef>
                <a:spcPts val="200"/>
              </a:spcBef>
            </a:pPr>
            <a:r>
              <a:rPr lang="en-US" sz="1800" b="1" dirty="0"/>
              <a:t>Future/other radiometers</a:t>
            </a:r>
          </a:p>
          <a:p>
            <a:pPr marL="579438" lvl="2" indent="-179388">
              <a:spcBef>
                <a:spcPts val="200"/>
              </a:spcBef>
            </a:pPr>
            <a:r>
              <a:rPr lang="en-US" sz="1400" b="1" dirty="0" err="1"/>
              <a:t>WindSat</a:t>
            </a:r>
            <a:endParaRPr lang="en-US" sz="1400" b="1" dirty="0"/>
          </a:p>
          <a:p>
            <a:pPr marL="579438" lvl="2" indent="-179388">
              <a:spcBef>
                <a:spcPts val="200"/>
              </a:spcBef>
            </a:pPr>
            <a:r>
              <a:rPr lang="en-US" sz="1400" b="1" dirty="0"/>
              <a:t>NOAA-20 ATMS (~Mid 2018)</a:t>
            </a:r>
          </a:p>
          <a:p>
            <a:pPr marL="579438" lvl="2" indent="-179388">
              <a:spcBef>
                <a:spcPts val="200"/>
              </a:spcBef>
            </a:pPr>
            <a:r>
              <a:rPr lang="en-US" sz="1400" b="1" dirty="0" err="1"/>
              <a:t>MetOp</a:t>
            </a:r>
            <a:r>
              <a:rPr lang="en-US" sz="1400" b="1" dirty="0"/>
              <a:t>-C MHS (Sep 2018 launch)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611" y="1225520"/>
            <a:ext cx="3862137" cy="278932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8272"/>
            <a:ext cx="5029200" cy="3481754"/>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21782"/>
            <a:ext cx="5029200" cy="1934308"/>
          </a:xfrm>
          <a:prstGeom prst="rect">
            <a:avLst/>
          </a:prstGeom>
        </p:spPr>
      </p:pic>
    </p:spTree>
    <p:extLst>
      <p:ext uri="{BB962C8B-B14F-4D97-AF65-F5344CB8AC3E}">
        <p14:creationId xmlns:p14="http://schemas.microsoft.com/office/powerpoint/2010/main" val="241288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2040"/>
          </a:xfrm>
        </p:spPr>
        <p:txBody>
          <a:bodyPr>
            <a:normAutofit fontScale="90000"/>
          </a:bodyPr>
          <a:lstStyle/>
          <a:p>
            <a:r>
              <a:rPr lang="en-US" sz="3600" dirty="0"/>
              <a:t>Development of a Long-term </a:t>
            </a:r>
            <a:r>
              <a:rPr lang="en-US" sz="3600" dirty="0" err="1"/>
              <a:t>Intercalibrated</a:t>
            </a:r>
            <a:br>
              <a:rPr lang="en-US" sz="3600" dirty="0"/>
            </a:br>
            <a:r>
              <a:rPr lang="en-US" sz="3600" dirty="0"/>
              <a:t>Level 1C Brightness Temperature Dataset </a:t>
            </a:r>
            <a:endParaRPr lang="en-US" sz="2000" dirty="0"/>
          </a:p>
        </p:txBody>
      </p:sp>
      <p:sp>
        <p:nvSpPr>
          <p:cNvPr id="3" name="Content Placeholder 2"/>
          <p:cNvSpPr>
            <a:spLocks noGrp="1"/>
          </p:cNvSpPr>
          <p:nvPr>
            <p:ph idx="1"/>
          </p:nvPr>
        </p:nvSpPr>
        <p:spPr>
          <a:xfrm>
            <a:off x="228600" y="1311215"/>
            <a:ext cx="8656320" cy="5017168"/>
          </a:xfrm>
        </p:spPr>
        <p:txBody>
          <a:bodyPr>
            <a:noAutofit/>
          </a:bodyPr>
          <a:lstStyle/>
          <a:p>
            <a:pPr marL="411163" indent="-411163">
              <a:buFont typeface="+mj-lt"/>
              <a:buAutoNum type="arabicPeriod"/>
            </a:pPr>
            <a:r>
              <a:rPr lang="en-US" sz="2400" dirty="0"/>
              <a:t>Developed a high-quality TMI/GMI microwave reference dataset</a:t>
            </a:r>
          </a:p>
          <a:p>
            <a:pPr marL="809625" lvl="2" indent="-239713">
              <a:spcBef>
                <a:spcPts val="300"/>
              </a:spcBef>
            </a:pPr>
            <a:r>
              <a:rPr lang="en-US" sz="1800" dirty="0"/>
              <a:t>Updated GPM GMI Corrections for use as calibration reference (GMI V05)</a:t>
            </a:r>
          </a:p>
          <a:p>
            <a:pPr marL="809625" lvl="2" indent="-239713">
              <a:spcBef>
                <a:spcPts val="300"/>
              </a:spcBef>
            </a:pPr>
            <a:r>
              <a:rPr lang="en-US" sz="1800" dirty="0"/>
              <a:t>Updated calibration corrections for TRMM TMI V8 Tb dataset</a:t>
            </a:r>
          </a:p>
          <a:p>
            <a:pPr marL="1147763" lvl="2" indent="-285750" algn="just">
              <a:spcBef>
                <a:spcPts val="0"/>
              </a:spcBef>
              <a:buFont typeface="Wingdings" pitchFamily="2" charset="2"/>
              <a:buChar char="Ø"/>
              <a:tabLst>
                <a:tab pos="346075" algn="l"/>
              </a:tabLst>
            </a:pPr>
            <a:r>
              <a:rPr lang="en-US" sz="1400" dirty="0"/>
              <a:t>Updated spacecraft attitude (using PR roll estimates, sun-sensor, and gyro data)</a:t>
            </a:r>
          </a:p>
          <a:p>
            <a:pPr marL="1147763" lvl="2" indent="-285750" algn="just">
              <a:spcBef>
                <a:spcPts val="0"/>
              </a:spcBef>
              <a:buFont typeface="Wingdings" pitchFamily="2" charset="2"/>
              <a:buChar char="Ø"/>
              <a:tabLst>
                <a:tab pos="346075" algn="l"/>
              </a:tabLst>
            </a:pPr>
            <a:r>
              <a:rPr lang="en-US" sz="1400" dirty="0"/>
              <a:t>Updated view-angle offsets (roll, pitch, ½ cone, start angle, timing)</a:t>
            </a:r>
          </a:p>
          <a:p>
            <a:pPr marL="1147763" lvl="2" indent="-285750" algn="just">
              <a:spcBef>
                <a:spcPts val="0"/>
              </a:spcBef>
              <a:buFont typeface="Wingdings" pitchFamily="2" charset="2"/>
              <a:buChar char="Ø"/>
              <a:tabLst>
                <a:tab pos="346075" algn="l"/>
              </a:tabLst>
            </a:pPr>
            <a:r>
              <a:rPr lang="en-US" sz="1400" dirty="0"/>
              <a:t>Updated cross-track bias correction (using both cold and warm scene)</a:t>
            </a:r>
          </a:p>
          <a:p>
            <a:pPr marL="1147763" lvl="2" indent="-285750" algn="just">
              <a:spcBef>
                <a:spcPts val="0"/>
              </a:spcBef>
              <a:buFont typeface="Wingdings" pitchFamily="2" charset="2"/>
              <a:buChar char="Ø"/>
              <a:tabLst>
                <a:tab pos="346075" algn="l"/>
              </a:tabLst>
            </a:pPr>
            <a:r>
              <a:rPr lang="en-US" sz="1400" dirty="0"/>
              <a:t>RFI in cold reflector correction (new)</a:t>
            </a:r>
          </a:p>
          <a:p>
            <a:pPr marL="1147763" lvl="2" indent="-285750" algn="just">
              <a:spcBef>
                <a:spcPts val="0"/>
              </a:spcBef>
              <a:buFont typeface="Wingdings" pitchFamily="2" charset="2"/>
              <a:buChar char="Ø"/>
              <a:tabLst>
                <a:tab pos="346075" algn="l"/>
              </a:tabLst>
            </a:pPr>
            <a:r>
              <a:rPr lang="en-US" sz="1400" dirty="0"/>
              <a:t>TMI antenna-pattern correction (updated)</a:t>
            </a:r>
          </a:p>
          <a:p>
            <a:pPr marL="1147763" lvl="2" indent="-285750" algn="just">
              <a:spcBef>
                <a:spcPts val="0"/>
              </a:spcBef>
              <a:buFont typeface="Wingdings" pitchFamily="2" charset="2"/>
              <a:buChar char="Ø"/>
              <a:tabLst>
                <a:tab pos="346075" algn="l"/>
              </a:tabLst>
            </a:pPr>
            <a:r>
              <a:rPr lang="en-US" sz="1400" dirty="0"/>
              <a:t>TMI reflector </a:t>
            </a:r>
            <a:r>
              <a:rPr lang="en-US" sz="1400" dirty="0" err="1"/>
              <a:t>emisivities</a:t>
            </a:r>
            <a:r>
              <a:rPr lang="en-US" sz="1400" dirty="0"/>
              <a:t> (updated)</a:t>
            </a:r>
          </a:p>
          <a:p>
            <a:pPr marL="1147763" lvl="2" indent="-285750" algn="just">
              <a:spcBef>
                <a:spcPts val="0"/>
              </a:spcBef>
              <a:buFont typeface="Wingdings" pitchFamily="2" charset="2"/>
              <a:buChar char="Ø"/>
              <a:tabLst>
                <a:tab pos="346075" algn="l"/>
              </a:tabLst>
            </a:pPr>
            <a:r>
              <a:rPr lang="en-US" sz="1400" dirty="0"/>
              <a:t>TMI hot-load correction (new)</a:t>
            </a:r>
          </a:p>
          <a:p>
            <a:pPr marL="1147763" lvl="2" indent="-285750" algn="just">
              <a:spcBef>
                <a:spcPts val="0"/>
              </a:spcBef>
              <a:buFont typeface="Wingdings" pitchFamily="2" charset="2"/>
              <a:buChar char="Ø"/>
              <a:tabLst>
                <a:tab pos="346075" algn="l"/>
              </a:tabLst>
            </a:pPr>
            <a:r>
              <a:rPr lang="en-US" sz="1400" dirty="0"/>
              <a:t>TMI reflector temperature (updated)</a:t>
            </a:r>
          </a:p>
          <a:p>
            <a:pPr marL="1147763" lvl="2" indent="-285750" algn="just">
              <a:spcBef>
                <a:spcPts val="0"/>
              </a:spcBef>
              <a:buFont typeface="Wingdings" pitchFamily="2" charset="2"/>
              <a:buChar char="Ø"/>
              <a:tabLst>
                <a:tab pos="346075" algn="l"/>
              </a:tabLst>
            </a:pPr>
            <a:endParaRPr lang="en-US" sz="1400" dirty="0"/>
          </a:p>
          <a:p>
            <a:pPr marL="809625" lvl="2" indent="-239713">
              <a:spcBef>
                <a:spcPts val="300"/>
              </a:spcBef>
            </a:pPr>
            <a:r>
              <a:rPr lang="en-US" sz="1800" dirty="0"/>
              <a:t>Adjusted TMI calibration to GPM V05 to be consistent with GMI</a:t>
            </a:r>
          </a:p>
          <a:p>
            <a:pPr marL="1149350" lvl="3" indent="-287338">
              <a:spcBef>
                <a:spcPts val="300"/>
              </a:spcBef>
              <a:buFont typeface="Wingdings" pitchFamily="2" charset="2"/>
              <a:buChar char="Ø"/>
            </a:pPr>
            <a:r>
              <a:rPr lang="en-US" sz="1500" dirty="0"/>
              <a:t>Note that TMI Level 1C dataset is now identified as GPM V05 (not TRMM V8)</a:t>
            </a:r>
          </a:p>
          <a:p>
            <a:pPr marL="411163" indent="-411163">
              <a:spcBef>
                <a:spcPts val="600"/>
              </a:spcBef>
              <a:buFont typeface="+mj-lt"/>
              <a:buAutoNum type="arabicPeriod"/>
            </a:pPr>
            <a:r>
              <a:rPr lang="en-US" sz="2400" dirty="0" err="1"/>
              <a:t>Intercalibrate</a:t>
            </a:r>
            <a:r>
              <a:rPr lang="en-US" sz="2400" dirty="0"/>
              <a:t> the constellation radiometers</a:t>
            </a:r>
          </a:p>
          <a:p>
            <a:pPr marL="809625" lvl="2" indent="-239713">
              <a:spcBef>
                <a:spcPts val="300"/>
              </a:spcBef>
            </a:pPr>
            <a:r>
              <a:rPr lang="en-US" sz="1800" dirty="0"/>
              <a:t>Developed calibration corrections when possible</a:t>
            </a:r>
          </a:p>
          <a:p>
            <a:pPr marL="809625" lvl="2" indent="-239713">
              <a:spcBef>
                <a:spcPts val="300"/>
              </a:spcBef>
            </a:pPr>
            <a:r>
              <a:rPr lang="en-US" sz="1800" dirty="0" err="1"/>
              <a:t>Intercalibrated</a:t>
            </a:r>
            <a:r>
              <a:rPr lang="en-US" sz="1800" dirty="0"/>
              <a:t> constellation sensors to TMI/GMI reference data record</a:t>
            </a:r>
          </a:p>
          <a:p>
            <a:pPr marL="809625" lvl="2" indent="-239713">
              <a:spcBef>
                <a:spcPts val="300"/>
              </a:spcBef>
            </a:pPr>
            <a:r>
              <a:rPr lang="en-US" sz="1800" dirty="0"/>
              <a:t>Extend back to SSM/I on board DMSP F08 (July 1987)</a:t>
            </a:r>
          </a:p>
        </p:txBody>
      </p:sp>
    </p:spTree>
    <p:extLst>
      <p:ext uri="{BB962C8B-B14F-4D97-AF65-F5344CB8AC3E}">
        <p14:creationId xmlns:p14="http://schemas.microsoft.com/office/powerpoint/2010/main" val="183377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nvPr>
        </p:nvGraphicFramePr>
        <p:xfrm>
          <a:off x="106679" y="615152"/>
          <a:ext cx="8915401" cy="2374768"/>
        </p:xfrm>
        <a:graphic>
          <a:graphicData uri="http://schemas.openxmlformats.org/drawingml/2006/table">
            <a:tbl>
              <a:tblPr firstRow="1" bandRow="1">
                <a:tableStyleId>{69012ECD-51FC-41F1-AA8D-1B2483CD663E}</a:tableStyleId>
              </a:tblPr>
              <a:tblGrid>
                <a:gridCol w="1894950">
                  <a:extLst>
                    <a:ext uri="{9D8B030D-6E8A-4147-A177-3AD203B41FA5}">
                      <a16:colId xmlns:a16="http://schemas.microsoft.com/office/drawing/2014/main" val="20000"/>
                    </a:ext>
                  </a:extLst>
                </a:gridCol>
                <a:gridCol w="410953">
                  <a:extLst>
                    <a:ext uri="{9D8B030D-6E8A-4147-A177-3AD203B41FA5}">
                      <a16:colId xmlns:a16="http://schemas.microsoft.com/office/drawing/2014/main" val="20001"/>
                    </a:ext>
                  </a:extLst>
                </a:gridCol>
                <a:gridCol w="410953">
                  <a:extLst>
                    <a:ext uri="{9D8B030D-6E8A-4147-A177-3AD203B41FA5}">
                      <a16:colId xmlns:a16="http://schemas.microsoft.com/office/drawing/2014/main" val="20002"/>
                    </a:ext>
                  </a:extLst>
                </a:gridCol>
                <a:gridCol w="477992">
                  <a:extLst>
                    <a:ext uri="{9D8B030D-6E8A-4147-A177-3AD203B41FA5}">
                      <a16:colId xmlns:a16="http://schemas.microsoft.com/office/drawing/2014/main" val="20003"/>
                    </a:ext>
                  </a:extLst>
                </a:gridCol>
                <a:gridCol w="477992">
                  <a:extLst>
                    <a:ext uri="{9D8B030D-6E8A-4147-A177-3AD203B41FA5}">
                      <a16:colId xmlns:a16="http://schemas.microsoft.com/office/drawing/2014/main" val="20004"/>
                    </a:ext>
                  </a:extLst>
                </a:gridCol>
                <a:gridCol w="420624">
                  <a:extLst>
                    <a:ext uri="{9D8B030D-6E8A-4147-A177-3AD203B41FA5}">
                      <a16:colId xmlns:a16="http://schemas.microsoft.com/office/drawing/2014/main" val="20005"/>
                    </a:ext>
                  </a:extLst>
                </a:gridCol>
                <a:gridCol w="420624">
                  <a:extLst>
                    <a:ext uri="{9D8B030D-6E8A-4147-A177-3AD203B41FA5}">
                      <a16:colId xmlns:a16="http://schemas.microsoft.com/office/drawing/2014/main" val="20006"/>
                    </a:ext>
                  </a:extLst>
                </a:gridCol>
                <a:gridCol w="512064">
                  <a:extLst>
                    <a:ext uri="{9D8B030D-6E8A-4147-A177-3AD203B41FA5}">
                      <a16:colId xmlns:a16="http://schemas.microsoft.com/office/drawing/2014/main" val="20007"/>
                    </a:ext>
                  </a:extLst>
                </a:gridCol>
                <a:gridCol w="475488">
                  <a:extLst>
                    <a:ext uri="{9D8B030D-6E8A-4147-A177-3AD203B41FA5}">
                      <a16:colId xmlns:a16="http://schemas.microsoft.com/office/drawing/2014/main" val="20008"/>
                    </a:ext>
                  </a:extLst>
                </a:gridCol>
                <a:gridCol w="438912">
                  <a:extLst>
                    <a:ext uri="{9D8B030D-6E8A-4147-A177-3AD203B41FA5}">
                      <a16:colId xmlns:a16="http://schemas.microsoft.com/office/drawing/2014/main" val="20009"/>
                    </a:ext>
                  </a:extLst>
                </a:gridCol>
                <a:gridCol w="414528">
                  <a:extLst>
                    <a:ext uri="{9D8B030D-6E8A-4147-A177-3AD203B41FA5}">
                      <a16:colId xmlns:a16="http://schemas.microsoft.com/office/drawing/2014/main" val="20010"/>
                    </a:ext>
                  </a:extLst>
                </a:gridCol>
                <a:gridCol w="408524">
                  <a:extLst>
                    <a:ext uri="{9D8B030D-6E8A-4147-A177-3AD203B41FA5}">
                      <a16:colId xmlns:a16="http://schemas.microsoft.com/office/drawing/2014/main" val="20011"/>
                    </a:ext>
                  </a:extLst>
                </a:gridCol>
                <a:gridCol w="473738">
                  <a:extLst>
                    <a:ext uri="{9D8B030D-6E8A-4147-A177-3AD203B41FA5}">
                      <a16:colId xmlns:a16="http://schemas.microsoft.com/office/drawing/2014/main" val="20012"/>
                    </a:ext>
                  </a:extLst>
                </a:gridCol>
                <a:gridCol w="890400">
                  <a:extLst>
                    <a:ext uri="{9D8B030D-6E8A-4147-A177-3AD203B41FA5}">
                      <a16:colId xmlns:a16="http://schemas.microsoft.com/office/drawing/2014/main" val="20013"/>
                    </a:ext>
                  </a:extLst>
                </a:gridCol>
                <a:gridCol w="787659">
                  <a:extLst>
                    <a:ext uri="{9D8B030D-6E8A-4147-A177-3AD203B41FA5}">
                      <a16:colId xmlns:a16="http://schemas.microsoft.com/office/drawing/2014/main" val="20014"/>
                    </a:ext>
                  </a:extLst>
                </a:gridCol>
              </a:tblGrid>
              <a:tr h="256149">
                <a:tc>
                  <a:txBody>
                    <a:bodyPr/>
                    <a:lstStyle/>
                    <a:p>
                      <a:pPr algn="r"/>
                      <a:r>
                        <a:rPr lang="en-US" sz="1200" dirty="0"/>
                        <a:t>GMI Specs</a:t>
                      </a:r>
                    </a:p>
                  </a:txBody>
                  <a:tcPr marL="94805" marR="94805" marT="35551" marB="35551">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1200" dirty="0"/>
                        <a:t>10.65v/h</a:t>
                      </a:r>
                    </a:p>
                  </a:txBody>
                  <a:tcPr marL="94805" marR="94805" marT="35551" marB="35551">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18.7v/h</a:t>
                      </a:r>
                    </a:p>
                  </a:txBody>
                  <a:tcPr marL="94805" marR="94805" marT="35551" marB="35551">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23.8v</a:t>
                      </a:r>
                    </a:p>
                  </a:txBody>
                  <a:tcPr marL="94805" marR="94805" marT="35551" marB="35551">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36.64v/h</a:t>
                      </a:r>
                    </a:p>
                  </a:txBody>
                  <a:tcPr marL="94805" marR="94805" marT="35551" marB="35551">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89.0v/h</a:t>
                      </a:r>
                    </a:p>
                  </a:txBody>
                  <a:tcPr marL="94805" marR="94805" marT="35551" marB="35551">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165.5v/h</a:t>
                      </a:r>
                    </a:p>
                  </a:txBody>
                  <a:tcPr marL="94805" marR="94805" marT="35551" marB="35551">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ctr"/>
                      <a:r>
                        <a:rPr lang="en-US" sz="1200" dirty="0"/>
                        <a:t>183+3v</a:t>
                      </a:r>
                    </a:p>
                  </a:txBody>
                  <a:tcPr marL="94805" marR="94805" marT="35551" marB="35551">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t>183+7v</a:t>
                      </a:r>
                    </a:p>
                  </a:txBody>
                  <a:tcPr marL="94805" marR="94805" marT="35551" marB="35551">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56149">
                <a:tc>
                  <a:txBody>
                    <a:bodyPr/>
                    <a:lstStyle/>
                    <a:p>
                      <a:pPr algn="r"/>
                      <a:r>
                        <a:rPr lang="en-US" sz="1200" dirty="0"/>
                        <a:t>DT x CT Res</a:t>
                      </a:r>
                      <a:r>
                        <a:rPr lang="en-US" sz="1200" baseline="0" dirty="0"/>
                        <a:t> in km</a:t>
                      </a:r>
                      <a:endParaRPr lang="en-US" sz="1200" dirty="0"/>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1200" dirty="0"/>
                        <a:t>32.1x19.4</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18.1x10.9</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16.0x9.7</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15.6x9.4</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7.2x4.4</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6.3x4.4</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ctr"/>
                      <a:r>
                        <a:rPr lang="en-US" sz="1200" dirty="0"/>
                        <a:t>5.8x3.8</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t>5.8x3.8</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56149">
                <a:tc>
                  <a:txBody>
                    <a:bodyPr/>
                    <a:lstStyle/>
                    <a:p>
                      <a:pPr algn="r"/>
                      <a:r>
                        <a:rPr lang="en-US" sz="1200" dirty="0" err="1"/>
                        <a:t>Beamwidth</a:t>
                      </a:r>
                      <a:r>
                        <a:rPr lang="en-US" sz="1200" baseline="0" dirty="0"/>
                        <a:t> (</a:t>
                      </a:r>
                      <a:r>
                        <a:rPr lang="en-US" sz="1200" baseline="0" dirty="0" err="1"/>
                        <a:t>deg</a:t>
                      </a:r>
                      <a:r>
                        <a:rPr lang="en-US" sz="1200" baseline="0" dirty="0"/>
                        <a:t>)</a:t>
                      </a:r>
                      <a:endParaRPr lang="en-US" sz="1200" dirty="0"/>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1200" dirty="0"/>
                        <a:t>1.72</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0.98</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0.85</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0.81</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0.38</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0.37</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ctr"/>
                      <a:r>
                        <a:rPr lang="en-US" sz="1200" dirty="0"/>
                        <a:t>0.37</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t>0.37</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56149">
                <a:tc>
                  <a:txBody>
                    <a:bodyPr/>
                    <a:lstStyle/>
                    <a:p>
                      <a:pPr algn="r"/>
                      <a:r>
                        <a:rPr lang="en-US" sz="1200" dirty="0"/>
                        <a:t>NEDT (K)</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1200" dirty="0"/>
                        <a:t>0.96</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0.84</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1.05</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0.65</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0.57</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gridSpan="2">
                  <a:txBody>
                    <a:bodyPr/>
                    <a:lstStyle/>
                    <a:p>
                      <a:pPr algn="ctr"/>
                      <a:r>
                        <a:rPr lang="en-US" sz="1200" dirty="0"/>
                        <a:t>1.5</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ctr"/>
                      <a:r>
                        <a:rPr lang="en-US" sz="1200" dirty="0"/>
                        <a:t>1.5</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t>1.5</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256149">
                <a:tc>
                  <a:txBody>
                    <a:bodyPr/>
                    <a:lstStyle/>
                    <a:p>
                      <a:pPr algn="r"/>
                      <a:r>
                        <a:rPr lang="en-US" sz="1200" dirty="0"/>
                        <a:t>Beam Efficiency</a:t>
                      </a:r>
                      <a:r>
                        <a:rPr lang="en-US" sz="1200" baseline="0" dirty="0"/>
                        <a:t> (%)</a:t>
                      </a:r>
                      <a:endParaRPr lang="en-US" sz="1200" dirty="0"/>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1200" dirty="0"/>
                        <a:t>91.1</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91.2</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93.0</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97.8</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96.8</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96.5</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ctr"/>
                      <a:r>
                        <a:rPr lang="en-US" sz="1200" dirty="0"/>
                        <a:t>95.2</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t>95.2</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256149">
                <a:tc>
                  <a:txBody>
                    <a:bodyPr/>
                    <a:lstStyle/>
                    <a:p>
                      <a:pPr algn="r"/>
                      <a:r>
                        <a:rPr lang="en-US" sz="1200" dirty="0" err="1"/>
                        <a:t>Uncorr</a:t>
                      </a:r>
                      <a:r>
                        <a:rPr lang="en-US" sz="1200" dirty="0"/>
                        <a:t> Nonlinearity (K) </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t>0.2</a:t>
                      </a:r>
                      <a:endParaRPr lang="en-US" sz="1200" dirty="0">
                        <a:solidFill>
                          <a:schemeClr val="tx1"/>
                        </a:solidFill>
                      </a:endParaRP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solidFill>
                            <a:schemeClr val="tx1"/>
                          </a:solidFill>
                        </a:rPr>
                        <a:t>0.2</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t>0.1</a:t>
                      </a:r>
                      <a:endParaRPr lang="en-US" sz="1200" dirty="0">
                        <a:solidFill>
                          <a:schemeClr val="tx1"/>
                        </a:solidFill>
                      </a:endParaRP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solidFill>
                            <a:schemeClr val="tx1"/>
                          </a:solidFill>
                        </a:rPr>
                        <a:t>0.1</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t>0.1</a:t>
                      </a:r>
                      <a:endParaRPr lang="en-US" sz="1200" dirty="0">
                        <a:solidFill>
                          <a:schemeClr val="tx1"/>
                        </a:solidFill>
                      </a:endParaRP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solidFill>
                            <a:schemeClr val="tx1"/>
                          </a:solidFill>
                        </a:rPr>
                        <a:t>0.1</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t>0.5</a:t>
                      </a:r>
                      <a:endParaRPr lang="en-US" sz="1200" dirty="0">
                        <a:solidFill>
                          <a:schemeClr val="tx1"/>
                        </a:solidFill>
                      </a:endParaRP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solidFill>
                            <a:schemeClr val="tx1"/>
                          </a:solidFill>
                        </a:rPr>
                        <a:t>0.5</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t>0.5</a:t>
                      </a:r>
                      <a:endParaRPr lang="en-US" sz="1200" dirty="0">
                        <a:solidFill>
                          <a:schemeClr val="tx1"/>
                        </a:solidFill>
                      </a:endParaRP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solidFill>
                            <a:schemeClr val="tx1"/>
                          </a:solidFill>
                        </a:rPr>
                        <a:t>0.5</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solidFill>
                            <a:schemeClr val="tx1"/>
                          </a:solidFill>
                        </a:rPr>
                        <a:t>0.5</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solidFill>
                            <a:schemeClr val="tx1"/>
                          </a:solidFill>
                        </a:rPr>
                        <a:t>0.5</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solidFill>
                            <a:schemeClr val="tx1"/>
                          </a:solidFill>
                        </a:rPr>
                        <a:t>0.5</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solidFill>
                            <a:schemeClr val="tx1"/>
                          </a:solidFill>
                        </a:rPr>
                        <a:t>0.5</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256149">
                <a:tc>
                  <a:txBody>
                    <a:bodyPr/>
                    <a:lstStyle/>
                    <a:p>
                      <a:pPr algn="r"/>
                      <a:r>
                        <a:rPr lang="en-US" sz="1200" dirty="0"/>
                        <a:t>Band Width (MHz)</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1200" dirty="0"/>
                        <a:t>100</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200</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400</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1000</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6000</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4000</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ctr"/>
                      <a:r>
                        <a:rPr lang="en-US" sz="1200" dirty="0"/>
                        <a:t>3500</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t>4500</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291081">
                <a:tc>
                  <a:txBody>
                    <a:bodyPr/>
                    <a:lstStyle/>
                    <a:p>
                      <a:pPr algn="r"/>
                      <a:r>
                        <a:rPr lang="en-US" sz="1200" dirty="0" err="1"/>
                        <a:t>Feedhorns</a:t>
                      </a:r>
                      <a:endParaRPr lang="en-US" sz="1200" dirty="0"/>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1200" dirty="0"/>
                        <a:t>1</a:t>
                      </a:r>
                      <a:endParaRPr lang="en-US" sz="1200" dirty="0">
                        <a:solidFill>
                          <a:schemeClr val="tx1"/>
                        </a:solidFill>
                      </a:endParaRP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1</a:t>
                      </a:r>
                      <a:endParaRPr lang="en-US" sz="1200" dirty="0">
                        <a:solidFill>
                          <a:schemeClr val="tx1"/>
                        </a:solidFill>
                      </a:endParaRP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600" dirty="0">
                          <a:solidFill>
                            <a:schemeClr val="tx1"/>
                          </a:solidFill>
                        </a:rPr>
                        <a:t>1</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1</a:t>
                      </a:r>
                      <a:endParaRPr lang="en-US" sz="1200" dirty="0">
                        <a:solidFill>
                          <a:schemeClr val="tx1"/>
                        </a:solidFill>
                      </a:endParaRP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t>1</a:t>
                      </a:r>
                      <a:endParaRPr lang="en-US" sz="1200" dirty="0">
                        <a:solidFill>
                          <a:schemeClr val="tx1"/>
                        </a:solidFill>
                      </a:endParaRP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solidFill>
                            <a:schemeClr val="tx1"/>
                          </a:solidFill>
                        </a:rPr>
                        <a:t>1</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ctr"/>
                      <a:r>
                        <a:rPr lang="en-US" sz="1200" dirty="0">
                          <a:solidFill>
                            <a:schemeClr val="tx1"/>
                          </a:solidFill>
                        </a:rPr>
                        <a:t>1</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solidFill>
                            <a:schemeClr val="tx1"/>
                          </a:solidFill>
                        </a:rPr>
                        <a:t>1</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266783">
                <a:tc>
                  <a:txBody>
                    <a:bodyPr/>
                    <a:lstStyle/>
                    <a:p>
                      <a:pPr algn="r"/>
                      <a:r>
                        <a:rPr lang="en-US" sz="1200" dirty="0"/>
                        <a:t>Integration Time (</a:t>
                      </a:r>
                      <a:r>
                        <a:rPr lang="en-US" sz="1200" dirty="0" err="1"/>
                        <a:t>ms</a:t>
                      </a:r>
                      <a:r>
                        <a:rPr lang="en-US" sz="1200" dirty="0"/>
                        <a:t>)</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1200" dirty="0">
                          <a:solidFill>
                            <a:schemeClr val="tx1"/>
                          </a:solidFill>
                        </a:rPr>
                        <a:t>3.6</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solidFill>
                            <a:schemeClr val="tx1"/>
                          </a:solidFill>
                        </a:rPr>
                        <a:t>3.6</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solidFill>
                            <a:schemeClr val="tx1"/>
                          </a:solidFill>
                        </a:rPr>
                        <a:t>3.6</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solidFill>
                            <a:schemeClr val="tx1"/>
                          </a:solidFill>
                        </a:rPr>
                        <a:t>3.6</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solidFill>
                            <a:schemeClr val="tx1"/>
                          </a:solidFill>
                        </a:rPr>
                        <a:t>3.6</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1200" dirty="0">
                          <a:solidFill>
                            <a:schemeClr val="tx1"/>
                          </a:solidFill>
                        </a:rPr>
                        <a:t>3.6</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ctr"/>
                      <a:r>
                        <a:rPr lang="en-US" sz="1200" dirty="0">
                          <a:solidFill>
                            <a:schemeClr val="tx1"/>
                          </a:solidFill>
                        </a:rPr>
                        <a:t>3.6</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solidFill>
                            <a:schemeClr val="tx1"/>
                          </a:solidFill>
                        </a:rPr>
                        <a:t>3.6</a:t>
                      </a:r>
                    </a:p>
                  </a:txBody>
                  <a:tcPr marL="94805" marR="94805" marT="35551" marB="3555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3" name="Table 2"/>
          <p:cNvGraphicFramePr>
            <a:graphicFrameLocks noGrp="1" noChangeAspect="1"/>
          </p:cNvGraphicFramePr>
          <p:nvPr>
            <p:extLst/>
          </p:nvPr>
        </p:nvGraphicFramePr>
        <p:xfrm>
          <a:off x="252983" y="5798662"/>
          <a:ext cx="2675340" cy="970044"/>
        </p:xfrm>
        <a:graphic>
          <a:graphicData uri="http://schemas.openxmlformats.org/drawingml/2006/table">
            <a:tbl>
              <a:tblPr firstRow="1" bandRow="1">
                <a:tableStyleId>{69CF1AB2-1976-4502-BF36-3FF5EA218861}</a:tableStyleId>
              </a:tblPr>
              <a:tblGrid>
                <a:gridCol w="1276864">
                  <a:extLst>
                    <a:ext uri="{9D8B030D-6E8A-4147-A177-3AD203B41FA5}">
                      <a16:colId xmlns:a16="http://schemas.microsoft.com/office/drawing/2014/main" val="20000"/>
                    </a:ext>
                  </a:extLst>
                </a:gridCol>
                <a:gridCol w="1398476">
                  <a:extLst>
                    <a:ext uri="{9D8B030D-6E8A-4147-A177-3AD203B41FA5}">
                      <a16:colId xmlns:a16="http://schemas.microsoft.com/office/drawing/2014/main" val="20001"/>
                    </a:ext>
                  </a:extLst>
                </a:gridCol>
              </a:tblGrid>
              <a:tr h="161674">
                <a:tc>
                  <a:txBody>
                    <a:bodyPr/>
                    <a:lstStyle/>
                    <a:p>
                      <a:r>
                        <a:rPr lang="en-US" sz="1000" b="0" dirty="0"/>
                        <a:t>Nominal EIA</a:t>
                      </a:r>
                    </a:p>
                  </a:txBody>
                  <a:tcPr marT="0" marB="0"/>
                </a:tc>
                <a:tc>
                  <a:txBody>
                    <a:bodyPr/>
                    <a:lstStyle/>
                    <a:p>
                      <a:r>
                        <a:rPr lang="en-US" sz="1000" b="0" dirty="0"/>
                        <a:t>52.8/49.2</a:t>
                      </a:r>
                    </a:p>
                  </a:txBody>
                  <a:tcPr marT="0" marB="0"/>
                </a:tc>
                <a:extLst>
                  <a:ext uri="{0D108BD9-81ED-4DB2-BD59-A6C34878D82A}">
                    <a16:rowId xmlns:a16="http://schemas.microsoft.com/office/drawing/2014/main" val="10000"/>
                  </a:ext>
                </a:extLst>
              </a:tr>
              <a:tr h="161674">
                <a:tc>
                  <a:txBody>
                    <a:bodyPr/>
                    <a:lstStyle/>
                    <a:p>
                      <a:r>
                        <a:rPr lang="en-US" sz="1000" dirty="0"/>
                        <a:t>Orbit</a:t>
                      </a:r>
                      <a:r>
                        <a:rPr lang="en-US" sz="1000" baseline="0" dirty="0"/>
                        <a:t> Inclination</a:t>
                      </a:r>
                      <a:endParaRPr lang="en-US" sz="1000" dirty="0"/>
                    </a:p>
                  </a:txBody>
                  <a:tcPr marT="0" marB="0"/>
                </a:tc>
                <a:tc>
                  <a:txBody>
                    <a:bodyPr/>
                    <a:lstStyle/>
                    <a:p>
                      <a:r>
                        <a:rPr lang="en-US" sz="1000" dirty="0"/>
                        <a:t>65.0</a:t>
                      </a:r>
                      <a:r>
                        <a:rPr lang="en-US" sz="1000" baseline="0" dirty="0"/>
                        <a:t> </a:t>
                      </a:r>
                      <a:r>
                        <a:rPr lang="en-US" sz="1000" baseline="0" dirty="0" err="1"/>
                        <a:t>deg</a:t>
                      </a:r>
                      <a:endParaRPr lang="en-US" sz="1000" dirty="0"/>
                    </a:p>
                  </a:txBody>
                  <a:tcPr marT="0" marB="0"/>
                </a:tc>
                <a:extLst>
                  <a:ext uri="{0D108BD9-81ED-4DB2-BD59-A6C34878D82A}">
                    <a16:rowId xmlns:a16="http://schemas.microsoft.com/office/drawing/2014/main" val="10001"/>
                  </a:ext>
                </a:extLst>
              </a:tr>
              <a:tr h="161674">
                <a:tc>
                  <a:txBody>
                    <a:bodyPr/>
                    <a:lstStyle/>
                    <a:p>
                      <a:r>
                        <a:rPr lang="en-US" sz="1000" dirty="0"/>
                        <a:t>Local Obs. Time</a:t>
                      </a:r>
                    </a:p>
                  </a:txBody>
                  <a:tcPr marT="0" marB="0"/>
                </a:tc>
                <a:tc>
                  <a:txBody>
                    <a:bodyPr/>
                    <a:lstStyle/>
                    <a:p>
                      <a:r>
                        <a:rPr lang="en-US" sz="1000" dirty="0"/>
                        <a:t>Variable (</a:t>
                      </a:r>
                      <a:r>
                        <a:rPr lang="en-US" sz="1000" dirty="0" err="1"/>
                        <a:t>Precessing</a:t>
                      </a:r>
                      <a:r>
                        <a:rPr lang="en-US" sz="1000" dirty="0"/>
                        <a:t>)</a:t>
                      </a:r>
                    </a:p>
                  </a:txBody>
                  <a:tcPr marT="0" marB="0"/>
                </a:tc>
                <a:extLst>
                  <a:ext uri="{0D108BD9-81ED-4DB2-BD59-A6C34878D82A}">
                    <a16:rowId xmlns:a16="http://schemas.microsoft.com/office/drawing/2014/main" val="10002"/>
                  </a:ext>
                </a:extLst>
              </a:tr>
              <a:tr h="161674">
                <a:tc>
                  <a:txBody>
                    <a:bodyPr/>
                    <a:lstStyle/>
                    <a:p>
                      <a:r>
                        <a:rPr lang="en-US" sz="1000" dirty="0"/>
                        <a:t>Altitude</a:t>
                      </a:r>
                    </a:p>
                  </a:txBody>
                  <a:tcPr marT="0" marB="0"/>
                </a:tc>
                <a:tc>
                  <a:txBody>
                    <a:bodyPr/>
                    <a:lstStyle/>
                    <a:p>
                      <a:r>
                        <a:rPr lang="en-US" sz="1000" dirty="0"/>
                        <a:t>407 km</a:t>
                      </a:r>
                    </a:p>
                  </a:txBody>
                  <a:tcPr marT="0" marB="0"/>
                </a:tc>
                <a:extLst>
                  <a:ext uri="{0D108BD9-81ED-4DB2-BD59-A6C34878D82A}">
                    <a16:rowId xmlns:a16="http://schemas.microsoft.com/office/drawing/2014/main" val="10003"/>
                  </a:ext>
                </a:extLst>
              </a:tr>
              <a:tr h="161674">
                <a:tc>
                  <a:txBody>
                    <a:bodyPr/>
                    <a:lstStyle/>
                    <a:p>
                      <a:r>
                        <a:rPr lang="en-US" sz="1000" dirty="0"/>
                        <a:t>Reflector Size</a:t>
                      </a:r>
                    </a:p>
                  </a:txBody>
                  <a:tcPr marT="0" marB="0"/>
                </a:tc>
                <a:tc>
                  <a:txBody>
                    <a:bodyPr/>
                    <a:lstStyle/>
                    <a:p>
                      <a:r>
                        <a:rPr lang="en-US" sz="1000" dirty="0"/>
                        <a:t>1.22 m</a:t>
                      </a:r>
                    </a:p>
                  </a:txBody>
                  <a:tcPr marT="0" marB="0"/>
                </a:tc>
                <a:extLst>
                  <a:ext uri="{0D108BD9-81ED-4DB2-BD59-A6C34878D82A}">
                    <a16:rowId xmlns:a16="http://schemas.microsoft.com/office/drawing/2014/main" val="10004"/>
                  </a:ext>
                </a:extLst>
              </a:tr>
              <a:tr h="161674">
                <a:tc>
                  <a:txBody>
                    <a:bodyPr/>
                    <a:lstStyle/>
                    <a:p>
                      <a:r>
                        <a:rPr lang="en-US" sz="1000" dirty="0"/>
                        <a:t>Sampling Interval</a:t>
                      </a:r>
                    </a:p>
                  </a:txBody>
                  <a:tcPr marT="0" marB="0"/>
                </a:tc>
                <a:tc>
                  <a:txBody>
                    <a:bodyPr/>
                    <a:lstStyle/>
                    <a:p>
                      <a:r>
                        <a:rPr lang="en-US" sz="1000" dirty="0"/>
                        <a:t>13.5 km</a:t>
                      </a:r>
                    </a:p>
                  </a:txBody>
                  <a:tcPr marT="0" marB="0"/>
                </a:tc>
                <a:extLst>
                  <a:ext uri="{0D108BD9-81ED-4DB2-BD59-A6C34878D82A}">
                    <a16:rowId xmlns:a16="http://schemas.microsoft.com/office/drawing/2014/main" val="10005"/>
                  </a:ext>
                </a:extLst>
              </a:tr>
            </a:tbl>
          </a:graphicData>
        </a:graphic>
      </p:graphicFrame>
      <p:sp>
        <p:nvSpPr>
          <p:cNvPr id="11" name="TextBox 10"/>
          <p:cNvSpPr txBox="1"/>
          <p:nvPr/>
        </p:nvSpPr>
        <p:spPr>
          <a:xfrm>
            <a:off x="106679" y="20694"/>
            <a:ext cx="8915401" cy="624328"/>
          </a:xfrm>
          <a:prstGeom prst="rect">
            <a:avLst/>
          </a:prstGeom>
          <a:noFill/>
        </p:spPr>
        <p:txBody>
          <a:bodyPr wrap="square" lIns="130609" tIns="65305" rIns="130609" bIns="65305" rtlCol="0">
            <a:spAutoFit/>
          </a:bodyPr>
          <a:lstStyle/>
          <a:p>
            <a:pPr algn="ctr"/>
            <a:r>
              <a:rPr lang="en-US" sz="3200" dirty="0"/>
              <a:t>Calibration Reference Sensor: GPM GMI</a:t>
            </a:r>
          </a:p>
        </p:txBody>
      </p:sp>
      <p:sp>
        <p:nvSpPr>
          <p:cNvPr id="2" name="TextBox 1"/>
          <p:cNvSpPr txBox="1"/>
          <p:nvPr/>
        </p:nvSpPr>
        <p:spPr>
          <a:xfrm>
            <a:off x="252983" y="5484505"/>
            <a:ext cx="2675340" cy="316551"/>
          </a:xfrm>
          <a:prstGeom prst="rect">
            <a:avLst/>
          </a:prstGeom>
          <a:noFill/>
        </p:spPr>
        <p:txBody>
          <a:bodyPr wrap="square" lIns="130609" tIns="65305" rIns="130609" bIns="65305" rtlCol="0">
            <a:spAutoFit/>
          </a:bodyPr>
          <a:lstStyle/>
          <a:p>
            <a:pPr algn="ctr"/>
            <a:r>
              <a:rPr lang="en-US" sz="1200" dirty="0"/>
              <a:t>Satellite/Instrument Characteristics</a:t>
            </a:r>
          </a:p>
        </p:txBody>
      </p:sp>
      <p:pic>
        <p:nvPicPr>
          <p:cNvPr id="9" name="Picture 8"/>
          <p:cNvPicPr>
            <a:picLocks noChangeAspect="1"/>
          </p:cNvPicPr>
          <p:nvPr/>
        </p:nvPicPr>
        <p:blipFill>
          <a:blip r:embed="rId3"/>
          <a:stretch>
            <a:fillRect/>
          </a:stretch>
        </p:blipFill>
        <p:spPr>
          <a:xfrm>
            <a:off x="0" y="2989920"/>
            <a:ext cx="3365729" cy="2377440"/>
          </a:xfrm>
          <a:prstGeom prst="rect">
            <a:avLst/>
          </a:prstGeom>
        </p:spPr>
      </p:pic>
      <p:sp>
        <p:nvSpPr>
          <p:cNvPr id="8" name="TextBox 7"/>
          <p:cNvSpPr txBox="1"/>
          <p:nvPr/>
        </p:nvSpPr>
        <p:spPr>
          <a:xfrm>
            <a:off x="3938016" y="3171309"/>
            <a:ext cx="5205984" cy="3671302"/>
          </a:xfrm>
          <a:prstGeom prst="rect">
            <a:avLst/>
          </a:prstGeom>
          <a:noFill/>
        </p:spPr>
        <p:txBody>
          <a:bodyPr wrap="square" lIns="130595" tIns="65298" rIns="130595" bIns="65298" rtlCol="0">
            <a:spAutoFit/>
          </a:bodyPr>
          <a:lstStyle/>
          <a:p>
            <a:pPr indent="-324224" algn="ctr">
              <a:tabLst>
                <a:tab pos="494271" algn="l"/>
              </a:tabLst>
            </a:pPr>
            <a:r>
              <a:rPr lang="en-US" sz="1800" dirty="0"/>
              <a:t>Calibration Summary</a:t>
            </a:r>
          </a:p>
          <a:p>
            <a:pPr marL="180975" lvl="1" indent="-180975">
              <a:spcBef>
                <a:spcPts val="857"/>
              </a:spcBef>
              <a:buFont typeface="Arial"/>
              <a:buChar char="•"/>
              <a:tabLst>
                <a:tab pos="493713" algn="l"/>
              </a:tabLst>
            </a:pPr>
            <a:r>
              <a:rPr lang="en-US" sz="1400" dirty="0"/>
              <a:t>Data from a series of on-orbit calibration maneuvers were used to check for calibration anomalies and develop corrections (i.e. magnetic anomalies, spillover corrections etc.) </a:t>
            </a:r>
          </a:p>
          <a:p>
            <a:pPr marL="180975" lvl="1" indent="-180975">
              <a:spcBef>
                <a:spcPts val="857"/>
              </a:spcBef>
              <a:buFont typeface="Arial"/>
              <a:buChar char="•"/>
              <a:tabLst>
                <a:tab pos="493713" algn="l"/>
              </a:tabLst>
            </a:pPr>
            <a:r>
              <a:rPr lang="en-US" sz="1400" dirty="0"/>
              <a:t>Changes were made to the spillover corrections for V04 and finalized for V05. Given the limitations of pre-launch measurements this is a likely cause of significant calibration differences between sensors, particularly at lower frequencies.</a:t>
            </a:r>
          </a:p>
          <a:p>
            <a:pPr marL="180975" lvl="1" indent="-180975">
              <a:spcBef>
                <a:spcPts val="857"/>
              </a:spcBef>
              <a:buFont typeface="Arial"/>
              <a:buChar char="•"/>
              <a:tabLst>
                <a:tab pos="493713" algn="l"/>
              </a:tabLst>
            </a:pPr>
            <a:r>
              <a:rPr lang="en-US" sz="1400" dirty="0"/>
              <a:t>Calibration corrections are based on data from on-orbit calibration maneuvers and are not dependent on </a:t>
            </a:r>
            <a:r>
              <a:rPr lang="en-US" sz="1400" dirty="0" err="1"/>
              <a:t>radiative</a:t>
            </a:r>
            <a:r>
              <a:rPr lang="en-US" sz="1400" dirty="0"/>
              <a:t> transfer models</a:t>
            </a:r>
          </a:p>
          <a:p>
            <a:pPr marL="180975" lvl="1" indent="-180975">
              <a:spcBef>
                <a:spcPts val="857"/>
              </a:spcBef>
              <a:buFont typeface="Arial"/>
              <a:buChar char="•"/>
              <a:tabLst>
                <a:tab pos="493713" algn="l"/>
              </a:tabLst>
            </a:pPr>
            <a:r>
              <a:rPr lang="en-US" sz="1400" dirty="0"/>
              <a:t>Independent comparisons with by both Ball/RSS and XCAL indicate that the GMI calibration is very consistent with clear-sky ocean simulated Tb.</a:t>
            </a:r>
          </a:p>
        </p:txBody>
      </p:sp>
    </p:spTree>
    <p:extLst>
      <p:ext uri="{BB962C8B-B14F-4D97-AF65-F5344CB8AC3E}">
        <p14:creationId xmlns:p14="http://schemas.microsoft.com/office/powerpoint/2010/main" val="235505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MIV7V8_alongscan.png"/>
          <p:cNvPicPr>
            <a:picLocks noChangeAspect="1"/>
          </p:cNvPicPr>
          <p:nvPr/>
        </p:nvPicPr>
        <p:blipFill>
          <a:blip r:embed="rId3" cstate="print"/>
          <a:srcRect l="7863" r="4544" b="7785"/>
          <a:stretch>
            <a:fillRect/>
          </a:stretch>
        </p:blipFill>
        <p:spPr>
          <a:xfrm>
            <a:off x="5037826" y="2135979"/>
            <a:ext cx="3838755" cy="4428707"/>
          </a:xfrm>
          <a:prstGeom prst="rect">
            <a:avLst/>
          </a:prstGeom>
        </p:spPr>
      </p:pic>
      <p:sp>
        <p:nvSpPr>
          <p:cNvPr id="4" name="Title 3"/>
          <p:cNvSpPr>
            <a:spLocks noGrp="1"/>
          </p:cNvSpPr>
          <p:nvPr>
            <p:ph type="title"/>
          </p:nvPr>
        </p:nvSpPr>
        <p:spPr>
          <a:xfrm>
            <a:off x="152400" y="76199"/>
            <a:ext cx="8932704" cy="688480"/>
          </a:xfrm>
        </p:spPr>
        <p:txBody>
          <a:bodyPr>
            <a:normAutofit fontScale="90000"/>
          </a:bodyPr>
          <a:lstStyle/>
          <a:p>
            <a:r>
              <a:rPr lang="en-US" sz="3200" dirty="0"/>
              <a:t>TMI V8 Updates</a:t>
            </a:r>
            <a:br>
              <a:rPr lang="en-US" sz="3200" dirty="0"/>
            </a:br>
            <a:r>
              <a:rPr lang="en-US" sz="2200" dirty="0"/>
              <a:t>Geolocation and Cross-Track Bias Corrections</a:t>
            </a:r>
            <a:endParaRPr lang="en-US" sz="3200" dirty="0"/>
          </a:p>
        </p:txBody>
      </p:sp>
      <p:pic>
        <p:nvPicPr>
          <p:cNvPr id="6" name="Picture 5" descr="TMITRMM008_2004_map_10h.png"/>
          <p:cNvPicPr>
            <a:picLocks noChangeAspect="1"/>
          </p:cNvPicPr>
          <p:nvPr/>
        </p:nvPicPr>
        <p:blipFill>
          <a:blip r:embed="rId4" cstate="print"/>
          <a:stretch>
            <a:fillRect/>
          </a:stretch>
        </p:blipFill>
        <p:spPr>
          <a:xfrm>
            <a:off x="2133600" y="2183071"/>
            <a:ext cx="2551840" cy="1737360"/>
          </a:xfrm>
          <a:prstGeom prst="rect">
            <a:avLst/>
          </a:prstGeom>
        </p:spPr>
      </p:pic>
      <p:pic>
        <p:nvPicPr>
          <p:cNvPr id="7" name="Picture 6" descr="TMI1B11_2004_map_10h.png"/>
          <p:cNvPicPr>
            <a:picLocks noChangeAspect="1"/>
          </p:cNvPicPr>
          <p:nvPr/>
        </p:nvPicPr>
        <p:blipFill>
          <a:blip r:embed="rId5" cstate="print"/>
          <a:srcRect l="8969"/>
          <a:stretch>
            <a:fillRect/>
          </a:stretch>
        </p:blipFill>
        <p:spPr>
          <a:xfrm>
            <a:off x="76200" y="2198311"/>
            <a:ext cx="2320308" cy="1737360"/>
          </a:xfrm>
          <a:prstGeom prst="rect">
            <a:avLst/>
          </a:prstGeom>
        </p:spPr>
      </p:pic>
      <p:sp>
        <p:nvSpPr>
          <p:cNvPr id="9" name="TextBox 8"/>
          <p:cNvSpPr txBox="1"/>
          <p:nvPr/>
        </p:nvSpPr>
        <p:spPr>
          <a:xfrm>
            <a:off x="1291301" y="864683"/>
            <a:ext cx="2210413" cy="372410"/>
          </a:xfrm>
          <a:prstGeom prst="rect">
            <a:avLst/>
          </a:prstGeom>
          <a:noFill/>
        </p:spPr>
        <p:txBody>
          <a:bodyPr wrap="none" rtlCol="0">
            <a:spAutoFit/>
          </a:bodyPr>
          <a:lstStyle/>
          <a:p>
            <a:r>
              <a:rPr lang="en-US" u="sng" dirty="0"/>
              <a:t>Alignment Correction</a:t>
            </a:r>
          </a:p>
        </p:txBody>
      </p:sp>
      <p:sp>
        <p:nvSpPr>
          <p:cNvPr id="10" name="TextBox 9"/>
          <p:cNvSpPr txBox="1"/>
          <p:nvPr/>
        </p:nvSpPr>
        <p:spPr>
          <a:xfrm>
            <a:off x="5486400" y="856057"/>
            <a:ext cx="2749214" cy="372410"/>
          </a:xfrm>
          <a:prstGeom prst="rect">
            <a:avLst/>
          </a:prstGeom>
          <a:noFill/>
        </p:spPr>
        <p:txBody>
          <a:bodyPr wrap="none" rtlCol="0">
            <a:spAutoFit/>
          </a:bodyPr>
          <a:lstStyle/>
          <a:p>
            <a:r>
              <a:rPr lang="en-US" u="sng" dirty="0"/>
              <a:t>Cross-Track Bias Correction</a:t>
            </a:r>
          </a:p>
        </p:txBody>
      </p:sp>
      <p:sp>
        <p:nvSpPr>
          <p:cNvPr id="11" name="Rectangle 10"/>
          <p:cNvSpPr/>
          <p:nvPr/>
        </p:nvSpPr>
        <p:spPr>
          <a:xfrm>
            <a:off x="264066" y="5942443"/>
            <a:ext cx="4495800" cy="830997"/>
          </a:xfrm>
          <a:prstGeom prst="rect">
            <a:avLst/>
          </a:prstGeom>
        </p:spPr>
        <p:txBody>
          <a:bodyPr wrap="square">
            <a:spAutoFit/>
          </a:bodyPr>
          <a:lstStyle/>
          <a:p>
            <a:r>
              <a:rPr lang="en-US" sz="1200" dirty="0"/>
              <a:t>Updated cone angle and azimuth start angle offsets for TMI V8 by channel. These changes of up to 0.5 degrees in the cone angle have a significant impact on the resulting calibration as well as for highly-sensitive retrieval algorithms such as SST.</a:t>
            </a:r>
          </a:p>
        </p:txBody>
      </p:sp>
      <p:sp>
        <p:nvSpPr>
          <p:cNvPr id="12" name="Oval 11"/>
          <p:cNvSpPr/>
          <p:nvPr/>
        </p:nvSpPr>
        <p:spPr>
          <a:xfrm>
            <a:off x="8382000" y="3296546"/>
            <a:ext cx="381000" cy="609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382000" y="5049146"/>
            <a:ext cx="381000" cy="609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8382000" y="3906146"/>
            <a:ext cx="76200" cy="30213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82000" y="4763684"/>
            <a:ext cx="76200" cy="2092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75304" y="4059524"/>
            <a:ext cx="2209800" cy="738664"/>
          </a:xfrm>
          <a:prstGeom prst="rect">
            <a:avLst/>
          </a:prstGeom>
          <a:noFill/>
        </p:spPr>
        <p:txBody>
          <a:bodyPr wrap="square" rtlCol="0">
            <a:spAutoFit/>
          </a:bodyPr>
          <a:lstStyle/>
          <a:p>
            <a:r>
              <a:rPr lang="en-US" sz="1400" dirty="0"/>
              <a:t>V8 accounts for temperature-dependent edge-of-scan obstruction</a:t>
            </a:r>
          </a:p>
        </p:txBody>
      </p:sp>
      <p:sp>
        <p:nvSpPr>
          <p:cNvPr id="22" name="TextBox 21"/>
          <p:cNvSpPr txBox="1"/>
          <p:nvPr/>
        </p:nvSpPr>
        <p:spPr>
          <a:xfrm>
            <a:off x="1336587" y="2485832"/>
            <a:ext cx="797013" cy="276999"/>
          </a:xfrm>
          <a:prstGeom prst="rect">
            <a:avLst/>
          </a:prstGeom>
          <a:noFill/>
        </p:spPr>
        <p:txBody>
          <a:bodyPr wrap="none" rtlCol="0">
            <a:spAutoFit/>
          </a:bodyPr>
          <a:lstStyle/>
          <a:p>
            <a:r>
              <a:rPr lang="en-US" sz="1200" dirty="0"/>
              <a:t>V7 (1B11)</a:t>
            </a:r>
          </a:p>
        </p:txBody>
      </p:sp>
      <p:sp>
        <p:nvSpPr>
          <p:cNvPr id="23" name="TextBox 22"/>
          <p:cNvSpPr txBox="1"/>
          <p:nvPr/>
        </p:nvSpPr>
        <p:spPr>
          <a:xfrm>
            <a:off x="4038600" y="2485832"/>
            <a:ext cx="349776" cy="276999"/>
          </a:xfrm>
          <a:prstGeom prst="rect">
            <a:avLst/>
          </a:prstGeom>
          <a:noFill/>
        </p:spPr>
        <p:txBody>
          <a:bodyPr wrap="none" rtlCol="0">
            <a:spAutoFit/>
          </a:bodyPr>
          <a:lstStyle/>
          <a:p>
            <a:r>
              <a:rPr lang="en-US" sz="1200" dirty="0"/>
              <a:t>V8</a:t>
            </a:r>
          </a:p>
        </p:txBody>
      </p:sp>
      <p:graphicFrame>
        <p:nvGraphicFramePr>
          <p:cNvPr id="24" name="Table 23"/>
          <p:cNvGraphicFramePr>
            <a:graphicFrameLocks noGrp="1"/>
          </p:cNvGraphicFramePr>
          <p:nvPr>
            <p:extLst/>
          </p:nvPr>
        </p:nvGraphicFramePr>
        <p:xfrm>
          <a:off x="228600" y="4217283"/>
          <a:ext cx="4531266" cy="1645920"/>
        </p:xfrm>
        <a:graphic>
          <a:graphicData uri="http://schemas.openxmlformats.org/drawingml/2006/table">
            <a:tbl>
              <a:tblPr firstRow="1" bandRow="1">
                <a:tableStyleId>{5C22544A-7EE6-4342-B048-85BDC9FD1C3A}</a:tableStyleId>
              </a:tblPr>
              <a:tblGrid>
                <a:gridCol w="884208">
                  <a:extLst>
                    <a:ext uri="{9D8B030D-6E8A-4147-A177-3AD203B41FA5}">
                      <a16:colId xmlns:a16="http://schemas.microsoft.com/office/drawing/2014/main" val="20000"/>
                    </a:ext>
                  </a:extLst>
                </a:gridCol>
                <a:gridCol w="489268">
                  <a:extLst>
                    <a:ext uri="{9D8B030D-6E8A-4147-A177-3AD203B41FA5}">
                      <a16:colId xmlns:a16="http://schemas.microsoft.com/office/drawing/2014/main" val="20001"/>
                    </a:ext>
                  </a:extLst>
                </a:gridCol>
                <a:gridCol w="570230">
                  <a:extLst>
                    <a:ext uri="{9D8B030D-6E8A-4147-A177-3AD203B41FA5}">
                      <a16:colId xmlns:a16="http://schemas.microsoft.com/office/drawing/2014/main" val="20002"/>
                    </a:ext>
                  </a:extLst>
                </a:gridCol>
                <a:gridCol w="1079852">
                  <a:extLst>
                    <a:ext uri="{9D8B030D-6E8A-4147-A177-3AD203B41FA5}">
                      <a16:colId xmlns:a16="http://schemas.microsoft.com/office/drawing/2014/main" val="20003"/>
                    </a:ext>
                  </a:extLst>
                </a:gridCol>
                <a:gridCol w="891440">
                  <a:extLst>
                    <a:ext uri="{9D8B030D-6E8A-4147-A177-3AD203B41FA5}">
                      <a16:colId xmlns:a16="http://schemas.microsoft.com/office/drawing/2014/main" val="20004"/>
                    </a:ext>
                  </a:extLst>
                </a:gridCol>
                <a:gridCol w="616268">
                  <a:extLst>
                    <a:ext uri="{9D8B030D-6E8A-4147-A177-3AD203B41FA5}">
                      <a16:colId xmlns:a16="http://schemas.microsoft.com/office/drawing/2014/main" val="20005"/>
                    </a:ext>
                  </a:extLst>
                </a:gridCol>
              </a:tblGrid>
              <a:tr h="123619">
                <a:tc>
                  <a:txBody>
                    <a:bodyPr/>
                    <a:lstStyle/>
                    <a:p>
                      <a:pPr algn="l"/>
                      <a:r>
                        <a:rPr lang="en-US" sz="1200" dirty="0">
                          <a:latin typeface="Calibri" panose="020F0502020204030204" pitchFamily="34" charset="0"/>
                        </a:rPr>
                        <a:t>Channel</a:t>
                      </a:r>
                    </a:p>
                  </a:txBody>
                  <a:tcPr anchor="ctr"/>
                </a:tc>
                <a:tc gridSpan="2">
                  <a:txBody>
                    <a:bodyPr/>
                    <a:lstStyle/>
                    <a:p>
                      <a:pPr algn="ctr"/>
                      <a:r>
                        <a:rPr lang="en-US" sz="1200" dirty="0">
                          <a:latin typeface="Calibri" panose="020F0502020204030204" pitchFamily="34" charset="0"/>
                        </a:rPr>
                        <a:t>Cone Angle</a:t>
                      </a:r>
                    </a:p>
                  </a:txBody>
                  <a:tcPr anchor="ctr"/>
                </a:tc>
                <a:tc hMerge="1">
                  <a:txBody>
                    <a:bodyPr/>
                    <a:lstStyle/>
                    <a:p>
                      <a:pPr algn="ctr"/>
                      <a:endParaRPr lang="en-US" sz="1000" dirty="0">
                        <a:latin typeface="Calibri" panose="020F0502020204030204" pitchFamily="34" charset="0"/>
                      </a:endParaRPr>
                    </a:p>
                  </a:txBody>
                  <a:tcPr anchor="ctr"/>
                </a:tc>
                <a:tc>
                  <a:txBody>
                    <a:bodyPr/>
                    <a:lstStyle/>
                    <a:p>
                      <a:pPr algn="ctr"/>
                      <a:r>
                        <a:rPr lang="en-US" sz="1200" dirty="0">
                          <a:latin typeface="Calibri" panose="020F0502020204030204" pitchFamily="34" charset="0"/>
                        </a:rPr>
                        <a:t>Cone</a:t>
                      </a:r>
                      <a:r>
                        <a:rPr lang="en-US" sz="1200" baseline="0" dirty="0">
                          <a:latin typeface="Calibri" panose="020F0502020204030204" pitchFamily="34" charset="0"/>
                        </a:rPr>
                        <a:t> Angle Offset for EIA</a:t>
                      </a:r>
                      <a:endParaRPr lang="en-US" sz="1200" dirty="0">
                        <a:latin typeface="Calibri" panose="020F0502020204030204" pitchFamily="34" charset="0"/>
                      </a:endParaRPr>
                    </a:p>
                  </a:txBody>
                  <a:tcPr anchor="ctr"/>
                </a:tc>
                <a:tc gridSpan="2">
                  <a:txBody>
                    <a:bodyPr/>
                    <a:lstStyle/>
                    <a:p>
                      <a:pPr algn="ctr"/>
                      <a:r>
                        <a:rPr lang="en-US" sz="1200" dirty="0">
                          <a:latin typeface="Calibri" panose="020F0502020204030204" pitchFamily="34" charset="0"/>
                        </a:rPr>
                        <a:t>Azimuth Start Angle</a:t>
                      </a:r>
                    </a:p>
                  </a:txBody>
                  <a:tcPr anchor="ctr"/>
                </a:tc>
                <a:tc hMerge="1">
                  <a:txBody>
                    <a:bodyPr/>
                    <a:lstStyle/>
                    <a:p>
                      <a:pPr algn="ctr"/>
                      <a:endParaRPr lang="en-US" sz="1000" dirty="0">
                        <a:latin typeface="Calibri" panose="020F0502020204030204" pitchFamily="34" charset="0"/>
                      </a:endParaRPr>
                    </a:p>
                  </a:txBody>
                  <a:tcPr anchor="ctr"/>
                </a:tc>
                <a:extLst>
                  <a:ext uri="{0D108BD9-81ED-4DB2-BD59-A6C34878D82A}">
                    <a16:rowId xmlns:a16="http://schemas.microsoft.com/office/drawing/2014/main" val="10000"/>
                  </a:ext>
                </a:extLst>
              </a:tr>
              <a:tr h="0">
                <a:tc>
                  <a:txBody>
                    <a:bodyPr/>
                    <a:lstStyle/>
                    <a:p>
                      <a:pPr algn="l"/>
                      <a:endParaRPr lang="en-US" sz="1200" dirty="0">
                        <a:latin typeface="Calibri" panose="020F0502020204030204" pitchFamily="34" charset="0"/>
                      </a:endParaRPr>
                    </a:p>
                  </a:txBody>
                  <a:tcPr anchor="ctr"/>
                </a:tc>
                <a:tc>
                  <a:txBody>
                    <a:bodyPr/>
                    <a:lstStyle/>
                    <a:p>
                      <a:pPr algn="ctr"/>
                      <a:r>
                        <a:rPr lang="en-US" sz="1200" dirty="0">
                          <a:latin typeface="Calibri" panose="020F0502020204030204" pitchFamily="34" charset="0"/>
                        </a:rPr>
                        <a:t>V7</a:t>
                      </a:r>
                    </a:p>
                  </a:txBody>
                  <a:tcPr anchor="ctr"/>
                </a:tc>
                <a:tc>
                  <a:txBody>
                    <a:bodyPr/>
                    <a:lstStyle/>
                    <a:p>
                      <a:pPr algn="ctr"/>
                      <a:r>
                        <a:rPr lang="en-US" sz="1200" b="1" dirty="0">
                          <a:latin typeface="Calibri" panose="020F0502020204030204" pitchFamily="34" charset="0"/>
                        </a:rPr>
                        <a:t>V8</a:t>
                      </a:r>
                    </a:p>
                  </a:txBody>
                  <a:tcPr anchor="ctr"/>
                </a:tc>
                <a:tc>
                  <a:txBody>
                    <a:bodyPr/>
                    <a:lstStyle/>
                    <a:p>
                      <a:pPr algn="ctr"/>
                      <a:r>
                        <a:rPr lang="en-US" sz="1200" b="1" dirty="0">
                          <a:latin typeface="Calibri" panose="020F0502020204030204" pitchFamily="34" charset="0"/>
                        </a:rPr>
                        <a:t>V8</a:t>
                      </a:r>
                    </a:p>
                  </a:txBody>
                  <a:tcPr anchor="ctr"/>
                </a:tc>
                <a:tc>
                  <a:txBody>
                    <a:bodyPr/>
                    <a:lstStyle/>
                    <a:p>
                      <a:pPr algn="ctr"/>
                      <a:r>
                        <a:rPr lang="en-US" sz="1200" dirty="0">
                          <a:latin typeface="Calibri" panose="020F0502020204030204" pitchFamily="34" charset="0"/>
                        </a:rPr>
                        <a:t>V7</a:t>
                      </a:r>
                    </a:p>
                  </a:txBody>
                  <a:tcPr anchor="ctr"/>
                </a:tc>
                <a:tc>
                  <a:txBody>
                    <a:bodyPr/>
                    <a:lstStyle/>
                    <a:p>
                      <a:pPr algn="ctr"/>
                      <a:r>
                        <a:rPr lang="en-US" sz="1200" b="1" dirty="0">
                          <a:latin typeface="Calibri" panose="020F0502020204030204" pitchFamily="34" charset="0"/>
                        </a:rPr>
                        <a:t>V8</a:t>
                      </a:r>
                    </a:p>
                  </a:txBody>
                  <a:tcPr anchor="ctr"/>
                </a:tc>
                <a:extLst>
                  <a:ext uri="{0D108BD9-81ED-4DB2-BD59-A6C34878D82A}">
                    <a16:rowId xmlns:a16="http://schemas.microsoft.com/office/drawing/2014/main" val="10001"/>
                  </a:ext>
                </a:extLst>
              </a:tr>
              <a:tr h="0">
                <a:tc>
                  <a:txBody>
                    <a:bodyPr/>
                    <a:lstStyle/>
                    <a:p>
                      <a:pPr algn="l"/>
                      <a:r>
                        <a:rPr lang="en-US" sz="1200" dirty="0">
                          <a:latin typeface="Calibri" panose="020F0502020204030204" pitchFamily="34" charset="0"/>
                        </a:rPr>
                        <a:t>10</a:t>
                      </a:r>
                      <a:r>
                        <a:rPr lang="en-US" sz="1200" baseline="0" dirty="0">
                          <a:latin typeface="Calibri" panose="020F0502020204030204" pitchFamily="34" charset="0"/>
                        </a:rPr>
                        <a:t> GHz</a:t>
                      </a:r>
                      <a:endParaRPr lang="en-US" sz="1200" dirty="0">
                        <a:latin typeface="Calibri" panose="020F0502020204030204" pitchFamily="34" charset="0"/>
                      </a:endParaRPr>
                    </a:p>
                  </a:txBody>
                  <a:tcPr anchor="ctr"/>
                </a:tc>
                <a:tc>
                  <a:txBody>
                    <a:bodyPr/>
                    <a:lstStyle/>
                    <a:p>
                      <a:pPr algn="ctr"/>
                      <a:r>
                        <a:rPr lang="en-US" sz="1200" dirty="0"/>
                        <a:t>49.0</a:t>
                      </a:r>
                    </a:p>
                  </a:txBody>
                  <a:tcPr anchor="ctr"/>
                </a:tc>
                <a:tc>
                  <a:txBody>
                    <a:bodyPr/>
                    <a:lstStyle/>
                    <a:p>
                      <a:pPr algn="ctr"/>
                      <a:r>
                        <a:rPr lang="en-US" sz="1200" b="1" dirty="0">
                          <a:latin typeface="Calibri" panose="020F0502020204030204" pitchFamily="34" charset="0"/>
                        </a:rPr>
                        <a:t>49.45</a:t>
                      </a:r>
                    </a:p>
                  </a:txBody>
                  <a:tcPr anchor="ctr"/>
                </a:tc>
                <a:tc>
                  <a:txBody>
                    <a:bodyPr/>
                    <a:lstStyle/>
                    <a:p>
                      <a:pPr algn="ctr"/>
                      <a:r>
                        <a:rPr lang="en-US" sz="1200" b="1" dirty="0">
                          <a:latin typeface="Calibri" panose="020F0502020204030204" pitchFamily="34" charset="0"/>
                        </a:rPr>
                        <a:t>10v: -0.048</a:t>
                      </a:r>
                    </a:p>
                    <a:p>
                      <a:pPr algn="ctr"/>
                      <a:r>
                        <a:rPr lang="en-US" sz="1200" b="1" dirty="0">
                          <a:latin typeface="Calibri" panose="020F0502020204030204" pitchFamily="34" charset="0"/>
                        </a:rPr>
                        <a:t>10h: +0.048</a:t>
                      </a:r>
                    </a:p>
                  </a:txBody>
                  <a:tcPr anchor="ctr"/>
                </a:tc>
                <a:tc>
                  <a:txBody>
                    <a:bodyPr/>
                    <a:lstStyle/>
                    <a:p>
                      <a:r>
                        <a:rPr lang="en-US" sz="1200" dirty="0"/>
                        <a:t>-64.4024</a:t>
                      </a:r>
                    </a:p>
                  </a:txBody>
                  <a:tcPr anchor="ctr"/>
                </a:tc>
                <a:tc>
                  <a:txBody>
                    <a:bodyPr/>
                    <a:lstStyle/>
                    <a:p>
                      <a:pPr algn="ctr"/>
                      <a:r>
                        <a:rPr lang="en-US" sz="1200" b="1" dirty="0">
                          <a:latin typeface="Calibri" panose="020F0502020204030204" pitchFamily="34" charset="0"/>
                        </a:rPr>
                        <a:t>-63.91</a:t>
                      </a:r>
                    </a:p>
                  </a:txBody>
                  <a:tcPr anchor="ctr"/>
                </a:tc>
                <a:extLst>
                  <a:ext uri="{0D108BD9-81ED-4DB2-BD59-A6C34878D82A}">
                    <a16:rowId xmlns:a16="http://schemas.microsoft.com/office/drawing/2014/main" val="10002"/>
                  </a:ext>
                </a:extLst>
              </a:tr>
              <a:tr h="0">
                <a:tc>
                  <a:txBody>
                    <a:bodyPr/>
                    <a:lstStyle/>
                    <a:p>
                      <a:pPr algn="l"/>
                      <a:r>
                        <a:rPr lang="en-US" sz="1200" dirty="0">
                          <a:latin typeface="Calibri" panose="020F0502020204030204" pitchFamily="34" charset="0"/>
                        </a:rPr>
                        <a:t>19,</a:t>
                      </a:r>
                      <a:r>
                        <a:rPr lang="en-US" sz="1200" baseline="0" dirty="0">
                          <a:latin typeface="Calibri" panose="020F0502020204030204" pitchFamily="34" charset="0"/>
                        </a:rPr>
                        <a:t> 21, 37, 85 GHz</a:t>
                      </a:r>
                      <a:endParaRPr lang="en-US" sz="1200" dirty="0">
                        <a:latin typeface="Calibri" panose="020F0502020204030204" pitchFamily="34" charset="0"/>
                      </a:endParaRPr>
                    </a:p>
                  </a:txBody>
                  <a:tcPr anchor="ctr"/>
                </a:tc>
                <a:tc>
                  <a:txBody>
                    <a:bodyPr/>
                    <a:lstStyle/>
                    <a:p>
                      <a:pPr algn="ctr"/>
                      <a:r>
                        <a:rPr lang="en-US" sz="1200" dirty="0"/>
                        <a:t>49.0</a:t>
                      </a:r>
                    </a:p>
                  </a:txBody>
                  <a:tcPr anchor="ctr"/>
                </a:tc>
                <a:tc>
                  <a:txBody>
                    <a:bodyPr/>
                    <a:lstStyle/>
                    <a:p>
                      <a:pPr algn="ctr"/>
                      <a:r>
                        <a:rPr lang="en-US" sz="1200" b="1" dirty="0">
                          <a:latin typeface="Calibri" panose="020F0502020204030204" pitchFamily="34" charset="0"/>
                        </a:rPr>
                        <a:t>49.28</a:t>
                      </a:r>
                    </a:p>
                  </a:txBody>
                  <a:tcPr anchor="ctr"/>
                </a:tc>
                <a:tc>
                  <a:txBody>
                    <a:bodyPr/>
                    <a:lstStyle/>
                    <a:p>
                      <a:pPr algn="ctr"/>
                      <a:r>
                        <a:rPr lang="en-US" sz="1200" b="1" dirty="0">
                          <a:latin typeface="Calibri" panose="020F0502020204030204" pitchFamily="34" charset="0"/>
                        </a:rPr>
                        <a:t>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-64.4024</a:t>
                      </a:r>
                    </a:p>
                  </a:txBody>
                  <a:tcPr anchor="ctr"/>
                </a:tc>
                <a:tc>
                  <a:txBody>
                    <a:bodyPr/>
                    <a:lstStyle/>
                    <a:p>
                      <a:pPr algn="ctr"/>
                      <a:r>
                        <a:rPr lang="en-US" sz="1200" b="1" dirty="0">
                          <a:latin typeface="Calibri" panose="020F0502020204030204" pitchFamily="34" charset="0"/>
                        </a:rPr>
                        <a:t>-64.36</a:t>
                      </a:r>
                    </a:p>
                  </a:txBody>
                  <a:tcPr anchor="ctr"/>
                </a:tc>
                <a:extLst>
                  <a:ext uri="{0D108BD9-81ED-4DB2-BD59-A6C34878D82A}">
                    <a16:rowId xmlns:a16="http://schemas.microsoft.com/office/drawing/2014/main" val="10003"/>
                  </a:ext>
                </a:extLst>
              </a:tr>
            </a:tbl>
          </a:graphicData>
        </a:graphic>
      </p:graphicFrame>
      <p:sp>
        <p:nvSpPr>
          <p:cNvPr id="25" name="TextBox 24"/>
          <p:cNvSpPr txBox="1"/>
          <p:nvPr/>
        </p:nvSpPr>
        <p:spPr>
          <a:xfrm>
            <a:off x="228600" y="3940284"/>
            <a:ext cx="3422219" cy="276999"/>
          </a:xfrm>
          <a:prstGeom prst="rect">
            <a:avLst/>
          </a:prstGeom>
          <a:noFill/>
        </p:spPr>
        <p:txBody>
          <a:bodyPr wrap="none" rtlCol="0">
            <a:spAutoFit/>
          </a:bodyPr>
          <a:lstStyle/>
          <a:p>
            <a:r>
              <a:rPr lang="en-US" sz="1200" b="1" dirty="0"/>
              <a:t>New for V8:</a:t>
            </a:r>
            <a:r>
              <a:rPr lang="en-US" sz="1200" dirty="0"/>
              <a:t> Instrument pitch/roll offset 0.08°/0.08°</a:t>
            </a:r>
          </a:p>
        </p:txBody>
      </p:sp>
      <p:sp>
        <p:nvSpPr>
          <p:cNvPr id="26" name="TextBox 25"/>
          <p:cNvSpPr txBox="1"/>
          <p:nvPr/>
        </p:nvSpPr>
        <p:spPr>
          <a:xfrm>
            <a:off x="4724400" y="1208137"/>
            <a:ext cx="4419600" cy="1169551"/>
          </a:xfrm>
          <a:prstGeom prst="rect">
            <a:avLst/>
          </a:prstGeom>
          <a:noFill/>
        </p:spPr>
        <p:txBody>
          <a:bodyPr wrap="square" rtlCol="0">
            <a:spAutoFit/>
          </a:bodyPr>
          <a:lstStyle/>
          <a:p>
            <a:pPr marL="111125" indent="-111125">
              <a:buFont typeface="Arial" pitchFamily="34" charset="0"/>
              <a:buChar char="•"/>
            </a:pPr>
            <a:r>
              <a:rPr lang="en-US" sz="1400" dirty="0"/>
              <a:t>V7 derives offset from over-ocean TBs and applies it at all scene temperatures</a:t>
            </a:r>
          </a:p>
          <a:p>
            <a:pPr marL="111125" indent="-111125">
              <a:buFont typeface="Arial" pitchFamily="34" charset="0"/>
              <a:buChar char="•"/>
            </a:pPr>
            <a:r>
              <a:rPr lang="en-US" sz="1400" dirty="0"/>
              <a:t>V8 derives a correction as a function of temperature, using a linear interpolation between vicarious cold and warm techniques</a:t>
            </a:r>
          </a:p>
        </p:txBody>
      </p:sp>
      <p:sp>
        <p:nvSpPr>
          <p:cNvPr id="27" name="TextBox 26"/>
          <p:cNvSpPr txBox="1"/>
          <p:nvPr/>
        </p:nvSpPr>
        <p:spPr>
          <a:xfrm>
            <a:off x="93452" y="1208137"/>
            <a:ext cx="4568208" cy="954107"/>
          </a:xfrm>
          <a:prstGeom prst="rect">
            <a:avLst/>
          </a:prstGeom>
          <a:noFill/>
        </p:spPr>
        <p:txBody>
          <a:bodyPr wrap="square" rtlCol="0">
            <a:spAutoFit/>
          </a:bodyPr>
          <a:lstStyle/>
          <a:p>
            <a:pPr marL="111125" indent="-111125">
              <a:buFont typeface="Arial" pitchFamily="34" charset="0"/>
              <a:buChar char="•"/>
            </a:pPr>
            <a:r>
              <a:rPr lang="en-US" sz="1400" dirty="0"/>
              <a:t>V7 uses at-launch values for cone and azimuth start angles</a:t>
            </a:r>
          </a:p>
          <a:p>
            <a:pPr marL="111125" indent="-111125">
              <a:buFont typeface="Arial" pitchFamily="34" charset="0"/>
              <a:buChar char="•"/>
            </a:pPr>
            <a:r>
              <a:rPr lang="en-US" sz="1400" dirty="0"/>
              <a:t>V8 uses values derived from </a:t>
            </a:r>
            <a:r>
              <a:rPr lang="en-US" sz="1400" dirty="0" err="1"/>
              <a:t>geolocation</a:t>
            </a:r>
            <a:r>
              <a:rPr lang="en-US" sz="1400" dirty="0"/>
              <a:t> maps: TB difference between Yaw 0 and Yaw 180 spacecraft orientations. Optimal values make the coastlines disappear</a:t>
            </a:r>
          </a:p>
        </p:txBody>
      </p:sp>
    </p:spTree>
    <p:extLst>
      <p:ext uri="{BB962C8B-B14F-4D97-AF65-F5344CB8AC3E}">
        <p14:creationId xmlns:p14="http://schemas.microsoft.com/office/powerpoint/2010/main" val="40905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0180"/>
          </a:xfrm>
        </p:spPr>
        <p:txBody>
          <a:bodyPr>
            <a:normAutofit/>
          </a:bodyPr>
          <a:lstStyle/>
          <a:p>
            <a:r>
              <a:rPr lang="en-US" sz="3200" dirty="0"/>
              <a:t>Constellation Radiometer </a:t>
            </a:r>
            <a:r>
              <a:rPr lang="en-US" sz="3200" dirty="0" err="1"/>
              <a:t>Intercalibration</a:t>
            </a:r>
            <a:br>
              <a:rPr lang="en-US" sz="5100" dirty="0"/>
            </a:br>
            <a:r>
              <a:rPr lang="en-US" sz="2000" dirty="0"/>
              <a:t>Multiple Independent Techniques</a:t>
            </a:r>
            <a:endParaRPr lang="en-US" sz="2200" dirty="0"/>
          </a:p>
        </p:txBody>
      </p:sp>
      <p:sp>
        <p:nvSpPr>
          <p:cNvPr id="6" name="TextBox 5"/>
          <p:cNvSpPr txBox="1"/>
          <p:nvPr/>
        </p:nvSpPr>
        <p:spPr>
          <a:xfrm>
            <a:off x="234616" y="4796287"/>
            <a:ext cx="8674768" cy="1840025"/>
          </a:xfrm>
          <a:prstGeom prst="rect">
            <a:avLst/>
          </a:prstGeom>
          <a:noFill/>
        </p:spPr>
        <p:txBody>
          <a:bodyPr wrap="square" lIns="130589" tIns="65295" rIns="130589" bIns="65295" rtlCol="0">
            <a:spAutoFit/>
          </a:bodyPr>
          <a:lstStyle/>
          <a:p>
            <a:pPr marL="230188" indent="-230188" algn="just">
              <a:spcBef>
                <a:spcPts val="600"/>
              </a:spcBef>
              <a:buFont typeface="Arial"/>
              <a:buChar char="•"/>
            </a:pPr>
            <a:r>
              <a:rPr lang="en-US" sz="1600" dirty="0"/>
              <a:t>Multiple XCAL members produced calibration offsets for cold ocean scenes and warm land scenes.</a:t>
            </a:r>
          </a:p>
          <a:p>
            <a:pPr marL="230188" indent="-230188" algn="just">
              <a:spcBef>
                <a:spcPts val="600"/>
              </a:spcBef>
              <a:buFont typeface="Arial"/>
              <a:buChar char="•"/>
            </a:pPr>
            <a:r>
              <a:rPr lang="en-US" sz="1600" dirty="0"/>
              <a:t>Large biases and scene-temperature variations are evident, however, individual results are consistent to ~0.5K.</a:t>
            </a:r>
          </a:p>
          <a:p>
            <a:pPr marL="230188" indent="-230188" algn="just">
              <a:spcBef>
                <a:spcPts val="600"/>
              </a:spcBef>
              <a:buFont typeface="Arial"/>
              <a:buChar char="•"/>
            </a:pPr>
            <a:r>
              <a:rPr lang="en-US" sz="1600" dirty="0" err="1"/>
              <a:t>Intercalibration</a:t>
            </a:r>
            <a:r>
              <a:rPr lang="en-US" sz="1600" dirty="0"/>
              <a:t> techniques must take into account expected sensor differences (i.e. frequency, bandwidth, view angle, polarization, etc.)</a:t>
            </a:r>
          </a:p>
          <a:p>
            <a:pPr marL="230188" indent="-230188" algn="just">
              <a:spcBef>
                <a:spcPts val="600"/>
              </a:spcBef>
              <a:buFont typeface="Arial"/>
              <a:buChar char="•"/>
            </a:pPr>
            <a:r>
              <a:rPr lang="en-US" sz="1600" dirty="0"/>
              <a:t>This means resulting </a:t>
            </a:r>
            <a:r>
              <a:rPr lang="en-US" sz="1600" dirty="0" err="1"/>
              <a:t>intercalibrated</a:t>
            </a:r>
            <a:r>
              <a:rPr lang="en-US" sz="1600" dirty="0"/>
              <a:t> Tb are physically-consistent, but not identical!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7836"/>
            <a:ext cx="9144000" cy="3360615"/>
          </a:xfrm>
          <a:prstGeom prst="rect">
            <a:avLst/>
          </a:prstGeom>
        </p:spPr>
      </p:pic>
    </p:spTree>
    <p:extLst>
      <p:ext uri="{BB962C8B-B14F-4D97-AF65-F5344CB8AC3E}">
        <p14:creationId xmlns:p14="http://schemas.microsoft.com/office/powerpoint/2010/main" val="70167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816282"/>
          </a:xfrm>
          <a:prstGeom prst="rect">
            <a:avLst/>
          </a:prstGeom>
          <a:noFill/>
        </p:spPr>
        <p:txBody>
          <a:bodyPr vert="horz" lIns="0" tIns="21946" rIns="0" bIns="21946" rtlCol="0" anchor="ctr">
            <a:normAutofit fontScale="97500"/>
          </a:bodyPr>
          <a:lstStyle>
            <a:lvl1pPr algn="ctr" defTabSz="653110" rtl="0" eaLnBrk="1" latinLnBrk="0" hangingPunct="1">
              <a:spcBef>
                <a:spcPct val="0"/>
              </a:spcBef>
              <a:buNone/>
              <a:defRPr sz="6300" kern="1200">
                <a:solidFill>
                  <a:schemeClr val="tx1"/>
                </a:solidFill>
                <a:latin typeface="+mj-lt"/>
                <a:ea typeface="+mj-ea"/>
                <a:cs typeface="+mj-cs"/>
              </a:defRPr>
            </a:lvl1pPr>
          </a:lstStyle>
          <a:p>
            <a:r>
              <a:rPr lang="en-US" sz="2800" dirty="0"/>
              <a:t>TRMM/GPM Radiometers Calibration Differences</a:t>
            </a:r>
          </a:p>
          <a:p>
            <a:r>
              <a:rPr lang="en-US" sz="2000" dirty="0"/>
              <a:t>Conical-Scanning Imagers</a:t>
            </a:r>
          </a:p>
        </p:txBody>
      </p:sp>
      <p:sp>
        <p:nvSpPr>
          <p:cNvPr id="5" name="TextBox 4"/>
          <p:cNvSpPr txBox="1"/>
          <p:nvPr/>
        </p:nvSpPr>
        <p:spPr>
          <a:xfrm>
            <a:off x="1721369" y="5474717"/>
            <a:ext cx="5917004" cy="369332"/>
          </a:xfrm>
          <a:prstGeom prst="rect">
            <a:avLst/>
          </a:prstGeom>
          <a:solidFill>
            <a:srgbClr val="FFFFFF"/>
          </a:solidFill>
        </p:spPr>
        <p:txBody>
          <a:bodyPr wrap="none" rtlCol="0">
            <a:spAutoFit/>
          </a:bodyPr>
          <a:lstStyle/>
          <a:p>
            <a:r>
              <a:rPr lang="en-US" sz="1800" dirty="0">
                <a:solidFill>
                  <a:srgbClr val="0000FF"/>
                </a:solidFill>
                <a:latin typeface="Arial"/>
                <a:cs typeface="Arial"/>
              </a:rPr>
              <a:t>Blue: Cold ocean scenes</a:t>
            </a:r>
            <a:r>
              <a:rPr lang="en-US" sz="1800" dirty="0">
                <a:latin typeface="Arial"/>
                <a:cs typeface="Arial"/>
              </a:rPr>
              <a:t>, </a:t>
            </a:r>
            <a:r>
              <a:rPr lang="en-US" sz="1800" dirty="0">
                <a:solidFill>
                  <a:srgbClr val="FF0000"/>
                </a:solidFill>
                <a:latin typeface="Arial"/>
                <a:cs typeface="Arial"/>
              </a:rPr>
              <a:t>Red: warm vegetated scenes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899810"/>
            <a:ext cx="7315200" cy="4501662"/>
          </a:xfrm>
          <a:prstGeom prst="rect">
            <a:avLst/>
          </a:prstGeom>
        </p:spPr>
      </p:pic>
      <p:sp>
        <p:nvSpPr>
          <p:cNvPr id="6" name="TextBox 5">
            <a:extLst>
              <a:ext uri="{FF2B5EF4-FFF2-40B4-BE49-F238E27FC236}">
                <a16:creationId xmlns:a16="http://schemas.microsoft.com/office/drawing/2014/main" id="{D6E95FAE-F083-B742-897F-1D5EB990B81A}"/>
              </a:ext>
            </a:extLst>
          </p:cNvPr>
          <p:cNvSpPr txBox="1"/>
          <p:nvPr/>
        </p:nvSpPr>
        <p:spPr>
          <a:xfrm>
            <a:off x="336883" y="5847292"/>
            <a:ext cx="8470233" cy="870561"/>
          </a:xfrm>
          <a:prstGeom prst="rect">
            <a:avLst/>
          </a:prstGeom>
          <a:noFill/>
        </p:spPr>
        <p:txBody>
          <a:bodyPr wrap="square" lIns="130622" tIns="65311" rIns="130622" bIns="65311" rtlCol="0">
            <a:spAutoFit/>
          </a:bodyPr>
          <a:lstStyle/>
          <a:p>
            <a:pPr>
              <a:spcAft>
                <a:spcPts val="600"/>
              </a:spcAft>
            </a:pPr>
            <a:r>
              <a:rPr lang="en-US" sz="1600" dirty="0"/>
              <a:t>For conical-scanning imagers, a 2-point </a:t>
            </a:r>
            <a:r>
              <a:rPr lang="en-US" sz="1600" dirty="0" err="1"/>
              <a:t>intercalibration</a:t>
            </a:r>
            <a:r>
              <a:rPr lang="en-US" sz="1600" dirty="0"/>
              <a:t> was applied to the Level 1C brightness temperatures. The blue bars correspond to the calibration offsets over cold ocean scenes and the red bars correspond to the offsets over warm, highly vegetated (i.e. </a:t>
            </a:r>
            <a:r>
              <a:rPr lang="en-US" sz="1600" dirty="0" err="1"/>
              <a:t>unpolarized</a:t>
            </a:r>
            <a:r>
              <a:rPr lang="en-US" sz="1600" dirty="0"/>
              <a:t>) land scenes.</a:t>
            </a:r>
          </a:p>
        </p:txBody>
      </p:sp>
    </p:spTree>
    <p:extLst>
      <p:ext uri="{BB962C8B-B14F-4D97-AF65-F5344CB8AC3E}">
        <p14:creationId xmlns:p14="http://schemas.microsoft.com/office/powerpoint/2010/main" val="35760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890337"/>
          </a:xfrm>
          <a:prstGeom prst="rect">
            <a:avLst/>
          </a:prstGeom>
          <a:noFill/>
        </p:spPr>
        <p:txBody>
          <a:bodyPr vert="horz" lIns="0" tIns="21946" rIns="0" bIns="21946" rtlCol="0" anchor="ctr">
            <a:normAutofit fontScale="97500"/>
          </a:bodyPr>
          <a:lstStyle>
            <a:lvl1pPr algn="ctr" defTabSz="653110" rtl="0" eaLnBrk="1" latinLnBrk="0" hangingPunct="1">
              <a:spcBef>
                <a:spcPct val="0"/>
              </a:spcBef>
              <a:buNone/>
              <a:defRPr sz="6300" kern="1200">
                <a:solidFill>
                  <a:schemeClr val="tx1"/>
                </a:solidFill>
                <a:latin typeface="+mj-lt"/>
                <a:ea typeface="+mj-ea"/>
                <a:cs typeface="+mj-cs"/>
              </a:defRPr>
            </a:lvl1pPr>
          </a:lstStyle>
          <a:p>
            <a:r>
              <a:rPr lang="en-US" sz="2800" dirty="0"/>
              <a:t>TRMM/GPM Radiometers Calibration Differences</a:t>
            </a:r>
          </a:p>
          <a:p>
            <a:r>
              <a:rPr lang="en-US" sz="2000" dirty="0"/>
              <a:t>Cross Track Scanning Water Vapor Sounders and SSMIS High Frequencies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02378"/>
            <a:ext cx="7315200" cy="4501662"/>
          </a:xfrm>
          <a:prstGeom prst="rect">
            <a:avLst/>
          </a:prstGeom>
        </p:spPr>
      </p:pic>
      <p:sp>
        <p:nvSpPr>
          <p:cNvPr id="6" name="Oval 5"/>
          <p:cNvSpPr/>
          <p:nvPr/>
        </p:nvSpPr>
        <p:spPr>
          <a:xfrm>
            <a:off x="806116" y="4838065"/>
            <a:ext cx="493295" cy="752331"/>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20"/>
          </a:p>
        </p:txBody>
      </p:sp>
      <p:sp>
        <p:nvSpPr>
          <p:cNvPr id="7" name="TextBox 6">
            <a:extLst>
              <a:ext uri="{FF2B5EF4-FFF2-40B4-BE49-F238E27FC236}">
                <a16:creationId xmlns:a16="http://schemas.microsoft.com/office/drawing/2014/main" id="{9990E7C2-BF5E-1047-A288-4507892E7CDA}"/>
              </a:ext>
            </a:extLst>
          </p:cNvPr>
          <p:cNvSpPr txBox="1"/>
          <p:nvPr/>
        </p:nvSpPr>
        <p:spPr>
          <a:xfrm>
            <a:off x="255670" y="5816082"/>
            <a:ext cx="8632659" cy="870561"/>
          </a:xfrm>
          <a:prstGeom prst="rect">
            <a:avLst/>
          </a:prstGeom>
          <a:noFill/>
        </p:spPr>
        <p:txBody>
          <a:bodyPr wrap="square" lIns="130622" tIns="65311" rIns="130622" bIns="65311" rtlCol="0">
            <a:spAutoFit/>
          </a:bodyPr>
          <a:lstStyle/>
          <a:p>
            <a:pPr>
              <a:spcAft>
                <a:spcPts val="600"/>
              </a:spcAft>
            </a:pPr>
            <a:r>
              <a:rPr lang="en-US" sz="1600" dirty="0"/>
              <a:t>For the cross-track water vapor sounders only a single calibration offset was applied to the Level 1C brightness temperatures, independent of scene temperature. The sounders were generally within 1-2 K of GMI with the exception of the F19 SSMIS, which had much larger, but relatively constant biases.</a:t>
            </a:r>
          </a:p>
        </p:txBody>
      </p:sp>
    </p:spTree>
    <p:extLst>
      <p:ext uri="{BB962C8B-B14F-4D97-AF65-F5344CB8AC3E}">
        <p14:creationId xmlns:p14="http://schemas.microsoft.com/office/powerpoint/2010/main" val="1631083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18276</TotalTime>
  <Words>1447</Words>
  <Application>Microsoft Macintosh PowerPoint</Application>
  <PresentationFormat>On-screen Show (4:3)</PresentationFormat>
  <Paragraphs>234</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.AppleSystemUIFont</vt:lpstr>
      <vt:lpstr>Arial</vt:lpstr>
      <vt:lpstr>Calibri</vt:lpstr>
      <vt:lpstr>Lucida Grande</vt:lpstr>
      <vt:lpstr>Mangal</vt:lpstr>
      <vt:lpstr>Wingdings</vt:lpstr>
      <vt:lpstr>Office Theme</vt:lpstr>
      <vt:lpstr>An Update on the Activities of the Precipitation Measurement Missions (i.e. TRMM/GPM) XCAL Team</vt:lpstr>
      <vt:lpstr>PMM XCAL Team</vt:lpstr>
      <vt:lpstr>PowerPoint Presentation</vt:lpstr>
      <vt:lpstr>Development of a Long-term Intercalibrated Level 1C Brightness Temperature Dataset </vt:lpstr>
      <vt:lpstr>PowerPoint Presentation</vt:lpstr>
      <vt:lpstr>TMI V8 Updates Geolocation and Cross-Track Bias Corrections</vt:lpstr>
      <vt:lpstr>Constellation Radiometer Intercalibration Multiple Independent Techniques</vt:lpstr>
      <vt:lpstr>PowerPoint Presentation</vt:lpstr>
      <vt:lpstr>PowerPoint Presentation</vt:lpstr>
      <vt:lpstr>PowerPoint Presentation</vt:lpstr>
    </vt:vector>
  </TitlesOfParts>
  <Company>Colorado State University</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Intercalibration of the GPM Constellation Using GMI as a Reference</dc:title>
  <dc:creator>Wesley Berg</dc:creator>
  <cp:lastModifiedBy>Berg,Wesley</cp:lastModifiedBy>
  <cp:revision>168</cp:revision>
  <dcterms:created xsi:type="dcterms:W3CDTF">2015-12-11T18:47:50Z</dcterms:created>
  <dcterms:modified xsi:type="dcterms:W3CDTF">2018-03-09T21:47:38Z</dcterms:modified>
</cp:coreProperties>
</file>