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7671" r:id="rId2"/>
  </p:sldMasterIdLst>
  <p:notesMasterIdLst>
    <p:notesMasterId r:id="rId12"/>
  </p:notesMasterIdLst>
  <p:handoutMasterIdLst>
    <p:handoutMasterId r:id="rId13"/>
  </p:handoutMasterIdLst>
  <p:sldIdLst>
    <p:sldId id="589" r:id="rId3"/>
    <p:sldId id="590" r:id="rId4"/>
    <p:sldId id="597" r:id="rId5"/>
    <p:sldId id="591" r:id="rId6"/>
    <p:sldId id="592" r:id="rId7"/>
    <p:sldId id="593" r:id="rId8"/>
    <p:sldId id="594" r:id="rId9"/>
    <p:sldId id="595" r:id="rId10"/>
    <p:sldId id="596" r:id="rId11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E2"/>
    <a:srgbClr val="00205B"/>
    <a:srgbClr val="FE5000"/>
    <a:srgbClr val="C5B9AC"/>
    <a:srgbClr val="CB333B"/>
    <a:srgbClr val="FEDB00"/>
    <a:srgbClr val="968C83"/>
    <a:srgbClr val="99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0299" autoAdjust="0"/>
  </p:normalViewPr>
  <p:slideViewPr>
    <p:cSldViewPr snapToGrid="0">
      <p:cViewPr varScale="1">
        <p:scale>
          <a:sx n="122" d="100"/>
          <a:sy n="122" d="100"/>
        </p:scale>
        <p:origin x="912" y="9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8055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jpg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6145001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30" name="Clip" r:id="rId5" imgW="3809524" imgH="2619048" progId="">
                    <p:embed/>
                  </p:oleObj>
                </mc:Choice>
                <mc:Fallback>
                  <p:oleObj name="Clip" r:id="rId5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31" name="Clip" r:id="rId7" imgW="2835360" imgH="1920600" progId="">
                    <p:embed/>
                  </p:oleObj>
                </mc:Choice>
                <mc:Fallback>
                  <p:oleObj name="Clip" r:id="rId7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8817935" y="659821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45" name="Rectangle 244"/>
          <p:cNvSpPr/>
          <p:nvPr userDrawn="1"/>
        </p:nvSpPr>
        <p:spPr bwMode="auto">
          <a:xfrm>
            <a:off x="111148" y="6613451"/>
            <a:ext cx="353547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1219200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Questrial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486400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81001"/>
            <a:ext cx="9410700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0081"/>
            <a:ext cx="9410700" cy="45719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74320"/>
            <a:ext cx="846138" cy="78105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03350" y="320040"/>
            <a:ext cx="8007350" cy="4016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1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72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1001"/>
            <a:ext cx="9410700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0081"/>
            <a:ext cx="9410700" cy="45719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74320"/>
            <a:ext cx="846138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3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1001"/>
            <a:ext cx="9410700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675" y="2438400"/>
            <a:ext cx="1898650" cy="175260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4605338"/>
            <a:ext cx="5943600" cy="1795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0"/>
          </p:nvPr>
        </p:nvSpPr>
        <p:spPr>
          <a:xfrm>
            <a:off x="1981200" y="1219200"/>
            <a:ext cx="5943600" cy="804862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400" b="1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32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75" y="125241"/>
            <a:ext cx="7842250" cy="8653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16B2AC6-4ABC-4835-B768-3D21B88220B5}" type="datetimeFigureOut">
              <a:rPr lang="en-US" sz="1800" b="0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5/22/2018</a:t>
            </a:fld>
            <a:endParaRPr lang="en-US" sz="1800" b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33153DF-B489-4E5C-8D31-AE6AAEE4805F}" type="slidenum">
              <a:rPr lang="en-US" sz="1800" b="0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226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691" y="274639"/>
            <a:ext cx="8032618" cy="496433"/>
          </a:xfrm>
          <a:prstGeom prst="rect">
            <a:avLst/>
          </a:prstGeom>
        </p:spPr>
        <p:txBody>
          <a:bodyPr anchor="t"/>
          <a:lstStyle>
            <a:lvl1pPr>
              <a:lnSpc>
                <a:spcPct val="85000"/>
              </a:lnSpc>
              <a:defRPr sz="2400" b="1"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475" y="1119482"/>
            <a:ext cx="9316359" cy="542807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00FF"/>
              </a:buClr>
              <a:buSzPct val="125000"/>
              <a:buFont typeface="Lucida Grande"/>
              <a:buChar char="●"/>
              <a:defRPr sz="2000" b="1">
                <a:latin typeface="Helvetica"/>
                <a:cs typeface="Helvetica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 sz="1800">
                <a:latin typeface="Helvetica"/>
                <a:cs typeface="Helvetica"/>
              </a:defRPr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 sz="1600">
                <a:latin typeface="Helvetica"/>
                <a:cs typeface="Helvetica"/>
              </a:defRPr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 sz="1600">
                <a:latin typeface="Helvetica"/>
                <a:cs typeface="Helvetica"/>
              </a:defRPr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48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22" y="1898850"/>
            <a:ext cx="94107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2" y="1953715"/>
            <a:ext cx="9410700" cy="45719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76222" y="1956254"/>
            <a:ext cx="6438900" cy="1091746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3200" b="0" cap="all">
                <a:solidFill>
                  <a:srgbClr val="0594C9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976222" y="1587954"/>
            <a:ext cx="6438900" cy="36830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259422" y="1357122"/>
            <a:ext cx="1155700" cy="230832"/>
          </a:xfrm>
          <a:prstGeom prst="rect">
            <a:avLst/>
          </a:prstGeom>
        </p:spPr>
        <p:txBody>
          <a:bodyPr/>
          <a:lstStyle>
            <a:lvl1pPr algn="r">
              <a:defRPr sz="900" b="0" kern="1400" spc="50" baseline="0">
                <a:solidFill>
                  <a:schemeClr val="tx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1553657-B2F3-4744-80D5-EA92FFAA43F2}" type="datetimeFigureOut">
              <a:rPr lang="en-U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5/22/2018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1371600"/>
            <a:ext cx="18986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6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9410700" cy="685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85800"/>
            <a:ext cx="9410700" cy="18288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03350" y="228600"/>
            <a:ext cx="8007350" cy="4930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" y="182881"/>
            <a:ext cx="895668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60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"/>
            <a:ext cx="9410700" cy="685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85800"/>
            <a:ext cx="9410700" cy="18288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03350" y="228600"/>
            <a:ext cx="8007350" cy="4930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" y="182881"/>
            <a:ext cx="895668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3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410700" cy="685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85800"/>
            <a:ext cx="9410700" cy="18288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350" y="228600"/>
            <a:ext cx="8007350" cy="4930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" y="182881"/>
            <a:ext cx="895668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93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03350" y="228600"/>
            <a:ext cx="8007350" cy="4930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" y="182881"/>
            <a:ext cx="895668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4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81001"/>
            <a:ext cx="9410700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85800"/>
            <a:ext cx="9410700" cy="18288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03350" y="228600"/>
            <a:ext cx="8007350" cy="4930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74320"/>
            <a:ext cx="846138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1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" y="76200"/>
            <a:ext cx="846138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68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62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3848101" y="6624000"/>
            <a:ext cx="25298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de-DE" sz="800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Classification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541020" y="6624000"/>
            <a:ext cx="275844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nl-NL" sz="800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EUM/GES/TEM/07/2025, v2U, 12 January 2018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77190" y="6570139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900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7168"/>
            <a:ext cx="9410700" cy="230832"/>
          </a:xfrm>
          <a:prstGeom prst="rect">
            <a:avLst/>
          </a:prstGeom>
          <a:solidFill>
            <a:srgbClr val="0594C9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0700" y="6627168"/>
            <a:ext cx="495301" cy="2308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4DB7EEFB-DC97-42DD-BFAE-B03C0AA10059}" type="slidenum">
              <a:rPr lang="en-US" sz="1000" b="0">
                <a:solidFill>
                  <a:srgbClr val="0594C9"/>
                </a:solidFill>
                <a:latin typeface="Arial"/>
                <a:cs typeface="Times New Roman" panose="02020603050405020304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b="0" dirty="0">
              <a:solidFill>
                <a:srgbClr val="0594C9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" y="6627168"/>
            <a:ext cx="9410699" cy="2308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/>
                </a:solidFill>
                <a:latin typeface="Arial"/>
              </a:rPr>
              <a:t>STAR JPSS Annual Science Team Meeting, 16 August 2017</a:t>
            </a:r>
            <a:endParaRPr lang="en-US" sz="900" b="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18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72" r:id="rId1"/>
    <p:sldLayoutId id="2147487673" r:id="rId2"/>
    <p:sldLayoutId id="2147487674" r:id="rId3"/>
    <p:sldLayoutId id="2147487675" r:id="rId4"/>
    <p:sldLayoutId id="2147487676" r:id="rId5"/>
    <p:sldLayoutId id="2147487677" r:id="rId6"/>
    <p:sldLayoutId id="2147487678" r:id="rId7"/>
    <p:sldLayoutId id="2147487679" r:id="rId8"/>
    <p:sldLayoutId id="2147487680" r:id="rId9"/>
    <p:sldLayoutId id="2147487681" r:id="rId10"/>
    <p:sldLayoutId id="2147487682" r:id="rId11"/>
    <p:sldLayoutId id="2147487683" r:id="rId12"/>
    <p:sldLayoutId id="2147487684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wmo-sat.info/oscar-testbed/gapanalyses?mission=4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965700" y="3096929"/>
            <a:ext cx="4711700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 Hewison</a:t>
            </a:r>
          </a:p>
          <a:p>
            <a:pPr lvl="0">
              <a:spcBef>
                <a:spcPct val="20000"/>
              </a:spcBef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GSICS Microwave Sub-Group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 May 2018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2566800" y="1101600"/>
            <a:ext cx="7113600" cy="1980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Strategies to Mitigate Risk of </a:t>
            </a:r>
            <a:b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Microwave Imager Mission Gap</a:t>
            </a:r>
            <a:endParaRPr lang="en-GB" sz="2800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000" dirty="0"/>
              <a:t>CGMS </a:t>
            </a:r>
            <a:r>
              <a:rPr lang="en-GB" sz="3000" dirty="0" smtClean="0"/>
              <a:t>actions from </a:t>
            </a:r>
            <a:r>
              <a:rPr lang="en-GB" sz="3000" dirty="0"/>
              <a:t>discussions in CEOS </a:t>
            </a:r>
            <a:r>
              <a:rPr lang="en-GB" sz="3000" dirty="0" smtClean="0"/>
              <a:t>SIT</a:t>
            </a:r>
          </a:p>
          <a:p>
            <a:pPr lvl="1"/>
            <a:r>
              <a:rPr lang="en-US" sz="2600" dirty="0"/>
              <a:t>WMO WGIII/ 5.1.1 A45.02 Update the risks assessment and gap analysis of implementation against the CGMS baseline; include the potential risk of gaps in the capability for passive microwave imaging in this </a:t>
            </a:r>
            <a:r>
              <a:rPr lang="en-US" sz="2600" dirty="0" smtClean="0"/>
              <a:t>update</a:t>
            </a:r>
          </a:p>
          <a:p>
            <a:pPr lvl="1"/>
            <a:r>
              <a:rPr lang="en-US" sz="2600" dirty="0" smtClean="0"/>
              <a:t>H.2 </a:t>
            </a:r>
            <a:r>
              <a:rPr lang="en-US" sz="2600" dirty="0"/>
              <a:t>A45.20 CGMS to endorse the gap analysis report and the coordinated action plan </a:t>
            </a:r>
            <a:r>
              <a:rPr lang="en-US" sz="2600" dirty="0" smtClean="0"/>
              <a:t>in writing </a:t>
            </a:r>
            <a:r>
              <a:rPr lang="en-US" sz="2600" dirty="0"/>
              <a:t>prior to CEOS 2017 plenary meeting, to the Joint CEOS-CGMS </a:t>
            </a:r>
            <a:r>
              <a:rPr lang="en-US" sz="2600" dirty="0" smtClean="0"/>
              <a:t>WG Climate </a:t>
            </a:r>
          </a:p>
          <a:p>
            <a:pPr lvl="2"/>
            <a:r>
              <a:rPr lang="en-US" sz="2000" dirty="0"/>
              <a:t>CEOS endorsed the ECV gap analysis report and the coordinated action plan</a:t>
            </a:r>
          </a:p>
          <a:p>
            <a:pPr lvl="2"/>
            <a:r>
              <a:rPr lang="en-US" sz="2000" dirty="0"/>
              <a:t>Will be forwarded now to CGMS 46 for endorsement - expected first week of June</a:t>
            </a:r>
          </a:p>
          <a:p>
            <a:pPr lvl="2"/>
            <a:r>
              <a:rPr lang="en-US" sz="2000" dirty="0"/>
              <a:t>Important recommendation from GSICS </a:t>
            </a:r>
            <a:r>
              <a:rPr lang="en-US" sz="2000" dirty="0" err="1"/>
              <a:t>PoV</a:t>
            </a:r>
            <a:r>
              <a:rPr lang="en-US" sz="2000" dirty="0"/>
              <a:t>:</a:t>
            </a:r>
          </a:p>
          <a:p>
            <a:pPr lvl="2"/>
            <a:r>
              <a:rPr lang="en-US" sz="2000" i="1" dirty="0"/>
              <a:t>CEOS and CGMS agencies to add the delivery of FCDRs for each individual satellite instrument (linked to relevant precursor instrument series) to their agency remit</a:t>
            </a:r>
            <a:r>
              <a:rPr lang="en-US" sz="2000" i="1" dirty="0" smtClean="0"/>
              <a:t>.</a:t>
            </a:r>
            <a:endParaRPr lang="en-US" sz="2000" dirty="0" smtClean="0"/>
          </a:p>
          <a:p>
            <a:pPr lvl="2"/>
            <a:endParaRPr lang="en-GB" sz="2000" dirty="0" smtClean="0"/>
          </a:p>
          <a:p>
            <a:r>
              <a:rPr lang="en-GB" sz="3000" dirty="0" smtClean="0"/>
              <a:t>Triggered AGU special session on potential ECV gaps </a:t>
            </a:r>
          </a:p>
          <a:p>
            <a:pPr lvl="1"/>
            <a:r>
              <a:rPr lang="en-GB" sz="2600" dirty="0" smtClean="0"/>
              <a:t>(</a:t>
            </a:r>
            <a:r>
              <a:rPr lang="en-GB" sz="2600" dirty="0"/>
              <a:t>SST, </a:t>
            </a:r>
            <a:r>
              <a:rPr lang="en-GB" sz="2600" dirty="0" err="1"/>
              <a:t>precip</a:t>
            </a:r>
            <a:r>
              <a:rPr lang="en-GB" sz="2600" dirty="0"/>
              <a:t>, snow, ice, etc</a:t>
            </a:r>
            <a:r>
              <a:rPr lang="en-GB" sz="2600" dirty="0" smtClean="0"/>
              <a:t>.)</a:t>
            </a:r>
          </a:p>
          <a:p>
            <a:pPr lvl="1"/>
            <a:endParaRPr lang="en-GB" sz="2600" dirty="0" smtClean="0"/>
          </a:p>
          <a:p>
            <a:r>
              <a:rPr lang="en-GB" sz="3000" dirty="0" smtClean="0"/>
              <a:t>My Recommendation: </a:t>
            </a:r>
          </a:p>
          <a:p>
            <a:pPr lvl="1"/>
            <a:r>
              <a:rPr lang="en-GB" sz="2600" dirty="0" smtClean="0"/>
              <a:t>GSICS Microwave Sub-group to consider strategy to mitigate risk of gaps in microwave imager constellation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188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Microwave Imagers: Current and Planned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3" y="878857"/>
            <a:ext cx="7165661" cy="51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WMO OSCAR Gap Analysis for 8-12 </a:t>
            </a:r>
            <a:r>
              <a:rPr lang="en-GB" dirty="0"/>
              <a:t>GHz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89" y="906260"/>
            <a:ext cx="9447213" cy="16545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</a:t>
            </a:r>
            <a:r>
              <a:rPr lang="en-US" sz="2400" dirty="0"/>
              <a:t>are the risks of gaps in microwave imager constellation</a:t>
            </a:r>
            <a:r>
              <a:rPr lang="en-US" sz="2400" dirty="0" smtClean="0"/>
              <a:t>?</a:t>
            </a:r>
          </a:p>
          <a:p>
            <a:r>
              <a:rPr lang="en-GB" sz="2400" dirty="0" smtClean="0"/>
              <a:t>What </a:t>
            </a:r>
            <a:r>
              <a:rPr lang="en-GB" sz="2400" dirty="0"/>
              <a:t>are the alternatives</a:t>
            </a:r>
            <a:r>
              <a:rPr lang="en-GB" sz="2400" dirty="0" smtClean="0"/>
              <a:t>?</a:t>
            </a:r>
          </a:p>
          <a:p>
            <a:r>
              <a:rPr lang="en-US" sz="2400" dirty="0"/>
              <a:t>Can identify from WMO OSCAR Gap Analysis tool:</a:t>
            </a:r>
            <a:endParaRPr lang="en-GB" sz="2400" dirty="0"/>
          </a:p>
          <a:p>
            <a:r>
              <a:rPr lang="en-GB" sz="2400" dirty="0" smtClean="0">
                <a:hlinkClick r:id="rId2"/>
              </a:rPr>
              <a:t>https</a:t>
            </a:r>
            <a:r>
              <a:rPr lang="en-GB" sz="2400" dirty="0">
                <a:hlinkClick r:id="rId2"/>
              </a:rPr>
              <a:t>://</a:t>
            </a:r>
            <a:r>
              <a:rPr lang="en-GB" sz="2400" dirty="0" smtClean="0">
                <a:hlinkClick r:id="rId2"/>
              </a:rPr>
              <a:t>www.wmo-sat.info/oscar-testbed/gapanalyses?mission=44</a:t>
            </a:r>
            <a:endParaRPr lang="en-GB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412" t="27578" r="6346" b="22393"/>
          <a:stretch/>
        </p:blipFill>
        <p:spPr>
          <a:xfrm>
            <a:off x="3202882" y="2708382"/>
            <a:ext cx="6616031" cy="361701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179613" y="2708382"/>
            <a:ext cx="3023269" cy="361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b="0" kern="0" dirty="0" smtClean="0"/>
              <a:t>~10GHz Imagers:</a:t>
            </a:r>
          </a:p>
          <a:p>
            <a:r>
              <a:rPr lang="en-GB" sz="2000" b="0" kern="0" dirty="0" smtClean="0"/>
              <a:t>GCOM-W2/3 at 13:30</a:t>
            </a:r>
          </a:p>
          <a:p>
            <a:r>
              <a:rPr lang="en-GB" sz="2000" b="0" kern="0" dirty="0" smtClean="0"/>
              <a:t>FY-3D/G at 14:00</a:t>
            </a:r>
          </a:p>
          <a:p>
            <a:r>
              <a:rPr lang="en-GB" sz="2000" b="0" kern="0" dirty="0" smtClean="0"/>
              <a:t>FY-3F at 10:00</a:t>
            </a:r>
          </a:p>
          <a:p>
            <a:pPr marL="0" indent="0">
              <a:buFont typeface="Arial" pitchFamily="34" charset="0"/>
              <a:buNone/>
            </a:pPr>
            <a:endParaRPr lang="en-GB" sz="2000" b="0" kern="0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3274980" y="3572213"/>
            <a:ext cx="6408950" cy="53761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74980" y="4247941"/>
            <a:ext cx="6408950" cy="23635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74980" y="5511905"/>
            <a:ext cx="6408950" cy="28738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55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WMO OSCAR Gap Analysis for 12-20 </a:t>
            </a:r>
            <a:r>
              <a:rPr lang="en-GB" dirty="0"/>
              <a:t>GHz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91" t="18006" r="6236" b="1766"/>
          <a:stretch/>
        </p:blipFill>
        <p:spPr>
          <a:xfrm>
            <a:off x="3606799" y="854075"/>
            <a:ext cx="6299201" cy="5502032"/>
          </a:xfrm>
          <a:prstGeom prst="rect">
            <a:avLst/>
          </a:prstGeom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66700" y="992188"/>
            <a:ext cx="3340099" cy="5391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~18GHz Imagers: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/>
              <a:t>GCOM-W2/3 at 13:30</a:t>
            </a:r>
          </a:p>
          <a:p>
            <a:r>
              <a:rPr lang="en-GB" sz="2400" dirty="0" smtClean="0"/>
              <a:t>FY-3D/G at 14:00</a:t>
            </a:r>
          </a:p>
          <a:p>
            <a:r>
              <a:rPr lang="en-GB" sz="2400" dirty="0" smtClean="0"/>
              <a:t>FY-3F at 10:00</a:t>
            </a:r>
          </a:p>
          <a:p>
            <a:r>
              <a:rPr lang="en-GB" sz="2400" dirty="0" smtClean="0">
                <a:solidFill>
                  <a:srgbClr val="FFC000"/>
                </a:solidFill>
              </a:rPr>
              <a:t>DMSP-S20 at 05:30?</a:t>
            </a:r>
          </a:p>
          <a:p>
            <a:r>
              <a:rPr lang="en-GB" sz="2400" dirty="0" smtClean="0"/>
              <a:t>Metop-SG at 09:30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3675575" y="1945311"/>
            <a:ext cx="6095442" cy="47567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675575" y="3187338"/>
            <a:ext cx="6095442" cy="135161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75575" y="2565064"/>
            <a:ext cx="6095442" cy="21119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75575" y="5218480"/>
            <a:ext cx="6095442" cy="26792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17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33815" cy="859692"/>
          </a:xfrm>
        </p:spPr>
        <p:txBody>
          <a:bodyPr/>
          <a:lstStyle/>
          <a:p>
            <a:r>
              <a:rPr lang="en-GB" dirty="0" smtClean="0"/>
              <a:t>WMO OSCAR Gap Analysis for 20-26 </a:t>
            </a:r>
            <a:r>
              <a:rPr lang="en-GB" dirty="0"/>
              <a:t>GHz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95" t="384" r="32702" b="6063"/>
          <a:stretch/>
        </p:blipFill>
        <p:spPr>
          <a:xfrm>
            <a:off x="4833815" y="0"/>
            <a:ext cx="5072185" cy="521286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026" t="42795" r="33097" b="22338"/>
          <a:stretch/>
        </p:blipFill>
        <p:spPr>
          <a:xfrm>
            <a:off x="4833815" y="5106734"/>
            <a:ext cx="5013570" cy="1852863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266700" y="992188"/>
            <a:ext cx="456711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b="0" kern="0" dirty="0" smtClean="0"/>
              <a:t>~22GHz Imagers:</a:t>
            </a:r>
          </a:p>
          <a:p>
            <a:pPr marL="0" indent="0">
              <a:buFont typeface="Arial" pitchFamily="34" charset="0"/>
              <a:buNone/>
            </a:pPr>
            <a:endParaRPr lang="en-GB" sz="2400" b="0" kern="0" dirty="0" smtClean="0"/>
          </a:p>
          <a:p>
            <a:r>
              <a:rPr lang="en-GB" sz="2400" b="0" kern="0" dirty="0" smtClean="0"/>
              <a:t>GCOM-W2/3 at 13:30</a:t>
            </a:r>
          </a:p>
          <a:p>
            <a:r>
              <a:rPr lang="en-GB" sz="2400" b="0" kern="0" dirty="0" smtClean="0"/>
              <a:t>FY-3D/G at 14:00</a:t>
            </a:r>
          </a:p>
          <a:p>
            <a:r>
              <a:rPr lang="en-GB" sz="2400" b="0" kern="0" dirty="0" smtClean="0"/>
              <a:t>FY-3F at 10:00</a:t>
            </a:r>
          </a:p>
          <a:p>
            <a:r>
              <a:rPr lang="en-GB" sz="2400" b="0" kern="0" dirty="0" smtClean="0">
                <a:solidFill>
                  <a:srgbClr val="FFC000"/>
                </a:solidFill>
              </a:rPr>
              <a:t>DMSP-S20 at 05:30?</a:t>
            </a:r>
          </a:p>
          <a:p>
            <a:r>
              <a:rPr lang="en-GB" sz="2400" b="0" kern="0" dirty="0" smtClean="0"/>
              <a:t>Metop-SG at 09:30</a:t>
            </a:r>
          </a:p>
          <a:p>
            <a:endParaRPr lang="en-GB" sz="2400" b="0" kern="0" dirty="0"/>
          </a:p>
          <a:p>
            <a:pPr marL="0" indent="0">
              <a:buNone/>
            </a:pPr>
            <a:r>
              <a:rPr lang="en-GB" sz="2400" b="0" kern="0" dirty="0" smtClean="0"/>
              <a:t>+ Many Sounders</a:t>
            </a:r>
          </a:p>
          <a:p>
            <a:pPr marL="0" indent="0">
              <a:buFont typeface="Arial" pitchFamily="34" charset="0"/>
              <a:buNone/>
            </a:pPr>
            <a:endParaRPr lang="en-GB" sz="2400" b="0" kern="0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4833812" y="2833077"/>
            <a:ext cx="4958863" cy="41421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57259" y="3792280"/>
            <a:ext cx="4958863" cy="119773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833813" y="3313540"/>
            <a:ext cx="4958863" cy="21119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33814" y="5692500"/>
            <a:ext cx="4958863" cy="21119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33815" cy="859692"/>
          </a:xfrm>
        </p:spPr>
        <p:txBody>
          <a:bodyPr/>
          <a:lstStyle/>
          <a:p>
            <a:r>
              <a:rPr lang="en-GB" dirty="0" smtClean="0"/>
              <a:t>WMO OSCAR Gap Analysis for 26-40 </a:t>
            </a:r>
            <a:r>
              <a:rPr lang="en-GB" dirty="0"/>
              <a:t>GHz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95" t="384" r="32702" b="6063"/>
          <a:stretch/>
        </p:blipFill>
        <p:spPr>
          <a:xfrm>
            <a:off x="4833815" y="0"/>
            <a:ext cx="5072185" cy="5212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332" t="51825" r="32781" b="13917"/>
          <a:stretch/>
        </p:blipFill>
        <p:spPr>
          <a:xfrm>
            <a:off x="4865076" y="5111473"/>
            <a:ext cx="5040924" cy="1908852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266700" y="992188"/>
            <a:ext cx="4567115" cy="5391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~37GHz Imagers: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/>
              <a:t>GCOM-W2/3 at 13:30</a:t>
            </a:r>
          </a:p>
          <a:p>
            <a:r>
              <a:rPr lang="en-GB" sz="2400" dirty="0" smtClean="0"/>
              <a:t>FY-3D/G at 14:00</a:t>
            </a:r>
          </a:p>
          <a:p>
            <a:r>
              <a:rPr lang="en-GB" sz="2400" dirty="0"/>
              <a:t>FY-3F at 10:00</a:t>
            </a:r>
          </a:p>
          <a:p>
            <a:r>
              <a:rPr lang="en-GB" sz="2400" dirty="0" smtClean="0">
                <a:solidFill>
                  <a:srgbClr val="FFC000"/>
                </a:solidFill>
              </a:rPr>
              <a:t>DMSP-S20 at 05:30?</a:t>
            </a:r>
          </a:p>
          <a:p>
            <a:r>
              <a:rPr lang="en-GB" sz="2400" dirty="0" smtClean="0"/>
              <a:t>Metop-SG at 09:30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/>
              <a:t>+ Many Sounders</a:t>
            </a:r>
          </a:p>
          <a:p>
            <a:pPr marL="0" indent="0">
              <a:buNone/>
            </a:pPr>
            <a:r>
              <a:rPr lang="en-GB" sz="2400" dirty="0" smtClean="0"/>
              <a:t>(typically 31.4GHz)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857258" y="2851874"/>
            <a:ext cx="4958863" cy="3798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840066" y="3801248"/>
            <a:ext cx="4958863" cy="60178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57258" y="3329275"/>
            <a:ext cx="4958863" cy="21119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57259" y="5799794"/>
            <a:ext cx="4958863" cy="21119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91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33815" cy="859692"/>
          </a:xfrm>
        </p:spPr>
        <p:txBody>
          <a:bodyPr/>
          <a:lstStyle/>
          <a:p>
            <a:r>
              <a:rPr lang="en-GB" dirty="0" smtClean="0"/>
              <a:t>WMO OSCAR Gap Analysis for 70-110 </a:t>
            </a:r>
            <a:r>
              <a:rPr lang="en-GB" dirty="0"/>
              <a:t>GHz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992188"/>
            <a:ext cx="4567115" cy="5391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~89GHz Imagers: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/>
              <a:t>GCOM-W2/3 at 13:30</a:t>
            </a:r>
          </a:p>
          <a:p>
            <a:r>
              <a:rPr lang="en-GB" sz="2400" dirty="0" smtClean="0"/>
              <a:t>FY-3D/G at 14:00</a:t>
            </a:r>
          </a:p>
          <a:p>
            <a:r>
              <a:rPr lang="en-GB" sz="2400" dirty="0"/>
              <a:t>FY-3F at 10:00</a:t>
            </a:r>
          </a:p>
          <a:p>
            <a:r>
              <a:rPr lang="en-GB" sz="2400" dirty="0" smtClean="0">
                <a:solidFill>
                  <a:srgbClr val="FFC000"/>
                </a:solidFill>
              </a:rPr>
              <a:t>DMSP-S20 at 05:30?</a:t>
            </a:r>
          </a:p>
          <a:p>
            <a:r>
              <a:rPr lang="en-GB" sz="2400" dirty="0" smtClean="0"/>
              <a:t>Metop-SG at 09:30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/>
              <a:t>+ Many Sounders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937" t="384" r="33018" b="8587"/>
          <a:stretch/>
        </p:blipFill>
        <p:spPr>
          <a:xfrm>
            <a:off x="4857261" y="0"/>
            <a:ext cx="5056554" cy="5072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015" t="42532" r="33018" b="43372"/>
          <a:stretch/>
        </p:blipFill>
        <p:spPr>
          <a:xfrm>
            <a:off x="4857260" y="5008428"/>
            <a:ext cx="5048740" cy="7854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4857260" y="1555262"/>
            <a:ext cx="4958863" cy="41421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902198" y="2735385"/>
            <a:ext cx="4958863" cy="60178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33815" y="2250831"/>
            <a:ext cx="4958863" cy="21119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833815" y="4822220"/>
            <a:ext cx="4958863" cy="21119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33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Are current microwave </a:t>
            </a:r>
            <a:r>
              <a:rPr lang="en-US" dirty="0"/>
              <a:t>imagers </a:t>
            </a:r>
            <a:r>
              <a:rPr lang="en-US" dirty="0" smtClean="0"/>
              <a:t>at </a:t>
            </a:r>
            <a:r>
              <a:rPr lang="en-US" dirty="0"/>
              <a:t>risk of failure before MWI </a:t>
            </a:r>
            <a:r>
              <a:rPr lang="en-US" dirty="0" smtClean="0"/>
              <a:t>launch?</a:t>
            </a:r>
          </a:p>
          <a:p>
            <a:pPr lvl="1"/>
            <a:r>
              <a:rPr lang="en-US" dirty="0" smtClean="0"/>
              <a:t>Gap Analysis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FY-3 </a:t>
            </a:r>
            <a:r>
              <a:rPr lang="en-US" dirty="0"/>
              <a:t>microwave imagers could provide </a:t>
            </a:r>
            <a:r>
              <a:rPr lang="en-US" dirty="0" smtClean="0"/>
              <a:t>resilience </a:t>
            </a:r>
            <a:r>
              <a:rPr lang="en-US" dirty="0"/>
              <a:t>to mitigate </a:t>
            </a:r>
            <a:r>
              <a:rPr lang="en-US" dirty="0" smtClean="0"/>
              <a:t>risk</a:t>
            </a:r>
          </a:p>
          <a:p>
            <a:pPr lvl="1"/>
            <a:r>
              <a:rPr lang="en-US" dirty="0"/>
              <a:t>and </a:t>
            </a:r>
            <a:r>
              <a:rPr lang="en-US" dirty="0" smtClean="0"/>
              <a:t>Meteor-M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they can be inter-calibrated to MWI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What issues need addressing </a:t>
            </a:r>
            <a:r>
              <a:rPr lang="en-US" dirty="0"/>
              <a:t>to develop inter-calibration for FY-3? </a:t>
            </a:r>
            <a:endParaRPr lang="en-US" dirty="0" smtClean="0"/>
          </a:p>
          <a:p>
            <a:pPr lvl="1"/>
            <a:r>
              <a:rPr lang="en-US" dirty="0" smtClean="0"/>
              <a:t>Frequencies</a:t>
            </a:r>
            <a:r>
              <a:rPr lang="en-US" dirty="0"/>
              <a:t>, calibration stability, </a:t>
            </a:r>
            <a:r>
              <a:rPr lang="en-US" dirty="0" smtClean="0"/>
              <a:t>...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Potential </a:t>
            </a:r>
            <a:r>
              <a:rPr lang="en-US" dirty="0"/>
              <a:t>to use microwave sounders for these applications? </a:t>
            </a:r>
            <a:endParaRPr lang="en-US" dirty="0" smtClean="0"/>
          </a:p>
          <a:p>
            <a:pPr lvl="1"/>
            <a:r>
              <a:rPr lang="en-US" dirty="0" smtClean="0"/>
              <a:t>Scan angle selection/correction?</a:t>
            </a:r>
            <a:endParaRPr lang="en-US" dirty="0"/>
          </a:p>
          <a:p>
            <a:endParaRPr lang="en-GB" dirty="0" smtClean="0"/>
          </a:p>
          <a:p>
            <a:r>
              <a:rPr lang="en-GB" dirty="0" smtClean="0"/>
              <a:t>Can/should we develop GSICS inter-calibration products?</a:t>
            </a:r>
          </a:p>
          <a:p>
            <a:pPr lvl="1"/>
            <a:r>
              <a:rPr lang="en-GB" dirty="0" smtClean="0"/>
              <a:t>Calibration/Corrections?</a:t>
            </a:r>
          </a:p>
          <a:p>
            <a:pPr lvl="1"/>
            <a:r>
              <a:rPr lang="en-GB" dirty="0" smtClean="0"/>
              <a:t>Or inter-calibration algorithms?</a:t>
            </a:r>
          </a:p>
          <a:p>
            <a:pPr lvl="1"/>
            <a:r>
              <a:rPr lang="en-GB" dirty="0" smtClean="0"/>
              <a:t>Near-Real-Time? Re-analysis? FCDR Support?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627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ewgraph Landscape Template [Read-Only]" id="{3D504BAE-B617-46E5-BC29-A2E5D16C4E40}" vid="{81130204-6B6C-4189-BC8B-F18C686F8D9F}"/>
    </a:ext>
  </a:extLst>
</a:theme>
</file>

<file path=ppt/theme/theme2.xml><?xml version="1.0" encoding="utf-8"?>
<a:theme xmlns:a="http://schemas.openxmlformats.org/drawingml/2006/main" name="JPSS_Powerpoint_Custom_Template_v1-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(viewgraph VWG) Landscape Template</Template>
  <TotalTime>114</TotalTime>
  <Words>376</Words>
  <Application>Microsoft Office PowerPoint</Application>
  <PresentationFormat>A4 Paper (210x297 mm)</PresentationFormat>
  <Paragraphs>85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Century Gothic</vt:lpstr>
      <vt:lpstr>Helvetica</vt:lpstr>
      <vt:lpstr>Lucida Grande</vt:lpstr>
      <vt:lpstr>Questrial</vt:lpstr>
      <vt:lpstr>Tahoma</vt:lpstr>
      <vt:lpstr>Times New Roman</vt:lpstr>
      <vt:lpstr>Viewgraph Landscape Template</vt:lpstr>
      <vt:lpstr>JPSS_Powerpoint_Custom_Template_v1-ARIAL</vt:lpstr>
      <vt:lpstr>Clip</vt:lpstr>
      <vt:lpstr>PowerPoint Presentation</vt:lpstr>
      <vt:lpstr>Background</vt:lpstr>
      <vt:lpstr>Passive Microwave Imagers: Current and Planned</vt:lpstr>
      <vt:lpstr>WMO OSCAR Gap Analysis for 8-12 GHz</vt:lpstr>
      <vt:lpstr>WMO OSCAR Gap Analysis for 12-20 GHz</vt:lpstr>
      <vt:lpstr>WMO OSCAR Gap Analysis for 20-26 GHz</vt:lpstr>
      <vt:lpstr>WMO OSCAR Gap Analysis for 26-40 GHz</vt:lpstr>
      <vt:lpstr>WMO OSCAR Gap Analysis for 70-110 GHz</vt:lpstr>
      <vt:lpstr>Discussion</vt:lpstr>
    </vt:vector>
  </TitlesOfParts>
  <Company>EUMETSAT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Hewison</dc:creator>
  <cp:lastModifiedBy>Tim Hewison</cp:lastModifiedBy>
  <cp:revision>7</cp:revision>
  <cp:lastPrinted>2006-03-06T14:11:17Z</cp:lastPrinted>
  <dcterms:created xsi:type="dcterms:W3CDTF">2018-05-22T07:14:41Z</dcterms:created>
  <dcterms:modified xsi:type="dcterms:W3CDTF">2018-05-22T09:28:33Z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E_CONFID">
    <vt:lpwstr>Classification</vt:lpwstr>
  </property>
  <property fmtid="{D5CDD505-2E9C-101B-9397-08002B2CF9AE}" pid="3" name="DM_E_DOC_NO">
    <vt:lpwstr>EUM/GES/TEM/07/2025</vt:lpwstr>
  </property>
  <property fmtid="{D5CDD505-2E9C-101B-9397-08002B2CF9AE}" pid="4" name="DM_E_ISS_DATE">
    <vt:lpwstr>12 January 2018</vt:lpwstr>
  </property>
  <property fmtid="{D5CDD505-2E9C-101B-9397-08002B2CF9AE}" pid="5" name="DM_E_VER_NO">
    <vt:lpwstr>2U</vt:lpwstr>
  </property>
  <property fmtid="{D5CDD505-2E9C-101B-9397-08002B2CF9AE}" pid="6" name="DM_DOCNAME">
    <vt:lpwstr>Viewgraph Landscape Template </vt:lpwstr>
  </property>
</Properties>
</file>