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0" r:id="rId3"/>
    <p:sldId id="293" r:id="rId4"/>
    <p:sldId id="294" r:id="rId5"/>
    <p:sldId id="295" r:id="rId6"/>
    <p:sldId id="292" r:id="rId7"/>
    <p:sldId id="297" r:id="rId8"/>
    <p:sldId id="298" r:id="rId9"/>
    <p:sldId id="299" r:id="rId10"/>
    <p:sldId id="301" r:id="rId11"/>
    <p:sldId id="308" r:id="rId12"/>
    <p:sldId id="309" r:id="rId13"/>
    <p:sldId id="306" r:id="rId14"/>
    <p:sldId id="311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4D2B6-D4A1-9840-9F24-E5C753EA8271}">
          <p14:sldIdLst>
            <p14:sldId id="256"/>
            <p14:sldId id="310"/>
            <p14:sldId id="293"/>
            <p14:sldId id="294"/>
            <p14:sldId id="295"/>
            <p14:sldId id="292"/>
            <p14:sldId id="297"/>
            <p14:sldId id="298"/>
            <p14:sldId id="299"/>
            <p14:sldId id="301"/>
            <p14:sldId id="308"/>
            <p14:sldId id="309"/>
            <p14:sldId id="30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6" d="100"/>
        <a:sy n="206" d="100"/>
      </p:scale>
      <p:origin x="0" y="9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72A47-8F70-7743-91C6-04E953022D11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FE5DA-7EA9-F740-8D31-55E70E5A7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38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6AD8A-5620-A243-BF6C-ACCA25649ABA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7121B-FA97-5645-9D76-9E9A259E9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3ABB-94DA-AC4F-9893-B1D51712B5B6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3783D-170A-6C4A-AA57-7A731B40A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7C242-000A-5D44-9666-3A366D063DA4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432F-2412-544C-86CD-C8F0D1131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757A-5805-8043-B3DF-E274B8EC879E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E52E6-C98D-244F-BC53-461818609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7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1FB1-C0B1-E249-85C0-44C70268C255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C75F1-1F39-9D4D-81DD-314F7F1B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1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C67D-46E7-D142-A9ED-CC91106E0401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100E2-F161-5A47-88A4-1EAA312F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8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449CE-010D-F248-A5AD-1796EC00D099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3EEE2-21B5-E146-854C-6B9E4294C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2A3C-AAC6-C545-8FC0-1B7BB448650F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F0DA1-5354-B34A-9B9F-0001F7B60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3FCE-CA5C-9844-942A-6954EE349DF7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660F9-BEF5-784C-B435-F82841FF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5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44502-02B9-1847-A8A5-C88E45CA7903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0767-C2DC-2E48-ABF2-AA35D5645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0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7572-E5B7-2D4E-B552-AF6182AF9499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146-9087-C644-91C6-19B28C408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4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BA61-E964-A44B-9E4D-862F6150E579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1CD3-AEA6-7341-B025-93264082F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6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FA1C4B-F450-9F4C-B970-1F8D914158C9}" type="datetimeFigureOut">
              <a:rPr lang="en-US"/>
              <a:pPr>
                <a:defRPr/>
              </a:pPr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0BF47B-6694-804D-980F-96ADA3AEB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0"/>
            <a:ext cx="13366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tiff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12" Type="http://schemas.openxmlformats.org/officeDocument/2006/relationships/image" Target="../media/image2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1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jp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834390" y="2045970"/>
            <a:ext cx="7772400" cy="1531621"/>
          </a:xfrm>
        </p:spPr>
        <p:txBody>
          <a:bodyPr/>
          <a:lstStyle/>
          <a:p>
            <a:r>
              <a:rPr lang="en-US" sz="3200" b="1" dirty="0"/>
              <a:t>The Langley approach to correct convolution errors of inter-calibration between broad-band and hyper-spectral sensors</a:t>
            </a:r>
            <a:br>
              <a:rPr lang="en-US" sz="3200" b="1" dirty="0"/>
            </a:br>
            <a:endParaRPr lang="en-US" sz="3200" dirty="0">
              <a:latin typeface="Calibri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C07BB9E-3B8C-B545-884B-2EE05BE95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Wan Wu, Xu Liu, and </a:t>
            </a:r>
            <a:r>
              <a:rPr lang="en-US" dirty="0" err="1"/>
              <a:t>Qiguang</a:t>
            </a:r>
            <a:r>
              <a:rPr lang="en-US" dirty="0"/>
              <a:t> Yang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MODIS (Band 22) -</a:t>
            </a:r>
            <a:r>
              <a:rPr lang="en-US" sz="2400" dirty="0" err="1"/>
              <a:t>CrIS</a:t>
            </a:r>
            <a:r>
              <a:rPr lang="en-US" sz="2400" dirty="0"/>
              <a:t> (</a:t>
            </a:r>
            <a:r>
              <a:rPr lang="en-US" sz="2400" dirty="0" err="1"/>
              <a:t>blackman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inter-calibration error before correction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975998-0BE8-C041-8F1E-BB7EB180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0" y="128778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CF12-0351-8B44-A899-A446EAC9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MODIS (Band 22) -</a:t>
            </a:r>
            <a:r>
              <a:rPr lang="en-US" sz="2400" dirty="0" err="1"/>
              <a:t>CrIS</a:t>
            </a:r>
            <a:r>
              <a:rPr lang="en-US" sz="2400" dirty="0"/>
              <a:t> (</a:t>
            </a:r>
            <a:r>
              <a:rPr lang="en-US" sz="2400" dirty="0" err="1"/>
              <a:t>blackman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inter-calibration error after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13486-DDEC-544D-91A1-9D4EF59C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7450"/>
            <a:ext cx="4770120" cy="3577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3ED1C-7373-C946-BDE2-1A1DCC1B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2457450"/>
            <a:ext cx="477012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11DA-0507-A14F-A5DA-A9CAC8634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MODIS (Band 22) -</a:t>
            </a:r>
            <a:r>
              <a:rPr lang="en-US" sz="2400" dirty="0" err="1"/>
              <a:t>CrIS</a:t>
            </a:r>
            <a:r>
              <a:rPr lang="en-US" sz="2400" dirty="0"/>
              <a:t> (</a:t>
            </a:r>
            <a:r>
              <a:rPr lang="en-US" sz="2400" dirty="0" err="1"/>
              <a:t>blackman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inter-calibration error after correction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A2BED-3786-1743-879E-7DC07A4A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7468"/>
            <a:ext cx="4617720" cy="346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BF8F9-2ADF-844D-85F5-3CCD64DF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2634614"/>
            <a:ext cx="4594860" cy="34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2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Spectral gap filling for MODIS band 29 region</a:t>
            </a:r>
            <a:br>
              <a:rPr lang="en-US" sz="2400" dirty="0"/>
            </a:br>
            <a:r>
              <a:rPr lang="en-US" sz="2400" dirty="0"/>
              <a:t> Langley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F295D-3371-F246-A541-A37D9A25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69048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CE3C-3E9C-AD45-848D-7DB99EFEF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400" dirty="0"/>
              <a:t>Spectral gap filling for MODIS band 29 region</a:t>
            </a:r>
            <a:br>
              <a:rPr lang="en-US" sz="2400" dirty="0"/>
            </a:br>
            <a:r>
              <a:rPr lang="en-US" sz="2400" dirty="0"/>
              <a:t>JAM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5C5B3-B28D-FC4B-A43F-0452AFB69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3335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1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ABEF-8BD3-1D41-8F56-BF486A91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0993-6BD2-DA4B-93C4-267FC831C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0210"/>
            <a:ext cx="8229600" cy="4525963"/>
          </a:xfrm>
        </p:spPr>
        <p:txBody>
          <a:bodyPr/>
          <a:lstStyle/>
          <a:p>
            <a:r>
              <a:rPr lang="en-US" sz="2400" dirty="0"/>
              <a:t>Motivation: 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/>
              <a:t>To correct convolution errors of inter-calibration between broadband and hyperspectral sensors (either due to spectral gaps or inadequate spectral sampling)</a:t>
            </a:r>
          </a:p>
          <a:p>
            <a:endParaRPr lang="en-US" sz="2400" dirty="0"/>
          </a:p>
          <a:p>
            <a:r>
              <a:rPr lang="en-US" sz="2400" dirty="0"/>
              <a:t>Methodology: 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/>
              <a:t>Use line-by-line radiative transfer results to accurately characterize the inter-</a:t>
            </a:r>
            <a:r>
              <a:rPr lang="en-US" sz="2000" dirty="0" err="1"/>
              <a:t>cal</a:t>
            </a:r>
            <a:r>
              <a:rPr lang="en-US" sz="2000" dirty="0"/>
              <a:t> errors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/>
              <a:t>Derive the spectral correlation relationship between the available spectral information and the missing spectral information using simulation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3A3BB1-20EC-6144-9F98-BD5CE73F6B2D}"/>
                  </a:ext>
                </a:extLst>
              </p:cNvPr>
              <p:cNvSpPr txBox="1"/>
              <p:nvPr/>
            </p:nvSpPr>
            <p:spPr>
              <a:xfrm>
                <a:off x="656203" y="5662649"/>
                <a:ext cx="8209935" cy="13385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𝑚𝑖𝑠𝑠𝑖𝑛𝑔</m:t>
                          </m:r>
                        </m:sup>
                      </m:sSubSup>
                      <m:r>
                        <a:rPr lang="en-US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,0</m:t>
                          </m:r>
                        </m:sub>
                      </m:sSub>
                      <m:r>
                        <a:rPr lang="en-US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𝑛𝑐h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𝑒𝑥𝑖𝑠𝑡𝑖𝑛𝑔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𝑚𝑖𝑠𝑠𝑖𝑛𝑔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𝑐h𝑎𝑛𝑛𝑒𝑙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𝑛𝑢𝑚𝑏𝑒𝑟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𝑒𝑥𝑖𝑠𝑡𝑖𝑛𝑔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𝑐h𝑎𝑛𝑛𝑒𝑙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𝑛𝑢𝑚𝑏𝑒𝑟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3A3BB1-20EC-6144-9F98-BD5CE73F6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03" y="5662649"/>
                <a:ext cx="8209935" cy="1338508"/>
              </a:xfrm>
              <a:prstGeom prst="rect">
                <a:avLst/>
              </a:prstGeom>
              <a:blipFill>
                <a:blip r:embed="rId2"/>
                <a:stretch>
                  <a:fillRect t="-65094" b="-6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3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3401" r="10115" b="22048"/>
          <a:stretch/>
        </p:blipFill>
        <p:spPr bwMode="auto">
          <a:xfrm>
            <a:off x="4691454" y="1081548"/>
            <a:ext cx="4201299" cy="2910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/Volumes/MyBook/data2_3400/home/wnwu/inter_cal/wnwu@lou.nas.nasa.gov/final_plots/cris_conv_err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25275" r="9466" b="23705"/>
          <a:stretch/>
        </p:blipFill>
        <p:spPr bwMode="auto">
          <a:xfrm>
            <a:off x="4827639" y="3991897"/>
            <a:ext cx="4227871" cy="2866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/Volumes/MyBook/data2_3400/home/wnwu/inter_cal/wnwu@lou.nas.nasa.gov/final_plots/airs_real_conv_err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25269" r="9458" b="23395"/>
          <a:stretch/>
        </p:blipFill>
        <p:spPr bwMode="auto">
          <a:xfrm>
            <a:off x="47374" y="4087973"/>
            <a:ext cx="4272088" cy="27864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945572" y="1324842"/>
            <a:ext cx="1200107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MODIS</a:t>
            </a:r>
          </a:p>
        </p:txBody>
      </p:sp>
      <p:sp>
        <p:nvSpPr>
          <p:cNvPr id="10" name="Oval 9"/>
          <p:cNvSpPr/>
          <p:nvPr/>
        </p:nvSpPr>
        <p:spPr>
          <a:xfrm>
            <a:off x="3241878" y="1543051"/>
            <a:ext cx="997528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IASI</a:t>
            </a:r>
          </a:p>
        </p:txBody>
      </p:sp>
      <p:sp>
        <p:nvSpPr>
          <p:cNvPr id="11" name="Oval 10"/>
          <p:cNvSpPr/>
          <p:nvPr/>
        </p:nvSpPr>
        <p:spPr>
          <a:xfrm>
            <a:off x="2410692" y="2348746"/>
            <a:ext cx="1184563" cy="472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48152" y="2910386"/>
            <a:ext cx="997528" cy="4364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766455" y="1844387"/>
            <a:ext cx="644237" cy="504359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98921" y="1612591"/>
            <a:ext cx="976788" cy="70872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82446" y="1931776"/>
            <a:ext cx="123781" cy="808093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33137" y="1406464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IASI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79966" y="4238188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3029" y="5702125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400" dirty="0"/>
              <a:t>MODIS calibrated by IASI, </a:t>
            </a:r>
            <a:r>
              <a:rPr lang="en-US" sz="2400" dirty="0" err="1"/>
              <a:t>CrIS</a:t>
            </a:r>
            <a:r>
              <a:rPr lang="en-US" sz="2400" dirty="0"/>
              <a:t>, and AIRS</a:t>
            </a:r>
          </a:p>
        </p:txBody>
      </p:sp>
    </p:spTree>
    <p:extLst>
      <p:ext uri="{BB962C8B-B14F-4D97-AF65-F5344CB8AC3E}">
        <p14:creationId xmlns:p14="http://schemas.microsoft.com/office/powerpoint/2010/main" val="185766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MODIS-</a:t>
            </a:r>
            <a:r>
              <a:rPr lang="en-US" sz="2700" dirty="0" err="1"/>
              <a:t>CrIS</a:t>
            </a:r>
            <a:r>
              <a:rPr lang="en-US" sz="2700" dirty="0"/>
              <a:t> convolution errors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498" y="5210930"/>
            <a:ext cx="2739737" cy="1080655"/>
          </a:xfrm>
          <a:prstGeom prst="rect">
            <a:avLst/>
          </a:prstGeom>
        </p:spPr>
      </p:pic>
      <p:pic>
        <p:nvPicPr>
          <p:cNvPr id="7" name="Picture 6" descr="CrIS_srf/SRF_CRIS_BLK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25464" r="9332" b="22828"/>
          <a:stretch/>
        </p:blipFill>
        <p:spPr bwMode="auto">
          <a:xfrm>
            <a:off x="6065761" y="3183419"/>
            <a:ext cx="2247659" cy="157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rIS_srf/SRF_CRIS_BOX.pd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4879" r="7824" b="22528"/>
          <a:stretch/>
        </p:blipFill>
        <p:spPr bwMode="auto">
          <a:xfrm>
            <a:off x="6000193" y="1372791"/>
            <a:ext cx="2313227" cy="1586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/Volumes/MyBook/data2_3400/home/wnwu/inter_cal/wnwu@lou.nas.nasa.gov/final_plots/cc_cris_comp_selec.pd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4293" r="8691" b="24188"/>
          <a:stretch/>
        </p:blipFill>
        <p:spPr bwMode="auto">
          <a:xfrm>
            <a:off x="0" y="1258528"/>
            <a:ext cx="5417574" cy="5270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20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MODIS-AIRS convolution errors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967578" y="5408095"/>
            <a:ext cx="3176422" cy="13294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78858" y="5408096"/>
            <a:ext cx="3145707" cy="1329441"/>
          </a:xfrm>
          <a:prstGeom prst="rect">
            <a:avLst/>
          </a:prstGeom>
        </p:spPr>
      </p:pic>
      <p:pic>
        <p:nvPicPr>
          <p:cNvPr id="10" name="Picture 9" descr="conv_err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5122" r="2365" b="50434"/>
          <a:stretch/>
        </p:blipFill>
        <p:spPr>
          <a:xfrm>
            <a:off x="468" y="5408096"/>
            <a:ext cx="3080565" cy="1356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37"/>
          <a:stretch/>
        </p:blipFill>
        <p:spPr>
          <a:xfrm>
            <a:off x="7049728" y="3411793"/>
            <a:ext cx="2094271" cy="1868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9243"/>
          <a:stretch/>
        </p:blipFill>
        <p:spPr>
          <a:xfrm>
            <a:off x="7049728" y="1458652"/>
            <a:ext cx="2000289" cy="17564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7703"/>
          <a:stretch/>
        </p:blipFill>
        <p:spPr>
          <a:xfrm>
            <a:off x="4966279" y="3411793"/>
            <a:ext cx="2002598" cy="18197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608" y="1458651"/>
            <a:ext cx="2044120" cy="19265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894" y="3430142"/>
            <a:ext cx="1982443" cy="1801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8858" y="1458649"/>
            <a:ext cx="2026750" cy="19260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633" y="4154377"/>
            <a:ext cx="2535868" cy="1243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019" y="1489316"/>
            <a:ext cx="2569462" cy="13396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974" y="2933818"/>
            <a:ext cx="2569462" cy="12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Langley vs JAM gap filling approach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D61F7-FE3F-D04E-BFD2-AA934CCC58BD}"/>
              </a:ext>
            </a:extLst>
          </p:cNvPr>
          <p:cNvSpPr/>
          <p:nvPr/>
        </p:nvSpPr>
        <p:spPr>
          <a:xfrm>
            <a:off x="971550" y="1548061"/>
            <a:ext cx="792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The regression relationship is derived using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thousands of </a:t>
            </a:r>
            <a:r>
              <a:rPr lang="en-US" dirty="0">
                <a:ea typeface="Calibri" charset="0"/>
                <a:cs typeface="Calibri" charset="0"/>
              </a:rPr>
              <a:t>cases that cover various surface, cloud, atmospheric conditions. </a:t>
            </a:r>
          </a:p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It is both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scene dependent </a:t>
            </a:r>
            <a:r>
              <a:rPr lang="en-US" dirty="0">
                <a:ea typeface="Calibri" charset="0"/>
                <a:cs typeface="Calibri" charset="0"/>
              </a:rPr>
              <a:t>and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channel dependent </a:t>
            </a:r>
          </a:p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 The regression relationship is directly established between the spectral radiance in the gap region and the spectral radiance outside of the gap.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One regression relationship works for 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C5955-6E77-5C40-86EB-BF310E59D37B}"/>
              </a:ext>
            </a:extLst>
          </p:cNvPr>
          <p:cNvSpPr/>
          <p:nvPr/>
        </p:nvSpPr>
        <p:spPr>
          <a:xfrm>
            <a:off x="971550" y="3432810"/>
            <a:ext cx="82181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The regression relationship is derived using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Eight </a:t>
            </a:r>
            <a:r>
              <a:rPr lang="en-US" dirty="0">
                <a:ea typeface="Calibri" charset="0"/>
                <a:cs typeface="Calibri" charset="0"/>
              </a:rPr>
              <a:t>cases that cover both clear and cloudy sky conditions. </a:t>
            </a:r>
          </a:p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It is both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scene dependent, </a:t>
            </a:r>
            <a:r>
              <a:rPr lang="en-US" dirty="0">
                <a:ea typeface="Calibri" charset="0"/>
                <a:cs typeface="Calibri" charset="0"/>
              </a:rPr>
              <a:t>but not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channel dependent </a:t>
            </a:r>
          </a:p>
          <a:p>
            <a:pPr lvl="1">
              <a:buFont typeface="Wingdings" charset="2"/>
              <a:buChar char="v"/>
            </a:pPr>
            <a:r>
              <a:rPr lang="en-US" dirty="0">
                <a:ea typeface="Calibri" charset="0"/>
                <a:cs typeface="Calibri" charset="0"/>
              </a:rPr>
              <a:t> The regression relationship is established between the available  spectral radiance of each observation and the corresponding spectral radiance of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Eight </a:t>
            </a:r>
            <a:r>
              <a:rPr lang="en-US" dirty="0">
                <a:ea typeface="Calibri" charset="0"/>
                <a:cs typeface="Calibri" charset="0"/>
              </a:rPr>
              <a:t>simulated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 </a:t>
            </a:r>
            <a:r>
              <a:rPr lang="en-US" dirty="0">
                <a:ea typeface="Calibri" charset="0"/>
                <a:cs typeface="Calibri" charset="0"/>
              </a:rPr>
              <a:t>cases.  The same relationship is then used to predict the missing spectral radiance. </a:t>
            </a:r>
            <a:r>
              <a:rPr lang="en-US" dirty="0">
                <a:solidFill>
                  <a:srgbClr val="FF0000"/>
                </a:solidFill>
                <a:ea typeface="Calibri" charset="0"/>
                <a:cs typeface="Calibri" charset="0"/>
              </a:rPr>
              <a:t>The regression relationship has to be derived for each observation.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76365-3CF1-F443-A102-5C51995C97B9}"/>
              </a:ext>
            </a:extLst>
          </p:cNvPr>
          <p:cNvSpPr txBox="1"/>
          <p:nvPr/>
        </p:nvSpPr>
        <p:spPr>
          <a:xfrm>
            <a:off x="794385" y="5764331"/>
            <a:ext cx="7738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 gap approach may not be able to address large spectral gaps (e.g. missing </a:t>
            </a:r>
            <a:r>
              <a:rPr lang="en-US" dirty="0" err="1"/>
              <a:t>CrIS</a:t>
            </a:r>
            <a:r>
              <a:rPr lang="en-US" dirty="0"/>
              <a:t> or AIRS  spectra in the  MODIS band 29 region) due to the lack of available spectral radiance.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4E035-6747-974B-9452-B08626D605E2}"/>
              </a:ext>
            </a:extLst>
          </p:cNvPr>
          <p:cNvSpPr txBox="1"/>
          <p:nvPr/>
        </p:nvSpPr>
        <p:spPr>
          <a:xfrm>
            <a:off x="68580" y="2055892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Langley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F5455-011A-D04F-AA83-05C95C608BB5}"/>
              </a:ext>
            </a:extLst>
          </p:cNvPr>
          <p:cNvSpPr txBox="1"/>
          <p:nvPr/>
        </p:nvSpPr>
        <p:spPr>
          <a:xfrm>
            <a:off x="137160" y="4248914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</a:t>
            </a:r>
          </a:p>
        </p:txBody>
      </p:sp>
    </p:spTree>
    <p:extLst>
      <p:ext uri="{BB962C8B-B14F-4D97-AF65-F5344CB8AC3E}">
        <p14:creationId xmlns:p14="http://schemas.microsoft.com/office/powerpoint/2010/main" val="13904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19614"/>
            <a:ext cx="8078932" cy="994172"/>
          </a:xfrm>
        </p:spPr>
        <p:txBody>
          <a:bodyPr>
            <a:normAutofit/>
          </a:bodyPr>
          <a:lstStyle/>
          <a:p>
            <a:r>
              <a:rPr lang="en-US" sz="2400" dirty="0"/>
              <a:t>Small gap filling using both Langley and JAM approach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A756C-6FC9-E24A-99D1-7B3C463E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049" y="1565195"/>
            <a:ext cx="6333951" cy="520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41D5C-919E-F549-8533-6FFB4D04F254}"/>
              </a:ext>
            </a:extLst>
          </p:cNvPr>
          <p:cNvSpPr txBox="1"/>
          <p:nvPr/>
        </p:nvSpPr>
        <p:spPr>
          <a:xfrm>
            <a:off x="365760" y="2571750"/>
            <a:ext cx="220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MODIS-</a:t>
            </a:r>
            <a:r>
              <a:rPr lang="en-US" dirty="0" err="1"/>
              <a:t>CrIS</a:t>
            </a:r>
            <a:r>
              <a:rPr lang="en-US" dirty="0"/>
              <a:t> Errors before filling gaps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32913-C3E1-374F-91AF-0336E1EC0800}"/>
              </a:ext>
            </a:extLst>
          </p:cNvPr>
          <p:cNvSpPr txBox="1"/>
          <p:nvPr/>
        </p:nvSpPr>
        <p:spPr>
          <a:xfrm>
            <a:off x="365760" y="4724400"/>
            <a:ext cx="2205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MODIS-</a:t>
            </a:r>
            <a:r>
              <a:rPr lang="en-US" dirty="0" err="1"/>
              <a:t>CrIS</a:t>
            </a:r>
            <a:r>
              <a:rPr lang="en-US" dirty="0"/>
              <a:t> Errors after filling gaps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FA00"/>
                </a:solidFill>
              </a:rPr>
              <a:t>JAM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Langley</a:t>
            </a:r>
          </a:p>
        </p:txBody>
      </p:sp>
    </p:spTree>
    <p:extLst>
      <p:ext uri="{BB962C8B-B14F-4D97-AF65-F5344CB8AC3E}">
        <p14:creationId xmlns:p14="http://schemas.microsoft.com/office/powerpoint/2010/main" val="1694398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68" y="694518"/>
            <a:ext cx="8078932" cy="994172"/>
          </a:xfrm>
        </p:spPr>
        <p:txBody>
          <a:bodyPr>
            <a:normAutofit/>
          </a:bodyPr>
          <a:lstStyle/>
          <a:p>
            <a:r>
              <a:rPr lang="en-US" sz="2400" dirty="0"/>
              <a:t>MODIS-</a:t>
            </a:r>
            <a:r>
              <a:rPr lang="en-US" sz="2400" dirty="0" err="1"/>
              <a:t>CrIS</a:t>
            </a:r>
            <a:r>
              <a:rPr lang="en-US" sz="2400" dirty="0"/>
              <a:t> inter-calibration validation</a:t>
            </a:r>
            <a:br>
              <a:rPr lang="en-US" sz="2400" dirty="0"/>
            </a:br>
            <a:r>
              <a:rPr lang="en-US" sz="2400" dirty="0"/>
              <a:t>using real IASI data as an proxy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IASI, FTIR with evenly distributed spectral bins (645 cm</a:t>
            </a:r>
            <a:r>
              <a:rPr lang="en-US" sz="2000" baseline="30000" dirty="0"/>
              <a:t>-1  </a:t>
            </a:r>
            <a:r>
              <a:rPr lang="en-US" sz="2000" dirty="0"/>
              <a:t>- 2760 cm</a:t>
            </a:r>
            <a:r>
              <a:rPr lang="en-US" sz="2000" baseline="30000" dirty="0"/>
              <a:t>-1</a:t>
            </a:r>
            <a:r>
              <a:rPr lang="en-US" sz="2000" dirty="0"/>
              <a:t>  0.25 cm</a:t>
            </a:r>
            <a:r>
              <a:rPr lang="en-US" sz="2000" baseline="30000" dirty="0"/>
              <a:t>-1</a:t>
            </a:r>
            <a:r>
              <a:rPr lang="en-US" sz="2000" dirty="0"/>
              <a:t>)  -- Convolution errors are negligible due to its high spectral resolution.</a:t>
            </a:r>
          </a:p>
          <a:p>
            <a:endParaRPr lang="en-US" sz="2000" dirty="0"/>
          </a:p>
          <a:p>
            <a:r>
              <a:rPr lang="en-US" sz="2000" dirty="0"/>
              <a:t>Select IASI nadir observations  with adequate spatial and temporal coverage as data samples.</a:t>
            </a:r>
          </a:p>
          <a:p>
            <a:endParaRPr lang="en-US" sz="2000" dirty="0"/>
          </a:p>
          <a:p>
            <a:r>
              <a:rPr lang="en-US" sz="2000" dirty="0"/>
              <a:t>Generate </a:t>
            </a:r>
            <a:r>
              <a:rPr lang="en-US" sz="2000" dirty="0" err="1"/>
              <a:t>CrIS</a:t>
            </a:r>
            <a:r>
              <a:rPr lang="en-US" sz="2000" dirty="0"/>
              <a:t> spectra that is perfectly collocated and </a:t>
            </a:r>
            <a:r>
              <a:rPr lang="en-US" sz="2000" dirty="0" err="1"/>
              <a:t>radiometrically</a:t>
            </a:r>
            <a:r>
              <a:rPr lang="en-US" sz="2000" dirty="0"/>
              <a:t> calibrated with reference to the IASI spectra by:</a:t>
            </a:r>
          </a:p>
          <a:p>
            <a:pPr marL="0" indent="0">
              <a:buNone/>
            </a:pPr>
            <a:r>
              <a:rPr lang="en-US" sz="2000" dirty="0"/>
              <a:t> 		IASI spectra -&gt; </a:t>
            </a:r>
            <a:r>
              <a:rPr lang="en-US" sz="2000" dirty="0" err="1"/>
              <a:t>interferograms</a:t>
            </a:r>
            <a:r>
              <a:rPr lang="en-US" sz="2000" dirty="0"/>
              <a:t> -&gt; OPD truncation -&gt;  </a:t>
            </a:r>
            <a:r>
              <a:rPr lang="en-US" sz="2000" dirty="0" err="1"/>
              <a:t>CrIS</a:t>
            </a:r>
            <a:r>
              <a:rPr lang="en-US" sz="2000" dirty="0"/>
              <a:t> spectra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MODIS-</a:t>
            </a:r>
            <a:r>
              <a:rPr lang="en-US" sz="2000" dirty="0" err="1">
                <a:solidFill>
                  <a:srgbClr val="FF0000"/>
                </a:solidFill>
              </a:rPr>
              <a:t>CrIS</a:t>
            </a:r>
            <a:r>
              <a:rPr lang="en-US" sz="2000" dirty="0">
                <a:solidFill>
                  <a:srgbClr val="FF0000"/>
                </a:solidFill>
              </a:rPr>
              <a:t> inter-</a:t>
            </a:r>
            <a:r>
              <a:rPr lang="en-US" sz="2000" dirty="0" err="1">
                <a:solidFill>
                  <a:srgbClr val="FF0000"/>
                </a:solidFill>
              </a:rPr>
              <a:t>cal</a:t>
            </a:r>
            <a:r>
              <a:rPr lang="en-US" sz="2000" dirty="0">
                <a:solidFill>
                  <a:srgbClr val="FF0000"/>
                </a:solidFill>
              </a:rPr>
              <a:t> Errors =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</a:rPr>
              <a:t>“</a:t>
            </a:r>
            <a:r>
              <a:rPr lang="en-US" sz="2000" dirty="0" err="1">
                <a:solidFill>
                  <a:srgbClr val="FF0000"/>
                </a:solidFill>
              </a:rPr>
              <a:t>CrIS</a:t>
            </a:r>
            <a:r>
              <a:rPr lang="en-US" sz="2000" dirty="0">
                <a:solidFill>
                  <a:srgbClr val="FF0000"/>
                </a:solidFill>
              </a:rPr>
              <a:t> Convolved” MODIS - “IASI Convolved” MODIS </a:t>
            </a:r>
          </a:p>
        </p:txBody>
      </p:sp>
    </p:spTree>
    <p:extLst>
      <p:ext uri="{BB962C8B-B14F-4D97-AF65-F5344CB8AC3E}">
        <p14:creationId xmlns:p14="http://schemas.microsoft.com/office/powerpoint/2010/main" val="212098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Consistency check between Satellite data based</a:t>
            </a:r>
            <a:br>
              <a:rPr lang="en-US" sz="2400" dirty="0"/>
            </a:br>
            <a:r>
              <a:rPr lang="en-US" sz="2400" dirty="0"/>
              <a:t>results and the LBLRTM simulation based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 b="23477"/>
          <a:stretch/>
        </p:blipFill>
        <p:spPr>
          <a:xfrm>
            <a:off x="0" y="2330356"/>
            <a:ext cx="4709651" cy="2900405"/>
          </a:xfrm>
        </p:spPr>
      </p:pic>
      <p:pic>
        <p:nvPicPr>
          <p:cNvPr id="5" name="Picture 4" descr="/Volumes/MyBook/data2_3400/home/wnwu/inter_cal/wnwu@lou.nas.nasa.gov/final_plots/cris_conv_err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25275" r="9466" b="23705"/>
          <a:stretch/>
        </p:blipFill>
        <p:spPr bwMode="auto">
          <a:xfrm>
            <a:off x="4709651" y="2364658"/>
            <a:ext cx="4227871" cy="2866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786850"/>
      </p:ext>
    </p:extLst>
  </p:cSld>
  <p:clrMapOvr>
    <a:masterClrMapping/>
  </p:clrMapOvr>
</p:sld>
</file>

<file path=ppt/theme/theme1.xml><?xml version="1.0" encoding="utf-8"?>
<a:theme xmlns:a="http://schemas.openxmlformats.org/drawingml/2006/main" name="NAS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NASA.pot</Template>
  <TotalTime>19825</TotalTime>
  <Words>437</Words>
  <Application>Microsoft Macintosh PowerPoint</Application>
  <PresentationFormat>On-screen Show (4:3)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Cambria Math</vt:lpstr>
      <vt:lpstr>Wingdings</vt:lpstr>
      <vt:lpstr>NASA</vt:lpstr>
      <vt:lpstr>The Langley approach to correct convolution errors of inter-calibration between broad-band and hyper-spectral sensors </vt:lpstr>
      <vt:lpstr>Introduction</vt:lpstr>
      <vt:lpstr>MODIS calibrated by IASI, CrIS, and AIRS</vt:lpstr>
      <vt:lpstr>MODIS-CrIS convolution errors</vt:lpstr>
      <vt:lpstr>MODIS-AIRS convolution errors</vt:lpstr>
      <vt:lpstr>Langley vs JAM gap filling approach</vt:lpstr>
      <vt:lpstr>Small gap filling using both Langley and JAM approach</vt:lpstr>
      <vt:lpstr>MODIS-CrIS inter-calibration validation using real IASI data as an proxy</vt:lpstr>
      <vt:lpstr>Consistency check between Satellite data based results and the LBLRTM simulation based results</vt:lpstr>
      <vt:lpstr>MODIS (Band 22) -CrIS (blackman) inter-calibration error before correction</vt:lpstr>
      <vt:lpstr>MODIS (Band 22) -CrIS (blackman) inter-calibration error after correction</vt:lpstr>
      <vt:lpstr>MODIS (Band 22) -CrIS (blackman) inter-calibration error after correction</vt:lpstr>
      <vt:lpstr>Spectral gap filling for MODIS band 29 region  Langley</vt:lpstr>
      <vt:lpstr>Spectral gap filling for MODIS band 29 region JAM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Wu, Wan  (LARC-E303)[SCIENCE SYSTEMS AND APPLICATIONS, INC]</dc:creator>
  <cp:lastModifiedBy>Microsoft Office User</cp:lastModifiedBy>
  <cp:revision>336</cp:revision>
  <cp:lastPrinted>2018-06-04T19:06:24Z</cp:lastPrinted>
  <dcterms:created xsi:type="dcterms:W3CDTF">2015-11-20T17:30:18Z</dcterms:created>
  <dcterms:modified xsi:type="dcterms:W3CDTF">2018-06-04T20:08:36Z</dcterms:modified>
</cp:coreProperties>
</file>