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72" r:id="rId4"/>
    <p:sldId id="263" r:id="rId5"/>
    <p:sldId id="270" r:id="rId6"/>
    <p:sldId id="266" r:id="rId7"/>
    <p:sldId id="265" r:id="rId8"/>
    <p:sldId id="258" r:id="rId9"/>
    <p:sldId id="259" r:id="rId10"/>
    <p:sldId id="260" r:id="rId11"/>
    <p:sldId id="261" r:id="rId12"/>
    <p:sldId id="271" r:id="rId13"/>
    <p:sldId id="268" r:id="rId14"/>
    <p:sldId id="264" r:id="rId15"/>
    <p:sldId id="273" r:id="rId16"/>
    <p:sldId id="269" r:id="rId17"/>
    <p:sldId id="26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3686136601703"/>
          <c:y val="0.15714322252423393"/>
          <c:w val="0.52210579986204753"/>
          <c:h val="0.7380969542804926"/>
        </c:manualLayout>
      </c:layout>
      <c:scatterChart>
        <c:scatterStyle val="smoothMarker"/>
        <c:varyColors val="0"/>
        <c:ser>
          <c:idx val="0"/>
          <c:order val="0"/>
          <c:tx>
            <c:v>ch2_land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cheng_zhi_weighting_function!$F$3:$F$108</c:f>
              <c:numCache>
                <c:formatCode>General</c:formatCode>
                <c:ptCount val="106"/>
                <c:pt idx="0">
                  <c:v>5.8599999999999999E-2</c:v>
                </c:pt>
                <c:pt idx="1">
                  <c:v>5.9720000000000002E-2</c:v>
                </c:pt>
                <c:pt idx="2">
                  <c:v>6.1280000000000001E-2</c:v>
                </c:pt>
                <c:pt idx="3">
                  <c:v>6.3140000000000002E-2</c:v>
                </c:pt>
                <c:pt idx="4">
                  <c:v>6.5180000000000002E-2</c:v>
                </c:pt>
                <c:pt idx="5">
                  <c:v>6.7309999999999995E-2</c:v>
                </c:pt>
                <c:pt idx="6">
                  <c:v>6.9459999999999994E-2</c:v>
                </c:pt>
                <c:pt idx="7">
                  <c:v>7.152E-2</c:v>
                </c:pt>
                <c:pt idx="8">
                  <c:v>7.3349999999999999E-2</c:v>
                </c:pt>
                <c:pt idx="9">
                  <c:v>7.5029999999999999E-2</c:v>
                </c:pt>
                <c:pt idx="10">
                  <c:v>7.6539999999999997E-2</c:v>
                </c:pt>
                <c:pt idx="11">
                  <c:v>7.7850000000000003E-2</c:v>
                </c:pt>
                <c:pt idx="12">
                  <c:v>7.8950000000000006E-2</c:v>
                </c:pt>
                <c:pt idx="13">
                  <c:v>7.9820000000000002E-2</c:v>
                </c:pt>
                <c:pt idx="14">
                  <c:v>8.0299999999999996E-2</c:v>
                </c:pt>
                <c:pt idx="15">
                  <c:v>8.0460000000000004E-2</c:v>
                </c:pt>
                <c:pt idx="16">
                  <c:v>8.0369999999999997E-2</c:v>
                </c:pt>
                <c:pt idx="17">
                  <c:v>8.004E-2</c:v>
                </c:pt>
                <c:pt idx="18">
                  <c:v>7.9490000000000005E-2</c:v>
                </c:pt>
                <c:pt idx="19">
                  <c:v>7.8719999999999998E-2</c:v>
                </c:pt>
                <c:pt idx="20">
                  <c:v>7.775E-2</c:v>
                </c:pt>
                <c:pt idx="21">
                  <c:v>7.6350000000000001E-2</c:v>
                </c:pt>
                <c:pt idx="22">
                  <c:v>7.4770000000000003E-2</c:v>
                </c:pt>
                <c:pt idx="23">
                  <c:v>7.3039999999999994E-2</c:v>
                </c:pt>
                <c:pt idx="24">
                  <c:v>7.1190000000000003E-2</c:v>
                </c:pt>
                <c:pt idx="25">
                  <c:v>6.9220000000000004E-2</c:v>
                </c:pt>
                <c:pt idx="26">
                  <c:v>6.7159999999999997E-2</c:v>
                </c:pt>
                <c:pt idx="27">
                  <c:v>6.4960000000000004E-2</c:v>
                </c:pt>
                <c:pt idx="28">
                  <c:v>6.2590000000000007E-2</c:v>
                </c:pt>
                <c:pt idx="29">
                  <c:v>6.019E-2</c:v>
                </c:pt>
                <c:pt idx="30">
                  <c:v>5.7770000000000002E-2</c:v>
                </c:pt>
                <c:pt idx="31">
                  <c:v>5.5350000000000003E-2</c:v>
                </c:pt>
                <c:pt idx="32">
                  <c:v>5.2929999999999998E-2</c:v>
                </c:pt>
                <c:pt idx="33">
                  <c:v>5.0540000000000002E-2</c:v>
                </c:pt>
                <c:pt idx="34">
                  <c:v>4.7960000000000003E-2</c:v>
                </c:pt>
                <c:pt idx="35">
                  <c:v>4.5359999999999998E-2</c:v>
                </c:pt>
                <c:pt idx="36">
                  <c:v>4.283E-2</c:v>
                </c:pt>
                <c:pt idx="37">
                  <c:v>4.0399999999999998E-2</c:v>
                </c:pt>
                <c:pt idx="38">
                  <c:v>3.8059999999999997E-2</c:v>
                </c:pt>
                <c:pt idx="39">
                  <c:v>3.5799999999999998E-2</c:v>
                </c:pt>
                <c:pt idx="40">
                  <c:v>3.3649999999999999E-2</c:v>
                </c:pt>
                <c:pt idx="41">
                  <c:v>3.1600000000000003E-2</c:v>
                </c:pt>
                <c:pt idx="42">
                  <c:v>2.9649999999999999E-2</c:v>
                </c:pt>
                <c:pt idx="43">
                  <c:v>2.7810000000000001E-2</c:v>
                </c:pt>
                <c:pt idx="44">
                  <c:v>2.606E-2</c:v>
                </c:pt>
                <c:pt idx="45">
                  <c:v>2.4410000000000001E-2</c:v>
                </c:pt>
                <c:pt idx="46">
                  <c:v>2.2839999999999999E-2</c:v>
                </c:pt>
                <c:pt idx="47">
                  <c:v>2.137E-2</c:v>
                </c:pt>
                <c:pt idx="48">
                  <c:v>1.9970000000000002E-2</c:v>
                </c:pt>
                <c:pt idx="49">
                  <c:v>1.865E-2</c:v>
                </c:pt>
                <c:pt idx="50">
                  <c:v>1.7399999999999999E-2</c:v>
                </c:pt>
                <c:pt idx="51">
                  <c:v>1.6230000000000001E-2</c:v>
                </c:pt>
                <c:pt idx="52">
                  <c:v>1.512E-2</c:v>
                </c:pt>
                <c:pt idx="53">
                  <c:v>1.4080000000000001E-2</c:v>
                </c:pt>
                <c:pt idx="54">
                  <c:v>1.3089999999999999E-2</c:v>
                </c:pt>
                <c:pt idx="55">
                  <c:v>1.217E-2</c:v>
                </c:pt>
                <c:pt idx="56">
                  <c:v>1.1299999999999999E-2</c:v>
                </c:pt>
                <c:pt idx="57">
                  <c:v>1.048E-2</c:v>
                </c:pt>
                <c:pt idx="58">
                  <c:v>9.7199999999999995E-3</c:v>
                </c:pt>
                <c:pt idx="59">
                  <c:v>8.9999999999999993E-3</c:v>
                </c:pt>
                <c:pt idx="60">
                  <c:v>8.3300000000000006E-3</c:v>
                </c:pt>
                <c:pt idx="61">
                  <c:v>7.7000000000000002E-3</c:v>
                </c:pt>
                <c:pt idx="62">
                  <c:v>7.11E-3</c:v>
                </c:pt>
                <c:pt idx="63">
                  <c:v>6.5599999999999999E-3</c:v>
                </c:pt>
                <c:pt idx="64">
                  <c:v>6.0499999999999998E-3</c:v>
                </c:pt>
                <c:pt idx="65">
                  <c:v>5.5700000000000003E-3</c:v>
                </c:pt>
                <c:pt idx="66">
                  <c:v>5.13E-3</c:v>
                </c:pt>
                <c:pt idx="67">
                  <c:v>4.7200000000000002E-3</c:v>
                </c:pt>
                <c:pt idx="68">
                  <c:v>4.3499999999999997E-3</c:v>
                </c:pt>
                <c:pt idx="69">
                  <c:v>4.0000000000000001E-3</c:v>
                </c:pt>
                <c:pt idx="70">
                  <c:v>3.6800000000000001E-3</c:v>
                </c:pt>
                <c:pt idx="71">
                  <c:v>3.3800000000000002E-3</c:v>
                </c:pt>
                <c:pt idx="72">
                  <c:v>3.0999999999999999E-3</c:v>
                </c:pt>
                <c:pt idx="73">
                  <c:v>2.8500000000000001E-3</c:v>
                </c:pt>
                <c:pt idx="74">
                  <c:v>2.6099999999999999E-3</c:v>
                </c:pt>
                <c:pt idx="75">
                  <c:v>2.3999999999999998E-3</c:v>
                </c:pt>
                <c:pt idx="76">
                  <c:v>2.2000000000000001E-3</c:v>
                </c:pt>
                <c:pt idx="77">
                  <c:v>2.0200000000000001E-3</c:v>
                </c:pt>
                <c:pt idx="78">
                  <c:v>1.8500000000000001E-3</c:v>
                </c:pt>
                <c:pt idx="79">
                  <c:v>1.6900000000000001E-3</c:v>
                </c:pt>
                <c:pt idx="80">
                  <c:v>1.5499999999999999E-3</c:v>
                </c:pt>
                <c:pt idx="81">
                  <c:v>1.42E-3</c:v>
                </c:pt>
                <c:pt idx="82">
                  <c:v>1.2999999999999999E-3</c:v>
                </c:pt>
                <c:pt idx="83">
                  <c:v>1.1900000000000001E-3</c:v>
                </c:pt>
                <c:pt idx="84">
                  <c:v>1.09E-3</c:v>
                </c:pt>
                <c:pt idx="85">
                  <c:v>1E-3</c:v>
                </c:pt>
                <c:pt idx="86">
                  <c:v>9.1E-4</c:v>
                </c:pt>
                <c:pt idx="87">
                  <c:v>8.4000000000000003E-4</c:v>
                </c:pt>
                <c:pt idx="88">
                  <c:v>7.6999999999999996E-4</c:v>
                </c:pt>
                <c:pt idx="89">
                  <c:v>6.9999999999999999E-4</c:v>
                </c:pt>
                <c:pt idx="90">
                  <c:v>6.4000000000000005E-4</c:v>
                </c:pt>
                <c:pt idx="91">
                  <c:v>5.9000000000000003E-4</c:v>
                </c:pt>
                <c:pt idx="92">
                  <c:v>5.4000000000000001E-4</c:v>
                </c:pt>
                <c:pt idx="93">
                  <c:v>4.8999999999999998E-4</c:v>
                </c:pt>
                <c:pt idx="94">
                  <c:v>4.4999999999999999E-4</c:v>
                </c:pt>
                <c:pt idx="95">
                  <c:v>4.0999999999999999E-4</c:v>
                </c:pt>
                <c:pt idx="96">
                  <c:v>3.8000000000000002E-4</c:v>
                </c:pt>
                <c:pt idx="97">
                  <c:v>3.5E-4</c:v>
                </c:pt>
                <c:pt idx="98">
                  <c:v>3.2000000000000003E-4</c:v>
                </c:pt>
                <c:pt idx="99">
                  <c:v>2.9E-4</c:v>
                </c:pt>
                <c:pt idx="100">
                  <c:v>2.7E-4</c:v>
                </c:pt>
                <c:pt idx="101">
                  <c:v>2.4000000000000001E-4</c:v>
                </c:pt>
                <c:pt idx="102">
                  <c:v>2.2000000000000001E-4</c:v>
                </c:pt>
                <c:pt idx="103">
                  <c:v>2.1000000000000001E-4</c:v>
                </c:pt>
                <c:pt idx="104">
                  <c:v>1.9000000000000001E-4</c:v>
                </c:pt>
                <c:pt idx="105">
                  <c:v>1.7000000000000001E-4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B01-4E8D-B0AB-15421F407298}"/>
            </c:ext>
          </c:extLst>
        </c:ser>
        <c:ser>
          <c:idx val="1"/>
          <c:order val="1"/>
          <c:tx>
            <c:v>ch2_ocean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cheng_zhi_weighting_function!$N$3:$N$108</c:f>
              <c:numCache>
                <c:formatCode>General</c:formatCode>
                <c:ptCount val="106"/>
                <c:pt idx="0">
                  <c:v>6.7390000000000005E-2</c:v>
                </c:pt>
                <c:pt idx="1">
                  <c:v>6.6979999999999998E-2</c:v>
                </c:pt>
                <c:pt idx="2">
                  <c:v>6.7330000000000001E-2</c:v>
                </c:pt>
                <c:pt idx="3">
                  <c:v>6.8229999999999999E-2</c:v>
                </c:pt>
                <c:pt idx="4">
                  <c:v>6.9489999999999996E-2</c:v>
                </c:pt>
                <c:pt idx="5">
                  <c:v>7.0989999999999998E-2</c:v>
                </c:pt>
                <c:pt idx="6">
                  <c:v>7.2620000000000004E-2</c:v>
                </c:pt>
                <c:pt idx="7">
                  <c:v>7.424E-2</c:v>
                </c:pt>
                <c:pt idx="8">
                  <c:v>7.571E-2</c:v>
                </c:pt>
                <c:pt idx="9">
                  <c:v>7.7090000000000006E-2</c:v>
                </c:pt>
                <c:pt idx="10">
                  <c:v>7.8340000000000007E-2</c:v>
                </c:pt>
                <c:pt idx="11">
                  <c:v>7.9430000000000001E-2</c:v>
                </c:pt>
                <c:pt idx="12">
                  <c:v>8.0339999999999995E-2</c:v>
                </c:pt>
                <c:pt idx="13">
                  <c:v>8.1059999999999993E-2</c:v>
                </c:pt>
                <c:pt idx="14">
                  <c:v>8.14E-2</c:v>
                </c:pt>
                <c:pt idx="15">
                  <c:v>8.1430000000000002E-2</c:v>
                </c:pt>
                <c:pt idx="16">
                  <c:v>8.1240000000000007E-2</c:v>
                </c:pt>
                <c:pt idx="17">
                  <c:v>8.0820000000000003E-2</c:v>
                </c:pt>
                <c:pt idx="18">
                  <c:v>8.0189999999999997E-2</c:v>
                </c:pt>
                <c:pt idx="19">
                  <c:v>7.9350000000000004E-2</c:v>
                </c:pt>
                <c:pt idx="20">
                  <c:v>7.8320000000000001E-2</c:v>
                </c:pt>
                <c:pt idx="21">
                  <c:v>7.6859999999999998E-2</c:v>
                </c:pt>
                <c:pt idx="22">
                  <c:v>7.5230000000000005E-2</c:v>
                </c:pt>
                <c:pt idx="23">
                  <c:v>7.3459999999999998E-2</c:v>
                </c:pt>
                <c:pt idx="24">
                  <c:v>7.1569999999999995E-2</c:v>
                </c:pt>
                <c:pt idx="25">
                  <c:v>6.9559999999999997E-2</c:v>
                </c:pt>
                <c:pt idx="26">
                  <c:v>6.7470000000000002E-2</c:v>
                </c:pt>
                <c:pt idx="27">
                  <c:v>6.5250000000000002E-2</c:v>
                </c:pt>
                <c:pt idx="28">
                  <c:v>6.2850000000000003E-2</c:v>
                </c:pt>
                <c:pt idx="29">
                  <c:v>6.0429999999999998E-2</c:v>
                </c:pt>
                <c:pt idx="30">
                  <c:v>5.799E-2</c:v>
                </c:pt>
                <c:pt idx="31">
                  <c:v>5.5550000000000002E-2</c:v>
                </c:pt>
                <c:pt idx="32">
                  <c:v>5.3109999999999997E-2</c:v>
                </c:pt>
                <c:pt idx="33">
                  <c:v>5.0709999999999998E-2</c:v>
                </c:pt>
                <c:pt idx="34">
                  <c:v>4.8120000000000003E-2</c:v>
                </c:pt>
                <c:pt idx="35">
                  <c:v>4.5499999999999999E-2</c:v>
                </c:pt>
                <c:pt idx="36">
                  <c:v>4.2959999999999998E-2</c:v>
                </c:pt>
                <c:pt idx="37">
                  <c:v>4.052E-2</c:v>
                </c:pt>
                <c:pt idx="38">
                  <c:v>3.8159999999999999E-2</c:v>
                </c:pt>
                <c:pt idx="39">
                  <c:v>3.5900000000000001E-2</c:v>
                </c:pt>
                <c:pt idx="40">
                  <c:v>3.3739999999999999E-2</c:v>
                </c:pt>
                <c:pt idx="41">
                  <c:v>3.168E-2</c:v>
                </c:pt>
                <c:pt idx="42">
                  <c:v>2.9729999999999999E-2</c:v>
                </c:pt>
                <c:pt idx="43">
                  <c:v>2.7879999999999999E-2</c:v>
                </c:pt>
                <c:pt idx="44">
                  <c:v>2.613E-2</c:v>
                </c:pt>
                <c:pt idx="45">
                  <c:v>2.4469999999999999E-2</c:v>
                </c:pt>
                <c:pt idx="46">
                  <c:v>2.29E-2</c:v>
                </c:pt>
                <c:pt idx="47">
                  <c:v>2.1420000000000002E-2</c:v>
                </c:pt>
                <c:pt idx="48">
                  <c:v>2.002E-2</c:v>
                </c:pt>
                <c:pt idx="49">
                  <c:v>1.8689999999999998E-2</c:v>
                </c:pt>
                <c:pt idx="50">
                  <c:v>1.7440000000000001E-2</c:v>
                </c:pt>
                <c:pt idx="51">
                  <c:v>1.627E-2</c:v>
                </c:pt>
                <c:pt idx="52">
                  <c:v>1.515E-2</c:v>
                </c:pt>
                <c:pt idx="53">
                  <c:v>1.4109999999999999E-2</c:v>
                </c:pt>
                <c:pt idx="54">
                  <c:v>1.312E-2</c:v>
                </c:pt>
                <c:pt idx="55">
                  <c:v>1.2200000000000001E-2</c:v>
                </c:pt>
                <c:pt idx="56">
                  <c:v>1.132E-2</c:v>
                </c:pt>
                <c:pt idx="57">
                  <c:v>1.051E-2</c:v>
                </c:pt>
                <c:pt idx="58">
                  <c:v>9.7400000000000004E-3</c:v>
                </c:pt>
                <c:pt idx="59">
                  <c:v>9.0200000000000002E-3</c:v>
                </c:pt>
                <c:pt idx="60">
                  <c:v>8.3400000000000002E-3</c:v>
                </c:pt>
                <c:pt idx="61">
                  <c:v>7.7099999999999998E-3</c:v>
                </c:pt>
                <c:pt idx="62">
                  <c:v>7.1199999999999996E-3</c:v>
                </c:pt>
                <c:pt idx="63">
                  <c:v>6.5700000000000003E-3</c:v>
                </c:pt>
                <c:pt idx="64">
                  <c:v>6.0600000000000003E-3</c:v>
                </c:pt>
                <c:pt idx="65">
                  <c:v>5.5799999999999999E-3</c:v>
                </c:pt>
                <c:pt idx="66">
                  <c:v>5.1399999999999996E-3</c:v>
                </c:pt>
                <c:pt idx="67">
                  <c:v>4.7299999999999998E-3</c:v>
                </c:pt>
                <c:pt idx="68">
                  <c:v>4.3499999999999997E-3</c:v>
                </c:pt>
                <c:pt idx="69">
                  <c:v>4.0099999999999997E-3</c:v>
                </c:pt>
                <c:pt idx="70">
                  <c:v>3.6800000000000001E-3</c:v>
                </c:pt>
                <c:pt idx="71">
                  <c:v>3.3800000000000002E-3</c:v>
                </c:pt>
                <c:pt idx="72">
                  <c:v>3.1099999999999999E-3</c:v>
                </c:pt>
                <c:pt idx="73">
                  <c:v>2.8500000000000001E-3</c:v>
                </c:pt>
                <c:pt idx="74">
                  <c:v>2.6199999999999999E-3</c:v>
                </c:pt>
                <c:pt idx="75">
                  <c:v>2.3999999999999998E-3</c:v>
                </c:pt>
                <c:pt idx="76">
                  <c:v>2.2000000000000001E-3</c:v>
                </c:pt>
                <c:pt idx="77">
                  <c:v>2.0200000000000001E-3</c:v>
                </c:pt>
                <c:pt idx="78">
                  <c:v>1.8500000000000001E-3</c:v>
                </c:pt>
                <c:pt idx="79">
                  <c:v>1.6999999999999999E-3</c:v>
                </c:pt>
                <c:pt idx="80">
                  <c:v>1.5499999999999999E-3</c:v>
                </c:pt>
                <c:pt idx="81">
                  <c:v>1.42E-3</c:v>
                </c:pt>
                <c:pt idx="82">
                  <c:v>1.2999999999999999E-3</c:v>
                </c:pt>
                <c:pt idx="83">
                  <c:v>1.1900000000000001E-3</c:v>
                </c:pt>
                <c:pt idx="84">
                  <c:v>1.09E-3</c:v>
                </c:pt>
                <c:pt idx="85">
                  <c:v>1E-3</c:v>
                </c:pt>
                <c:pt idx="86">
                  <c:v>9.2000000000000003E-4</c:v>
                </c:pt>
                <c:pt idx="87">
                  <c:v>8.4000000000000003E-4</c:v>
                </c:pt>
                <c:pt idx="88">
                  <c:v>7.6999999999999996E-4</c:v>
                </c:pt>
                <c:pt idx="89">
                  <c:v>6.9999999999999999E-4</c:v>
                </c:pt>
                <c:pt idx="90">
                  <c:v>6.4000000000000005E-4</c:v>
                </c:pt>
                <c:pt idx="91">
                  <c:v>5.9000000000000003E-4</c:v>
                </c:pt>
                <c:pt idx="92">
                  <c:v>5.4000000000000001E-4</c:v>
                </c:pt>
                <c:pt idx="93">
                  <c:v>4.8999999999999998E-4</c:v>
                </c:pt>
                <c:pt idx="94">
                  <c:v>4.4999999999999999E-4</c:v>
                </c:pt>
                <c:pt idx="95">
                  <c:v>4.0999999999999999E-4</c:v>
                </c:pt>
                <c:pt idx="96">
                  <c:v>3.8000000000000002E-4</c:v>
                </c:pt>
                <c:pt idx="97">
                  <c:v>3.5E-4</c:v>
                </c:pt>
                <c:pt idx="98">
                  <c:v>3.2000000000000003E-4</c:v>
                </c:pt>
                <c:pt idx="99">
                  <c:v>2.9E-4</c:v>
                </c:pt>
                <c:pt idx="100">
                  <c:v>2.7E-4</c:v>
                </c:pt>
                <c:pt idx="101">
                  <c:v>2.4000000000000001E-4</c:v>
                </c:pt>
                <c:pt idx="102">
                  <c:v>2.2000000000000001E-4</c:v>
                </c:pt>
                <c:pt idx="103">
                  <c:v>2.1000000000000001E-4</c:v>
                </c:pt>
                <c:pt idx="104">
                  <c:v>1.9000000000000001E-4</c:v>
                </c:pt>
                <c:pt idx="105">
                  <c:v>1.7000000000000001E-4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B01-4E8D-B0AB-15421F407298}"/>
            </c:ext>
          </c:extLst>
        </c:ser>
        <c:ser>
          <c:idx val="2"/>
          <c:order val="2"/>
          <c:tx>
            <c:v>ch3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cheng_zhi_weighting_function!$O$3:$O$108</c:f>
              <c:numCache>
                <c:formatCode>General</c:formatCode>
                <c:ptCount val="106"/>
                <c:pt idx="0">
                  <c:v>3.2000000000000002E-3</c:v>
                </c:pt>
                <c:pt idx="1">
                  <c:v>3.5100000000000001E-3</c:v>
                </c:pt>
                <c:pt idx="2">
                  <c:v>4.0299999999999997E-3</c:v>
                </c:pt>
                <c:pt idx="3">
                  <c:v>4.7499999999999999E-3</c:v>
                </c:pt>
                <c:pt idx="4">
                  <c:v>5.6699999999999997E-3</c:v>
                </c:pt>
                <c:pt idx="5">
                  <c:v>6.8100000000000001E-3</c:v>
                </c:pt>
                <c:pt idx="6">
                  <c:v>8.1600000000000006E-3</c:v>
                </c:pt>
                <c:pt idx="7">
                  <c:v>9.7300000000000008E-3</c:v>
                </c:pt>
                <c:pt idx="8">
                  <c:v>1.153E-2</c:v>
                </c:pt>
                <c:pt idx="9">
                  <c:v>1.357E-2</c:v>
                </c:pt>
                <c:pt idx="10">
                  <c:v>1.5859999999999999E-2</c:v>
                </c:pt>
                <c:pt idx="11">
                  <c:v>1.84E-2</c:v>
                </c:pt>
                <c:pt idx="12">
                  <c:v>2.1190000000000001E-2</c:v>
                </c:pt>
                <c:pt idx="13">
                  <c:v>2.4240000000000001E-2</c:v>
                </c:pt>
                <c:pt idx="14">
                  <c:v>2.7480000000000001E-2</c:v>
                </c:pt>
                <c:pt idx="15">
                  <c:v>3.091E-2</c:v>
                </c:pt>
                <c:pt idx="16">
                  <c:v>3.4529999999999998E-2</c:v>
                </c:pt>
                <c:pt idx="17">
                  <c:v>3.832E-2</c:v>
                </c:pt>
                <c:pt idx="18">
                  <c:v>4.224E-2</c:v>
                </c:pt>
                <c:pt idx="19">
                  <c:v>4.6280000000000002E-2</c:v>
                </c:pt>
                <c:pt idx="20">
                  <c:v>5.0389999999999997E-2</c:v>
                </c:pt>
                <c:pt idx="21">
                  <c:v>5.4399999999999997E-2</c:v>
                </c:pt>
                <c:pt idx="22">
                  <c:v>5.8360000000000002E-2</c:v>
                </c:pt>
                <c:pt idx="23">
                  <c:v>6.2260000000000003E-2</c:v>
                </c:pt>
                <c:pt idx="24">
                  <c:v>6.6040000000000001E-2</c:v>
                </c:pt>
                <c:pt idx="25">
                  <c:v>6.9669999999999996E-2</c:v>
                </c:pt>
                <c:pt idx="26">
                  <c:v>7.3109999999999994E-2</c:v>
                </c:pt>
                <c:pt idx="27">
                  <c:v>7.6280000000000001E-2</c:v>
                </c:pt>
                <c:pt idx="28">
                  <c:v>7.9049999999999995E-2</c:v>
                </c:pt>
                <c:pt idx="29">
                  <c:v>8.1519999999999995E-2</c:v>
                </c:pt>
                <c:pt idx="30">
                  <c:v>8.3669999999999994E-2</c:v>
                </c:pt>
                <c:pt idx="31">
                  <c:v>8.5459999999999994E-2</c:v>
                </c:pt>
                <c:pt idx="32">
                  <c:v>8.6900000000000005E-2</c:v>
                </c:pt>
                <c:pt idx="33">
                  <c:v>8.7980000000000003E-2</c:v>
                </c:pt>
                <c:pt idx="34">
                  <c:v>8.8300000000000003E-2</c:v>
                </c:pt>
                <c:pt idx="35">
                  <c:v>8.8039999999999993E-2</c:v>
                </c:pt>
                <c:pt idx="36">
                  <c:v>8.7400000000000005E-2</c:v>
                </c:pt>
                <c:pt idx="37">
                  <c:v>8.6400000000000005E-2</c:v>
                </c:pt>
                <c:pt idx="38">
                  <c:v>8.5059999999999997E-2</c:v>
                </c:pt>
                <c:pt idx="39">
                  <c:v>8.3419999999999994E-2</c:v>
                </c:pt>
                <c:pt idx="40">
                  <c:v>8.1490000000000007E-2</c:v>
                </c:pt>
                <c:pt idx="41">
                  <c:v>7.9219999999999999E-2</c:v>
                </c:pt>
                <c:pt idx="42">
                  <c:v>7.6730000000000007E-2</c:v>
                </c:pt>
                <c:pt idx="43">
                  <c:v>7.4069999999999997E-2</c:v>
                </c:pt>
                <c:pt idx="44">
                  <c:v>7.1260000000000004E-2</c:v>
                </c:pt>
                <c:pt idx="45">
                  <c:v>6.8330000000000002E-2</c:v>
                </c:pt>
                <c:pt idx="46">
                  <c:v>6.5320000000000003E-2</c:v>
                </c:pt>
                <c:pt idx="47">
                  <c:v>6.2260000000000003E-2</c:v>
                </c:pt>
                <c:pt idx="48">
                  <c:v>5.9159999999999997E-2</c:v>
                </c:pt>
                <c:pt idx="49">
                  <c:v>5.6070000000000002E-2</c:v>
                </c:pt>
                <c:pt idx="50">
                  <c:v>5.2999999999999999E-2</c:v>
                </c:pt>
                <c:pt idx="51">
                  <c:v>4.9959999999999997E-2</c:v>
                </c:pt>
                <c:pt idx="52">
                  <c:v>4.6989999999999997E-2</c:v>
                </c:pt>
                <c:pt idx="53">
                  <c:v>4.4089999999999997E-2</c:v>
                </c:pt>
                <c:pt idx="54">
                  <c:v>4.129E-2</c:v>
                </c:pt>
                <c:pt idx="55">
                  <c:v>3.8580000000000003E-2</c:v>
                </c:pt>
                <c:pt idx="56">
                  <c:v>3.5979999999999998E-2</c:v>
                </c:pt>
                <c:pt idx="57">
                  <c:v>3.3500000000000002E-2</c:v>
                </c:pt>
                <c:pt idx="58">
                  <c:v>3.1130000000000001E-2</c:v>
                </c:pt>
                <c:pt idx="59">
                  <c:v>2.8879999999999999E-2</c:v>
                </c:pt>
                <c:pt idx="60">
                  <c:v>2.6759999999999999E-2</c:v>
                </c:pt>
                <c:pt idx="61">
                  <c:v>2.4760000000000001E-2</c:v>
                </c:pt>
                <c:pt idx="62">
                  <c:v>2.2880000000000001E-2</c:v>
                </c:pt>
                <c:pt idx="63">
                  <c:v>2.111E-2</c:v>
                </c:pt>
                <c:pt idx="64">
                  <c:v>1.9460000000000002E-2</c:v>
                </c:pt>
                <c:pt idx="65">
                  <c:v>1.7930000000000001E-2</c:v>
                </c:pt>
                <c:pt idx="66">
                  <c:v>1.6490000000000001E-2</c:v>
                </c:pt>
                <c:pt idx="67">
                  <c:v>1.516E-2</c:v>
                </c:pt>
                <c:pt idx="68">
                  <c:v>1.392E-2</c:v>
                </c:pt>
                <c:pt idx="69">
                  <c:v>1.277E-2</c:v>
                </c:pt>
                <c:pt idx="70">
                  <c:v>1.171E-2</c:v>
                </c:pt>
                <c:pt idx="71">
                  <c:v>1.073E-2</c:v>
                </c:pt>
                <c:pt idx="72">
                  <c:v>9.8300000000000002E-3</c:v>
                </c:pt>
                <c:pt idx="73">
                  <c:v>8.9999999999999993E-3</c:v>
                </c:pt>
                <c:pt idx="74">
                  <c:v>8.2400000000000008E-3</c:v>
                </c:pt>
                <c:pt idx="75">
                  <c:v>7.5399999999999998E-3</c:v>
                </c:pt>
                <c:pt idx="76">
                  <c:v>6.8999999999999999E-3</c:v>
                </c:pt>
                <c:pt idx="77">
                  <c:v>6.3099999999999996E-3</c:v>
                </c:pt>
                <c:pt idx="78">
                  <c:v>5.77E-3</c:v>
                </c:pt>
                <c:pt idx="79">
                  <c:v>5.2700000000000004E-3</c:v>
                </c:pt>
                <c:pt idx="80">
                  <c:v>4.81E-3</c:v>
                </c:pt>
                <c:pt idx="81">
                  <c:v>4.4000000000000003E-3</c:v>
                </c:pt>
                <c:pt idx="82">
                  <c:v>4.0200000000000001E-3</c:v>
                </c:pt>
                <c:pt idx="83">
                  <c:v>3.6800000000000001E-3</c:v>
                </c:pt>
                <c:pt idx="84">
                  <c:v>3.3600000000000001E-3</c:v>
                </c:pt>
                <c:pt idx="85">
                  <c:v>3.0699999999999998E-3</c:v>
                </c:pt>
                <c:pt idx="86">
                  <c:v>2.8E-3</c:v>
                </c:pt>
                <c:pt idx="87">
                  <c:v>2.5600000000000002E-3</c:v>
                </c:pt>
                <c:pt idx="88">
                  <c:v>2.3400000000000001E-3</c:v>
                </c:pt>
                <c:pt idx="89">
                  <c:v>2.14E-3</c:v>
                </c:pt>
                <c:pt idx="90">
                  <c:v>1.9499999999999999E-3</c:v>
                </c:pt>
                <c:pt idx="91">
                  <c:v>1.7799999999999999E-3</c:v>
                </c:pt>
                <c:pt idx="92">
                  <c:v>1.6299999999999999E-3</c:v>
                </c:pt>
                <c:pt idx="93">
                  <c:v>1.49E-3</c:v>
                </c:pt>
                <c:pt idx="94">
                  <c:v>1.3600000000000001E-3</c:v>
                </c:pt>
                <c:pt idx="95">
                  <c:v>1.24E-3</c:v>
                </c:pt>
                <c:pt idx="96">
                  <c:v>1.1299999999999999E-3</c:v>
                </c:pt>
                <c:pt idx="97">
                  <c:v>1.0399999999999999E-3</c:v>
                </c:pt>
                <c:pt idx="98">
                  <c:v>9.5E-4</c:v>
                </c:pt>
                <c:pt idx="99">
                  <c:v>8.7000000000000001E-4</c:v>
                </c:pt>
                <c:pt idx="100">
                  <c:v>7.9000000000000001E-4</c:v>
                </c:pt>
                <c:pt idx="101">
                  <c:v>7.2000000000000005E-4</c:v>
                </c:pt>
                <c:pt idx="102">
                  <c:v>6.6E-4</c:v>
                </c:pt>
                <c:pt idx="103">
                  <c:v>6.0999999999999997E-4</c:v>
                </c:pt>
                <c:pt idx="104">
                  <c:v>5.5000000000000003E-4</c:v>
                </c:pt>
                <c:pt idx="105">
                  <c:v>5.1000000000000004E-4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B01-4E8D-B0AB-15421F407298}"/>
            </c:ext>
          </c:extLst>
        </c:ser>
        <c:ser>
          <c:idx val="3"/>
          <c:order val="3"/>
          <c:tx>
            <c:v>ch4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cheng_zhi_weighting_function!$P$3:$P$108</c:f>
              <c:numCache>
                <c:formatCode>General</c:formatCode>
                <c:ptCount val="1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1.0000000000000001E-5</c:v>
                </c:pt>
                <c:pt idx="22">
                  <c:v>1.0000000000000001E-5</c:v>
                </c:pt>
                <c:pt idx="23">
                  <c:v>2.0000000000000002E-5</c:v>
                </c:pt>
                <c:pt idx="24">
                  <c:v>4.0000000000000003E-5</c:v>
                </c:pt>
                <c:pt idx="25">
                  <c:v>6.0000000000000002E-5</c:v>
                </c:pt>
                <c:pt idx="26">
                  <c:v>1E-4</c:v>
                </c:pt>
                <c:pt idx="27">
                  <c:v>1.6000000000000001E-4</c:v>
                </c:pt>
                <c:pt idx="28">
                  <c:v>2.5000000000000001E-4</c:v>
                </c:pt>
                <c:pt idx="29">
                  <c:v>3.8999999999999999E-4</c:v>
                </c:pt>
                <c:pt idx="30">
                  <c:v>6.0999999999999997E-4</c:v>
                </c:pt>
                <c:pt idx="31">
                  <c:v>9.3999999999999997E-4</c:v>
                </c:pt>
                <c:pt idx="32">
                  <c:v>1.42E-3</c:v>
                </c:pt>
                <c:pt idx="33">
                  <c:v>2.1199999999999999E-3</c:v>
                </c:pt>
                <c:pt idx="34">
                  <c:v>3.0799999999999998E-3</c:v>
                </c:pt>
                <c:pt idx="35">
                  <c:v>4.3800000000000002E-3</c:v>
                </c:pt>
                <c:pt idx="36">
                  <c:v>6.11E-3</c:v>
                </c:pt>
                <c:pt idx="37">
                  <c:v>8.3700000000000007E-3</c:v>
                </c:pt>
                <c:pt idx="38">
                  <c:v>1.125E-2</c:v>
                </c:pt>
                <c:pt idx="39">
                  <c:v>1.4840000000000001E-2</c:v>
                </c:pt>
                <c:pt idx="40">
                  <c:v>1.925E-2</c:v>
                </c:pt>
                <c:pt idx="41">
                  <c:v>2.4240000000000001E-2</c:v>
                </c:pt>
                <c:pt idx="42">
                  <c:v>2.9909999999999999E-2</c:v>
                </c:pt>
                <c:pt idx="43">
                  <c:v>3.6209999999999999E-2</c:v>
                </c:pt>
                <c:pt idx="44">
                  <c:v>4.3049999999999998E-2</c:v>
                </c:pt>
                <c:pt idx="45">
                  <c:v>5.0279999999999998E-2</c:v>
                </c:pt>
                <c:pt idx="46">
                  <c:v>5.7750000000000003E-2</c:v>
                </c:pt>
                <c:pt idx="47">
                  <c:v>6.5290000000000001E-2</c:v>
                </c:pt>
                <c:pt idx="48">
                  <c:v>7.2700000000000001E-2</c:v>
                </c:pt>
                <c:pt idx="49">
                  <c:v>7.9799999999999996E-2</c:v>
                </c:pt>
                <c:pt idx="50">
                  <c:v>8.6419999999999997E-2</c:v>
                </c:pt>
                <c:pt idx="51">
                  <c:v>9.2399999999999996E-2</c:v>
                </c:pt>
                <c:pt idx="52">
                  <c:v>9.7610000000000002E-2</c:v>
                </c:pt>
                <c:pt idx="53">
                  <c:v>0.10196</c:v>
                </c:pt>
                <c:pt idx="54">
                  <c:v>0.10539</c:v>
                </c:pt>
                <c:pt idx="55">
                  <c:v>0.10786999999999999</c:v>
                </c:pt>
                <c:pt idx="56">
                  <c:v>0.10939</c:v>
                </c:pt>
                <c:pt idx="57">
                  <c:v>0.10999</c:v>
                </c:pt>
                <c:pt idx="58">
                  <c:v>0.10971</c:v>
                </c:pt>
                <c:pt idx="59">
                  <c:v>0.10863</c:v>
                </c:pt>
                <c:pt idx="60">
                  <c:v>0.10682</c:v>
                </c:pt>
                <c:pt idx="61">
                  <c:v>0.10438</c:v>
                </c:pt>
                <c:pt idx="62">
                  <c:v>0.1014</c:v>
                </c:pt>
                <c:pt idx="63">
                  <c:v>9.7970000000000002E-2</c:v>
                </c:pt>
                <c:pt idx="64">
                  <c:v>9.418E-2</c:v>
                </c:pt>
                <c:pt idx="65">
                  <c:v>9.0120000000000006E-2</c:v>
                </c:pt>
                <c:pt idx="66">
                  <c:v>8.5879999999999998E-2</c:v>
                </c:pt>
                <c:pt idx="67">
                  <c:v>8.1420000000000006E-2</c:v>
                </c:pt>
                <c:pt idx="68">
                  <c:v>7.6730000000000007E-2</c:v>
                </c:pt>
                <c:pt idx="69">
                  <c:v>7.2069999999999995E-2</c:v>
                </c:pt>
                <c:pt idx="70">
                  <c:v>6.7479999999999998E-2</c:v>
                </c:pt>
                <c:pt idx="71">
                  <c:v>6.3E-2</c:v>
                </c:pt>
                <c:pt idx="72">
                  <c:v>5.867E-2</c:v>
                </c:pt>
                <c:pt idx="73">
                  <c:v>5.4510000000000003E-2</c:v>
                </c:pt>
                <c:pt idx="74">
                  <c:v>5.0560000000000001E-2</c:v>
                </c:pt>
                <c:pt idx="75">
                  <c:v>4.6820000000000001E-2</c:v>
                </c:pt>
                <c:pt idx="76">
                  <c:v>4.3270000000000003E-2</c:v>
                </c:pt>
                <c:pt idx="77">
                  <c:v>3.993E-2</c:v>
                </c:pt>
                <c:pt idx="78">
                  <c:v>3.6790000000000003E-2</c:v>
                </c:pt>
                <c:pt idx="79">
                  <c:v>3.3860000000000001E-2</c:v>
                </c:pt>
                <c:pt idx="80">
                  <c:v>3.1119999999999998E-2</c:v>
                </c:pt>
                <c:pt idx="81">
                  <c:v>2.8590000000000001E-2</c:v>
                </c:pt>
                <c:pt idx="82">
                  <c:v>2.6249999999999999E-2</c:v>
                </c:pt>
                <c:pt idx="83">
                  <c:v>2.4070000000000001E-2</c:v>
                </c:pt>
                <c:pt idx="84">
                  <c:v>2.206E-2</c:v>
                </c:pt>
                <c:pt idx="85">
                  <c:v>2.0199999999999999E-2</c:v>
                </c:pt>
                <c:pt idx="86">
                  <c:v>1.848E-2</c:v>
                </c:pt>
                <c:pt idx="87">
                  <c:v>1.6899999999999998E-2</c:v>
                </c:pt>
                <c:pt idx="88">
                  <c:v>1.546E-2</c:v>
                </c:pt>
                <c:pt idx="89">
                  <c:v>1.414E-2</c:v>
                </c:pt>
                <c:pt idx="90">
                  <c:v>1.2919999999999999E-2</c:v>
                </c:pt>
                <c:pt idx="91">
                  <c:v>1.18E-2</c:v>
                </c:pt>
                <c:pt idx="92">
                  <c:v>1.077E-2</c:v>
                </c:pt>
                <c:pt idx="93">
                  <c:v>9.8300000000000002E-3</c:v>
                </c:pt>
                <c:pt idx="94">
                  <c:v>8.9800000000000001E-3</c:v>
                </c:pt>
                <c:pt idx="95">
                  <c:v>8.2000000000000007E-3</c:v>
                </c:pt>
                <c:pt idx="96">
                  <c:v>7.4799999999999997E-3</c:v>
                </c:pt>
                <c:pt idx="97">
                  <c:v>6.8300000000000001E-3</c:v>
                </c:pt>
                <c:pt idx="98">
                  <c:v>6.2300000000000003E-3</c:v>
                </c:pt>
                <c:pt idx="99">
                  <c:v>5.6800000000000002E-3</c:v>
                </c:pt>
                <c:pt idx="100">
                  <c:v>5.1799999999999997E-3</c:v>
                </c:pt>
                <c:pt idx="101">
                  <c:v>4.7200000000000002E-3</c:v>
                </c:pt>
                <c:pt idx="102">
                  <c:v>4.2900000000000004E-3</c:v>
                </c:pt>
                <c:pt idx="103">
                  <c:v>3.8999999999999998E-3</c:v>
                </c:pt>
                <c:pt idx="104">
                  <c:v>3.5500000000000002E-3</c:v>
                </c:pt>
                <c:pt idx="105">
                  <c:v>3.2299999999999998E-3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B01-4E8D-B0AB-15421F407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548024"/>
        <c:axId val="380434568"/>
      </c:scatterChart>
      <c:valAx>
        <c:axId val="426548024"/>
        <c:scaling>
          <c:orientation val="minMax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0434568"/>
        <c:crosses val="autoZero"/>
        <c:crossBetween val="midCat"/>
      </c:valAx>
      <c:valAx>
        <c:axId val="380434568"/>
        <c:scaling>
          <c:logBase val="10"/>
          <c:orientation val="maxMin"/>
          <c:max val="1000"/>
          <c:min val="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6548024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0.73384</cdr:x>
      <cdr:y>0.4184</cdr:y>
    </cdr:from>
    <cdr:to>
      <cdr:x>0.98494</cdr:x>
      <cdr:y>0.97054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16768" y="1820600"/>
          <a:ext cx="2640469" cy="2402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000" b="1" dirty="0" smtClean="0">
            <a:solidFill>
              <a:srgbClr val="00B0F0"/>
            </a:solidFill>
          </a:endParaRPr>
        </a:p>
        <a:p xmlns:a="http://schemas.openxmlformats.org/drawingml/2006/main">
          <a:r>
            <a:rPr lang="en-US" sz="2000" b="1" dirty="0" smtClean="0">
              <a:solidFill>
                <a:srgbClr val="00B0F0"/>
              </a:solidFill>
            </a:rPr>
            <a:t>CH4   (89 </a:t>
          </a:r>
          <a:r>
            <a:rPr lang="en-US" sz="2000" b="1" dirty="0" err="1" smtClean="0">
              <a:solidFill>
                <a:srgbClr val="00B0F0"/>
              </a:solidFill>
            </a:rPr>
            <a:t>hPa</a:t>
          </a:r>
          <a:r>
            <a:rPr lang="en-US" sz="2000" b="1" dirty="0" smtClean="0">
              <a:solidFill>
                <a:srgbClr val="00B0F0"/>
              </a:solidFill>
            </a:rPr>
            <a:t>)</a:t>
          </a:r>
        </a:p>
        <a:p xmlns:a="http://schemas.openxmlformats.org/drawingml/2006/main">
          <a:endParaRPr lang="en-US" sz="2000" b="1" dirty="0" smtClean="0">
            <a:solidFill>
              <a:srgbClr val="FFC000"/>
            </a:solidFill>
          </a:endParaRPr>
        </a:p>
        <a:p xmlns:a="http://schemas.openxmlformats.org/drawingml/2006/main">
          <a:r>
            <a:rPr lang="en-US" sz="2000" b="1" dirty="0" smtClean="0">
              <a:solidFill>
                <a:srgbClr val="FFC000"/>
              </a:solidFill>
            </a:rPr>
            <a:t>CH3 (260 </a:t>
          </a:r>
          <a:r>
            <a:rPr lang="en-US" sz="2000" b="1" dirty="0" err="1" smtClean="0">
              <a:solidFill>
                <a:srgbClr val="FFC000"/>
              </a:solidFill>
            </a:rPr>
            <a:t>hPa</a:t>
          </a:r>
          <a:r>
            <a:rPr lang="en-US" sz="2000" b="1" dirty="0" smtClean="0">
              <a:solidFill>
                <a:srgbClr val="FFC000"/>
              </a:solidFill>
            </a:rPr>
            <a:t>)</a:t>
          </a:r>
        </a:p>
        <a:p xmlns:a="http://schemas.openxmlformats.org/drawingml/2006/main">
          <a:endParaRPr lang="en-US" sz="2000" b="1" dirty="0" smtClean="0">
            <a:solidFill>
              <a:srgbClr val="C80896"/>
            </a:solidFill>
          </a:endParaRPr>
        </a:p>
        <a:p xmlns:a="http://schemas.openxmlformats.org/drawingml/2006/main">
          <a:r>
            <a:rPr lang="en-US" sz="2000" b="1" dirty="0" smtClean="0">
              <a:solidFill>
                <a:srgbClr val="C80896"/>
              </a:solidFill>
            </a:rPr>
            <a:t>CH 2 (Sea)</a:t>
          </a:r>
        </a:p>
        <a:p xmlns:a="http://schemas.openxmlformats.org/drawingml/2006/main">
          <a:r>
            <a:rPr lang="en-US" sz="2000" b="1" dirty="0" smtClean="0"/>
            <a:t>CH2 (Land) (575 </a:t>
          </a:r>
          <a:r>
            <a:rPr lang="en-US" sz="2000" b="1" dirty="0" err="1" smtClean="0"/>
            <a:t>hPa</a:t>
          </a:r>
          <a:r>
            <a:rPr lang="en-US" sz="2000" b="1" dirty="0" smtClean="0"/>
            <a:t>)</a:t>
          </a:r>
        </a:p>
        <a:p xmlns:a="http://schemas.openxmlformats.org/drawingml/2006/main">
          <a:endParaRPr lang="en-US" sz="2000" b="1" dirty="0" smtClean="0"/>
        </a:p>
        <a:p xmlns:a="http://schemas.openxmlformats.org/drawingml/2006/main">
          <a:endParaRPr lang="en-US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8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3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8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1B1F-B709-4D35-8BA0-62915D4BF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60ED-38F6-4972-8231-4B76C588B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6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BC44-139D-44BA-9762-38989D39D9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C3E2-BCC4-4997-B758-C1673343C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8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166B-62D7-48E6-A883-CE8266544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8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0472-851A-4BB7-A893-7676EDB39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02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5738-A615-4EFF-98C5-4EBA71286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0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D222-A7BD-4A72-99AF-C978A02D7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6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7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E05F-09BF-4380-B618-605D39F0A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58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8548-862F-467A-A0A0-0927EE06D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1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685801"/>
            <a:ext cx="30480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1"/>
            <a:ext cx="8940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A70F-23C0-4AD8-95C7-14C82FC47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7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E484-2513-4E68-BF00-5DC9E0C646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1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77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4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67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8382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874838"/>
            <a:ext cx="57912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00B05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74838"/>
            <a:ext cx="579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7 - 11 January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2400" y="6492876"/>
            <a:ext cx="4267200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98th AMS Annual Meeting – Austin, TX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39333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fld id="{09B8BF32-6F5A-422F-A146-B65F2B98D5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197599" cy="58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8391"/>
            <a:ext cx="1422400" cy="6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6"/>
          <a:stretch/>
        </p:blipFill>
        <p:spPr bwMode="auto">
          <a:xfrm>
            <a:off x="7620001" y="9788"/>
            <a:ext cx="1285727" cy="55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0"/>
            <a:ext cx="1016000" cy="55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9"/>
          <a:stretch/>
        </p:blipFill>
        <p:spPr bwMode="auto">
          <a:xfrm>
            <a:off x="8940800" y="0"/>
            <a:ext cx="2235200" cy="3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091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7 - 11 January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98th AMS Annual Meeting – Austin, TX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76000" y="6492876"/>
            <a:ext cx="1016000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fld id="{09B8BF32-6F5A-422F-A146-B65F2B98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7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2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66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1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82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73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8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6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0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1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2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94D3-15BE-4969-9B07-AAEA98654D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B611-72BD-40F9-955A-CDBA8EC4B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sdisbanner_left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 r="87273" b="-11520"/>
          <a:stretch>
            <a:fillRect/>
          </a:stretch>
        </p:blipFill>
        <p:spPr bwMode="auto">
          <a:xfrm>
            <a:off x="2540000" y="712788"/>
            <a:ext cx="82296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1219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1"/>
            <a:ext cx="1219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AAD20-1820-49BD-A1DA-420B995BAD9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4" name="Picture 8" descr="WideBannerLef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660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PSS Program Logo blue ring 3-24-16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338561" y="18289"/>
            <a:ext cx="812804" cy="609603"/>
          </a:xfrm>
          <a:prstGeom prst="rect">
            <a:avLst/>
          </a:prstGeom>
        </p:spPr>
      </p:pic>
      <p:pic>
        <p:nvPicPr>
          <p:cNvPr id="11" name="Picture 9" descr="noaa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363200" y="1"/>
            <a:ext cx="914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1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9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23767" y="862780"/>
            <a:ext cx="9144000" cy="187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Demonstration </a:t>
            </a:r>
            <a:r>
              <a:rPr lang="en-US" sz="4000" b="1" dirty="0" smtClean="0"/>
              <a:t>of Polar Satellite Microwave Data Climate Monitoring Using GRUAN </a:t>
            </a:r>
            <a:r>
              <a:rPr lang="en-US" sz="4000" b="1" dirty="0" err="1" smtClean="0"/>
              <a:t>Radiosonde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822722" y="3169928"/>
            <a:ext cx="3746090" cy="17263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Tony Reale</a:t>
            </a:r>
          </a:p>
          <a:p>
            <a:pPr marL="0" indent="0">
              <a:buNone/>
            </a:pPr>
            <a:r>
              <a:rPr lang="en-US" sz="3800" dirty="0" err="1" smtClean="0"/>
              <a:t>Bomin</a:t>
            </a:r>
            <a:r>
              <a:rPr lang="en-US" sz="3800" dirty="0" smtClean="0"/>
              <a:t> </a:t>
            </a:r>
            <a:r>
              <a:rPr lang="en-US" sz="3800" dirty="0" smtClean="0"/>
              <a:t>Sun (IMSG)</a:t>
            </a:r>
          </a:p>
          <a:p>
            <a:pPr marL="0" indent="0">
              <a:buNone/>
            </a:pPr>
            <a:r>
              <a:rPr lang="en-US" sz="3800" dirty="0" smtClean="0"/>
              <a:t>Cheng-</a:t>
            </a:r>
            <a:r>
              <a:rPr lang="en-US" sz="3800" dirty="0" err="1" smtClean="0"/>
              <a:t>Zhi</a:t>
            </a:r>
            <a:r>
              <a:rPr lang="en-US" sz="3800" dirty="0" smtClean="0"/>
              <a:t> </a:t>
            </a:r>
            <a:r>
              <a:rPr lang="en-US" sz="3800" dirty="0" smtClean="0"/>
              <a:t>Zou (NOAA</a:t>
            </a:r>
            <a:r>
              <a:rPr lang="en-US" sz="3800" dirty="0" smtClean="0"/>
              <a:t>)</a:t>
            </a:r>
          </a:p>
          <a:p>
            <a:pPr marL="0" indent="0">
              <a:buNone/>
            </a:pPr>
            <a:r>
              <a:rPr lang="en-US" sz="3800" dirty="0" smtClean="0"/>
              <a:t>Isaac </a:t>
            </a:r>
            <a:r>
              <a:rPr lang="en-US" sz="3800" dirty="0" err="1" smtClean="0"/>
              <a:t>Moradi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Nick </a:t>
            </a:r>
            <a:r>
              <a:rPr lang="en-US" sz="3800" dirty="0" err="1" smtClean="0"/>
              <a:t>Nalli</a:t>
            </a:r>
            <a:r>
              <a:rPr lang="en-US" sz="3800" dirty="0" smtClean="0"/>
              <a:t> and Ryan Smith</a:t>
            </a:r>
            <a:endParaRPr lang="en-US" sz="3800" dirty="0"/>
          </a:p>
          <a:p>
            <a:endParaRPr lang="en-US" sz="3800" dirty="0" smtClean="0"/>
          </a:p>
          <a:p>
            <a:endParaRPr lang="en-US" sz="3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61611" y="5338295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GSICS MW WG July 18, 2018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6252" y="2816942"/>
            <a:ext cx="55476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Part  2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/>
              <a:t>Moradi</a:t>
            </a:r>
            <a:r>
              <a:rPr lang="en-US" sz="3200" dirty="0" smtClean="0"/>
              <a:t>, Sun, </a:t>
            </a:r>
            <a:r>
              <a:rPr lang="en-US" sz="3200" dirty="0" err="1" smtClean="0"/>
              <a:t>Nalli</a:t>
            </a:r>
            <a:r>
              <a:rPr lang="en-US" sz="3200" dirty="0" smtClean="0"/>
              <a:t>, </a:t>
            </a:r>
            <a:r>
              <a:rPr lang="en-US" sz="3200" dirty="0" err="1" smtClean="0"/>
              <a:t>Zou</a:t>
            </a:r>
            <a:r>
              <a:rPr lang="en-US" sz="3200" dirty="0" smtClean="0"/>
              <a:t>, Reale 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26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46439" y="811161"/>
            <a:ext cx="6858000" cy="4857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6267" y="534803"/>
            <a:ext cx="544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Preliminary Experiment Straw-man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906" y="6324600"/>
            <a:ext cx="808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Objective:  Can GRUAN help verify the “accuracy/uncertainty” of GSICS adjustments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4913" y="1359743"/>
            <a:ext cx="8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RIVAL</a:t>
            </a:r>
            <a:endParaRPr lang="en-US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000" y="1080458"/>
            <a:ext cx="20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ATMS (NPP, N20)</a:t>
            </a:r>
            <a:endParaRPr lang="en-US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6286" y="3952570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ATMS, RIVAL</a:t>
            </a:r>
            <a:endParaRPr lang="en-US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2019" y="35832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MW LBL</a:t>
            </a:r>
            <a:endParaRPr lang="en-US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9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908" y="652663"/>
            <a:ext cx="897553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</a:rPr>
              <a:t>Radiosonde</a:t>
            </a:r>
            <a:r>
              <a:rPr lang="en-US" sz="3200" dirty="0">
                <a:solidFill>
                  <a:srgbClr val="000000"/>
                </a:solidFill>
              </a:rPr>
              <a:t> Inter-comparison and </a:t>
            </a:r>
            <a:r>
              <a:rPr lang="en-US" sz="3200" dirty="0" err="1">
                <a:solidFill>
                  <a:srgbClr val="000000"/>
                </a:solidFill>
              </a:rPr>
              <a:t>VALidation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(RIVAL)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GRUAN, JPSS/STAR, ARM coordination 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Leveraging the existing JPSS dedicated (NOAA-20) </a:t>
            </a:r>
            <a:r>
              <a:rPr lang="en-US" sz="2200" dirty="0" err="1">
                <a:solidFill>
                  <a:srgbClr val="000000"/>
                </a:solidFill>
              </a:rPr>
              <a:t>Raob</a:t>
            </a:r>
            <a:r>
              <a:rPr lang="en-US" sz="2200" dirty="0">
                <a:solidFill>
                  <a:srgbClr val="000000"/>
                </a:solidFill>
              </a:rPr>
              <a:t> Program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Dedicated </a:t>
            </a:r>
            <a:r>
              <a:rPr lang="en-US" sz="2200" dirty="0" err="1">
                <a:solidFill>
                  <a:srgbClr val="000000"/>
                </a:solidFill>
              </a:rPr>
              <a:t>Radiosondes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>
                <a:solidFill>
                  <a:srgbClr val="000000"/>
                </a:solidFill>
              </a:rPr>
              <a:t>Dual RS41 and RS92		(RIVAL)</a:t>
            </a:r>
          </a:p>
          <a:p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>
                <a:solidFill>
                  <a:srgbClr val="000000"/>
                </a:solidFill>
              </a:rPr>
              <a:t>Single </a:t>
            </a:r>
            <a:r>
              <a:rPr lang="en-US" sz="2200" dirty="0" err="1">
                <a:solidFill>
                  <a:srgbClr val="000000"/>
                </a:solidFill>
              </a:rPr>
              <a:t>Raobs</a:t>
            </a: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smtClean="0">
                <a:solidFill>
                  <a:srgbClr val="000000"/>
                </a:solidFill>
              </a:rPr>
              <a:t> (RS41)</a:t>
            </a:r>
            <a:r>
              <a:rPr lang="en-US" sz="2200" dirty="0">
                <a:solidFill>
                  <a:srgbClr val="000000"/>
                </a:solidFill>
              </a:rPr>
              <a:t>		(JPSS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200" dirty="0">
                <a:solidFill>
                  <a:srgbClr val="000000"/>
                </a:solidFill>
              </a:rPr>
              <a:t>		</a:t>
            </a:r>
          </a:p>
          <a:p>
            <a:r>
              <a:rPr lang="en-US" sz="2200" dirty="0">
                <a:solidFill>
                  <a:srgbClr val="000000"/>
                </a:solidFill>
              </a:rPr>
              <a:t>	Two Launches	 	(-40, -10 min </a:t>
            </a:r>
            <a:r>
              <a:rPr lang="en-US" sz="2200" dirty="0" err="1">
                <a:solidFill>
                  <a:srgbClr val="000000"/>
                </a:solidFill>
              </a:rPr>
              <a:t>wrt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N20 overpass)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	One Launch			(-20 min </a:t>
            </a:r>
            <a:r>
              <a:rPr lang="en-US" sz="2200" dirty="0" err="1">
                <a:solidFill>
                  <a:srgbClr val="000000"/>
                </a:solidFill>
              </a:rPr>
              <a:t>wrt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N20 overpass)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SDR/TDR appended (along with EDR sounding)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891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74" t="14176" r="31170" b="12240"/>
          <a:stretch/>
        </p:blipFill>
        <p:spPr>
          <a:xfrm>
            <a:off x="1489587" y="737419"/>
            <a:ext cx="8332839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365590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k.le.2 … in more than 95% of cases, the uncertainties are likely to be smaller than estimated …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for k .</a:t>
            </a:r>
            <a:r>
              <a:rPr lang="en-US" dirty="0" err="1">
                <a:solidFill>
                  <a:srgbClr val="000000"/>
                </a:solidFill>
              </a:rPr>
              <a:t>gt</a:t>
            </a:r>
            <a:r>
              <a:rPr lang="en-US" dirty="0">
                <a:solidFill>
                  <a:srgbClr val="000000"/>
                </a:solidFill>
              </a:rPr>
              <a:t>. 2 … the uncertainties are likely to be larger than estimated …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k &lt; 1  …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063896"/>
              </p:ext>
            </p:extLst>
          </p:nvPr>
        </p:nvGraphicFramePr>
        <p:xfrm>
          <a:off x="3831328" y="2262353"/>
          <a:ext cx="417825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600200" imgH="291960" progId="Equation.3">
                  <p:embed/>
                </p:oleObj>
              </mc:Choice>
              <mc:Fallback>
                <p:oleObj name="Equation" r:id="rId3" imgW="1600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328" y="2262353"/>
                        <a:ext cx="417825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80058" y="245868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from </a:t>
            </a:r>
            <a:r>
              <a:rPr lang="en-US" i="1" dirty="0" err="1">
                <a:solidFill>
                  <a:srgbClr val="000000"/>
                </a:solidFill>
              </a:rPr>
              <a:t>Immler</a:t>
            </a:r>
            <a:r>
              <a:rPr lang="en-US" i="1" dirty="0">
                <a:solidFill>
                  <a:srgbClr val="000000"/>
                </a:solidFill>
              </a:rPr>
              <a:t> (2010)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838201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Guidelines for Uncertainty Measurements (GUM)</a:t>
            </a:r>
          </a:p>
        </p:txBody>
      </p:sp>
    </p:spTree>
    <p:extLst>
      <p:ext uri="{BB962C8B-B14F-4D97-AF65-F5344CB8AC3E}">
        <p14:creationId xmlns:p14="http://schemas.microsoft.com/office/powerpoint/2010/main" val="33177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2916" y="1932039"/>
            <a:ext cx="77508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RIVAL </a:t>
            </a:r>
            <a:r>
              <a:rPr lang="en-US" dirty="0" err="1" smtClean="0"/>
              <a:t>Radiosondes</a:t>
            </a:r>
            <a:r>
              <a:rPr lang="en-US" dirty="0" smtClean="0"/>
              <a:t> with SDR/TDR appended </a:t>
            </a:r>
          </a:p>
          <a:p>
            <a:endParaRPr lang="en-US" dirty="0"/>
          </a:p>
          <a:p>
            <a:r>
              <a:rPr lang="en-US" dirty="0" smtClean="0"/>
              <a:t>NOAA-20 and SNPP ATMS targeted (30 minutes)</a:t>
            </a:r>
          </a:p>
          <a:p>
            <a:endParaRPr lang="en-US" dirty="0"/>
          </a:p>
          <a:p>
            <a:r>
              <a:rPr lang="en-US" dirty="0" smtClean="0"/>
              <a:t>RIVAL </a:t>
            </a:r>
            <a:r>
              <a:rPr lang="en-US" dirty="0" err="1" smtClean="0"/>
              <a:t>Radiosonde</a:t>
            </a:r>
            <a:r>
              <a:rPr lang="en-US" dirty="0" smtClean="0"/>
              <a:t> RS92 (GDP) and RS41</a:t>
            </a:r>
          </a:p>
          <a:p>
            <a:endParaRPr lang="en-US" dirty="0"/>
          </a:p>
          <a:p>
            <a:r>
              <a:rPr lang="en-US" dirty="0" smtClean="0"/>
              <a:t>LBL Microwave RTM</a:t>
            </a:r>
          </a:p>
          <a:p>
            <a:endParaRPr lang="en-US" dirty="0"/>
          </a:p>
          <a:p>
            <a:r>
              <a:rPr lang="en-US" dirty="0" smtClean="0"/>
              <a:t>GUM</a:t>
            </a:r>
          </a:p>
          <a:p>
            <a:endParaRPr lang="en-US" dirty="0"/>
          </a:p>
          <a:p>
            <a:r>
              <a:rPr lang="en-US" dirty="0" smtClean="0"/>
              <a:t>Compare (k) Calculated vs Observed (SDR/TDR) for selected collocations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4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970" y="1755059"/>
            <a:ext cx="780187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Path Forward</a:t>
            </a:r>
          </a:p>
          <a:p>
            <a:endParaRPr lang="en-US" sz="3200" dirty="0"/>
          </a:p>
          <a:p>
            <a:r>
              <a:rPr lang="en-US" sz="2200" dirty="0" smtClean="0"/>
              <a:t>Extend Part 1 for more GRUAN sites </a:t>
            </a:r>
          </a:p>
          <a:p>
            <a:endParaRPr lang="en-US" sz="2200" dirty="0"/>
          </a:p>
          <a:p>
            <a:r>
              <a:rPr lang="en-US" sz="2200" dirty="0" smtClean="0"/>
              <a:t>Provide collocations for Part 2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Consistency of </a:t>
            </a:r>
            <a:r>
              <a:rPr lang="en-US" sz="2200" dirty="0" err="1" smtClean="0"/>
              <a:t>Calc</a:t>
            </a:r>
            <a:r>
              <a:rPr lang="en-US" sz="2200" dirty="0" smtClean="0"/>
              <a:t>-minus-</a:t>
            </a:r>
            <a:r>
              <a:rPr lang="en-US" sz="2200" dirty="0" err="1" smtClean="0"/>
              <a:t>Obs</a:t>
            </a:r>
            <a:r>
              <a:rPr lang="en-US" sz="2200" dirty="0" smtClean="0"/>
              <a:t> … k, TDR vs SDR …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RTM assessments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0962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7 - 11 January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98th AMS Annual Meeting – Austin, TX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BF32-6F5A-422F-A146-B65F2B98D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9" t="4915" r="50417" b="5563"/>
          <a:stretch/>
        </p:blipFill>
        <p:spPr>
          <a:xfrm>
            <a:off x="980661" y="371062"/>
            <a:ext cx="10601739" cy="5821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23486" y="571125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SDR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8556" y="577600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EDR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7461" y="5720217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EDR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0263" y="1671195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EDR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8380" y="2816942"/>
            <a:ext cx="3783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Part  1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Sun, </a:t>
            </a:r>
            <a:r>
              <a:rPr lang="en-US" sz="3200" dirty="0" err="1" smtClean="0"/>
              <a:t>Zou</a:t>
            </a:r>
            <a:r>
              <a:rPr lang="en-US" sz="3200" dirty="0" smtClean="0"/>
              <a:t>, Reale 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4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Multiply the GRUAN temperature profile by the MSU weighting function to get the microwave equivalent temperature for </a:t>
            </a:r>
            <a:r>
              <a:rPr lang="en-US" dirty="0" smtClean="0"/>
              <a:t>GRUAN (Sun)</a:t>
            </a:r>
            <a:endParaRPr lang="en-US" dirty="0" smtClean="0"/>
          </a:p>
          <a:p>
            <a:pPr lvl="1"/>
            <a:r>
              <a:rPr lang="en-US" dirty="0" smtClean="0"/>
              <a:t>Chan 2</a:t>
            </a:r>
          </a:p>
          <a:p>
            <a:pPr lvl="1"/>
            <a:r>
              <a:rPr lang="en-US" dirty="0" smtClean="0"/>
              <a:t>Chan </a:t>
            </a:r>
            <a:r>
              <a:rPr lang="en-US" dirty="0" smtClean="0"/>
              <a:t>3</a:t>
            </a:r>
          </a:p>
          <a:p>
            <a:pPr lvl="1"/>
            <a:r>
              <a:rPr lang="en-US" dirty="0" smtClean="0"/>
              <a:t>Chan 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Compare to STAR Microwave CDR (</a:t>
            </a:r>
            <a:r>
              <a:rPr lang="en-US" dirty="0" err="1" smtClean="0"/>
              <a:t>Zou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2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MSU Weighting Functions (nadir)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84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4" y="311338"/>
            <a:ext cx="10991850" cy="16283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</a:t>
            </a:r>
            <a:r>
              <a:rPr lang="en-US" dirty="0" err="1" smtClean="0"/>
              <a:t>Lindenberg</a:t>
            </a:r>
            <a:r>
              <a:rPr lang="en-US" dirty="0" smtClean="0"/>
              <a:t>; GRUAN vs. STAR Microwave CDR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MSU CH2, Middle Troposphere </a:t>
            </a:r>
            <a:br>
              <a:rPr lang="en-US" dirty="0" smtClean="0"/>
            </a:br>
            <a:r>
              <a:rPr lang="en-US" dirty="0" smtClean="0"/>
              <a:t>Monthly Anomaly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99" y="311338"/>
            <a:ext cx="6091873" cy="5865625"/>
          </a:xfrm>
        </p:spPr>
      </p:pic>
      <p:sp>
        <p:nvSpPr>
          <p:cNvPr id="6" name="TextBox 5"/>
          <p:cNvSpPr txBox="1"/>
          <p:nvPr/>
        </p:nvSpPr>
        <p:spPr>
          <a:xfrm>
            <a:off x="322374" y="2373142"/>
            <a:ext cx="29939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Green:   00 </a:t>
            </a:r>
            <a:r>
              <a:rPr lang="en-US" dirty="0" err="1">
                <a:solidFill>
                  <a:srgbClr val="00B050"/>
                </a:solidFill>
              </a:rPr>
              <a:t>utc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Red:       06 </a:t>
            </a:r>
            <a:r>
              <a:rPr lang="en-US" dirty="0" err="1">
                <a:solidFill>
                  <a:srgbClr val="FF0000"/>
                </a:solidFill>
              </a:rPr>
              <a:t>utc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Blue:      12 </a:t>
            </a:r>
            <a:r>
              <a:rPr lang="en-US" dirty="0" err="1">
                <a:solidFill>
                  <a:srgbClr val="0070C0"/>
                </a:solidFill>
              </a:rPr>
              <a:t>utc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Black:    18 </a:t>
            </a:r>
            <a:r>
              <a:rPr lang="en-US" dirty="0" err="1">
                <a:solidFill>
                  <a:prstClr val="black"/>
                </a:solidFill>
              </a:rPr>
              <a:t>utc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Gray:     NOAA STAR MW CDR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4177" y="3094590"/>
            <a:ext cx="33668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Trend:</a:t>
            </a:r>
          </a:p>
          <a:p>
            <a:r>
              <a:rPr lang="en-US" dirty="0">
                <a:solidFill>
                  <a:srgbClr val="00B050"/>
                </a:solidFill>
              </a:rPr>
              <a:t>Green:  00 </a:t>
            </a:r>
            <a:r>
              <a:rPr lang="en-US" dirty="0" err="1">
                <a:solidFill>
                  <a:srgbClr val="00B050"/>
                </a:solidFill>
              </a:rPr>
              <a:t>utc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0.126 (0.043)K/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Red:      06 </a:t>
            </a:r>
            <a:r>
              <a:rPr lang="en-US" dirty="0" err="1">
                <a:solidFill>
                  <a:srgbClr val="FF0000"/>
                </a:solidFill>
              </a:rPr>
              <a:t>utc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0.134 (0.041)K/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Blue:     12 </a:t>
            </a:r>
            <a:r>
              <a:rPr lang="en-US" dirty="0" err="1">
                <a:solidFill>
                  <a:srgbClr val="00B0F0"/>
                </a:solidFill>
              </a:rPr>
              <a:t>utc</a:t>
            </a:r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0.117 (0.041)K/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Black:   18 </a:t>
            </a:r>
            <a:r>
              <a:rPr lang="en-US" dirty="0" err="1">
                <a:solidFill>
                  <a:srgbClr val="002060"/>
                </a:solidFill>
              </a:rPr>
              <a:t>utc</a:t>
            </a:r>
            <a:r>
              <a:rPr lang="en-US" dirty="0">
                <a:solidFill>
                  <a:srgbClr val="002060"/>
                </a:solidFill>
              </a:rPr>
              <a:t>   </a:t>
            </a:r>
            <a:r>
              <a:rPr lang="en-US" dirty="0">
                <a:solidFill>
                  <a:prstClr val="black"/>
                </a:solidFill>
              </a:rPr>
              <a:t>0.129 (0.041)K/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E7E6E6">
                    <a:lumMod val="75000"/>
                  </a:srgbClr>
                </a:solidFill>
              </a:rPr>
              <a:t>Gray:    STAR     </a:t>
            </a:r>
            <a:r>
              <a:rPr lang="en-US" dirty="0">
                <a:solidFill>
                  <a:prstClr val="black"/>
                </a:solidFill>
              </a:rPr>
              <a:t>0.093  (0.036)K/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374" y="4283964"/>
            <a:ext cx="21938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Corr. </a:t>
            </a:r>
            <a:r>
              <a:rPr lang="en-US" b="1" dirty="0" err="1">
                <a:solidFill>
                  <a:prstClr val="black"/>
                </a:solidFill>
              </a:rPr>
              <a:t>Coeff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Green:  00 </a:t>
            </a:r>
            <a:r>
              <a:rPr lang="en-US" dirty="0" err="1">
                <a:solidFill>
                  <a:srgbClr val="00B050"/>
                </a:solidFill>
              </a:rPr>
              <a:t>utc</a:t>
            </a:r>
            <a:r>
              <a:rPr lang="en-US" dirty="0">
                <a:solidFill>
                  <a:srgbClr val="00B050"/>
                </a:solidFill>
              </a:rPr>
              <a:t>   </a:t>
            </a:r>
            <a:r>
              <a:rPr lang="en-US" dirty="0">
                <a:solidFill>
                  <a:prstClr val="black"/>
                </a:solidFill>
              </a:rPr>
              <a:t>0.883</a:t>
            </a:r>
          </a:p>
          <a:p>
            <a:r>
              <a:rPr lang="en-US" dirty="0">
                <a:solidFill>
                  <a:srgbClr val="FF0000"/>
                </a:solidFill>
              </a:rPr>
              <a:t>Red:      06 </a:t>
            </a:r>
            <a:r>
              <a:rPr lang="en-US" dirty="0" err="1">
                <a:solidFill>
                  <a:srgbClr val="FF0000"/>
                </a:solidFill>
              </a:rPr>
              <a:t>utc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prstClr val="black"/>
                </a:solidFill>
              </a:rPr>
              <a:t>0.890</a:t>
            </a:r>
          </a:p>
          <a:p>
            <a:r>
              <a:rPr lang="en-US" dirty="0">
                <a:solidFill>
                  <a:srgbClr val="0070C0"/>
                </a:solidFill>
              </a:rPr>
              <a:t>Blue:     12 </a:t>
            </a:r>
            <a:r>
              <a:rPr lang="en-US" dirty="0" err="1">
                <a:solidFill>
                  <a:srgbClr val="0070C0"/>
                </a:solidFill>
              </a:rPr>
              <a:t>utc</a:t>
            </a: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prstClr val="black"/>
                </a:solidFill>
              </a:rPr>
              <a:t>0.884</a:t>
            </a:r>
          </a:p>
          <a:p>
            <a:r>
              <a:rPr lang="en-US" dirty="0">
                <a:solidFill>
                  <a:prstClr val="black"/>
                </a:solidFill>
              </a:rPr>
              <a:t>Black:   18 </a:t>
            </a:r>
            <a:r>
              <a:rPr lang="en-US" dirty="0" err="1">
                <a:solidFill>
                  <a:prstClr val="black"/>
                </a:solidFill>
              </a:rPr>
              <a:t>utc</a:t>
            </a:r>
            <a:r>
              <a:rPr lang="en-US" dirty="0">
                <a:solidFill>
                  <a:prstClr val="black"/>
                </a:solidFill>
              </a:rPr>
              <a:t>   0.902</a:t>
            </a:r>
          </a:p>
        </p:txBody>
      </p:sp>
    </p:spTree>
    <p:extLst>
      <p:ext uri="{BB962C8B-B14F-4D97-AF65-F5344CB8AC3E}">
        <p14:creationId xmlns:p14="http://schemas.microsoft.com/office/powerpoint/2010/main" val="246296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99" y="309724"/>
            <a:ext cx="6091873" cy="5869850"/>
          </a:xfrm>
        </p:spPr>
      </p:pic>
      <p:sp>
        <p:nvSpPr>
          <p:cNvPr id="7" name="TextBox 6"/>
          <p:cNvSpPr txBox="1"/>
          <p:nvPr/>
        </p:nvSpPr>
        <p:spPr>
          <a:xfrm>
            <a:off x="327009" y="2362150"/>
            <a:ext cx="30468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Green:   00 </a:t>
            </a:r>
            <a:r>
              <a:rPr lang="en-US" dirty="0" err="1">
                <a:solidFill>
                  <a:srgbClr val="00B050"/>
                </a:solidFill>
              </a:rPr>
              <a:t>utc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Red:       06 </a:t>
            </a:r>
            <a:r>
              <a:rPr lang="en-US" dirty="0" err="1">
                <a:solidFill>
                  <a:srgbClr val="FF0000"/>
                </a:solidFill>
              </a:rPr>
              <a:t>utc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Blue:      12 </a:t>
            </a:r>
            <a:r>
              <a:rPr lang="en-US" dirty="0" err="1">
                <a:solidFill>
                  <a:srgbClr val="0070C0"/>
                </a:solidFill>
              </a:rPr>
              <a:t>utc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Black:    18 </a:t>
            </a:r>
            <a:r>
              <a:rPr lang="en-US" dirty="0" err="1">
                <a:solidFill>
                  <a:prstClr val="black"/>
                </a:solidFill>
              </a:rPr>
              <a:t>utc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Gray:     NOAA STAR MW  CDR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5774" y="125504"/>
            <a:ext cx="10515600" cy="19934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</a:t>
            </a:r>
            <a:r>
              <a:rPr lang="en-US" dirty="0" err="1" smtClean="0"/>
              <a:t>Lindenberg</a:t>
            </a:r>
            <a:r>
              <a:rPr lang="en-US" dirty="0" smtClean="0"/>
              <a:t>; GRUAN vs. STAR Microwave CDR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MSU CH3, Upper Troposphere </a:t>
            </a:r>
            <a:br>
              <a:rPr lang="en-US" dirty="0" smtClean="0"/>
            </a:br>
            <a:r>
              <a:rPr lang="en-US" dirty="0" smtClean="0"/>
              <a:t>Monthly Anomaly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261" y="4296769"/>
            <a:ext cx="2246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Corr. </a:t>
            </a:r>
            <a:r>
              <a:rPr lang="en-US" b="1" dirty="0" err="1">
                <a:solidFill>
                  <a:prstClr val="black"/>
                </a:solidFill>
              </a:rPr>
              <a:t>Coeff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Green:  00 </a:t>
            </a:r>
            <a:r>
              <a:rPr lang="en-US" dirty="0" err="1">
                <a:solidFill>
                  <a:srgbClr val="00B050"/>
                </a:solidFill>
              </a:rPr>
              <a:t>utc</a:t>
            </a:r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0.764</a:t>
            </a:r>
          </a:p>
          <a:p>
            <a:r>
              <a:rPr lang="en-US" dirty="0">
                <a:solidFill>
                  <a:srgbClr val="FF0000"/>
                </a:solidFill>
              </a:rPr>
              <a:t>Red:      06 </a:t>
            </a:r>
            <a:r>
              <a:rPr lang="en-US" dirty="0" err="1">
                <a:solidFill>
                  <a:srgbClr val="FF0000"/>
                </a:solidFill>
              </a:rPr>
              <a:t>utc</a:t>
            </a:r>
            <a:r>
              <a:rPr lang="en-US" dirty="0">
                <a:solidFill>
                  <a:prstClr val="black"/>
                </a:solidFill>
              </a:rPr>
              <a:t>    0.746</a:t>
            </a:r>
          </a:p>
          <a:p>
            <a:r>
              <a:rPr lang="en-US" dirty="0">
                <a:solidFill>
                  <a:srgbClr val="0070C0"/>
                </a:solidFill>
              </a:rPr>
              <a:t>Blue:     12 </a:t>
            </a:r>
            <a:r>
              <a:rPr lang="en-US" dirty="0" err="1">
                <a:solidFill>
                  <a:srgbClr val="0070C0"/>
                </a:solidFill>
              </a:rPr>
              <a:t>utc</a:t>
            </a: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0.772</a:t>
            </a:r>
          </a:p>
          <a:p>
            <a:r>
              <a:rPr lang="en-US" dirty="0">
                <a:solidFill>
                  <a:prstClr val="black"/>
                </a:solidFill>
              </a:rPr>
              <a:t>Black:   18 </a:t>
            </a:r>
            <a:r>
              <a:rPr lang="en-US" dirty="0" err="1">
                <a:solidFill>
                  <a:prstClr val="black"/>
                </a:solidFill>
              </a:rPr>
              <a:t>utc</a:t>
            </a:r>
            <a:r>
              <a:rPr lang="en-US" dirty="0">
                <a:solidFill>
                  <a:prstClr val="black"/>
                </a:solidFill>
              </a:rPr>
              <a:t>    0.749</a:t>
            </a:r>
          </a:p>
        </p:txBody>
      </p:sp>
    </p:spTree>
    <p:extLst>
      <p:ext uri="{BB962C8B-B14F-4D97-AF65-F5344CB8AC3E}">
        <p14:creationId xmlns:p14="http://schemas.microsoft.com/office/powerpoint/2010/main" val="366145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99" y="324468"/>
            <a:ext cx="6091873" cy="5840358"/>
          </a:xfrm>
        </p:spPr>
      </p:pic>
      <p:sp>
        <p:nvSpPr>
          <p:cNvPr id="6" name="TextBox 5"/>
          <p:cNvSpPr txBox="1"/>
          <p:nvPr/>
        </p:nvSpPr>
        <p:spPr>
          <a:xfrm>
            <a:off x="333800" y="2362146"/>
            <a:ext cx="29939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Green:   00 </a:t>
            </a:r>
            <a:r>
              <a:rPr lang="en-US" dirty="0" err="1">
                <a:solidFill>
                  <a:srgbClr val="00B050"/>
                </a:solidFill>
              </a:rPr>
              <a:t>utc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Red:       06 </a:t>
            </a:r>
            <a:r>
              <a:rPr lang="en-US" dirty="0" err="1">
                <a:solidFill>
                  <a:srgbClr val="FF0000"/>
                </a:solidFill>
              </a:rPr>
              <a:t>utc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Blue:      12 </a:t>
            </a:r>
            <a:r>
              <a:rPr lang="en-US" dirty="0" err="1">
                <a:solidFill>
                  <a:srgbClr val="0070C0"/>
                </a:solidFill>
              </a:rPr>
              <a:t>utc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Black:    18 </a:t>
            </a:r>
            <a:r>
              <a:rPr lang="en-US" dirty="0" err="1">
                <a:solidFill>
                  <a:prstClr val="black"/>
                </a:solidFill>
              </a:rPr>
              <a:t>utc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Gray:     NOAA STAR MW 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CDR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45774" y="107575"/>
            <a:ext cx="10515600" cy="19934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</a:t>
            </a:r>
            <a:r>
              <a:rPr lang="en-US" dirty="0" err="1" smtClean="0"/>
              <a:t>Lindenberg</a:t>
            </a:r>
            <a:r>
              <a:rPr lang="en-US" dirty="0" smtClean="0"/>
              <a:t>; GRUAN vs. STAR Microwave CDR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MSU CH4, Lower Stratosphere </a:t>
            </a:r>
            <a:br>
              <a:rPr lang="en-US" dirty="0" smtClean="0"/>
            </a:br>
            <a:r>
              <a:rPr lang="en-US" dirty="0" smtClean="0"/>
              <a:t>Monthly Anomaly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052" y="4285608"/>
            <a:ext cx="2246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Corr. </a:t>
            </a:r>
            <a:r>
              <a:rPr lang="en-US" b="1" dirty="0" err="1">
                <a:solidFill>
                  <a:prstClr val="black"/>
                </a:solidFill>
              </a:rPr>
              <a:t>Coeff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Green:  00 </a:t>
            </a:r>
            <a:r>
              <a:rPr lang="en-US" dirty="0" err="1">
                <a:solidFill>
                  <a:srgbClr val="00B050"/>
                </a:solidFill>
              </a:rPr>
              <a:t>utc</a:t>
            </a:r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0.034</a:t>
            </a:r>
          </a:p>
          <a:p>
            <a:r>
              <a:rPr lang="en-US" dirty="0">
                <a:solidFill>
                  <a:srgbClr val="FF0000"/>
                </a:solidFill>
              </a:rPr>
              <a:t>Red:      06 </a:t>
            </a:r>
            <a:r>
              <a:rPr lang="en-US" dirty="0" err="1">
                <a:solidFill>
                  <a:srgbClr val="FF0000"/>
                </a:solidFill>
              </a:rPr>
              <a:t>utc</a:t>
            </a: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0.006</a:t>
            </a:r>
          </a:p>
          <a:p>
            <a:r>
              <a:rPr lang="en-US" dirty="0">
                <a:solidFill>
                  <a:srgbClr val="0070C0"/>
                </a:solidFill>
              </a:rPr>
              <a:t>Blue:     12 </a:t>
            </a:r>
            <a:r>
              <a:rPr lang="en-US" dirty="0" err="1">
                <a:solidFill>
                  <a:srgbClr val="0070C0"/>
                </a:solidFill>
              </a:rPr>
              <a:t>utc</a:t>
            </a: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0.046</a:t>
            </a:r>
          </a:p>
          <a:p>
            <a:r>
              <a:rPr lang="en-US" dirty="0">
                <a:solidFill>
                  <a:srgbClr val="002060"/>
                </a:solidFill>
              </a:rPr>
              <a:t>Black:   18 </a:t>
            </a:r>
            <a:r>
              <a:rPr lang="en-US" dirty="0" err="1">
                <a:solidFill>
                  <a:srgbClr val="002060"/>
                </a:solidFill>
              </a:rPr>
              <a:t>utc</a:t>
            </a:r>
            <a:r>
              <a:rPr lang="en-US" dirty="0">
                <a:solidFill>
                  <a:srgbClr val="00206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0.057</a:t>
            </a:r>
          </a:p>
        </p:txBody>
      </p:sp>
    </p:spTree>
    <p:extLst>
      <p:ext uri="{BB962C8B-B14F-4D97-AF65-F5344CB8AC3E}">
        <p14:creationId xmlns:p14="http://schemas.microsoft.com/office/powerpoint/2010/main" val="268464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800" y="2347395"/>
            <a:ext cx="29939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Green:   00 </a:t>
            </a:r>
            <a:r>
              <a:rPr lang="en-US" dirty="0" err="1">
                <a:solidFill>
                  <a:srgbClr val="00B050"/>
                </a:solidFill>
              </a:rPr>
              <a:t>utc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Red:       06 </a:t>
            </a:r>
            <a:r>
              <a:rPr lang="en-US" dirty="0" err="1">
                <a:solidFill>
                  <a:srgbClr val="FF0000"/>
                </a:solidFill>
              </a:rPr>
              <a:t>utc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Blue:      12 </a:t>
            </a:r>
            <a:r>
              <a:rPr lang="en-US" dirty="0" err="1">
                <a:solidFill>
                  <a:srgbClr val="0070C0"/>
                </a:solidFill>
              </a:rPr>
              <a:t>utc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Black:    18 </a:t>
            </a:r>
            <a:r>
              <a:rPr lang="en-US" dirty="0" err="1">
                <a:solidFill>
                  <a:prstClr val="black"/>
                </a:solidFill>
              </a:rPr>
              <a:t>utc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Gray:     NOAA STAR MW 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CDR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45774" y="107575"/>
            <a:ext cx="10515600" cy="19934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</a:t>
            </a:r>
            <a:r>
              <a:rPr lang="en-US" dirty="0" err="1" smtClean="0"/>
              <a:t>Lindenberg</a:t>
            </a:r>
            <a:r>
              <a:rPr lang="en-US" dirty="0" smtClean="0"/>
              <a:t>; GRUAN </a:t>
            </a:r>
            <a:r>
              <a:rPr lang="en-US" i="1" dirty="0" smtClean="0">
                <a:solidFill>
                  <a:srgbClr val="FF0000"/>
                </a:solidFill>
              </a:rPr>
              <a:t>at weighting peak </a:t>
            </a:r>
            <a:r>
              <a:rPr lang="en-US" dirty="0" smtClean="0">
                <a:solidFill>
                  <a:srgbClr val="FF0000"/>
                </a:solidFill>
              </a:rPr>
              <a:t>vs</a:t>
            </a:r>
            <a:r>
              <a:rPr lang="en-US" dirty="0" smtClean="0"/>
              <a:t>. STAR Microwave CDR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MSU CH4, Lower Stratosphere </a:t>
            </a:r>
            <a:br>
              <a:rPr lang="en-US" dirty="0" smtClean="0"/>
            </a:br>
            <a:r>
              <a:rPr lang="en-US" dirty="0" smtClean="0"/>
              <a:t>Monthly Anomaly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052" y="4262833"/>
            <a:ext cx="2246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Corr. </a:t>
            </a:r>
            <a:r>
              <a:rPr lang="en-US" b="1" dirty="0" err="1">
                <a:solidFill>
                  <a:prstClr val="black"/>
                </a:solidFill>
              </a:rPr>
              <a:t>Coeff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Green:  00 </a:t>
            </a:r>
            <a:r>
              <a:rPr lang="en-US" dirty="0" err="1">
                <a:solidFill>
                  <a:srgbClr val="00B050"/>
                </a:solidFill>
              </a:rPr>
              <a:t>utc</a:t>
            </a:r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0.860</a:t>
            </a:r>
          </a:p>
          <a:p>
            <a:r>
              <a:rPr lang="en-US" dirty="0">
                <a:solidFill>
                  <a:srgbClr val="FF0000"/>
                </a:solidFill>
              </a:rPr>
              <a:t>Red:      06 </a:t>
            </a:r>
            <a:r>
              <a:rPr lang="en-US" dirty="0" err="1">
                <a:solidFill>
                  <a:srgbClr val="FF0000"/>
                </a:solidFill>
              </a:rPr>
              <a:t>utc</a:t>
            </a: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0.853</a:t>
            </a:r>
          </a:p>
          <a:p>
            <a:r>
              <a:rPr lang="en-US" dirty="0">
                <a:solidFill>
                  <a:srgbClr val="0070C0"/>
                </a:solidFill>
              </a:rPr>
              <a:t>Blue:     12 </a:t>
            </a:r>
            <a:r>
              <a:rPr lang="en-US" dirty="0" err="1">
                <a:solidFill>
                  <a:srgbClr val="0070C0"/>
                </a:solidFill>
              </a:rPr>
              <a:t>utc</a:t>
            </a: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0.870</a:t>
            </a:r>
          </a:p>
          <a:p>
            <a:r>
              <a:rPr lang="en-US" dirty="0">
                <a:solidFill>
                  <a:srgbClr val="002060"/>
                </a:solidFill>
              </a:rPr>
              <a:t>Black:   18 </a:t>
            </a:r>
            <a:r>
              <a:rPr lang="en-US" dirty="0" err="1">
                <a:solidFill>
                  <a:srgbClr val="002060"/>
                </a:solidFill>
              </a:rPr>
              <a:t>utc</a:t>
            </a:r>
            <a:r>
              <a:rPr lang="en-US" dirty="0">
                <a:solidFill>
                  <a:srgbClr val="002060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</a:rPr>
              <a:t>0.847</a:t>
            </a:r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6" y="324465"/>
            <a:ext cx="6105832" cy="5823002"/>
          </a:xfrm>
        </p:spPr>
      </p:pic>
    </p:spTree>
    <p:extLst>
      <p:ext uri="{BB962C8B-B14F-4D97-AF65-F5344CB8AC3E}">
        <p14:creationId xmlns:p14="http://schemas.microsoft.com/office/powerpoint/2010/main" val="5909408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AA Template">
  <a:themeElements>
    <a:clrScheme name="NOAA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AA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523</Words>
  <Application>Microsoft Office PowerPoint</Application>
  <PresentationFormat>Widescreen</PresentationFormat>
  <Paragraphs>140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1_Office Theme</vt:lpstr>
      <vt:lpstr>NOAA Template</vt:lpstr>
      <vt:lpstr>2_Office Theme</vt:lpstr>
      <vt:lpstr>Equation</vt:lpstr>
      <vt:lpstr>Demonstration of Polar Satellite Microwave Data Climate Monitoring Using GRUAN Radiosonde</vt:lpstr>
      <vt:lpstr>PowerPoint Presentation</vt:lpstr>
      <vt:lpstr>PowerPoint Presentation</vt:lpstr>
      <vt:lpstr>Method</vt:lpstr>
      <vt:lpstr> MSU Weighting Functions (nadir) </vt:lpstr>
      <vt:lpstr> Lindenberg; GRUAN vs. STAR Microwave CDR  MSU CH2, Middle Troposphere  Monthly Anomaly </vt:lpstr>
      <vt:lpstr> Lindenberg; GRUAN vs. STAR Microwave CDR  MSU CH3, Upper Troposphere  Monthly Anomaly </vt:lpstr>
      <vt:lpstr> Lindenberg; GRUAN vs. STAR Microwave CDR  MSU CH4, Lower Stratosphere  Monthly Anomaly </vt:lpstr>
      <vt:lpstr> Lindenberg; GRUAN at weighting peak vs. STAR Microwave CDR  MSU CH4, Lower Stratosphere  Monthly Anomaly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DOC\NOAA\NESDIS\OACIO-S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Reale</dc:creator>
  <cp:lastModifiedBy>Tony Reale</cp:lastModifiedBy>
  <cp:revision>12</cp:revision>
  <dcterms:created xsi:type="dcterms:W3CDTF">2018-07-16T22:13:50Z</dcterms:created>
  <dcterms:modified xsi:type="dcterms:W3CDTF">2018-07-17T14:16:20Z</dcterms:modified>
</cp:coreProperties>
</file>