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87" r:id="rId2"/>
    <p:sldMasterId id="2147483909" r:id="rId3"/>
    <p:sldMasterId id="2147483981" r:id="rId4"/>
    <p:sldMasterId id="2147484339" r:id="rId5"/>
  </p:sldMasterIdLst>
  <p:notesMasterIdLst>
    <p:notesMasterId r:id="rId10"/>
  </p:notesMasterIdLst>
  <p:handoutMasterIdLst>
    <p:handoutMasterId r:id="rId11"/>
  </p:handoutMasterIdLst>
  <p:sldIdLst>
    <p:sldId id="437" r:id="rId6"/>
    <p:sldId id="515" r:id="rId7"/>
    <p:sldId id="480" r:id="rId8"/>
    <p:sldId id="516" r:id="rId9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99"/>
    <a:srgbClr val="0033CC"/>
    <a:srgbClr val="BDEAFC"/>
    <a:srgbClr val="00B6F1"/>
    <a:srgbClr val="0099CC"/>
    <a:srgbClr val="33CCFF"/>
    <a:srgbClr val="0066FF"/>
    <a:srgbClr val="00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0929"/>
  </p:normalViewPr>
  <p:slideViewPr>
    <p:cSldViewPr showGuides="1">
      <p:cViewPr varScale="1">
        <p:scale>
          <a:sx n="111" d="100"/>
          <a:sy n="111" d="100"/>
        </p:scale>
        <p:origin x="12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-1884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472">
              <a:defRPr sz="1200"/>
            </a:lvl1pPr>
          </a:lstStyle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15" y="0"/>
            <a:ext cx="2944486" cy="4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72">
              <a:defRPr sz="1200"/>
            </a:lvl1pPr>
          </a:lstStyle>
          <a:p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29"/>
            <a:ext cx="2944486" cy="4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472">
              <a:defRPr sz="1200"/>
            </a:lvl1pPr>
          </a:lstStyle>
          <a:p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015" y="9433829"/>
            <a:ext cx="2944486" cy="4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72">
              <a:defRPr sz="1200"/>
            </a:lvl1pPr>
          </a:lstStyle>
          <a:p>
            <a:fld id="{714C2921-C3ED-4C63-BD4A-E7FCBE337E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24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472">
              <a:defRPr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15" y="0"/>
            <a:ext cx="2944486" cy="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72">
              <a:defRPr sz="1200"/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48" y="4718456"/>
            <a:ext cx="4980405" cy="44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29"/>
            <a:ext cx="2944486" cy="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472">
              <a:defRPr sz="1200"/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15" y="9433829"/>
            <a:ext cx="2944486" cy="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72">
              <a:defRPr sz="1200"/>
            </a:lvl1pPr>
          </a:lstStyle>
          <a:p>
            <a:fld id="{E0177F49-1118-4726-9B5B-F371E86483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0">
              <a:defRPr sz="23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16872" indent="-275720" defTabSz="912940">
              <a:defRPr sz="23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02881" indent="-220576" defTabSz="912940">
              <a:defRPr sz="23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544033" indent="-220576" defTabSz="912940">
              <a:defRPr sz="23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1985185" indent="-220576" defTabSz="912940">
              <a:defRPr sz="23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426338" indent="-220576" defTabSz="91294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867490" indent="-220576" defTabSz="91294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308642" indent="-220576" defTabSz="91294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749794" indent="-220576" defTabSz="91294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fld id="{DB28B338-E9AC-4059-BC51-28699665613D}" type="slidenum">
              <a:rPr lang="en-GB" altLang="en-US" sz="1200">
                <a:solidFill>
                  <a:srgbClr val="000000"/>
                </a:solidFill>
              </a:rPr>
              <a:pPr/>
              <a:t>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FFFF00"/>
              </a:solidFill>
              <a:latin typeface="Arial" panose="020B0604020202020204" pitchFamily="34" charset="0"/>
              <a:ea typeface="ヒラギノ角ゴ Pro W3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27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emceoc.org/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Rectangle 1035"/>
          <p:cNvSpPr>
            <a:spLocks noChangeArrowheads="1"/>
          </p:cNvSpPr>
          <p:nvPr/>
        </p:nvSpPr>
        <p:spPr bwMode="auto">
          <a:xfrm>
            <a:off x="0" y="1872000"/>
            <a:ext cx="9144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02" name="Rectangle 102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04" name="Rectangle 10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E9A51D-9992-4D08-A618-920192890E5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19" descr="T:\COMMS\Repro and Graphic Services\Graphic Design\LOGOS\NPLCCM\Jpeg Files\NPLCCM Logo Blue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604800"/>
            <a:ext cx="350852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6901A-C780-4C6F-A98B-490CCFC99E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3048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87FCA-D9E4-4554-A45A-08E6861B87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75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ChangeArrowheads="1"/>
          </p:cNvSpPr>
          <p:nvPr/>
        </p:nvSpPr>
        <p:spPr bwMode="auto">
          <a:xfrm>
            <a:off x="0" y="1600200"/>
            <a:ext cx="9144000" cy="4191000"/>
          </a:xfrm>
          <a:prstGeom prst="rect">
            <a:avLst/>
          </a:prstGeom>
          <a:solidFill>
            <a:srgbClr val="00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" name="Picture 1040" descr="C:\Documents and Settings\apg\Desktop\NPL POWERPOINT CARB#25BCCB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algn="ctr" eaLnBrk="1" hangingPunct="1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algn="ctr" eaLnBrk="1" hangingPunct="1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0E1DCF-FA8B-4DB8-9D27-E43D1B4013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65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endParaRPr lang="en-GB" sz="800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9371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6408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908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4683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7070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21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F1018-AEA0-4DA7-9103-42FF7F5116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32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276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257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1600200"/>
            <a:ext cx="9144000" cy="4191000"/>
          </a:xfrm>
          <a:prstGeom prst="rect">
            <a:avLst/>
          </a:prstGeom>
          <a:solidFill>
            <a:srgbClr val="00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13" descr="C:\Documents and Settings\apg\Desktop\NEW Branding Templates\NPL POWERPOINT 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1CD27C-F4A3-4482-956C-1833312C63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3369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701E6-1239-428D-9D22-9B7FAEC776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052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1B6D2-67AB-4059-9D94-B67F7D6807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562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7FDE3-6292-431D-9345-527FF414A7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76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CB5FE-E907-4221-A283-D5E799A390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0056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2C944-596B-4D44-A948-72E607A76C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998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D6B8B-D28B-488C-A33A-752F92ABCF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38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465C4-4DCC-49A9-B553-8752970D83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952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E62CC-9593-4A1B-AEDF-A720165CDC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60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1A188-3E50-403B-8B33-FFF6478579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4868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EBA42-98EF-4BD0-948E-96E6306B7C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9790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3048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1E39F-D238-40CB-9AF6-7E5848AD20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2616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9792-6C27-4279-99C2-357BE4C703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5703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7772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F3343-5B08-4FFC-8103-F5FBD14850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402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>
              <a:solidFill>
                <a:srgbClr val="7F7F7F"/>
              </a:solidFill>
            </a:endParaRPr>
          </a:p>
        </p:txBody>
      </p:sp>
      <p:sp>
        <p:nvSpPr>
          <p:cNvPr id="5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3056C40-4271-499B-A937-57DD5FFDAFD9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A757CD85-B4DC-4C9B-AEED-DD74194A9E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2817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47244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endParaRPr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6309008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2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49431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1376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03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61124-7AD8-46D2-B8C4-1B5A1BC977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88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5790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057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6142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441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968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444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4890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04890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04890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04890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0489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00">
              <a:solidFill>
                <a:srgbClr val="7F7F7F"/>
              </a:solidFill>
              <a:latin typeface="Arial"/>
              <a:ea typeface="+mn-ea"/>
            </a:endParaRPr>
          </a:p>
        </p:txBody>
      </p:sp>
      <p:pic>
        <p:nvPicPr>
          <p:cNvPr id="3" name="Picture 1040" descr="C:\Documents and Settings\apg\Desktop\NPL POWERPOINT CARB#25BCCB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35"/>
          <p:cNvSpPr>
            <a:spLocks noChangeArrowheads="1"/>
          </p:cNvSpPr>
          <p:nvPr userDrawn="1"/>
        </p:nvSpPr>
        <p:spPr bwMode="auto">
          <a:xfrm>
            <a:off x="0" y="1600200"/>
            <a:ext cx="9144000" cy="4191000"/>
          </a:xfrm>
          <a:prstGeom prst="rect">
            <a:avLst/>
          </a:prstGeom>
          <a:solidFill>
            <a:srgbClr val="00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5" name="Picture 2" descr="T:\PROJECTS\02-ACTIVE\5854_GN094_EMRP_17E_Climate_Parameters\Project\WP 5 Creating impact\Logo\MetEOC logo fin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77068" r="4453"/>
          <a:stretch>
            <a:fillRect/>
          </a:stretch>
        </p:blipFill>
        <p:spPr bwMode="auto">
          <a:xfrm>
            <a:off x="17463" y="5800725"/>
            <a:ext cx="37623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042988" y="6548438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400">
                <a:solidFill>
                  <a:srgbClr val="000000"/>
                </a:solidFill>
                <a:hlinkClick r:id="rId4"/>
              </a:rPr>
              <a:t>http://www.emceoc.org</a:t>
            </a:r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805488"/>
            <a:ext cx="29464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953125"/>
            <a:ext cx="162083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1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525"/>
            <a:ext cx="8452048" cy="929208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8760"/>
            <a:ext cx="8839200" cy="543684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748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080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9B5F-D979-4729-8276-F32F073392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62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76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19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84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64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16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659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95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7391400" y="5486400"/>
          <a:ext cx="155098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Photo Editor Photo" r:id="rId3" imgW="7676190" imgH="6020640" progId="">
                  <p:embed/>
                </p:oleObj>
              </mc:Choice>
              <mc:Fallback>
                <p:oleObj name="Photo Editor Photo" r:id="rId3" imgW="7676190" imgH="6020640" progId="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86400"/>
                        <a:ext cx="155098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FC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c"/>
          <p:cNvSpPr txBox="1"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489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489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7F7F7F"/>
              </a:solidFill>
              <a:latin typeface="Arial"/>
              <a:ea typeface="+mn-ea"/>
            </a:endParaRPr>
          </a:p>
        </p:txBody>
      </p:sp>
      <p:sp>
        <p:nvSpPr>
          <p:cNvPr id="7" name="fc"/>
          <p:cNvSpPr txBox="1">
            <a:spLocks noChangeArrowheads="1"/>
          </p:cNvSpPr>
          <p:nvPr/>
        </p:nvSpPr>
        <p:spPr bwMode="auto">
          <a:xfrm>
            <a:off x="0" y="6491288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489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489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>
              <a:solidFill>
                <a:srgbClr val="7F7F7F"/>
              </a:solidFill>
              <a:latin typeface="Arial"/>
              <a:ea typeface="+mn-ea"/>
            </a:endParaRPr>
          </a:p>
        </p:txBody>
      </p:sp>
      <p:sp>
        <p:nvSpPr>
          <p:cNvPr id="8" name="Rectangle 1035"/>
          <p:cNvSpPr>
            <a:spLocks noChangeArrowheads="1"/>
          </p:cNvSpPr>
          <p:nvPr userDrawn="1"/>
        </p:nvSpPr>
        <p:spPr bwMode="auto">
          <a:xfrm>
            <a:off x="0" y="1268413"/>
            <a:ext cx="9144000" cy="5400675"/>
          </a:xfrm>
          <a:prstGeom prst="rect">
            <a:avLst/>
          </a:prstGeom>
          <a:solidFill>
            <a:srgbClr val="00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189038"/>
          </a:xfrm>
          <a:prstGeom prst="rect">
            <a:avLst/>
          </a:prstGeom>
          <a:gradFill rotWithShape="1">
            <a:gsLst>
              <a:gs pos="0">
                <a:srgbClr val="009EDB"/>
              </a:gs>
              <a:gs pos="50000">
                <a:srgbClr val="0060A8"/>
              </a:gs>
              <a:gs pos="100000">
                <a:srgbClr val="005596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l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82" y="20195"/>
            <a:ext cx="1101189" cy="109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392488"/>
          </a:xfrm>
        </p:spPr>
        <p:txBody>
          <a:bodyPr/>
          <a:lstStyle>
            <a:lvl1pPr>
              <a:defRPr baseline="0">
                <a:solidFill>
                  <a:srgbClr val="005596"/>
                </a:solidFill>
              </a:defRPr>
            </a:lvl1pPr>
            <a:lvl2pPr>
              <a:defRPr baseline="0">
                <a:solidFill>
                  <a:srgbClr val="005596"/>
                </a:solidFill>
              </a:defRPr>
            </a:lvl2pPr>
            <a:lvl3pPr>
              <a:defRPr baseline="0">
                <a:solidFill>
                  <a:srgbClr val="005596"/>
                </a:solidFill>
              </a:defRPr>
            </a:lvl3pPr>
            <a:lvl4pPr>
              <a:defRPr baseline="0">
                <a:solidFill>
                  <a:srgbClr val="005596"/>
                </a:solidFill>
              </a:defRPr>
            </a:lvl4pPr>
            <a:lvl5pPr>
              <a:defRPr baseline="0">
                <a:solidFill>
                  <a:srgbClr val="0055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Rectangle 16"/>
          <p:cNvSpPr>
            <a:spLocks noGrp="1" noChangeArrowheads="1"/>
          </p:cNvSpPr>
          <p:nvPr>
            <p:ph idx="13"/>
          </p:nvPr>
        </p:nvSpPr>
        <p:spPr bwMode="auto">
          <a:xfrm>
            <a:off x="107504" y="1484784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	- bullet point one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204075" y="6632575"/>
            <a:ext cx="1905000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00A6032C-B7A1-46D3-BC85-B4781089DC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35887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3124F-491F-4C6C-9D89-3D4742CD19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FA63-3E4B-471C-B4C2-DCD9BEFAB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0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B19FE-488F-4B27-870F-2D4601E21F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8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00B53-B7A3-43E6-A8A6-1FF1384059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39EA6E-0E03-4C1C-8083-FF4A514ED6A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52669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	- bullet point one</a:t>
            </a:r>
          </a:p>
        </p:txBody>
      </p:sp>
      <p:pic>
        <p:nvPicPr>
          <p:cNvPr id="1043" name="Picture 19" descr="T:\COMMS\Repro and Graphic Services\Graphic Design\LOGOS\NPLCCM\Jpeg Files\NPLCCM Logo Blue 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00" y="259200"/>
            <a:ext cx="2952328" cy="6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c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27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 dirty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x-none" dirty="0"/>
              <a:t>Click to edit Master title style</a:t>
            </a:r>
            <a:endParaRPr lang="en-GB" dirty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endParaRPr lang="en-GB" sz="800" kern="1200" noProof="1">
              <a:solidFill>
                <a:srgbClr val="4D4F53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endParaRPr lang="en-GB" sz="800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1" name="Picture 36" descr="PPT_Header01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6756400" y="0"/>
            <a:ext cx="23876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ADCALNET-LOGO-COMPLE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75" y="266700"/>
            <a:ext cx="2424425" cy="581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31720" y="25400"/>
            <a:ext cx="897980" cy="355600"/>
          </a:xfrm>
          <a:prstGeom prst="rect">
            <a:avLst/>
          </a:prstGeom>
        </p:spPr>
      </p:pic>
      <p:sp>
        <p:nvSpPr>
          <p:cNvPr id="2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8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ea typeface="ヒラギノ角ゴ Pro W3" pitchFamily="2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ヒラギノ角ゴ Pro W3" pitchFamily="28" charset="-128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9E60A1A-AC42-4F63-BA92-8C834A5E58A5}" type="slidenum">
              <a:rPr lang="en-GB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  <p:pic>
        <p:nvPicPr>
          <p:cNvPr id="3077" name="Picture 13" descr="NPL Logo 294 C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0813"/>
            <a:ext cx="14478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447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 dirty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x-none" dirty="0"/>
              <a:t>Click to edit Master title style</a:t>
            </a:r>
            <a:endParaRPr lang="en-GB" dirty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11" name="Picture 36" descr="PPT_Header01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6756400" y="0"/>
            <a:ext cx="23876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ADCALNET-LOGO-COMPLE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75" y="266700"/>
            <a:ext cx="2424425" cy="581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31720" y="25400"/>
            <a:ext cx="897980" cy="355600"/>
          </a:xfrm>
          <a:prstGeom prst="rect">
            <a:avLst/>
          </a:prstGeom>
        </p:spPr>
      </p:pic>
      <p:sp>
        <p:nvSpPr>
          <p:cNvPr id="2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5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487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A58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8000" rIns="9144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</p:txBody>
      </p:sp>
      <p:graphicFrame>
        <p:nvGraphicFramePr>
          <p:cNvPr id="11268" name="Object 15"/>
          <p:cNvGraphicFramePr>
            <a:graphicFrameLocks noChangeAspect="1"/>
          </p:cNvGraphicFramePr>
          <p:nvPr/>
        </p:nvGraphicFramePr>
        <p:xfrm>
          <a:off x="7391400" y="5486400"/>
          <a:ext cx="155098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Photo Editor Photo" r:id="rId15" imgW="7676190" imgH="6020640" progId="">
                  <p:embed/>
                </p:oleObj>
              </mc:Choice>
              <mc:Fallback>
                <p:oleObj name="Photo Editor Photo" r:id="rId15" imgW="7676190" imgH="6020640" progId="">
                  <p:embed/>
                  <p:pic>
                    <p:nvPicPr>
                      <p:cNvPr id="1126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86400"/>
                        <a:ext cx="155098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FC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hc"/>
          <p:cNvSpPr txBox="1"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489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489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030" name="fc"/>
          <p:cNvSpPr txBox="1">
            <a:spLocks noChangeArrowheads="1"/>
          </p:cNvSpPr>
          <p:nvPr/>
        </p:nvSpPr>
        <p:spPr bwMode="auto">
          <a:xfrm>
            <a:off x="0" y="6491288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489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489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489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890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66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6C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6C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6C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8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489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489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489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489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89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89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89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89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1371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5" name="Text Box 56"/>
          <p:cNvSpPr txBox="1">
            <a:spLocks noChangeArrowheads="1"/>
          </p:cNvSpPr>
          <p:nvPr/>
        </p:nvSpPr>
        <p:spPr bwMode="auto">
          <a:xfrm>
            <a:off x="5456238" y="663733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Google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514" y="120572"/>
            <a:ext cx="4352921" cy="1152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EAFA22-F850-41CB-8704-8803E6800A9B}"/>
              </a:ext>
            </a:extLst>
          </p:cNvPr>
          <p:cNvSpPr txBox="1"/>
          <p:nvPr/>
        </p:nvSpPr>
        <p:spPr>
          <a:xfrm>
            <a:off x="838200" y="207584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Traceability and Uncertainty 4 community (CEOS/GSICS) workshop on benchmark sensors</a:t>
            </a:r>
          </a:p>
          <a:p>
            <a:endParaRPr lang="en-GB" b="1" dirty="0">
              <a:solidFill>
                <a:srgbClr val="FFFFFF"/>
              </a:solidFill>
            </a:endParaRPr>
          </a:p>
          <a:p>
            <a:r>
              <a:rPr lang="en-GB" b="1" dirty="0">
                <a:solidFill>
                  <a:srgbClr val="FFFFFF"/>
                </a:solidFill>
              </a:rPr>
              <a:t>Nigel Fox</a:t>
            </a:r>
          </a:p>
          <a:p>
            <a:r>
              <a:rPr lang="en-GB" b="1" dirty="0">
                <a:solidFill>
                  <a:srgbClr val="FFFFFF"/>
                </a:solidFill>
              </a:rPr>
              <a:t>Head of Earth Observation, Climate and Optical</a:t>
            </a:r>
          </a:p>
          <a:p>
            <a:r>
              <a:rPr lang="en-GB" b="1" dirty="0">
                <a:solidFill>
                  <a:srgbClr val="FFFFFF"/>
                </a:solidFill>
              </a:rPr>
              <a:t>Chair CEOS WGCV IVOS sub-group</a:t>
            </a:r>
          </a:p>
        </p:txBody>
      </p:sp>
    </p:spTree>
    <p:extLst>
      <p:ext uri="{BB962C8B-B14F-4D97-AF65-F5344CB8AC3E}">
        <p14:creationId xmlns:p14="http://schemas.microsoft.com/office/powerpoint/2010/main" val="395851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DC30-0190-4AC5-A8D4-CCB5CFC1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System of Units (SI)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1B508A-B4D6-4BBC-9B33-4854736B6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479" y="2743200"/>
            <a:ext cx="733233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C3340-C74F-446C-9686-9DF3F2D8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980728"/>
            <a:ext cx="2860883" cy="2045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E4AA5-EB95-48D4-B385-4D7B33426A9D}"/>
              </a:ext>
            </a:extLst>
          </p:cNvPr>
          <p:cNvSpPr txBox="1"/>
          <p:nvPr/>
        </p:nvSpPr>
        <p:spPr>
          <a:xfrm>
            <a:off x="5868144" y="14847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BIPM (Sevres </a:t>
            </a:r>
            <a:r>
              <a:rPr lang="en-GB" dirty="0" err="1"/>
              <a:t>nr</a:t>
            </a:r>
            <a:r>
              <a:rPr lang="en-GB" dirty="0"/>
              <a:t> Paris) 1875</a:t>
            </a:r>
          </a:p>
        </p:txBody>
      </p:sp>
    </p:spTree>
    <p:extLst>
      <p:ext uri="{BB962C8B-B14F-4D97-AF65-F5344CB8AC3E}">
        <p14:creationId xmlns:p14="http://schemas.microsoft.com/office/powerpoint/2010/main" val="216542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BB8C7-6B82-456F-A42A-319EF5FD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92" y="582668"/>
            <a:ext cx="6261516" cy="3522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98F8E-EB15-40D3-9887-6D1BFD34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27303"/>
            <a:ext cx="5335488" cy="1143000"/>
          </a:xfrm>
        </p:spPr>
        <p:txBody>
          <a:bodyPr/>
          <a:lstStyle/>
          <a:p>
            <a:r>
              <a:rPr lang="en-GB" dirty="0"/>
              <a:t>What is Traceability?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5D35E-36CF-4E3A-B812-83AB5D0AF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4008" y="836712"/>
            <a:ext cx="4572396" cy="342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6CEFE-56C3-4017-A7E4-614304902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4" y="4205322"/>
            <a:ext cx="1805809" cy="2568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260C8F-9CA5-4221-8C5B-567053C3BCFB}"/>
              </a:ext>
            </a:extLst>
          </p:cNvPr>
          <p:cNvSpPr txBox="1"/>
          <p:nvPr/>
        </p:nvSpPr>
        <p:spPr>
          <a:xfrm>
            <a:off x="2051721" y="4433107"/>
            <a:ext cx="2926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Documented evidence of degree of  consistency with international </a:t>
            </a:r>
            <a:r>
              <a:rPr lang="en-GB" dirty="0" err="1"/>
              <a:t>std</a:t>
            </a:r>
            <a:r>
              <a:rPr lang="en-GB" dirty="0"/>
              <a:t> &amp; </a:t>
            </a:r>
            <a:r>
              <a:rPr lang="en-GB" dirty="0" err="1"/>
              <a:t>Uc</a:t>
            </a:r>
            <a:r>
              <a:rPr lang="en-GB" dirty="0"/>
              <a:t> budget</a:t>
            </a:r>
          </a:p>
          <a:p>
            <a:r>
              <a:rPr lang="en-GB" b="1" dirty="0" err="1">
                <a:solidFill>
                  <a:schemeClr val="accent2"/>
                </a:solidFill>
              </a:rPr>
              <a:t>i.e.COMPARISONS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F8EA0-1F28-4EBC-A3F5-4DEAF9C2FB89}"/>
              </a:ext>
            </a:extLst>
          </p:cNvPr>
          <p:cNvSpPr txBox="1"/>
          <p:nvPr/>
        </p:nvSpPr>
        <p:spPr>
          <a:xfrm>
            <a:off x="107712" y="4188320"/>
            <a:ext cx="152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GUM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4D0990-7517-42CC-A900-09428DCC9BE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528392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84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22BA-C761-4B77-9293-1A0A6812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76" y="-306288"/>
            <a:ext cx="7772400" cy="1143000"/>
          </a:xfrm>
        </p:spPr>
        <p:txBody>
          <a:bodyPr/>
          <a:lstStyle/>
          <a:p>
            <a:r>
              <a:rPr lang="en-GB" dirty="0"/>
              <a:t>At workshop and messages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99AD-44DC-4B49-B313-774C73355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8" y="890587"/>
            <a:ext cx="9001000" cy="4114800"/>
          </a:xfrm>
        </p:spPr>
        <p:txBody>
          <a:bodyPr/>
          <a:lstStyle/>
          <a:p>
            <a:r>
              <a:rPr lang="en-GB" sz="2000" dirty="0"/>
              <a:t>Need/benefit of SI traceability for EO and climate in particular</a:t>
            </a:r>
          </a:p>
          <a:p>
            <a:pPr lvl="1"/>
            <a:r>
              <a:rPr lang="en-GB" sz="2000" dirty="0"/>
              <a:t>	- contrast with ‘just overlapping’ sensors time-series</a:t>
            </a:r>
          </a:p>
          <a:p>
            <a:pPr lvl="1"/>
            <a:r>
              <a:rPr lang="en-GB" sz="2000" dirty="0"/>
              <a:t>	- FCDR’s. other applications (not necessarily needing same </a:t>
            </a:r>
            <a:r>
              <a:rPr lang="en-GB" sz="2000" dirty="0" err="1"/>
              <a:t>Uc</a:t>
            </a:r>
            <a:r>
              <a:rPr lang="en-GB" sz="2000" dirty="0"/>
              <a:t>)</a:t>
            </a:r>
          </a:p>
          <a:p>
            <a:r>
              <a:rPr lang="en-GB" sz="2000" dirty="0"/>
              <a:t>Evidence traceability of proposed sensors –pre-flight &amp; in-flight and associated breakdown of uncertainties and their nature (sensor, observations, systematic/random, correlations) 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Perhaps structured through measurement </a:t>
            </a:r>
            <a:r>
              <a:rPr lang="en-GB" sz="2000" dirty="0" err="1"/>
              <a:t>eqn</a:t>
            </a:r>
            <a:r>
              <a:rPr lang="en-GB" sz="2000" dirty="0"/>
              <a:t> diagram 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Including process of sensor calibrations 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Tables of Indicative values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Comparison evidence! 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Links to SI (primary standard)  </a:t>
            </a:r>
          </a:p>
          <a:p>
            <a:pPr lvl="1"/>
            <a:endParaRPr lang="en-GB" sz="2000" dirty="0"/>
          </a:p>
          <a:p>
            <a:r>
              <a:rPr lang="en-GB" sz="2000" dirty="0"/>
              <a:t>How to communicate importance</a:t>
            </a:r>
          </a:p>
          <a:p>
            <a:r>
              <a:rPr lang="en-GB" sz="2000" dirty="0"/>
              <a:t>Value of independent realisations </a:t>
            </a:r>
          </a:p>
          <a:p>
            <a:pPr marL="0" indent="0">
              <a:buNone/>
            </a:pPr>
            <a:r>
              <a:rPr lang="en-GB" sz="2000" dirty="0"/>
              <a:t>     &amp; comparisons in space</a:t>
            </a:r>
          </a:p>
          <a:p>
            <a:pPr marL="800100" lvl="1" indent="-34290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DBBDD-25C6-4655-842F-0501F486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01E6-1239-428D-9D22-9B7FAEC77665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FD6C9-C9DB-4B44-903C-68C4FAD6C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340171"/>
            <a:ext cx="4432250" cy="35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3399"/>
      </p:ext>
    </p:extLst>
  </p:cSld>
  <p:clrMapOvr>
    <a:masterClrMapping/>
  </p:clrMapOvr>
</p:sld>
</file>

<file path=ppt/theme/theme1.xml><?xml version="1.0" encoding="utf-8"?>
<a:theme xmlns:a="http://schemas.openxmlformats.org/drawingml/2006/main" name="NPLCCM Presentation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4" id="{B4BED105-D070-40BB-AD07-B88B39B6FC4C}" vid="{A0C892E7-30AC-4CCD-8E18-289E050971B5}"/>
    </a:ext>
  </a:extLst>
</a:theme>
</file>

<file path=ppt/theme/theme2.xml><?xml version="1.0" encoding="utf-8"?>
<a:theme xmlns:a="http://schemas.openxmlformats.org/drawingml/2006/main" name="1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99CC00"/>
      </a:folHlink>
    </a:clrScheme>
    <a:fontScheme name="Default 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ainingCourse_PPT_Template">
  <a:themeElements>
    <a:clrScheme name="Custom 1">
      <a:dk1>
        <a:sysClr val="windowText" lastClr="000000"/>
      </a:dk1>
      <a:lt1>
        <a:sysClr val="window" lastClr="FFFFFF"/>
      </a:lt1>
      <a:dk2>
        <a:srgbClr val="005596"/>
      </a:dk2>
      <a:lt2>
        <a:srgbClr val="EEECE1"/>
      </a:lt2>
      <a:accent1>
        <a:srgbClr val="6FC0FF"/>
      </a:accent1>
      <a:accent2>
        <a:srgbClr val="EE3224"/>
      </a:accent2>
      <a:accent3>
        <a:srgbClr val="FFC425"/>
      </a:accent3>
      <a:accent4>
        <a:srgbClr val="6DB33F"/>
      </a:accent4>
      <a:accent5>
        <a:srgbClr val="791D7E"/>
      </a:accent5>
      <a:accent6>
        <a:srgbClr val="4BACC6"/>
      </a:accent6>
      <a:hlink>
        <a:srgbClr val="005596"/>
      </a:hlink>
      <a:folHlink>
        <a:srgbClr val="791D7E"/>
      </a:folHlink>
    </a:clrScheme>
    <a:fontScheme name="npl_presentation_templat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89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89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pl_presentation_template_v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l_presentation_template_v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v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v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ccm-template (2)</Template>
  <TotalTime>5131</TotalTime>
  <Words>85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Century Gothic</vt:lpstr>
      <vt:lpstr>Proxima Nova Regular</vt:lpstr>
      <vt:lpstr>Verdana</vt:lpstr>
      <vt:lpstr>Wingdings</vt:lpstr>
      <vt:lpstr>ヒラギノ角ゴ Pro W3</vt:lpstr>
      <vt:lpstr>NPLCCM Presentation</vt:lpstr>
      <vt:lpstr>1_ESA Presentation</vt:lpstr>
      <vt:lpstr>4_Default Design</vt:lpstr>
      <vt:lpstr>ESA Presentation</vt:lpstr>
      <vt:lpstr>TrainingCourse_PPT_Template</vt:lpstr>
      <vt:lpstr>Photo Editor Photo</vt:lpstr>
      <vt:lpstr>PowerPoint Presentation</vt:lpstr>
      <vt:lpstr>International System of Units (SI)</vt:lpstr>
      <vt:lpstr>What is Traceability? </vt:lpstr>
      <vt:lpstr>At workshop and messages beyond</vt:lpstr>
    </vt:vector>
  </TitlesOfParts>
  <Company>NPL Management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Name of Speaker Date</dc:title>
  <dc:subject>NPL Presentation</dc:subject>
  <dc:creator>Matt Whitney</dc:creator>
  <dc:description>All non-NMS funded material on this template</dc:description>
  <cp:lastModifiedBy>Nigel Fox</cp:lastModifiedBy>
  <cp:revision>150</cp:revision>
  <cp:lastPrinted>2018-08-08T12:06:18Z</cp:lastPrinted>
  <dcterms:created xsi:type="dcterms:W3CDTF">2015-10-22T08:38:31Z</dcterms:created>
  <dcterms:modified xsi:type="dcterms:W3CDTF">2018-09-12T15:04:33Z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Official</vt:lpwstr>
  </property>
  <property fmtid="{D5CDD505-2E9C-101B-9397-08002B2CF9AE}" pid="3" name="aliashPowerpointFooter">
    <vt:lpwstr/>
  </property>
</Properties>
</file>