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1"/>
  </p:notesMasterIdLst>
  <p:handoutMasterIdLst>
    <p:handoutMasterId r:id="rId22"/>
  </p:handoutMasterIdLst>
  <p:sldIdLst>
    <p:sldId id="410" r:id="rId2"/>
    <p:sldId id="451" r:id="rId3"/>
    <p:sldId id="438" r:id="rId4"/>
    <p:sldId id="439" r:id="rId5"/>
    <p:sldId id="441" r:id="rId6"/>
    <p:sldId id="442" r:id="rId7"/>
    <p:sldId id="446" r:id="rId8"/>
    <p:sldId id="447" r:id="rId9"/>
    <p:sldId id="448" r:id="rId10"/>
    <p:sldId id="454" r:id="rId11"/>
    <p:sldId id="449" r:id="rId12"/>
    <p:sldId id="450" r:id="rId13"/>
    <p:sldId id="455" r:id="rId14"/>
    <p:sldId id="443" r:id="rId15"/>
    <p:sldId id="444" r:id="rId16"/>
    <p:sldId id="445" r:id="rId17"/>
    <p:sldId id="407" r:id="rId18"/>
    <p:sldId id="453" r:id="rId19"/>
    <p:sldId id="456" r:id="rId2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Hewison" initials="TH" lastIdx="1" clrIdx="0">
    <p:extLst>
      <p:ext uri="{19B8F6BF-5375-455C-9EA6-DF929625EA0E}">
        <p15:presenceInfo xmlns:p15="http://schemas.microsoft.com/office/powerpoint/2012/main" userId="S-1-5-21-993398506-3102826466-240034591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85110" autoAdjust="0"/>
  </p:normalViewPr>
  <p:slideViewPr>
    <p:cSldViewPr snapToGrid="0">
      <p:cViewPr varScale="1">
        <p:scale>
          <a:sx n="97" d="100"/>
          <a:sy n="97" d="100"/>
        </p:scale>
        <p:origin x="756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12 September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989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12 September 2018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5455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12 September 2018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482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12 September 2018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de/r/WNXGGR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pub/Development/20180913/Intercal_VIS_NIR_Lukashin_2018091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esults/SM-76MCMSXF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3624140"/>
          </a:xfrm>
        </p:spPr>
        <p:txBody>
          <a:bodyPr/>
          <a:lstStyle/>
          <a:p>
            <a:r>
              <a:rPr lang="en-GB" sz="3600" dirty="0" smtClean="0"/>
              <a:t>GSICS Research Working Group </a:t>
            </a:r>
            <a:br>
              <a:rPr lang="en-GB" sz="3600" dirty="0" smtClean="0"/>
            </a:br>
            <a:r>
              <a:rPr lang="en-GB" sz="3600" dirty="0" smtClean="0"/>
              <a:t>Web Meeting</a:t>
            </a:r>
            <a:br>
              <a:rPr lang="en-GB" sz="3600" dirty="0" smtClean="0"/>
            </a:br>
            <a:r>
              <a:rPr lang="en-GB" sz="3600" dirty="0" smtClean="0"/>
              <a:t>2018-09-13</a:t>
            </a:r>
            <a:br>
              <a:rPr lang="en-GB" sz="3600" dirty="0" smtClean="0"/>
            </a:br>
            <a:r>
              <a:rPr lang="en-US" sz="3600" dirty="0"/>
              <a:t>Planning a GSICS/CEOS-WGCV Workshop on SI-traceable </a:t>
            </a:r>
            <a:r>
              <a:rPr lang="en-US" sz="3600" dirty="0" smtClean="0"/>
              <a:t>Reference Instruments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/>
              <a:t> </a:t>
            </a:r>
            <a:r>
              <a:rPr lang="en-GB" sz="2800" b="1" dirty="0" smtClean="0"/>
              <a:t>Tim Hewison</a:t>
            </a:r>
            <a:endParaRPr lang="en-GB" sz="36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"/>
            <a:ext cx="9906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9744" t="14188" r="4824" b="16068"/>
          <a:stretch/>
        </p:blipFill>
        <p:spPr>
          <a:xfrm>
            <a:off x="1287011" y="-32760"/>
            <a:ext cx="7130160" cy="67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4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"/>
            <a:ext cx="9906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Workshop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37188"/>
            <a:ext cx="8915400" cy="4788976"/>
          </a:xfrm>
        </p:spPr>
        <p:txBody>
          <a:bodyPr/>
          <a:lstStyle/>
          <a:p>
            <a:r>
              <a:rPr lang="en-GB" dirty="0" smtClean="0"/>
              <a:t>What do we want to get out of the workshop?</a:t>
            </a:r>
          </a:p>
          <a:p>
            <a:pPr lvl="1"/>
            <a:r>
              <a:rPr lang="en-US" sz="2000" dirty="0"/>
              <a:t>e.g. Help identify from CEOS WGCV and GSICS key reference recommendations and processes needed</a:t>
            </a:r>
          </a:p>
          <a:p>
            <a:pPr lvl="1"/>
            <a:r>
              <a:rPr lang="en-US" sz="2000" dirty="0"/>
              <a:t>Understanding traceability chain </a:t>
            </a:r>
          </a:p>
          <a:p>
            <a:pPr lvl="1"/>
            <a:r>
              <a:rPr lang="en-US" sz="2000" dirty="0" smtClean="0"/>
              <a:t>What are the theoretical uncertainty limits for inter-calibration?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How could we achieve this in a workshop?</a:t>
            </a:r>
            <a:endParaRPr lang="en-US" sz="2400" dirty="0"/>
          </a:p>
          <a:p>
            <a:pPr lvl="1"/>
            <a:r>
              <a:rPr lang="en-US" sz="2000" dirty="0" smtClean="0"/>
              <a:t>Volunteers prepare in advance strawman design – with uncertainty analysis</a:t>
            </a:r>
          </a:p>
          <a:p>
            <a:pPr lvl="1"/>
            <a:r>
              <a:rPr lang="en-US" sz="2000" dirty="0" smtClean="0"/>
              <a:t>Break-out groups provide critical review &amp; report</a:t>
            </a:r>
          </a:p>
          <a:p>
            <a:pPr lvl="2"/>
            <a:r>
              <a:rPr lang="en-US" sz="1600" dirty="0" smtClean="0"/>
              <a:t>RSB instrument design</a:t>
            </a:r>
          </a:p>
          <a:p>
            <a:pPr lvl="2"/>
            <a:r>
              <a:rPr lang="en-US" sz="1600" dirty="0" smtClean="0"/>
              <a:t>TIR instrument design</a:t>
            </a:r>
          </a:p>
          <a:p>
            <a:pPr lvl="2"/>
            <a:r>
              <a:rPr lang="en-US" sz="1600" dirty="0" smtClean="0"/>
              <a:t>RSB inter-calibration algorithm</a:t>
            </a:r>
          </a:p>
          <a:p>
            <a:pPr lvl="2"/>
            <a:r>
              <a:rPr lang="en-US" sz="1600" dirty="0" smtClean="0"/>
              <a:t>TIR inter-calibration algorithm</a:t>
            </a:r>
          </a:p>
          <a:p>
            <a:pPr lvl="2"/>
            <a:r>
              <a:rPr lang="en-US" sz="1600" dirty="0" smtClean="0"/>
              <a:t>PICS characterization algorithm</a:t>
            </a:r>
            <a:endParaRPr lang="en-GB" dirty="0" smtClean="0"/>
          </a:p>
          <a:p>
            <a:pPr lvl="2"/>
            <a:r>
              <a:rPr lang="en-GB" sz="1600" dirty="0" smtClean="0"/>
              <a:t>Moon characterisation algorithm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70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Proposal:</a:t>
            </a:r>
          </a:p>
          <a:p>
            <a:pPr lvl="1"/>
            <a:r>
              <a:rPr lang="en-GB" dirty="0"/>
              <a:t>GSICS/CEOS-WCGV </a:t>
            </a:r>
            <a:r>
              <a:rPr lang="en-GB" dirty="0" smtClean="0"/>
              <a:t>SI-Traceable </a:t>
            </a:r>
            <a:r>
              <a:rPr lang="en-GB" dirty="0"/>
              <a:t>Hyperspectral Inter-Calibration Reference </a:t>
            </a:r>
            <a:r>
              <a:rPr lang="en-GB" dirty="0" smtClean="0"/>
              <a:t>Instrument </a:t>
            </a:r>
            <a:r>
              <a:rPr lang="en-GB" dirty="0"/>
              <a:t>Workshop</a:t>
            </a:r>
          </a:p>
          <a:p>
            <a:endParaRPr lang="en-GB" dirty="0"/>
          </a:p>
          <a:p>
            <a:r>
              <a:rPr lang="en-GB" dirty="0"/>
              <a:t>Proposed </a:t>
            </a:r>
            <a:r>
              <a:rPr lang="en-GB" dirty="0" smtClean="0"/>
              <a:t>abbreviation: </a:t>
            </a:r>
          </a:p>
          <a:p>
            <a:pPr lvl="1"/>
            <a:r>
              <a:rPr lang="en-GB" dirty="0" smtClean="0"/>
              <a:t>SITHICRI Workshop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3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Workshop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Preference for Europe?</a:t>
            </a:r>
            <a:endParaRPr lang="en-US" dirty="0"/>
          </a:p>
          <a:p>
            <a:r>
              <a:rPr lang="en-US" dirty="0"/>
              <a:t>Workshop dates &amp; duration</a:t>
            </a:r>
          </a:p>
          <a:p>
            <a:pPr lvl="1"/>
            <a:r>
              <a:rPr lang="en-US" dirty="0"/>
              <a:t>e.g. sometime in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3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Chairing</a:t>
            </a:r>
          </a:p>
          <a:p>
            <a:pPr lvl="1"/>
            <a:r>
              <a:rPr lang="en-GB" dirty="0" smtClean="0"/>
              <a:t>Overall</a:t>
            </a:r>
          </a:p>
          <a:p>
            <a:pPr lvl="1"/>
            <a:r>
              <a:rPr lang="en-GB" dirty="0" smtClean="0"/>
              <a:t>Session</a:t>
            </a:r>
          </a:p>
          <a:p>
            <a:r>
              <a:rPr lang="en-GB" dirty="0"/>
              <a:t>Invitees</a:t>
            </a:r>
          </a:p>
          <a:p>
            <a:r>
              <a:rPr lang="en-GB" dirty="0" smtClean="0"/>
              <a:t>Organising Committee</a:t>
            </a:r>
          </a:p>
          <a:p>
            <a:pPr lvl="1"/>
            <a:r>
              <a:rPr lang="en-GB" dirty="0" smtClean="0"/>
              <a:t>As above?</a:t>
            </a:r>
          </a:p>
          <a:p>
            <a:pPr lvl="1"/>
            <a:r>
              <a:rPr lang="en-GB" dirty="0" smtClean="0"/>
              <a:t>Meetings?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Discussion with Dave Crisp, Kurt Thome, Albrecht von Bargen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Parellelism</a:t>
            </a:r>
            <a:r>
              <a:rPr lang="en-GB" sz="2000" dirty="0" smtClean="0"/>
              <a:t>:</a:t>
            </a:r>
          </a:p>
          <a:p>
            <a:pPr lvl="1"/>
            <a:r>
              <a:rPr lang="en-GB" sz="1800" dirty="0" smtClean="0"/>
              <a:t>Uncertainty &amp; traceability throughout</a:t>
            </a:r>
          </a:p>
          <a:p>
            <a:pPr lvl="1"/>
            <a:r>
              <a:rPr lang="en-GB" sz="1800" dirty="0" smtClean="0"/>
              <a:t>VIS/NIR </a:t>
            </a:r>
            <a:r>
              <a:rPr lang="en-GB" sz="1800" dirty="0"/>
              <a:t>/</a:t>
            </a:r>
            <a:r>
              <a:rPr lang="en-GB" sz="1800" dirty="0" smtClean="0"/>
              <a:t> TIR		- Preference for single session of presentations</a:t>
            </a:r>
          </a:p>
          <a:p>
            <a:pPr lvl="1"/>
            <a:r>
              <a:rPr lang="en-GB" sz="1800" dirty="0"/>
              <a:t>Algorithms/Technology	</a:t>
            </a:r>
            <a:r>
              <a:rPr lang="en-GB" sz="1800" dirty="0" smtClean="0"/>
              <a:t>- </a:t>
            </a:r>
            <a:r>
              <a:rPr lang="en-GB" sz="1800" dirty="0"/>
              <a:t>Preference for </a:t>
            </a:r>
            <a:r>
              <a:rPr lang="en-GB" sz="1800" dirty="0" smtClean="0"/>
              <a:t>single </a:t>
            </a:r>
            <a:r>
              <a:rPr lang="en-GB" sz="1800" dirty="0"/>
              <a:t>session of presentations</a:t>
            </a:r>
            <a:endParaRPr lang="en-GB" sz="1800" dirty="0" smtClean="0"/>
          </a:p>
          <a:p>
            <a:r>
              <a:rPr lang="en-GB" sz="2000" dirty="0" smtClean="0"/>
              <a:t>Aims/Outcomes:</a:t>
            </a:r>
          </a:p>
          <a:p>
            <a:pPr lvl="1"/>
            <a:r>
              <a:rPr lang="en-GB" sz="1800" dirty="0" smtClean="0"/>
              <a:t>Recommendations?</a:t>
            </a:r>
          </a:p>
          <a:p>
            <a:pPr lvl="1"/>
            <a:r>
              <a:rPr lang="en-GB" sz="1800" dirty="0" smtClean="0"/>
              <a:t>Inter-</a:t>
            </a:r>
            <a:r>
              <a:rPr lang="en-GB" sz="1800" dirty="0" err="1" smtClean="0"/>
              <a:t>cal</a:t>
            </a:r>
            <a:r>
              <a:rPr lang="en-GB" sz="1800" dirty="0" smtClean="0"/>
              <a:t> to 0.3% or 3% - what are the theoretical limits? </a:t>
            </a:r>
          </a:p>
          <a:p>
            <a:pPr lvl="1"/>
            <a:r>
              <a:rPr lang="en-GB" sz="1800" dirty="0" smtClean="0"/>
              <a:t>understanding traceability chain </a:t>
            </a:r>
          </a:p>
          <a:p>
            <a:pPr lvl="2"/>
            <a:r>
              <a:rPr lang="en-GB" sz="1600" dirty="0" smtClean="0"/>
              <a:t>1. identify the nodes in the system</a:t>
            </a:r>
          </a:p>
          <a:p>
            <a:pPr lvl="2"/>
            <a:r>
              <a:rPr lang="en-GB" sz="1600" dirty="0" smtClean="0"/>
              <a:t>2. What are the levels</a:t>
            </a:r>
          </a:p>
          <a:p>
            <a:pPr lvl="1"/>
            <a:r>
              <a:rPr lang="en-GB" sz="1800" dirty="0" smtClean="0"/>
              <a:t>Understanding what are the issues to achieve CLARREO/TRUTHS-like accuracies</a:t>
            </a:r>
          </a:p>
          <a:p>
            <a:pPr lvl="1"/>
            <a:r>
              <a:rPr lang="en-GB" sz="1800" dirty="0" smtClean="0"/>
              <a:t>Review Strawman inter-</a:t>
            </a:r>
            <a:r>
              <a:rPr lang="en-GB" sz="1800" dirty="0" err="1" smtClean="0"/>
              <a:t>cal</a:t>
            </a:r>
            <a:r>
              <a:rPr lang="en-GB" sz="1800" dirty="0" smtClean="0"/>
              <a:t> algorithm and uncertainty analysis </a:t>
            </a:r>
            <a:r>
              <a:rPr lang="en-GB" sz="1800" dirty="0" smtClean="0"/>
              <a:t>- e.g</a:t>
            </a:r>
            <a:r>
              <a:rPr lang="en-GB" sz="1800" dirty="0" smtClean="0"/>
              <a:t>. </a:t>
            </a:r>
            <a:r>
              <a:rPr lang="en-GB" sz="1800" dirty="0" err="1" smtClean="0"/>
              <a:t>Costy</a:t>
            </a:r>
            <a:r>
              <a:rPr lang="en-GB" sz="1800" dirty="0" smtClean="0"/>
              <a:t> + </a:t>
            </a:r>
            <a:r>
              <a:rPr lang="en-GB" sz="1800" smtClean="0"/>
              <a:t>Tobin</a:t>
            </a:r>
            <a:r>
              <a:rPr lang="en-GB" sz="1800" smtClean="0"/>
              <a:t>??</a:t>
            </a:r>
            <a:endParaRPr lang="en-GB" sz="1800" dirty="0" smtClean="0"/>
          </a:p>
          <a:p>
            <a:pPr lvl="1"/>
            <a:r>
              <a:rPr lang="en-GB" sz="1800" dirty="0" smtClean="0"/>
              <a:t>Ditto for instrument design </a:t>
            </a:r>
            <a:r>
              <a:rPr lang="en-GB" sz="1800" dirty="0" smtClean="0"/>
              <a:t>- e.g</a:t>
            </a:r>
            <a:r>
              <a:rPr lang="en-GB" sz="1800" dirty="0" smtClean="0"/>
              <a:t>. </a:t>
            </a:r>
            <a:r>
              <a:rPr lang="en-GB" sz="1800" dirty="0" smtClean="0"/>
              <a:t>Nigel</a:t>
            </a:r>
            <a:r>
              <a:rPr lang="en-GB" sz="1800" dirty="0"/>
              <a:t> </a:t>
            </a:r>
            <a:r>
              <a:rPr lang="en-GB" sz="1800" dirty="0" smtClean="0"/>
              <a:t>Fox (NPL)?</a:t>
            </a:r>
            <a:endParaRPr lang="en-GB" sz="1800" dirty="0" smtClean="0"/>
          </a:p>
          <a:p>
            <a:pPr lvl="1"/>
            <a:r>
              <a:rPr lang="en-GB" sz="1800" dirty="0" smtClean="0"/>
              <a:t>Ditto on site characterisation </a:t>
            </a:r>
            <a:r>
              <a:rPr lang="en-GB" sz="1800" dirty="0" smtClean="0"/>
              <a:t>- e.g</a:t>
            </a:r>
            <a:r>
              <a:rPr lang="en-GB" sz="1800" dirty="0" smtClean="0"/>
              <a:t>. </a:t>
            </a:r>
            <a:r>
              <a:rPr lang="en-GB" sz="1800" dirty="0"/>
              <a:t>Carol </a:t>
            </a:r>
            <a:r>
              <a:rPr lang="en-GB" sz="1800" dirty="0" err="1"/>
              <a:t>Bruegge</a:t>
            </a:r>
            <a:r>
              <a:rPr lang="en-GB" sz="1800" dirty="0"/>
              <a:t> (JPL)</a:t>
            </a:r>
            <a:r>
              <a:rPr lang="en-GB" sz="1800" dirty="0" smtClean="0"/>
              <a:t>, </a:t>
            </a:r>
            <a:r>
              <a:rPr lang="en-GB" sz="1800" dirty="0"/>
              <a:t>A. </a:t>
            </a:r>
            <a:r>
              <a:rPr lang="en-GB" sz="1800" dirty="0" err="1"/>
              <a:t>Kuze</a:t>
            </a:r>
            <a:r>
              <a:rPr lang="en-GB" sz="1800" dirty="0"/>
              <a:t> (JAXA</a:t>
            </a:r>
            <a:r>
              <a:rPr lang="en-GB" sz="1800" dirty="0" smtClean="0"/>
              <a:t>)?</a:t>
            </a:r>
            <a:endParaRPr lang="en-GB" sz="1800" dirty="0" smtClean="0"/>
          </a:p>
          <a:p>
            <a:pPr lvl="1"/>
            <a:r>
              <a:rPr lang="en-GB" sz="1800" dirty="0" smtClean="0"/>
              <a:t>Ditto on Moon characterisation </a:t>
            </a:r>
            <a:r>
              <a:rPr lang="en-GB" sz="1800" dirty="0" smtClean="0"/>
              <a:t>– e.g. Tom Stone, Jim Butler, </a:t>
            </a:r>
            <a:r>
              <a:rPr lang="en-GB" sz="1800" dirty="0" err="1" smtClean="0"/>
              <a:t>Seb</a:t>
            </a:r>
            <a:r>
              <a:rPr lang="en-GB" sz="1800" dirty="0" smtClean="0"/>
              <a:t> Wagner ??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04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input from Dave Smith (RAL)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489743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 </a:t>
            </a:r>
          </a:p>
          <a:p>
            <a:r>
              <a:rPr lang="en-GB" sz="1800" dirty="0"/>
              <a:t>    1) This is very relevant to our development program for blackbody sources to improve SI traceability.  We have a CEOI funded project with NPL and Surrey </a:t>
            </a:r>
            <a:r>
              <a:rPr lang="en-GB" sz="1800" dirty="0" err="1"/>
              <a:t>Nanosystems</a:t>
            </a:r>
            <a:r>
              <a:rPr lang="en-GB" sz="1800" dirty="0"/>
              <a:t> to develop phase change cell technology and enhanced black coatings for flight calibration sources - a key driver for this is the FORUM mission which is one of the missions to be discussed.  We are also performing some pre-development activities for one of the FORUM studies.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r>
              <a:rPr lang="en-GB" sz="1800" dirty="0"/>
              <a:t>    2) The Sentinel-3 tandem phase is already providing a lot of useful information and could define limits to what could be achieved in cross-calibration.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r>
              <a:rPr lang="en-GB" sz="1800" dirty="0"/>
              <a:t>    3) In my opinion - the way forward is to improve the traceability of existing missions which are already providing high quality data.  E.g. IASI, SLSTR rather than developing new missions with unproven heritage.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650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-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 </a:t>
            </a:r>
            <a:r>
              <a:rPr lang="en-US" sz="2800" dirty="0" smtClean="0"/>
              <a:t>2016 </a:t>
            </a:r>
            <a:r>
              <a:rPr lang="en-US" sz="2800" dirty="0"/>
              <a:t>GSICS Research Working Group </a:t>
            </a:r>
            <a:r>
              <a:rPr lang="en-US" sz="2800" dirty="0" smtClean="0"/>
              <a:t>meeting:</a:t>
            </a:r>
          </a:p>
          <a:p>
            <a:pPr lvl="1"/>
            <a:r>
              <a:rPr lang="en-US" sz="2400" dirty="0" smtClean="0"/>
              <a:t>Suggested a </a:t>
            </a:r>
            <a:r>
              <a:rPr lang="en-US" sz="2400" dirty="0"/>
              <a:t>workshop could be set-up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bring together calibration and instrument </a:t>
            </a:r>
            <a:r>
              <a:rPr lang="en-US" sz="2400" dirty="0" smtClean="0"/>
              <a:t>experts</a:t>
            </a:r>
          </a:p>
          <a:p>
            <a:pPr lvl="1"/>
            <a:r>
              <a:rPr lang="en-US" sz="2400" dirty="0" smtClean="0"/>
              <a:t>with </a:t>
            </a:r>
            <a:r>
              <a:rPr lang="en-US" sz="2400" dirty="0"/>
              <a:t>those </a:t>
            </a:r>
            <a:r>
              <a:rPr lang="en-US" sz="2400" dirty="0" smtClean="0"/>
              <a:t>developing </a:t>
            </a:r>
            <a:r>
              <a:rPr lang="en-US" sz="2400" dirty="0"/>
              <a:t>inter-calibration algorithms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explore how the observations could be tied to international (SI) </a:t>
            </a:r>
            <a:r>
              <a:rPr lang="en-US" sz="2400" dirty="0" smtClean="0"/>
              <a:t>standards</a:t>
            </a:r>
          </a:p>
          <a:p>
            <a:r>
              <a:rPr lang="en-US" sz="2400" dirty="0"/>
              <a:t>Current GSICS inter-calibration reference instruments are not specific designed instruments for inter-comparison benchmark as international Earth </a:t>
            </a:r>
            <a:r>
              <a:rPr lang="en-US" sz="2400" dirty="0" smtClean="0"/>
              <a:t>observation  </a:t>
            </a:r>
            <a:endParaRPr lang="en-US" sz="2400" dirty="0"/>
          </a:p>
          <a:p>
            <a:r>
              <a:rPr lang="en-US" sz="2400" dirty="0"/>
              <a:t>International CLARREO-like workshop may be useful to push this concept into quicker implementation in international community within WMO/GSICS and CEOS/WGCV members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274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</a:t>
            </a:r>
            <a:r>
              <a:rPr lang="en-GB" dirty="0"/>
              <a:t>Web </a:t>
            </a:r>
            <a:r>
              <a:rPr lang="en-GB" dirty="0" smtClean="0"/>
              <a:t>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Aims of the workshop</a:t>
            </a:r>
          </a:p>
          <a:p>
            <a:r>
              <a:rPr lang="en-US" sz="2400" dirty="0" smtClean="0"/>
              <a:t>Sessions</a:t>
            </a:r>
            <a:endParaRPr lang="en-US" sz="2400" dirty="0"/>
          </a:p>
          <a:p>
            <a:r>
              <a:rPr lang="en-US" sz="2400" dirty="0" smtClean="0"/>
              <a:t>Workshop </a:t>
            </a:r>
            <a:r>
              <a:rPr lang="en-US" sz="2400" dirty="0"/>
              <a:t>location</a:t>
            </a:r>
          </a:p>
          <a:p>
            <a:r>
              <a:rPr lang="en-US" sz="2400" dirty="0"/>
              <a:t>Workshop dates &amp; duration</a:t>
            </a:r>
          </a:p>
          <a:p>
            <a:r>
              <a:rPr lang="en-US" sz="2400" dirty="0" err="1" smtClean="0"/>
              <a:t>Organisation</a:t>
            </a:r>
            <a:r>
              <a:rPr lang="en-US" sz="2400" dirty="0" smtClean="0"/>
              <a:t> </a:t>
            </a:r>
            <a:r>
              <a:rPr lang="en-US" sz="2400" dirty="0"/>
              <a:t>– chairing, etc.</a:t>
            </a:r>
          </a:p>
          <a:p>
            <a:r>
              <a:rPr lang="en-US" sz="2400" dirty="0" smtClean="0"/>
              <a:t>Invitees</a:t>
            </a:r>
          </a:p>
          <a:p>
            <a:endParaRPr lang="en-US" sz="2400" dirty="0"/>
          </a:p>
          <a:p>
            <a:r>
              <a:rPr lang="en-US" sz="2400" dirty="0"/>
              <a:t>Survey </a:t>
            </a:r>
            <a:r>
              <a:rPr lang="en-US" sz="2400" dirty="0" smtClean="0"/>
              <a:t>Reminder: </a:t>
            </a:r>
            <a:r>
              <a:rPr lang="en-US" sz="2400" dirty="0">
                <a:hlinkClick r:id="rId2"/>
              </a:rPr>
              <a:t>https://www.surveymonkey.de/r/WNXGGR2</a:t>
            </a:r>
            <a:endParaRPr lang="en-US" sz="2400" dirty="0" smtClean="0"/>
          </a:p>
          <a:p>
            <a:pPr lvl="1"/>
            <a:r>
              <a:rPr lang="en-US" sz="2000" dirty="0" smtClean="0"/>
              <a:t>Please provide your input now or during presentations in first part of agenda</a:t>
            </a:r>
          </a:p>
          <a:p>
            <a:pPr lvl="1"/>
            <a:r>
              <a:rPr lang="en-US" sz="2000" dirty="0" smtClean="0"/>
              <a:t>Will be used in discussion</a:t>
            </a:r>
            <a:endParaRPr lang="en-US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87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of Web </a:t>
            </a:r>
            <a:r>
              <a:rPr lang="en-GB" dirty="0" smtClean="0"/>
              <a:t>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Tim Hewison (EUMETSAT) - Introduction to the web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Bruce Wielicki (NASA) – Ideas for Technology Development Needs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Constantine Lukashin (NASA) – </a:t>
            </a:r>
            <a:r>
              <a:rPr lang="en-GB" sz="2000" u="sng" dirty="0">
                <a:hlinkClick r:id="rId2"/>
              </a:rPr>
              <a:t>Inter-calibration requirements/algorithms for the VIS/NIR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Dave Tobin (SSEC) - IR inter-calibration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Pheng</a:t>
            </a:r>
            <a:r>
              <a:rPr lang="en-GB" sz="2000" dirty="0"/>
              <a:t> Zhang (CMA) - Development of Chinese SI-traceable reference </a:t>
            </a:r>
            <a:r>
              <a:rPr lang="en-GB" sz="2000" dirty="0" err="1"/>
              <a:t>insruments</a:t>
            </a:r>
            <a:r>
              <a:rPr lang="en-GB" sz="2000" dirty="0"/>
              <a:t> and retrospective recalibration of historical satellite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Chuanrong</a:t>
            </a:r>
            <a:r>
              <a:rPr lang="en-GB" sz="2000" dirty="0"/>
              <a:t> Li/</a:t>
            </a:r>
            <a:r>
              <a:rPr lang="en-GB" sz="2000" dirty="0" err="1"/>
              <a:t>Lingling</a:t>
            </a:r>
            <a:r>
              <a:rPr lang="en-GB" sz="2000" dirty="0"/>
              <a:t> Ma (AOE) - Cross-calibration through </a:t>
            </a:r>
            <a:r>
              <a:rPr lang="en-GB" sz="2000" dirty="0" err="1"/>
              <a:t>spaceborne</a:t>
            </a:r>
            <a:r>
              <a:rPr lang="en-GB" sz="2000" dirty="0"/>
              <a:t> SI-traceable reference instruments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Nigel Fox (NPL) - Requirements for uncertainty analysis &amp; Traceability issues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All - Workshop Aims, Chairing and Logistics (as above)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Agenda Items #1-7: max 10 minutes – take notes on above questions</a:t>
            </a:r>
          </a:p>
          <a:p>
            <a:pPr marL="0" indent="0">
              <a:buNone/>
            </a:pPr>
            <a:r>
              <a:rPr lang="en-GB" sz="2000" dirty="0" smtClean="0"/>
              <a:t>Agenda Item #8: 1 hour Discussion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56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Aims of the </a:t>
            </a:r>
            <a:r>
              <a:rPr lang="en-US" sz="2400" dirty="0" smtClean="0"/>
              <a:t>workshop </a:t>
            </a:r>
            <a:r>
              <a:rPr lang="en-US" sz="2000" dirty="0" smtClean="0"/>
              <a:t>(Examples for discussion)</a:t>
            </a:r>
          </a:p>
          <a:p>
            <a:pPr lvl="1"/>
            <a:r>
              <a:rPr lang="en-US" sz="2000" dirty="0" smtClean="0"/>
              <a:t>Focus on </a:t>
            </a:r>
            <a:r>
              <a:rPr lang="en-US" sz="2000" dirty="0"/>
              <a:t>SI-traceable hyperspectral reference </a:t>
            </a:r>
            <a:r>
              <a:rPr lang="en-US" sz="2000" dirty="0" smtClean="0"/>
              <a:t>instruments</a:t>
            </a:r>
          </a:p>
          <a:p>
            <a:pPr lvl="2"/>
            <a:r>
              <a:rPr lang="en-US" sz="1600" dirty="0" smtClean="0"/>
              <a:t>Radiometric Calibration</a:t>
            </a:r>
          </a:p>
          <a:p>
            <a:pPr lvl="2"/>
            <a:r>
              <a:rPr lang="en-US" sz="1600" dirty="0" smtClean="0"/>
              <a:t>Spectral Calibration</a:t>
            </a:r>
          </a:p>
          <a:p>
            <a:pPr lvl="2"/>
            <a:r>
              <a:rPr lang="en-US" sz="1600" dirty="0" err="1" smtClean="0"/>
              <a:t>Polarisation</a:t>
            </a:r>
            <a:r>
              <a:rPr lang="en-US" sz="1600" dirty="0" smtClean="0"/>
              <a:t> aspects?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bring together calibration and instrument experts with those working to develop inter-calibration algorithms </a:t>
            </a:r>
            <a:endParaRPr lang="en-US" sz="20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explore how the observations could be tied to international (SI) standards</a:t>
            </a:r>
            <a:endParaRPr lang="en-US" sz="2000" dirty="0" smtClean="0"/>
          </a:p>
          <a:p>
            <a:pPr lvl="1"/>
            <a:r>
              <a:rPr lang="en-US" sz="2000" dirty="0" smtClean="0"/>
              <a:t>To understand </a:t>
            </a:r>
            <a:r>
              <a:rPr lang="en-US" sz="2000" dirty="0"/>
              <a:t>traceability </a:t>
            </a:r>
            <a:r>
              <a:rPr lang="en-US" sz="2000" dirty="0" smtClean="0"/>
              <a:t>chains </a:t>
            </a:r>
            <a:endParaRPr lang="en-US" sz="2000" dirty="0"/>
          </a:p>
          <a:p>
            <a:pPr lvl="1"/>
            <a:r>
              <a:rPr lang="en-US" sz="2000" dirty="0" smtClean="0"/>
              <a:t>To discuss:</a:t>
            </a:r>
          </a:p>
          <a:p>
            <a:pPr lvl="2"/>
            <a:r>
              <a:rPr lang="en-US" sz="1600" dirty="0" smtClean="0"/>
              <a:t>What </a:t>
            </a:r>
            <a:r>
              <a:rPr lang="en-US" sz="1600" dirty="0"/>
              <a:t>are the critical issues the calibration community faces </a:t>
            </a:r>
            <a:r>
              <a:rPr lang="en-US" sz="1600" dirty="0" smtClean="0"/>
              <a:t>related?</a:t>
            </a:r>
          </a:p>
          <a:p>
            <a:pPr lvl="2"/>
            <a:r>
              <a:rPr lang="en-US" sz="1600" dirty="0" smtClean="0"/>
              <a:t>How </a:t>
            </a:r>
            <a:r>
              <a:rPr lang="en-US" sz="1600" dirty="0"/>
              <a:t>could international cooperation address these?</a:t>
            </a:r>
          </a:p>
          <a:p>
            <a:pPr lvl="1"/>
            <a:r>
              <a:rPr lang="en-US" sz="2000" dirty="0" smtClean="0"/>
              <a:t>Follow-up on inter-calibration applications of proposed CLARREO/TRUTHS missions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04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Topics/Sessions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example, should we address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Development of </a:t>
            </a:r>
            <a:r>
              <a:rPr lang="en-US" sz="2000" dirty="0" smtClean="0"/>
              <a:t>technology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Development of inter-calibration algorithms &amp; uncertainty </a:t>
            </a:r>
            <a:r>
              <a:rPr lang="en-US" sz="2000" dirty="0" smtClean="0"/>
              <a:t>analysis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Characterisation</a:t>
            </a:r>
            <a:r>
              <a:rPr lang="en-US" sz="2000" dirty="0"/>
              <a:t> of pseudo invariant sites to act as calibration </a:t>
            </a:r>
            <a:r>
              <a:rPr lang="en-US" sz="2000" dirty="0" smtClean="0"/>
              <a:t>transfers</a:t>
            </a:r>
          </a:p>
          <a:p>
            <a:r>
              <a:rPr lang="en-US" sz="2000" dirty="0" smtClean="0"/>
              <a:t>Are these topics inter-linked? Could they be </a:t>
            </a:r>
            <a:r>
              <a:rPr lang="en-US" sz="2000" dirty="0"/>
              <a:t>covered in the same workshop</a:t>
            </a:r>
            <a:r>
              <a:rPr lang="en-US" sz="2000" dirty="0" smtClean="0"/>
              <a:t>?</a:t>
            </a:r>
          </a:p>
          <a:p>
            <a:pPr lvl="1"/>
            <a:r>
              <a:rPr lang="en-US" sz="1800" dirty="0" smtClean="0"/>
              <a:t>In Parallel sessions?</a:t>
            </a:r>
          </a:p>
          <a:p>
            <a:r>
              <a:rPr lang="en-US" sz="2000" dirty="0"/>
              <a:t>Should we address different spectral bands separately</a:t>
            </a:r>
            <a:r>
              <a:rPr lang="en-US" sz="2000" dirty="0" smtClean="0"/>
              <a:t>?</a:t>
            </a:r>
          </a:p>
          <a:p>
            <a:pPr lvl="1"/>
            <a:r>
              <a:rPr lang="en-US" sz="1800" dirty="0" smtClean="0"/>
              <a:t>In Parallel sessions?</a:t>
            </a:r>
          </a:p>
          <a:p>
            <a:r>
              <a:rPr lang="en-US" sz="2000" dirty="0" err="1" smtClean="0"/>
              <a:t>n.b.</a:t>
            </a:r>
            <a:r>
              <a:rPr lang="en-US" sz="2000" dirty="0" smtClean="0"/>
              <a:t> Traceability and Uncertainty Analysis themes run through all other topics</a:t>
            </a:r>
          </a:p>
          <a:p>
            <a:r>
              <a:rPr lang="en-US" sz="2000" dirty="0" smtClean="0"/>
              <a:t>Are </a:t>
            </a:r>
            <a:r>
              <a:rPr lang="en-US" sz="2000" dirty="0"/>
              <a:t>there any other topics you think should be included?</a:t>
            </a:r>
          </a:p>
          <a:p>
            <a:pPr lvl="1"/>
            <a:r>
              <a:rPr lang="en-US" sz="1800" dirty="0" smtClean="0"/>
              <a:t>e.g</a:t>
            </a:r>
            <a:r>
              <a:rPr lang="en-US" sz="1800" dirty="0"/>
              <a:t>. review technical requirements, possible funding sources</a:t>
            </a:r>
            <a:r>
              <a:rPr lang="en-US" sz="1800" dirty="0" smtClean="0"/>
              <a:t>, …</a:t>
            </a:r>
            <a:endParaRPr lang="en-US" sz="1800" dirty="0"/>
          </a:p>
          <a:p>
            <a:r>
              <a:rPr lang="en-US" sz="2000" dirty="0">
                <a:hlinkClick r:id="rId2"/>
              </a:rPr>
              <a:t>Survey </a:t>
            </a:r>
            <a:r>
              <a:rPr lang="en-US" sz="2000" dirty="0" smtClean="0">
                <a:hlinkClick r:id="rId2"/>
              </a:rPr>
              <a:t>Results</a:t>
            </a:r>
            <a:endParaRPr lang="en-US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116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93580" y="6150568"/>
            <a:ext cx="38234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  <a:latin typeface="National2"/>
              </a:rPr>
              <a:t>How can the SI traceable calibration be validated, once on orbit</a:t>
            </a:r>
            <a:r>
              <a:rPr lang="en-US" sz="1000" b="0" dirty="0" smtClean="0">
                <a:solidFill>
                  <a:schemeClr val="tx1"/>
                </a:solidFill>
                <a:latin typeface="National2"/>
              </a:rPr>
              <a:t>?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Current limitations to inter-calibration uncertainties</a:t>
            </a:r>
          </a:p>
          <a:p>
            <a:endParaRPr lang="en-GB" sz="1000" b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"/>
            <a:ext cx="9906000" cy="5572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1092" t="22252" r="1092" b="37692"/>
          <a:stretch/>
        </p:blipFill>
        <p:spPr>
          <a:xfrm>
            <a:off x="-103239" y="4626078"/>
            <a:ext cx="9906000" cy="223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4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"/>
            <a:ext cx="9906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2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"/>
            <a:ext cx="9906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</TotalTime>
  <Words>558</Words>
  <Application>Microsoft Office PowerPoint</Application>
  <PresentationFormat>A4 Paper (210x297 mm)</PresentationFormat>
  <Paragraphs>125</Paragraphs>
  <Slides>19</Slides>
  <Notes>1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Helvetica</vt:lpstr>
      <vt:lpstr>National2</vt:lpstr>
      <vt:lpstr>Tahoma</vt:lpstr>
      <vt:lpstr>Times New Roman</vt:lpstr>
      <vt:lpstr>Office Theme</vt:lpstr>
      <vt:lpstr>GSICS Research Working Group  Web Meeting 2018-09-13 Planning a GSICS/CEOS-WGCV Workshop on SI-traceable Reference Instruments  Tim Hewison</vt:lpstr>
      <vt:lpstr>Introduction - Background</vt:lpstr>
      <vt:lpstr>Aims of Web Meeting</vt:lpstr>
      <vt:lpstr>Agenda of Web Meeting</vt:lpstr>
      <vt:lpstr>Aims of Workshop</vt:lpstr>
      <vt:lpstr>Topics/Sessions of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Focus on Workshop Outcomes</vt:lpstr>
      <vt:lpstr>Name of Workshop</vt:lpstr>
      <vt:lpstr>Practicalities</vt:lpstr>
      <vt:lpstr>Organisation</vt:lpstr>
      <vt:lpstr>PowerPoint Presentation</vt:lpstr>
      <vt:lpstr>Discussion with Dave Crisp, Kurt Thome, Albrecht von Bargen</vt:lpstr>
      <vt:lpstr>Email input from Dave Smith (RAL)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1128</cp:revision>
  <cp:lastPrinted>2006-03-06T14:11:17Z</cp:lastPrinted>
  <dcterms:created xsi:type="dcterms:W3CDTF">1997-07-23T08:21:02Z</dcterms:created>
  <dcterms:modified xsi:type="dcterms:W3CDTF">2018-09-12T12:25:18Z</dcterms:modified>
</cp:coreProperties>
</file>