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8"/>
  </p:notesMasterIdLst>
  <p:handoutMasterIdLst>
    <p:handoutMasterId r:id="rId9"/>
  </p:handoutMasterIdLst>
  <p:sldIdLst>
    <p:sldId id="589" r:id="rId2"/>
    <p:sldId id="590" r:id="rId3"/>
    <p:sldId id="597" r:id="rId4"/>
    <p:sldId id="596" r:id="rId5"/>
    <p:sldId id="587" r:id="rId6"/>
    <p:sldId id="598" r:id="rId7"/>
  </p:sldIdLst>
  <p:sldSz cx="9906000" cy="6858000" type="A4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>
          <p15:clr>
            <a:srgbClr val="A4A3A4"/>
          </p15:clr>
        </p15:guide>
        <p15:guide id="2" orient="horz" pos="1410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3698">
          <p15:clr>
            <a:srgbClr val="A4A3A4"/>
          </p15:clr>
        </p15:guide>
        <p15:guide id="9" pos="4214">
          <p15:clr>
            <a:srgbClr val="A4A3A4"/>
          </p15:clr>
        </p15:guide>
        <p15:guide id="10" pos="196">
          <p15:clr>
            <a:srgbClr val="A4A3A4"/>
          </p15:clr>
        </p15:guide>
        <p15:guide id="11" pos="1552">
          <p15:clr>
            <a:srgbClr val="A4A3A4"/>
          </p15:clr>
        </p15:guide>
        <p15:guide id="12" pos="4879">
          <p15:clr>
            <a:srgbClr val="A4A3A4"/>
          </p15:clr>
        </p15:guide>
        <p15:guide id="13" pos="5556">
          <p15:clr>
            <a:srgbClr val="A4A3A4"/>
          </p15:clr>
        </p15:guide>
        <p15:guide id="14" pos="2235">
          <p15:clr>
            <a:srgbClr val="A4A3A4"/>
          </p15:clr>
        </p15:guide>
        <p15:guide id="15" pos="8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5E2"/>
    <a:srgbClr val="00205B"/>
    <a:srgbClr val="FE5000"/>
    <a:srgbClr val="C5B9AC"/>
    <a:srgbClr val="CB333B"/>
    <a:srgbClr val="FEDB00"/>
    <a:srgbClr val="968C83"/>
    <a:srgbClr val="99C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0299" autoAdjust="0"/>
  </p:normalViewPr>
  <p:slideViewPr>
    <p:cSldViewPr snapToGrid="0">
      <p:cViewPr varScale="1">
        <p:scale>
          <a:sx n="96" d="100"/>
          <a:sy n="96" d="100"/>
        </p:scale>
        <p:origin x="528" y="90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30"/>
    </p:cViewPr>
  </p:sorterViewPr>
  <p:notesViewPr>
    <p:cSldViewPr snapToGrid="0">
      <p:cViewPr varScale="1">
        <p:scale>
          <a:sx n="82" d="100"/>
          <a:sy n="82" d="100"/>
        </p:scale>
        <p:origin x="-3954" y="-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4738" y="1074738"/>
            <a:ext cx="7781925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02205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5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12963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5.jpg"/><Relationship Id="rId7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Relationship Id="rId9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>
            <a:lum/>
          </a:blip>
          <a:srcRect/>
          <a:stretch>
            <a:fillRect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6575729" y="230586"/>
            <a:ext cx="3330271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3558" y="532564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6579303" y="6145001"/>
            <a:ext cx="3135008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642" name="Clip" r:id="rId5" imgW="3809524" imgH="2619048" progId="">
                    <p:embed/>
                  </p:oleObj>
                </mc:Choice>
                <mc:Fallback>
                  <p:oleObj name="Clip" r:id="rId5" imgW="3809524" imgH="2619048" progId="">
                    <p:embed/>
                    <p:pic>
                      <p:nvPicPr>
                        <p:cNvPr id="0" name="Object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2677" y="5298398"/>
                          <a:ext cx="168034" cy="109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643" name="Clip" r:id="rId7" imgW="2835360" imgH="1920600" progId="">
                    <p:embed/>
                  </p:oleObj>
                </mc:Choice>
                <mc:Fallback>
                  <p:oleObj name="Clip" r:id="rId7" imgW="2835360" imgH="1920600" progId="">
                    <p:embed/>
                    <p:pic>
                      <p:nvPicPr>
                        <p:cNvPr id="0" name="Object 2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889" y="5298398"/>
                          <a:ext cx="159887" cy="104250"/>
                        </a:xfrm>
                        <a:prstGeom prst="rect">
                          <a:avLst/>
                        </a:prstGeom>
                        <a:noFill/>
                        <a:ln w="63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sp>
        <p:nvSpPr>
          <p:cNvPr id="247" name="Rectangle 246"/>
          <p:cNvSpPr/>
          <p:nvPr userDrawn="1"/>
        </p:nvSpPr>
        <p:spPr bwMode="auto">
          <a:xfrm>
            <a:off x="8817935" y="6598211"/>
            <a:ext cx="921488" cy="2445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45" name="Rectangle 244"/>
          <p:cNvSpPr/>
          <p:nvPr userDrawn="1"/>
        </p:nvSpPr>
        <p:spPr bwMode="auto">
          <a:xfrm>
            <a:off x="111148" y="6613451"/>
            <a:ext cx="353547" cy="2445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278679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91588" y="662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3848101" y="6624000"/>
            <a:ext cx="25298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endParaRPr lang="de-DE" sz="800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541020" y="6624000"/>
            <a:ext cx="275844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nl-NL" sz="800" b="0" baseline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EUM/RSP/VWG/18/1007015, v1 Draft, 6 July 2018</a:t>
            </a:r>
            <a:endParaRPr lang="de-DE" sz="800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77190" y="6570139"/>
            <a:ext cx="3257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F9CC606-8418-49EA-9DB7-3FFD72983DD3}" type="slidenum">
              <a:rPr lang="de-DE" sz="900" b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</p:sldLayoutIdLst>
  <p:transition/>
  <p:timing>
    <p:tnLst>
      <p:par>
        <p:cTn id="1" dur="indefinite" restart="never" nodeType="tmRoot"/>
      </p:par>
    </p:tnLst>
  </p:timing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266700" indent="-2667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gsics.atmos.umd.edu/bin/view/Development/2018041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gms-info.org/index_.php/cgms/meeting-detail/cgms-47" TargetMode="External"/><Relationship Id="rId2" Type="http://schemas.openxmlformats.org/officeDocument/2006/relationships/hyperlink" Target="https://www.cgms-info.org/Agendas/WP/CGMS-46-CGMS-WP-2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gms-info.org/Agendas/WP/CGMS-46-CGMS-WP-2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4965700" y="3096929"/>
            <a:ext cx="4711700" cy="1701799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 lvl="0">
              <a:spcBef>
                <a:spcPct val="20000"/>
              </a:spcBef>
              <a:defRPr/>
            </a:pPr>
            <a:r>
              <a:rPr lang="en-US" sz="2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Tim Hewison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GSICS Microwave Sub-Group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 Oct 2018</a:t>
            </a:r>
            <a:endParaRPr lang="en-GB" sz="20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 title="[DM_DOCNAME]"/>
          <p:cNvSpPr txBox="1"/>
          <p:nvPr/>
        </p:nvSpPr>
        <p:spPr>
          <a:xfrm>
            <a:off x="2566800" y="1101600"/>
            <a:ext cx="7113600" cy="198000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lvl="0" algn="r">
              <a:defRPr/>
            </a:pPr>
            <a:r>
              <a:rPr lang="de-DE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Update on CGMS </a:t>
            </a:r>
            <a:r>
              <a:rPr lang="de-DE" sz="2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lang="de-DE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r">
              <a:defRPr/>
            </a:pPr>
            <a:r>
              <a:rPr lang="de-DE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EUMETSAT </a:t>
            </a:r>
            <a:r>
              <a:rPr lang="de-DE" sz="2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Microwave</a:t>
            </a:r>
            <a:r>
              <a:rPr lang="de-DE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endParaRPr lang="en-GB" sz="2800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 – as presented on </a:t>
            </a:r>
            <a:r>
              <a:rPr lang="en-GB" dirty="0" smtClean="0">
                <a:hlinkClick r:id="rId2"/>
              </a:rPr>
              <a:t>2018-05-22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3000" dirty="0"/>
              <a:t>CGMS </a:t>
            </a:r>
            <a:r>
              <a:rPr lang="en-GB" sz="3000" dirty="0" smtClean="0"/>
              <a:t>actions from </a:t>
            </a:r>
            <a:r>
              <a:rPr lang="en-GB" sz="3000" dirty="0"/>
              <a:t>discussions in CEOS </a:t>
            </a:r>
            <a:r>
              <a:rPr lang="en-GB" sz="3000" dirty="0" smtClean="0"/>
              <a:t>SIT</a:t>
            </a:r>
          </a:p>
          <a:p>
            <a:pPr lvl="1"/>
            <a:r>
              <a:rPr lang="en-US" sz="2600" dirty="0"/>
              <a:t>WMO WGIII/ 5.1.1 A45.02 Update the risks assessment and gap analysis of implementation against the CGMS baseline; include the potential risk of gaps in the capability for passive microwave imaging in this </a:t>
            </a:r>
            <a:r>
              <a:rPr lang="en-US" sz="2600" dirty="0" smtClean="0"/>
              <a:t>update</a:t>
            </a:r>
          </a:p>
          <a:p>
            <a:pPr lvl="1"/>
            <a:r>
              <a:rPr lang="en-US" sz="2600" dirty="0" smtClean="0"/>
              <a:t>H.2 </a:t>
            </a:r>
            <a:r>
              <a:rPr lang="en-US" sz="2600" dirty="0"/>
              <a:t>A45.20 CGMS to endorse the gap analysis report and the coordinated action plan </a:t>
            </a:r>
            <a:r>
              <a:rPr lang="en-US" sz="2600" dirty="0" smtClean="0"/>
              <a:t>in writing </a:t>
            </a:r>
            <a:r>
              <a:rPr lang="en-US" sz="2600" dirty="0"/>
              <a:t>prior to CEOS 2017 plenary meeting, to the Joint CEOS-CGMS </a:t>
            </a:r>
            <a:r>
              <a:rPr lang="en-US" sz="2600" dirty="0" smtClean="0"/>
              <a:t>WG Climate </a:t>
            </a:r>
          </a:p>
          <a:p>
            <a:pPr lvl="2"/>
            <a:r>
              <a:rPr lang="en-US" sz="2000" dirty="0"/>
              <a:t>CEOS endorsed the ECV gap analysis report and the coordinated action plan</a:t>
            </a:r>
          </a:p>
          <a:p>
            <a:pPr lvl="2"/>
            <a:r>
              <a:rPr lang="en-US" sz="2000" dirty="0"/>
              <a:t>Will be forwarded now to CGMS 46 for endorsement - expected first week of June</a:t>
            </a:r>
          </a:p>
          <a:p>
            <a:pPr lvl="2"/>
            <a:r>
              <a:rPr lang="en-US" sz="2000" dirty="0"/>
              <a:t>Important recommendation from GSICS </a:t>
            </a:r>
            <a:r>
              <a:rPr lang="en-US" sz="2000" dirty="0" err="1"/>
              <a:t>PoV</a:t>
            </a:r>
            <a:r>
              <a:rPr lang="en-US" sz="2000" dirty="0"/>
              <a:t>:</a:t>
            </a:r>
          </a:p>
          <a:p>
            <a:pPr lvl="2"/>
            <a:r>
              <a:rPr lang="en-US" sz="2000" i="1" dirty="0"/>
              <a:t>CEOS and CGMS agencies to add the delivery of FCDRs for each individual satellite instrument (linked to relevant precursor instrument series) to their agency remit</a:t>
            </a:r>
            <a:r>
              <a:rPr lang="en-US" sz="2000" i="1" dirty="0" smtClean="0"/>
              <a:t>.</a:t>
            </a:r>
            <a:endParaRPr lang="en-US" sz="2000" dirty="0" smtClean="0"/>
          </a:p>
          <a:p>
            <a:pPr lvl="2"/>
            <a:endParaRPr lang="en-GB" sz="2000" dirty="0" smtClean="0"/>
          </a:p>
          <a:p>
            <a:r>
              <a:rPr lang="en-GB" sz="3000" dirty="0" smtClean="0"/>
              <a:t>Triggered AGU special session on potential ECV gaps </a:t>
            </a:r>
          </a:p>
          <a:p>
            <a:pPr lvl="1"/>
            <a:r>
              <a:rPr lang="en-GB" sz="2600" dirty="0" smtClean="0"/>
              <a:t>(</a:t>
            </a:r>
            <a:r>
              <a:rPr lang="en-GB" sz="2600" dirty="0"/>
              <a:t>SST, </a:t>
            </a:r>
            <a:r>
              <a:rPr lang="en-GB" sz="2600" dirty="0" err="1"/>
              <a:t>precip</a:t>
            </a:r>
            <a:r>
              <a:rPr lang="en-GB" sz="2600" dirty="0"/>
              <a:t>, snow, ice, etc</a:t>
            </a:r>
            <a:r>
              <a:rPr lang="en-GB" sz="2600" dirty="0" smtClean="0"/>
              <a:t>.)</a:t>
            </a:r>
          </a:p>
          <a:p>
            <a:pPr lvl="1"/>
            <a:endParaRPr lang="en-GB" sz="2600" dirty="0" smtClean="0"/>
          </a:p>
          <a:p>
            <a:r>
              <a:rPr lang="en-GB" sz="3000" dirty="0" smtClean="0"/>
              <a:t>My Recommendation: </a:t>
            </a:r>
          </a:p>
          <a:p>
            <a:pPr lvl="1"/>
            <a:r>
              <a:rPr lang="en-GB" sz="2600" dirty="0" smtClean="0"/>
              <a:t>GSICS Microwave Sub-group to consider strategy to mitigate risk of gaps in microwave imager constellation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02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CGMS-46 Action on GSICS MWSG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 checked the Draft list of plenary actions resulting from CGMS-46 discussions (11 June 2018</a:t>
            </a:r>
            <a:r>
              <a:rPr lang="en-US" dirty="0" smtClean="0"/>
              <a:t>):</a:t>
            </a:r>
          </a:p>
          <a:p>
            <a:pPr lvl="1"/>
            <a:r>
              <a:rPr lang="en-US" sz="2400" u="sng" dirty="0" smtClean="0">
                <a:hlinkClick r:id="rId2"/>
              </a:rPr>
              <a:t>https</a:t>
            </a:r>
            <a:r>
              <a:rPr lang="en-US" sz="2400" u="sng" dirty="0">
                <a:hlinkClick r:id="rId2"/>
              </a:rPr>
              <a:t>://</a:t>
            </a:r>
            <a:r>
              <a:rPr lang="en-US" sz="2400" u="sng" dirty="0" smtClean="0">
                <a:hlinkClick r:id="rId2"/>
              </a:rPr>
              <a:t>www.cgms-info.org/Agendas/WP/CGMS-46-CGMS-WP-29</a:t>
            </a:r>
            <a:r>
              <a:rPr lang="en-US" sz="2400" u="sng" dirty="0" smtClean="0"/>
              <a:t/>
            </a:r>
            <a:br>
              <a:rPr lang="en-US" sz="2400" u="sng" dirty="0" smtClean="0"/>
            </a:br>
            <a:endParaRPr lang="en-US" sz="2400" dirty="0"/>
          </a:p>
          <a:p>
            <a:r>
              <a:rPr lang="en-US" b="1" dirty="0" smtClean="0"/>
              <a:t>On </a:t>
            </a:r>
            <a:r>
              <a:rPr lang="en-US" b="1" dirty="0"/>
              <a:t>passive microwave observations:</a:t>
            </a:r>
            <a:endParaRPr lang="en-US" dirty="0"/>
          </a:p>
          <a:p>
            <a:pPr lvl="1"/>
            <a:r>
              <a:rPr lang="en-US" dirty="0"/>
              <a:t>Action </a:t>
            </a:r>
            <a:r>
              <a:rPr lang="en-US" dirty="0" smtClean="0"/>
              <a:t>CGMS-46-EUM-WP-14:</a:t>
            </a:r>
            <a:endParaRPr lang="en-US" dirty="0"/>
          </a:p>
          <a:p>
            <a:pPr lvl="1"/>
            <a:r>
              <a:rPr lang="en-US" dirty="0" smtClean="0"/>
              <a:t>GSICS </a:t>
            </a:r>
            <a:r>
              <a:rPr lang="en-US" dirty="0"/>
              <a:t>is requested to </a:t>
            </a:r>
            <a:r>
              <a:rPr lang="en-US" dirty="0" err="1"/>
              <a:t>organise</a:t>
            </a:r>
            <a:r>
              <a:rPr lang="en-US" dirty="0"/>
              <a:t> an expert meeting on the </a:t>
            </a:r>
            <a:r>
              <a:rPr lang="en-US" dirty="0" err="1"/>
              <a:t>intercalibration</a:t>
            </a:r>
            <a:r>
              <a:rPr lang="en-US" dirty="0"/>
              <a:t> of operational PMW sensors to meet the WIGOS 2040 targets for a coordinated effort to share information on current and future PMW instruments and report to </a:t>
            </a:r>
            <a:r>
              <a:rPr lang="en-US" dirty="0" smtClean="0">
                <a:hlinkClick r:id="rId3"/>
              </a:rPr>
              <a:t>CGMS-47</a:t>
            </a:r>
            <a:r>
              <a:rPr lang="en-US" dirty="0"/>
              <a:t> </a:t>
            </a:r>
            <a:r>
              <a:rPr lang="en-US" dirty="0" smtClean="0"/>
              <a:t>(19-24 May 2019)</a:t>
            </a:r>
          </a:p>
          <a:p>
            <a:pPr lvl="1"/>
            <a:endParaRPr lang="en-US" dirty="0"/>
          </a:p>
          <a:p>
            <a:r>
              <a:rPr lang="en-US" dirty="0" smtClean="0"/>
              <a:t>Can </a:t>
            </a:r>
            <a:r>
              <a:rPr lang="en-US" dirty="0"/>
              <a:t>we close this with a specialist discussion on MWI inter-</a:t>
            </a:r>
            <a:r>
              <a:rPr lang="en-US" dirty="0" err="1"/>
              <a:t>cal</a:t>
            </a:r>
            <a:r>
              <a:rPr lang="en-US" dirty="0"/>
              <a:t> at 2019 GRWG?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006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 CGMS-46 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851050"/>
              </p:ext>
            </p:extLst>
          </p:nvPr>
        </p:nvGraphicFramePr>
        <p:xfrm>
          <a:off x="266700" y="1862732"/>
          <a:ext cx="9447214" cy="2291740"/>
        </p:xfrm>
        <a:graphic>
          <a:graphicData uri="http://schemas.openxmlformats.org/drawingml/2006/table">
            <a:tbl>
              <a:tblPr/>
              <a:tblGrid>
                <a:gridCol w="646820"/>
                <a:gridCol w="583049"/>
                <a:gridCol w="583049"/>
                <a:gridCol w="2942575"/>
                <a:gridCol w="2906134"/>
                <a:gridCol w="619489"/>
                <a:gridCol w="583049"/>
                <a:gridCol w="583049"/>
              </a:tblGrid>
              <a:tr h="444702">
                <a:tc gridSpan="8"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WGI actions open from previous plenary sessions (at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CGMS-46)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82379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Actionee</a:t>
                      </a: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AGN item</a:t>
                      </a: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 #</a:t>
                      </a: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 feedback/closing document</a:t>
                      </a: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Deadline</a:t>
                      </a: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HLPP ref</a:t>
                      </a: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459029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GSICS</a:t>
                      </a: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A46.xx</a:t>
                      </a: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 passive microwave observations: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GSICS is requested to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 expert meeting on the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intercalibration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operational PMW sensors to meet the WIGOS 2040 targets for a coordinated effort to share information on current and future PMW instruments and report to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CGMS-47 </a:t>
                      </a:r>
                      <a:r>
                        <a:rPr lang="en-US" sz="1200" b="0" i="0" u="none" strike="noStrike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(19-24 May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2019)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(CGMS-46-EUM-WP-14)</a:t>
                      </a: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CGMS-47</a:t>
                      </a: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</a:t>
                      </a: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19" marR="9119" marT="91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66700" y="1063858"/>
            <a:ext cx="79472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777777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Draft list of plenary actions resulting from CGMS-46 discussions (11 June 2018)</a:t>
            </a:r>
            <a:r>
              <a:rPr lang="en-GB" sz="2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000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https://www.cgms-info.org/Agendas/WP/CGMS-46-CGMS-WP-29</a:t>
            </a:r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266700" y="4447553"/>
            <a:ext cx="9447214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252000">
              <a:lnSpc>
                <a:spcPct val="8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Can </a:t>
            </a:r>
            <a:r>
              <a:rPr 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we close this with a specialist discussion on MWI inter-</a:t>
            </a:r>
            <a:r>
              <a:rPr lang="en-US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cal</a:t>
            </a:r>
            <a:r>
              <a:rPr 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at 2019 GRWG</a:t>
            </a:r>
            <a: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709200" lvl="1" indent="-252000">
              <a:lnSpc>
                <a:spcPct val="8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Who to report to CGMS?</a:t>
            </a:r>
            <a:endParaRPr lang="en-US" sz="1600" dirty="0">
              <a:solidFill>
                <a:schemeClr val="accent4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52000" indent="-252000">
              <a:lnSpc>
                <a:spcPct val="8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GB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52000" indent="-252000">
              <a:lnSpc>
                <a:spcPct val="8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A.GMW.20180718.2: Tim and Qifeng to develop circulate strawman for MW imager NRT products and will present this at CEOS WGCV meeting at EUMETSAT in late August.</a:t>
            </a:r>
          </a:p>
          <a:p>
            <a:pPr marL="709200" lvl="1" indent="-252000">
              <a:lnSpc>
                <a:spcPct val="8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Done</a:t>
            </a:r>
          </a:p>
          <a:p>
            <a:pPr marL="709200" lvl="1" indent="-252000">
              <a:lnSpc>
                <a:spcPct val="8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GB" sz="1600" dirty="0">
              <a:solidFill>
                <a:schemeClr val="accent4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52000" indent="-252000">
              <a:lnSpc>
                <a:spcPct val="8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A.GMW.20180718.3: Ralph to follow up with Mitch Goldberg (NOAA rep on CGMS and also GSICS EP chair) about expectations for the MW imager gap meeting</a:t>
            </a:r>
            <a:r>
              <a:rPr lang="en-GB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7596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Proposed</a:t>
            </a:r>
            <a:r>
              <a:rPr lang="de-DE" dirty="0" smtClean="0"/>
              <a:t> Agenda Items </a:t>
            </a:r>
            <a:r>
              <a:rPr lang="de-DE" dirty="0" err="1" smtClean="0"/>
              <a:t>for</a:t>
            </a:r>
            <a:r>
              <a:rPr lang="de-DE" dirty="0" smtClean="0"/>
              <a:t> 2019 MWSG Meeting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" y="992187"/>
            <a:ext cx="9447213" cy="5722121"/>
          </a:xfrm>
        </p:spPr>
        <p:txBody>
          <a:bodyPr>
            <a:normAutofit/>
          </a:bodyPr>
          <a:lstStyle/>
          <a:p>
            <a:r>
              <a:rPr lang="en-US" dirty="0" smtClean="0"/>
              <a:t>An </a:t>
            </a:r>
            <a:r>
              <a:rPr lang="en-US" dirty="0"/>
              <a:t>expert meeting on the </a:t>
            </a:r>
            <a:r>
              <a:rPr lang="en-US" dirty="0" err="1"/>
              <a:t>intercalibration</a:t>
            </a:r>
            <a:r>
              <a:rPr lang="en-US" dirty="0"/>
              <a:t> of operational PMW sensors </a:t>
            </a:r>
            <a:endParaRPr lang="en-US" dirty="0" smtClean="0"/>
          </a:p>
          <a:p>
            <a:pPr lvl="1"/>
            <a:r>
              <a:rPr lang="en-US" dirty="0" smtClean="0"/>
              <a:t>to </a:t>
            </a:r>
            <a:r>
              <a:rPr lang="en-US" dirty="0"/>
              <a:t>meet the WIGOS 2040 targets 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a coordinated effort to share information on current and future PMW instruments and </a:t>
            </a:r>
            <a:endParaRPr lang="en-US" dirty="0" smtClean="0"/>
          </a:p>
          <a:p>
            <a:pPr lvl="1"/>
            <a:r>
              <a:rPr lang="en-US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(e.g. NRTC for MWI)</a:t>
            </a:r>
          </a:p>
          <a:p>
            <a:pPr lvl="1"/>
            <a:r>
              <a:rPr lang="en-US" dirty="0" smtClean="0"/>
              <a:t>How to report </a:t>
            </a:r>
            <a:r>
              <a:rPr lang="en-US" dirty="0"/>
              <a:t>to </a:t>
            </a:r>
            <a:r>
              <a:rPr lang="en-US" dirty="0" smtClean="0"/>
              <a:t>CGMS-47</a:t>
            </a:r>
          </a:p>
          <a:p>
            <a:r>
              <a:rPr lang="en-US" dirty="0" smtClean="0"/>
              <a:t>Full day?</a:t>
            </a:r>
          </a:p>
          <a:p>
            <a:r>
              <a:rPr lang="en-US" dirty="0" smtClean="0"/>
              <a:t>WebEx access</a:t>
            </a:r>
          </a:p>
          <a:p>
            <a:r>
              <a:rPr lang="en-US" dirty="0" smtClean="0"/>
              <a:t>Attendees? Invitees?</a:t>
            </a:r>
          </a:p>
          <a:p>
            <a:endParaRPr lang="en-GB" dirty="0" smtClean="0"/>
          </a:p>
          <a:p>
            <a:pPr lvl="2"/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Update on EUMETSAT Contribution to MWSG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Tim Hewison to </a:t>
            </a:r>
            <a:r>
              <a:rPr lang="en-US" dirty="0"/>
              <a:t>act as </a:t>
            </a:r>
            <a:r>
              <a:rPr lang="en-US" dirty="0" smtClean="0"/>
              <a:t>Point of Contact </a:t>
            </a:r>
            <a:r>
              <a:rPr lang="en-US" dirty="0"/>
              <a:t>for </a:t>
            </a:r>
            <a:r>
              <a:rPr lang="en-US" dirty="0" smtClean="0"/>
              <a:t>MWSG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attend meetings, present briefs on EUM microwave activities and feedback developments</a:t>
            </a:r>
          </a:p>
          <a:p>
            <a:pPr lvl="1"/>
            <a:endParaRPr lang="en-US" dirty="0"/>
          </a:p>
          <a:p>
            <a:r>
              <a:rPr lang="en-US" dirty="0" smtClean="0"/>
              <a:t>Others EUMETSAT members of MWSG:</a:t>
            </a:r>
          </a:p>
          <a:p>
            <a:pPr lvl="1"/>
            <a:r>
              <a:rPr lang="en-US" dirty="0"/>
              <a:t>Jörg Ackermann, Sabatino </a:t>
            </a:r>
            <a:r>
              <a:rPr lang="en-US" dirty="0" err="1"/>
              <a:t>DiMichele</a:t>
            </a:r>
            <a:r>
              <a:rPr lang="en-US" dirty="0"/>
              <a:t>, </a:t>
            </a:r>
            <a:r>
              <a:rPr lang="en-US" dirty="0" smtClean="0"/>
              <a:t>Vinia </a:t>
            </a:r>
            <a:r>
              <a:rPr lang="en-US" dirty="0"/>
              <a:t>Mattioli, </a:t>
            </a:r>
            <a:r>
              <a:rPr lang="en-US" dirty="0" smtClean="0"/>
              <a:t>Christophe Accadia </a:t>
            </a:r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– EPS-SG</a:t>
            </a:r>
          </a:p>
          <a:p>
            <a:pPr lvl="1"/>
            <a:r>
              <a:rPr lang="en-US" dirty="0"/>
              <a:t>Viju </a:t>
            </a:r>
            <a:r>
              <a:rPr lang="en-US" dirty="0" smtClean="0"/>
              <a:t>John, Timo Hanschmann </a:t>
            </a:r>
            <a:r>
              <a:rPr lang="en-US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– </a:t>
            </a:r>
            <a:r>
              <a:rPr lang="en-US">
                <a:solidFill>
                  <a:schemeClr val="accent4">
                    <a:lumMod val="50000"/>
                    <a:lumOff val="50000"/>
                  </a:schemeClr>
                </a:solidFill>
              </a:rPr>
              <a:t>Climate </a:t>
            </a:r>
            <a:r>
              <a:rPr lang="en-US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Apps </a:t>
            </a:r>
            <a:r>
              <a:rPr lang="en-US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– represented by Rob Roebeling</a:t>
            </a:r>
          </a:p>
          <a:p>
            <a:pPr lvl="1"/>
            <a:r>
              <a:rPr lang="en-US" dirty="0" smtClean="0"/>
              <a:t>Karsten Fennig </a:t>
            </a:r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– CM-SAF</a:t>
            </a:r>
          </a:p>
          <a:p>
            <a:pPr lvl="1"/>
            <a:r>
              <a:rPr lang="en-US" strike="sngStrike" dirty="0" smtClean="0"/>
              <a:t>Sreerekha Thonipparambil  - </a:t>
            </a:r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moved projects</a:t>
            </a:r>
          </a:p>
          <a:p>
            <a:pPr lvl="1"/>
            <a:r>
              <a:rPr lang="en-US" dirty="0" smtClean="0"/>
              <a:t>All are </a:t>
            </a:r>
            <a:r>
              <a:rPr lang="en-US" dirty="0"/>
              <a:t>on </a:t>
            </a:r>
            <a:r>
              <a:rPr lang="en-US" dirty="0" err="1"/>
              <a:t>gsics</a:t>
            </a:r>
            <a:r>
              <a:rPr lang="en-US" dirty="0"/>
              <a:t>-dev mailing list, so will receive web meeting invitations.</a:t>
            </a:r>
          </a:p>
          <a:p>
            <a:endParaRPr lang="en-US" dirty="0" smtClean="0"/>
          </a:p>
          <a:p>
            <a:r>
              <a:rPr lang="en-US" dirty="0" smtClean="0"/>
              <a:t>EUM still </a:t>
            </a:r>
            <a:r>
              <a:rPr lang="en-US" dirty="0"/>
              <a:t>in development of Cal/Val plans and tools (may include inter-</a:t>
            </a:r>
            <a:r>
              <a:rPr lang="en-US" dirty="0" err="1"/>
              <a:t>cal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Internal delivery in </a:t>
            </a:r>
            <a:r>
              <a:rPr lang="en-US" dirty="0" smtClean="0"/>
              <a:t>June/July </a:t>
            </a:r>
            <a:r>
              <a:rPr lang="en-US" dirty="0"/>
              <a:t>2019</a:t>
            </a:r>
          </a:p>
          <a:p>
            <a:pPr lvl="1"/>
            <a:r>
              <a:rPr lang="en-US" dirty="0" smtClean="0"/>
              <a:t>After </a:t>
            </a:r>
            <a:r>
              <a:rPr lang="en-US" dirty="0"/>
              <a:t>that we can make statement , after </a:t>
            </a:r>
          </a:p>
          <a:p>
            <a:pPr lvl="1"/>
            <a:r>
              <a:rPr lang="en-US" dirty="0"/>
              <a:t>Seeking </a:t>
            </a:r>
            <a:r>
              <a:rPr lang="en-US" dirty="0" err="1"/>
              <a:t>programme</a:t>
            </a:r>
            <a:r>
              <a:rPr lang="en-US" dirty="0"/>
              <a:t> approval to discussion </a:t>
            </a:r>
            <a:r>
              <a:rPr lang="en-US" dirty="0" err="1"/>
              <a:t>cal</a:t>
            </a:r>
            <a:r>
              <a:rPr lang="en-US" dirty="0"/>
              <a:t>/</a:t>
            </a:r>
            <a:r>
              <a:rPr lang="en-US" dirty="0" err="1"/>
              <a:t>val</a:t>
            </a:r>
            <a:r>
              <a:rPr lang="en-US" dirty="0"/>
              <a:t> plans with GSICS</a:t>
            </a:r>
          </a:p>
          <a:p>
            <a:pPr lvl="1"/>
            <a:r>
              <a:rPr lang="en-US" dirty="0"/>
              <a:t>E.g. Plans for calibration </a:t>
            </a:r>
            <a:r>
              <a:rPr lang="en-US" dirty="0" smtClean="0"/>
              <a:t>monitoring</a:t>
            </a:r>
          </a:p>
          <a:p>
            <a:pPr lvl="1"/>
            <a:r>
              <a:rPr lang="en-US" dirty="0"/>
              <a:t>Vinia may also share ICI </a:t>
            </a:r>
            <a:r>
              <a:rPr lang="en-US" dirty="0" err="1"/>
              <a:t>cal</a:t>
            </a:r>
            <a:r>
              <a:rPr lang="en-US" dirty="0"/>
              <a:t>/</a:t>
            </a:r>
            <a:r>
              <a:rPr lang="en-US" dirty="0" err="1"/>
              <a:t>val</a:t>
            </a:r>
            <a:r>
              <a:rPr lang="en-US" dirty="0"/>
              <a:t> plan ideas in parallel with SAG review for ideas</a:t>
            </a:r>
          </a:p>
          <a:p>
            <a:pPr lvl="1"/>
            <a:endParaRPr lang="en-US" dirty="0"/>
          </a:p>
          <a:p>
            <a:r>
              <a:rPr lang="en-US" dirty="0"/>
              <a:t>Meanwhile EUM role more as observers with contributions on best effort basis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095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iewgraph Landscape Template [Read-Only]" id="{3D504BAE-B617-46E5-BC29-A2E5D16C4E40}" vid="{81130204-6B6C-4189-BC8B-F18C686F8D9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(viewgraph VWG) Landscape Template</Template>
  <TotalTime>115</TotalTime>
  <Words>561</Words>
  <Application>Microsoft Office PowerPoint</Application>
  <PresentationFormat>A4 Paper (210x297 mm)</PresentationFormat>
  <Paragraphs>83</Paragraphs>
  <Slides>6</Slides>
  <Notes>2</Notes>
  <HiddenSlides>2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Century Gothic</vt:lpstr>
      <vt:lpstr>Helvetica</vt:lpstr>
      <vt:lpstr>Tahoma</vt:lpstr>
      <vt:lpstr>Times New Roman</vt:lpstr>
      <vt:lpstr>Viewgraph Landscape Template</vt:lpstr>
      <vt:lpstr>Clip</vt:lpstr>
      <vt:lpstr>PowerPoint Presentation</vt:lpstr>
      <vt:lpstr>Background – as presented on 2018-05-22</vt:lpstr>
      <vt:lpstr>CGMS-46 Action on GSICS MWSG</vt:lpstr>
      <vt:lpstr>At CGMS-46 </vt:lpstr>
      <vt:lpstr>Proposed Agenda Items for 2019 MWSG Meeting</vt:lpstr>
      <vt:lpstr>Update on EUMETSAT Contribution to MWSG</vt:lpstr>
    </vt:vector>
  </TitlesOfParts>
  <Company>EUMETSAT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Hewison</dc:creator>
  <cp:lastModifiedBy>Tim Hewison</cp:lastModifiedBy>
  <cp:revision>16</cp:revision>
  <cp:lastPrinted>2006-03-06T14:11:17Z</cp:lastPrinted>
  <dcterms:created xsi:type="dcterms:W3CDTF">2018-07-06T14:51:39Z</dcterms:created>
  <dcterms:modified xsi:type="dcterms:W3CDTF">2018-10-24T11:35:56Z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M_DOCNUM">
    <vt:lpwstr>1007015</vt:lpwstr>
  </property>
  <property fmtid="{D5CDD505-2E9C-101B-9397-08002B2CF9AE}" pid="3" name="DM_DOCNAME">
    <vt:lpwstr>Hewison_Ideas_for_GSICS_MWI_NRT_products</vt:lpwstr>
  </property>
  <property fmtid="{D5CDD505-2E9C-101B-9397-08002B2CF9AE}" pid="4" name="DM_AUTHOR">
    <vt:lpwstr>HewisonT</vt:lpwstr>
  </property>
  <property fmtid="{D5CDD505-2E9C-101B-9397-08002B2CF9AE}" pid="5" name="DM_E_DOC_NO">
    <vt:lpwstr>EUM/RSP/VWG/18/1007015</vt:lpwstr>
  </property>
  <property fmtid="{D5CDD505-2E9C-101B-9397-08002B2CF9AE}" pid="6" name="DM_E_VER_NO">
    <vt:lpwstr>1 Draft</vt:lpwstr>
  </property>
  <property fmtid="{D5CDD505-2E9C-101B-9397-08002B2CF9AE}" pid="7" name="DM_E_ISS_DATE">
    <vt:lpwstr>6 July 2018</vt:lpwstr>
  </property>
  <property fmtid="{D5CDD505-2E9C-101B-9397-08002B2CF9AE}" pid="8" name="DM_E_FROM_PERS2">
    <vt:lpwstr/>
  </property>
  <property fmtid="{D5CDD505-2E9C-101B-9397-08002B2CF9AE}" pid="9" name="DM_E_CONFID">
    <vt:lpwstr/>
  </property>
  <property fmtid="{D5CDD505-2E9C-101B-9397-08002B2CF9AE}" pid="10" name="DM_E_WBS_CODE">
    <vt:lpwstr/>
  </property>
  <property fmtid="{D5CDD505-2E9C-101B-9397-08002B2CF9AE}" pid="11" name="DM_E_DISTRIB">
    <vt:lpwstr/>
  </property>
</Properties>
</file>