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65" r:id="rId2"/>
    <p:sldId id="324" r:id="rId3"/>
    <p:sldId id="325" r:id="rId4"/>
    <p:sldId id="326" r:id="rId5"/>
    <p:sldId id="327" r:id="rId6"/>
    <p:sldId id="328" r:id="rId7"/>
    <p:sldId id="331" r:id="rId8"/>
    <p:sldId id="334" r:id="rId9"/>
    <p:sldId id="266" r:id="rId10"/>
    <p:sldId id="335" r:id="rId11"/>
    <p:sldId id="308" r:id="rId12"/>
    <p:sldId id="298" r:id="rId13"/>
    <p:sldId id="299" r:id="rId14"/>
    <p:sldId id="300" r:id="rId15"/>
    <p:sldId id="281" r:id="rId16"/>
    <p:sldId id="257" r:id="rId17"/>
    <p:sldId id="260" r:id="rId18"/>
    <p:sldId id="304" r:id="rId19"/>
    <p:sldId id="320" r:id="rId20"/>
    <p:sldId id="337" r:id="rId21"/>
    <p:sldId id="338" r:id="rId22"/>
    <p:sldId id="339" r:id="rId23"/>
    <p:sldId id="340" r:id="rId24"/>
    <p:sldId id="341" r:id="rId25"/>
    <p:sldId id="342" r:id="rId26"/>
    <p:sldId id="343" r:id="rId27"/>
    <p:sldId id="344" r:id="rId28"/>
    <p:sldId id="345" r:id="rId29"/>
    <p:sldId id="346" r:id="rId30"/>
    <p:sldId id="297" r:id="rId31"/>
    <p:sldId id="305" r:id="rId32"/>
    <p:sldId id="278" r:id="rId33"/>
    <p:sldId id="269" r:id="rId34"/>
    <p:sldId id="270" r:id="rId35"/>
    <p:sldId id="271" r:id="rId36"/>
    <p:sldId id="272" r:id="rId37"/>
    <p:sldId id="273" r:id="rId38"/>
    <p:sldId id="274" r:id="rId39"/>
    <p:sldId id="275" r:id="rId40"/>
    <p:sldId id="322" r:id="rId41"/>
    <p:sldId id="276" r:id="rId42"/>
    <p:sldId id="277" r:id="rId43"/>
    <p:sldId id="323" r:id="rId44"/>
    <p:sldId id="358" r:id="rId45"/>
    <p:sldId id="347" r:id="rId46"/>
    <p:sldId id="348" r:id="rId47"/>
    <p:sldId id="349" r:id="rId48"/>
    <p:sldId id="350" r:id="rId49"/>
    <p:sldId id="351" r:id="rId50"/>
    <p:sldId id="352" r:id="rId51"/>
    <p:sldId id="353" r:id="rId52"/>
    <p:sldId id="354" r:id="rId53"/>
    <p:sldId id="355" r:id="rId54"/>
    <p:sldId id="356" r:id="rId55"/>
    <p:sldId id="35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02" autoAdjust="0"/>
    <p:restoredTop sz="85678" autoAdjust="0"/>
  </p:normalViewPr>
  <p:slideViewPr>
    <p:cSldViewPr snapToGrid="0">
      <p:cViewPr varScale="1">
        <p:scale>
          <a:sx n="93" d="100"/>
          <a:sy n="93" d="100"/>
        </p:scale>
        <p:origin x="102" y="2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B05907-51EA-BA47-A1DA-285E9C5966A0}" type="datetimeFigureOut">
              <a:rPr lang="en-US" smtClean="0"/>
              <a:t>11/18/2019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91B9F-76BF-274D-AC7D-04369EC55683}" type="slidenum">
              <a:rPr lang="en-US" smtClean="0"/>
              <a:t>‹#›</a:t>
            </a:fld>
            <a:endParaRPr lang="en-US"/>
          </a:p>
        </p:txBody>
      </p:sp>
    </p:spTree>
    <p:extLst>
      <p:ext uri="{BB962C8B-B14F-4D97-AF65-F5344CB8AC3E}">
        <p14:creationId xmlns:p14="http://schemas.microsoft.com/office/powerpoint/2010/main" val="29320288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A constant Ta</a:t>
            </a:r>
            <a:r>
              <a:rPr lang="en-US" baseline="0" dirty="0" smtClean="0"/>
              <a:t> bias threshold lowers the event standard deviation the most (~35-45%), which is due to having a strict limit on Ta bias relative to the local mean.</a:t>
            </a:r>
          </a:p>
          <a:p>
            <a:pPr marL="228600" indent="-228600">
              <a:buAutoNum type="arabicParenR"/>
            </a:pPr>
            <a:r>
              <a:rPr lang="en-US" baseline="0" dirty="0" smtClean="0"/>
              <a:t>Screening for locally large Ta </a:t>
            </a:r>
            <a:r>
              <a:rPr lang="en-US" baseline="0" dirty="0" err="1" smtClean="0"/>
              <a:t>inhomogeneities</a:t>
            </a:r>
            <a:r>
              <a:rPr lang="en-US" baseline="0" dirty="0" smtClean="0"/>
              <a:t> with the V_NEDT parameter can lower standard deviation by as much as 25-30 %.</a:t>
            </a:r>
          </a:p>
          <a:p>
            <a:pPr marL="228600" indent="-228600">
              <a:buAutoNum type="arabicParenR"/>
            </a:pPr>
            <a:r>
              <a:rPr lang="en-US" baseline="0" dirty="0" smtClean="0"/>
              <a:t>Interpolation diminishes the effects of spatial inhomogeneity between data sets, which in turn leads it to lower standard deviation (~15%) by lowering Ta biases.</a:t>
            </a:r>
          </a:p>
          <a:p>
            <a:pPr marL="228600" indent="-228600">
              <a:buAutoNum type="arabicParenR"/>
            </a:pPr>
            <a:r>
              <a:rPr lang="en-US" baseline="0" dirty="0" smtClean="0"/>
              <a:t>Interpolation and data screening can act together to reduce standard deviation.</a:t>
            </a:r>
          </a:p>
          <a:p>
            <a:pPr marL="228600" indent="-228600">
              <a:buAutoNum type="arabicParenR"/>
            </a:pPr>
            <a:r>
              <a:rPr lang="en-US" baseline="0" dirty="0" smtClean="0"/>
              <a:t>Interesting that the channel dependent Ta bias cause fewest rejected matchup, but does a fairly decent job reducing standard deviation. It gets rid of the worst offenders without artificially reducing variability.</a:t>
            </a:r>
            <a:endParaRPr lang="en-US" dirty="0"/>
          </a:p>
        </p:txBody>
      </p:sp>
      <p:sp>
        <p:nvSpPr>
          <p:cNvPr id="4" name="Slide Number Placeholder 3"/>
          <p:cNvSpPr>
            <a:spLocks noGrp="1"/>
          </p:cNvSpPr>
          <p:nvPr>
            <p:ph type="sldNum" sz="quarter" idx="10"/>
          </p:nvPr>
        </p:nvSpPr>
        <p:spPr/>
        <p:txBody>
          <a:bodyPr/>
          <a:lstStyle/>
          <a:p>
            <a:fld id="{8DF91B9F-76BF-274D-AC7D-04369EC55683}" type="slidenum">
              <a:rPr lang="en-US" smtClean="0"/>
              <a:t>13</a:t>
            </a:fld>
            <a:endParaRPr lang="en-US"/>
          </a:p>
        </p:txBody>
      </p:sp>
    </p:spTree>
    <p:extLst>
      <p:ext uri="{BB962C8B-B14F-4D97-AF65-F5344CB8AC3E}">
        <p14:creationId xmlns:p14="http://schemas.microsoft.com/office/powerpoint/2010/main" val="121620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Much</a:t>
            </a:r>
            <a:r>
              <a:rPr lang="en-US" baseline="0" dirty="0" smtClean="0"/>
              <a:t> less reduction in standard deviation, simply because the scenes themselves are more homogenous.</a:t>
            </a:r>
          </a:p>
          <a:p>
            <a:pPr marL="228600" indent="-228600">
              <a:buAutoNum type="arabicParenR"/>
            </a:pPr>
            <a:r>
              <a:rPr lang="en-US" dirty="0" err="1" smtClean="0"/>
              <a:t>Metop</a:t>
            </a:r>
            <a:r>
              <a:rPr lang="en-US" dirty="0" smtClean="0"/>
              <a:t>-A AMSU-A</a:t>
            </a:r>
            <a:r>
              <a:rPr lang="en-US" baseline="0" dirty="0" smtClean="0"/>
              <a:t> versus S-NPP ATMS causes the largest dips (~10% ) in standard deviation for the sounding channels.</a:t>
            </a:r>
          </a:p>
          <a:p>
            <a:pPr marL="228600" indent="-228600">
              <a:buAutoNum type="arabicParenR"/>
            </a:pPr>
            <a:r>
              <a:rPr lang="en-US" baseline="0" dirty="0" smtClean="0"/>
              <a:t>Constant Ta bias threshold relative to the local mean Ta bias reduces S-NPP bias relative to NOAA-19. This could be mainly due to channel 8.</a:t>
            </a:r>
          </a:p>
          <a:p>
            <a:pPr marL="0" indent="0">
              <a:buNone/>
            </a:pPr>
            <a:r>
              <a:rPr lang="pt-BR" dirty="0" smtClean="0"/>
              <a:t>(S-NPP) A08 |     0.      0.    -21.    -22.    -13.    -13.      0.      0.    -21.    -22.    -13.    -13. |</a:t>
            </a:r>
          </a:p>
          <a:p>
            <a:pPr marL="0" indent="0">
              <a:buNone/>
            </a:pPr>
            <a:r>
              <a:rPr lang="pt-BR" dirty="0" smtClean="0"/>
              <a:t>(J01)</a:t>
            </a:r>
            <a:r>
              <a:rPr lang="pt-BR" baseline="0" dirty="0" smtClean="0"/>
              <a:t>      </a:t>
            </a:r>
            <a:r>
              <a:rPr lang="pt-BR" dirty="0" smtClean="0"/>
              <a:t>A08 |     0.     -0.    -26.    -26.    -16.    -16.      0.     -0.    -26.    -26.    -16.    -16. |</a:t>
            </a:r>
          </a:p>
          <a:p>
            <a:pPr marL="0" indent="0">
              <a:buNone/>
            </a:pPr>
            <a:endParaRPr lang="pt-BR"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8DF91B9F-76BF-274D-AC7D-04369EC55683}" type="slidenum">
              <a:rPr lang="en-US" smtClean="0"/>
              <a:t>14</a:t>
            </a:fld>
            <a:endParaRPr lang="en-US"/>
          </a:p>
        </p:txBody>
      </p:sp>
    </p:spTree>
    <p:extLst>
      <p:ext uri="{BB962C8B-B14F-4D97-AF65-F5344CB8AC3E}">
        <p14:creationId xmlns:p14="http://schemas.microsoft.com/office/powerpoint/2010/main" val="343641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Interpolation is an important player in lowering SNO time series standard</a:t>
            </a:r>
            <a:r>
              <a:rPr lang="en-US" baseline="0" dirty="0" smtClean="0"/>
              <a:t> deviation (~10%) </a:t>
            </a:r>
          </a:p>
          <a:p>
            <a:pPr marL="228600" indent="-228600">
              <a:buAutoNum type="arabicParenR"/>
            </a:pPr>
            <a:r>
              <a:rPr lang="en-US" baseline="0" dirty="0" smtClean="0"/>
              <a:t>The local Ta variability expressed by V_NEDT, and a </a:t>
            </a:r>
            <a:r>
              <a:rPr lang="en-US" dirty="0" smtClean="0"/>
              <a:t>constant Ta</a:t>
            </a:r>
            <a:r>
              <a:rPr lang="en-US" baseline="0" dirty="0" smtClean="0"/>
              <a:t> bias threshold, similarly lower the SNO standard deviation by less than 10%.</a:t>
            </a:r>
          </a:p>
          <a:p>
            <a:pPr marL="228600" indent="-228600">
              <a:buAutoNum type="arabicParenR"/>
            </a:pPr>
            <a:r>
              <a:rPr lang="en-US" baseline="0" dirty="0" smtClean="0"/>
              <a:t>The channel dependent Ta bias has very little impact (&lt;5 %) on reducing SNO time series standard deviation.</a:t>
            </a:r>
          </a:p>
          <a:p>
            <a:pPr marL="228600" indent="-228600">
              <a:buAutoNum type="arabicParenR"/>
            </a:pPr>
            <a:r>
              <a:rPr lang="en-US" baseline="0" dirty="0" smtClean="0"/>
              <a:t>Combining interpolation with data screening for either the local Ta variability expressed by V_NEDT, or a </a:t>
            </a:r>
            <a:r>
              <a:rPr lang="en-US" dirty="0" smtClean="0"/>
              <a:t>constant Ta</a:t>
            </a:r>
            <a:r>
              <a:rPr lang="en-US" baseline="0" dirty="0" smtClean="0"/>
              <a:t> bias threshold, have similar impacts of reducing SNO time series standard deviation (~15-25%).</a:t>
            </a:r>
          </a:p>
        </p:txBody>
      </p:sp>
      <p:sp>
        <p:nvSpPr>
          <p:cNvPr id="4" name="Slide Number Placeholder 3"/>
          <p:cNvSpPr>
            <a:spLocks noGrp="1"/>
          </p:cNvSpPr>
          <p:nvPr>
            <p:ph type="sldNum" sz="quarter" idx="10"/>
          </p:nvPr>
        </p:nvSpPr>
        <p:spPr/>
        <p:txBody>
          <a:bodyPr/>
          <a:lstStyle/>
          <a:p>
            <a:fld id="{8DF91B9F-76BF-274D-AC7D-04369EC55683}" type="slidenum">
              <a:rPr lang="en-US" smtClean="0"/>
              <a:t>16</a:t>
            </a:fld>
            <a:endParaRPr lang="en-US"/>
          </a:p>
        </p:txBody>
      </p:sp>
    </p:spTree>
    <p:extLst>
      <p:ext uri="{BB962C8B-B14F-4D97-AF65-F5344CB8AC3E}">
        <p14:creationId xmlns:p14="http://schemas.microsoft.com/office/powerpoint/2010/main" val="333836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dirty="0" smtClean="0"/>
              <a:t>All interpolation and screening has much</a:t>
            </a:r>
            <a:r>
              <a:rPr lang="en-US" baseline="0" dirty="0" smtClean="0"/>
              <a:t> less of an impact on sounding channel scenes, which have a tendency to have Ta that is spatially homogeneous.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There is about a 10 % reduction of for S-NPP versus </a:t>
            </a:r>
            <a:r>
              <a:rPr lang="en-US" baseline="0" dirty="0" err="1" smtClean="0"/>
              <a:t>Metop</a:t>
            </a:r>
            <a:r>
              <a:rPr lang="en-US" baseline="0" dirty="0" smtClean="0"/>
              <a:t>-A.</a:t>
            </a:r>
          </a:p>
          <a:p>
            <a:pPr marL="0" marR="0" lvl="0" indent="0" algn="l" defTabSz="457200" rtl="0" eaLnBrk="1" fontAlgn="auto" latinLnBrk="0" hangingPunct="1">
              <a:lnSpc>
                <a:spcPct val="100000"/>
              </a:lnSpc>
              <a:spcBef>
                <a:spcPts val="0"/>
              </a:spcBef>
              <a:spcAft>
                <a:spcPts val="0"/>
              </a:spcAft>
              <a:buClrTx/>
              <a:buSzTx/>
              <a:buFontTx/>
              <a:buNone/>
              <a:tabLst/>
              <a:defRPr/>
            </a:pPr>
            <a:r>
              <a:rPr lang="pt-BR" dirty="0" smtClean="0"/>
              <a:t>(S-NPP) A08 |     0.     -0.    -43.    -59.    -18.    -18.   -100.   -100.   -100.   -100.   -100.   -100.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dirty="0" smtClean="0"/>
              <a:t>(J01) A08 |    -0.     -0.     -0.     -0.     -0.     -0.     -0.     -0.     -0.     -0.     -0.     -0.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dirty="0" smtClean="0"/>
              <a:t>Could be due to S-NPP algorithm change</a:t>
            </a:r>
            <a:r>
              <a:rPr lang="pt-BR" baseline="0" dirty="0" smtClean="0"/>
              <a:t> having effect on Channel 8 </a:t>
            </a:r>
            <a:endParaRPr lang="en-US" dirty="0" smtClean="0"/>
          </a:p>
          <a:p>
            <a:endParaRPr lang="en-US" dirty="0"/>
          </a:p>
        </p:txBody>
      </p:sp>
      <p:sp>
        <p:nvSpPr>
          <p:cNvPr id="4" name="Slide Number Placeholder 3"/>
          <p:cNvSpPr>
            <a:spLocks noGrp="1"/>
          </p:cNvSpPr>
          <p:nvPr>
            <p:ph type="sldNum" sz="quarter" idx="10"/>
          </p:nvPr>
        </p:nvSpPr>
        <p:spPr/>
        <p:txBody>
          <a:bodyPr/>
          <a:lstStyle/>
          <a:p>
            <a:fld id="{8DF91B9F-76BF-274D-AC7D-04369EC55683}" type="slidenum">
              <a:rPr lang="en-US" smtClean="0"/>
              <a:t>17</a:t>
            </a:fld>
            <a:endParaRPr lang="en-US"/>
          </a:p>
        </p:txBody>
      </p:sp>
    </p:spTree>
    <p:extLst>
      <p:ext uri="{BB962C8B-B14F-4D97-AF65-F5344CB8AC3E}">
        <p14:creationId xmlns:p14="http://schemas.microsoft.com/office/powerpoint/2010/main" val="178435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91B9F-76BF-274D-AC7D-04369EC55683}" type="slidenum">
              <a:rPr lang="en-US" smtClean="0"/>
              <a:t>25</a:t>
            </a:fld>
            <a:endParaRPr lang="en-US"/>
          </a:p>
        </p:txBody>
      </p:sp>
    </p:spTree>
    <p:extLst>
      <p:ext uri="{BB962C8B-B14F-4D97-AF65-F5344CB8AC3E}">
        <p14:creationId xmlns:p14="http://schemas.microsoft.com/office/powerpoint/2010/main" val="75232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91B9F-76BF-274D-AC7D-04369EC55683}" type="slidenum">
              <a:rPr lang="en-US" smtClean="0"/>
              <a:t>41</a:t>
            </a:fld>
            <a:endParaRPr lang="en-US"/>
          </a:p>
        </p:txBody>
      </p:sp>
    </p:spTree>
    <p:extLst>
      <p:ext uri="{BB962C8B-B14F-4D97-AF65-F5344CB8AC3E}">
        <p14:creationId xmlns:p14="http://schemas.microsoft.com/office/powerpoint/2010/main" val="2942038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0146D-00F7-4F24-99AE-05A038E2E7D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71241-BE61-426C-B3B6-6FCEC7FDEE3F}" type="slidenum">
              <a:rPr lang="en-US" smtClean="0"/>
              <a:t>‹#›</a:t>
            </a:fld>
            <a:endParaRPr lang="en-US"/>
          </a:p>
        </p:txBody>
      </p:sp>
      <p:pic>
        <p:nvPicPr>
          <p:cNvPr id="8" name="Picture 7"/>
          <p:cNvPicPr>
            <a:picLocks noChangeAspect="1"/>
          </p:cNvPicPr>
          <p:nvPr userDrawn="1"/>
        </p:nvPicPr>
        <p:blipFill>
          <a:blip r:embed="rId2"/>
          <a:stretch>
            <a:fillRect/>
          </a:stretch>
        </p:blipFill>
        <p:spPr>
          <a:xfrm>
            <a:off x="108254" y="61164"/>
            <a:ext cx="771044" cy="771044"/>
          </a:xfrm>
          <a:prstGeom prst="rect">
            <a:avLst/>
          </a:prstGeom>
        </p:spPr>
      </p:pic>
      <p:pic>
        <p:nvPicPr>
          <p:cNvPr id="10" name="Picture 9"/>
          <p:cNvPicPr>
            <a:picLocks noChangeAspect="1"/>
          </p:cNvPicPr>
          <p:nvPr userDrawn="1"/>
        </p:nvPicPr>
        <p:blipFill>
          <a:blip r:embed="rId3"/>
          <a:stretch>
            <a:fillRect/>
          </a:stretch>
        </p:blipFill>
        <p:spPr>
          <a:xfrm>
            <a:off x="11373865" y="50890"/>
            <a:ext cx="781318" cy="781318"/>
          </a:xfrm>
          <a:prstGeom prst="rect">
            <a:avLst/>
          </a:prstGeom>
        </p:spPr>
      </p:pic>
    </p:spTree>
    <p:extLst>
      <p:ext uri="{BB962C8B-B14F-4D97-AF65-F5344CB8AC3E}">
        <p14:creationId xmlns:p14="http://schemas.microsoft.com/office/powerpoint/2010/main" val="9635702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0146D-00F7-4F24-99AE-05A038E2E7D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71241-BE61-426C-B3B6-6FCEC7FDEE3F}" type="slidenum">
              <a:rPr lang="en-US" smtClean="0"/>
              <a:t>‹#›</a:t>
            </a:fld>
            <a:endParaRPr lang="en-US"/>
          </a:p>
        </p:txBody>
      </p:sp>
    </p:spTree>
    <p:extLst>
      <p:ext uri="{BB962C8B-B14F-4D97-AF65-F5344CB8AC3E}">
        <p14:creationId xmlns:p14="http://schemas.microsoft.com/office/powerpoint/2010/main" val="1353515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0146D-00F7-4F24-99AE-05A038E2E7D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71241-BE61-426C-B3B6-6FCEC7FDEE3F}" type="slidenum">
              <a:rPr lang="en-US" smtClean="0"/>
              <a:t>‹#›</a:t>
            </a:fld>
            <a:endParaRPr lang="en-US"/>
          </a:p>
        </p:txBody>
      </p:sp>
    </p:spTree>
    <p:extLst>
      <p:ext uri="{BB962C8B-B14F-4D97-AF65-F5344CB8AC3E}">
        <p14:creationId xmlns:p14="http://schemas.microsoft.com/office/powerpoint/2010/main" val="378695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0146D-00F7-4F24-99AE-05A038E2E7D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71241-BE61-426C-B3B6-6FCEC7FDEE3F}" type="slidenum">
              <a:rPr lang="en-US" smtClean="0"/>
              <a:t>‹#›</a:t>
            </a:fld>
            <a:endParaRPr lang="en-US"/>
          </a:p>
        </p:txBody>
      </p:sp>
      <p:pic>
        <p:nvPicPr>
          <p:cNvPr id="7" name="Picture 6"/>
          <p:cNvPicPr>
            <a:picLocks noChangeAspect="1"/>
          </p:cNvPicPr>
          <p:nvPr userDrawn="1"/>
        </p:nvPicPr>
        <p:blipFill>
          <a:blip r:embed="rId2"/>
          <a:stretch>
            <a:fillRect/>
          </a:stretch>
        </p:blipFill>
        <p:spPr>
          <a:xfrm>
            <a:off x="108254" y="61164"/>
            <a:ext cx="771044" cy="771044"/>
          </a:xfrm>
          <a:prstGeom prst="rect">
            <a:avLst/>
          </a:prstGeom>
        </p:spPr>
      </p:pic>
      <p:pic>
        <p:nvPicPr>
          <p:cNvPr id="8" name="Picture 7"/>
          <p:cNvPicPr>
            <a:picLocks noChangeAspect="1"/>
          </p:cNvPicPr>
          <p:nvPr userDrawn="1"/>
        </p:nvPicPr>
        <p:blipFill>
          <a:blip r:embed="rId3"/>
          <a:stretch>
            <a:fillRect/>
          </a:stretch>
        </p:blipFill>
        <p:spPr>
          <a:xfrm>
            <a:off x="11373865" y="50890"/>
            <a:ext cx="781318" cy="781318"/>
          </a:xfrm>
          <a:prstGeom prst="rect">
            <a:avLst/>
          </a:prstGeom>
        </p:spPr>
      </p:pic>
    </p:spTree>
    <p:extLst>
      <p:ext uri="{BB962C8B-B14F-4D97-AF65-F5344CB8AC3E}">
        <p14:creationId xmlns:p14="http://schemas.microsoft.com/office/powerpoint/2010/main" val="37793216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A0146D-00F7-4F24-99AE-05A038E2E7D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71241-BE61-426C-B3B6-6FCEC7FDEE3F}" type="slidenum">
              <a:rPr lang="en-US" smtClean="0"/>
              <a:t>‹#›</a:t>
            </a:fld>
            <a:endParaRPr lang="en-US"/>
          </a:p>
        </p:txBody>
      </p:sp>
      <p:pic>
        <p:nvPicPr>
          <p:cNvPr id="7" name="Picture 6"/>
          <p:cNvPicPr>
            <a:picLocks noChangeAspect="1"/>
          </p:cNvPicPr>
          <p:nvPr userDrawn="1"/>
        </p:nvPicPr>
        <p:blipFill>
          <a:blip r:embed="rId2"/>
          <a:stretch>
            <a:fillRect/>
          </a:stretch>
        </p:blipFill>
        <p:spPr>
          <a:xfrm>
            <a:off x="108254" y="61164"/>
            <a:ext cx="771044" cy="771044"/>
          </a:xfrm>
          <a:prstGeom prst="rect">
            <a:avLst/>
          </a:prstGeom>
        </p:spPr>
      </p:pic>
      <p:pic>
        <p:nvPicPr>
          <p:cNvPr id="8" name="Picture 7"/>
          <p:cNvPicPr>
            <a:picLocks noChangeAspect="1"/>
          </p:cNvPicPr>
          <p:nvPr userDrawn="1"/>
        </p:nvPicPr>
        <p:blipFill>
          <a:blip r:embed="rId3"/>
          <a:stretch>
            <a:fillRect/>
          </a:stretch>
        </p:blipFill>
        <p:spPr>
          <a:xfrm>
            <a:off x="11373865" y="50890"/>
            <a:ext cx="781318" cy="781318"/>
          </a:xfrm>
          <a:prstGeom prst="rect">
            <a:avLst/>
          </a:prstGeom>
        </p:spPr>
      </p:pic>
    </p:spTree>
    <p:extLst>
      <p:ext uri="{BB962C8B-B14F-4D97-AF65-F5344CB8AC3E}">
        <p14:creationId xmlns:p14="http://schemas.microsoft.com/office/powerpoint/2010/main" val="39102647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0146D-00F7-4F24-99AE-05A038E2E7D0}"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71241-BE61-426C-B3B6-6FCEC7FDEE3F}" type="slidenum">
              <a:rPr lang="en-US" smtClean="0"/>
              <a:t>‹#›</a:t>
            </a:fld>
            <a:endParaRPr lang="en-US"/>
          </a:p>
        </p:txBody>
      </p:sp>
      <p:pic>
        <p:nvPicPr>
          <p:cNvPr id="8" name="Picture 7"/>
          <p:cNvPicPr>
            <a:picLocks noChangeAspect="1"/>
          </p:cNvPicPr>
          <p:nvPr userDrawn="1"/>
        </p:nvPicPr>
        <p:blipFill>
          <a:blip r:embed="rId2"/>
          <a:stretch>
            <a:fillRect/>
          </a:stretch>
        </p:blipFill>
        <p:spPr>
          <a:xfrm>
            <a:off x="108254" y="61164"/>
            <a:ext cx="771044" cy="771044"/>
          </a:xfrm>
          <a:prstGeom prst="rect">
            <a:avLst/>
          </a:prstGeom>
        </p:spPr>
      </p:pic>
      <p:pic>
        <p:nvPicPr>
          <p:cNvPr id="9" name="Picture 8"/>
          <p:cNvPicPr>
            <a:picLocks noChangeAspect="1"/>
          </p:cNvPicPr>
          <p:nvPr userDrawn="1"/>
        </p:nvPicPr>
        <p:blipFill>
          <a:blip r:embed="rId3"/>
          <a:stretch>
            <a:fillRect/>
          </a:stretch>
        </p:blipFill>
        <p:spPr>
          <a:xfrm>
            <a:off x="11373865" y="50890"/>
            <a:ext cx="781318" cy="781318"/>
          </a:xfrm>
          <a:prstGeom prst="rect">
            <a:avLst/>
          </a:prstGeom>
        </p:spPr>
      </p:pic>
    </p:spTree>
    <p:extLst>
      <p:ext uri="{BB962C8B-B14F-4D97-AF65-F5344CB8AC3E}">
        <p14:creationId xmlns:p14="http://schemas.microsoft.com/office/powerpoint/2010/main" val="33432194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0146D-00F7-4F24-99AE-05A038E2E7D0}"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971241-BE61-426C-B3B6-6FCEC7FDEE3F}" type="slidenum">
              <a:rPr lang="en-US" smtClean="0"/>
              <a:t>‹#›</a:t>
            </a:fld>
            <a:endParaRPr lang="en-US"/>
          </a:p>
        </p:txBody>
      </p:sp>
      <p:pic>
        <p:nvPicPr>
          <p:cNvPr id="10" name="Picture 9"/>
          <p:cNvPicPr>
            <a:picLocks noChangeAspect="1"/>
          </p:cNvPicPr>
          <p:nvPr userDrawn="1"/>
        </p:nvPicPr>
        <p:blipFill>
          <a:blip r:embed="rId2"/>
          <a:stretch>
            <a:fillRect/>
          </a:stretch>
        </p:blipFill>
        <p:spPr>
          <a:xfrm>
            <a:off x="108254" y="61164"/>
            <a:ext cx="771044" cy="771044"/>
          </a:xfrm>
          <a:prstGeom prst="rect">
            <a:avLst/>
          </a:prstGeom>
        </p:spPr>
      </p:pic>
      <p:pic>
        <p:nvPicPr>
          <p:cNvPr id="11" name="Picture 10"/>
          <p:cNvPicPr>
            <a:picLocks noChangeAspect="1"/>
          </p:cNvPicPr>
          <p:nvPr userDrawn="1"/>
        </p:nvPicPr>
        <p:blipFill>
          <a:blip r:embed="rId3"/>
          <a:stretch>
            <a:fillRect/>
          </a:stretch>
        </p:blipFill>
        <p:spPr>
          <a:xfrm>
            <a:off x="11373865" y="50890"/>
            <a:ext cx="781318" cy="781318"/>
          </a:xfrm>
          <a:prstGeom prst="rect">
            <a:avLst/>
          </a:prstGeom>
        </p:spPr>
      </p:pic>
    </p:spTree>
    <p:extLst>
      <p:ext uri="{BB962C8B-B14F-4D97-AF65-F5344CB8AC3E}">
        <p14:creationId xmlns:p14="http://schemas.microsoft.com/office/powerpoint/2010/main" val="36503134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0146D-00F7-4F24-99AE-05A038E2E7D0}"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971241-BE61-426C-B3B6-6FCEC7FDEE3F}" type="slidenum">
              <a:rPr lang="en-US" smtClean="0"/>
              <a:t>‹#›</a:t>
            </a:fld>
            <a:endParaRPr lang="en-US"/>
          </a:p>
        </p:txBody>
      </p:sp>
    </p:spTree>
    <p:extLst>
      <p:ext uri="{BB962C8B-B14F-4D97-AF65-F5344CB8AC3E}">
        <p14:creationId xmlns:p14="http://schemas.microsoft.com/office/powerpoint/2010/main" val="17046783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0146D-00F7-4F24-99AE-05A038E2E7D0}"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971241-BE61-426C-B3B6-6FCEC7FDEE3F}" type="slidenum">
              <a:rPr lang="en-US" smtClean="0"/>
              <a:t>‹#›</a:t>
            </a:fld>
            <a:endParaRPr lang="en-US"/>
          </a:p>
        </p:txBody>
      </p:sp>
    </p:spTree>
    <p:extLst>
      <p:ext uri="{BB962C8B-B14F-4D97-AF65-F5344CB8AC3E}">
        <p14:creationId xmlns:p14="http://schemas.microsoft.com/office/powerpoint/2010/main" val="269578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0146D-00F7-4F24-99AE-05A038E2E7D0}"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71241-BE61-426C-B3B6-6FCEC7FDEE3F}" type="slidenum">
              <a:rPr lang="en-US" smtClean="0"/>
              <a:t>‹#›</a:t>
            </a:fld>
            <a:endParaRPr lang="en-US"/>
          </a:p>
        </p:txBody>
      </p:sp>
    </p:spTree>
    <p:extLst>
      <p:ext uri="{BB962C8B-B14F-4D97-AF65-F5344CB8AC3E}">
        <p14:creationId xmlns:p14="http://schemas.microsoft.com/office/powerpoint/2010/main" val="178774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0146D-00F7-4F24-99AE-05A038E2E7D0}"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71241-BE61-426C-B3B6-6FCEC7FDEE3F}" type="slidenum">
              <a:rPr lang="en-US" smtClean="0"/>
              <a:t>‹#›</a:t>
            </a:fld>
            <a:endParaRPr lang="en-US"/>
          </a:p>
        </p:txBody>
      </p:sp>
    </p:spTree>
    <p:extLst>
      <p:ext uri="{BB962C8B-B14F-4D97-AF65-F5344CB8AC3E}">
        <p14:creationId xmlns:p14="http://schemas.microsoft.com/office/powerpoint/2010/main" val="370844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0146D-00F7-4F24-99AE-05A038E2E7D0}" type="datetimeFigureOut">
              <a:rPr lang="en-US" smtClean="0"/>
              <a:t>11/18/2019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71241-BE61-426C-B3B6-6FCEC7FDEE3F}" type="slidenum">
              <a:rPr lang="en-US" smtClean="0"/>
              <a:t>‹#›</a:t>
            </a:fld>
            <a:endParaRPr lang="en-US"/>
          </a:p>
        </p:txBody>
      </p:sp>
      <p:pic>
        <p:nvPicPr>
          <p:cNvPr id="7" name="Picture 6"/>
          <p:cNvPicPr>
            <a:picLocks noChangeAspect="1"/>
          </p:cNvPicPr>
          <p:nvPr userDrawn="1"/>
        </p:nvPicPr>
        <p:blipFill>
          <a:blip r:embed="rId13"/>
          <a:stretch>
            <a:fillRect/>
          </a:stretch>
        </p:blipFill>
        <p:spPr>
          <a:xfrm>
            <a:off x="108254" y="61164"/>
            <a:ext cx="771044" cy="771044"/>
          </a:xfrm>
          <a:prstGeom prst="rect">
            <a:avLst/>
          </a:prstGeom>
        </p:spPr>
      </p:pic>
      <p:pic>
        <p:nvPicPr>
          <p:cNvPr id="8" name="Picture 7"/>
          <p:cNvPicPr>
            <a:picLocks noChangeAspect="1"/>
          </p:cNvPicPr>
          <p:nvPr userDrawn="1"/>
        </p:nvPicPr>
        <p:blipFill>
          <a:blip r:embed="rId14"/>
          <a:stretch>
            <a:fillRect/>
          </a:stretch>
        </p:blipFill>
        <p:spPr>
          <a:xfrm>
            <a:off x="11373865" y="50890"/>
            <a:ext cx="781318" cy="781318"/>
          </a:xfrm>
          <a:prstGeom prst="rect">
            <a:avLst/>
          </a:prstGeom>
        </p:spPr>
      </p:pic>
    </p:spTree>
    <p:extLst>
      <p:ext uri="{BB962C8B-B14F-4D97-AF65-F5344CB8AC3E}">
        <p14:creationId xmlns:p14="http://schemas.microsoft.com/office/powerpoint/2010/main" val="420202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gif"/></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4.gif"/></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6.gif"/></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8.gif"/></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gif"/><Relationship Id="rId4" Type="http://schemas.openxmlformats.org/officeDocument/2006/relationships/image" Target="../media/image19.gif"/></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2.gif"/></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4.gif"/></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6.gif"/></Relationships>
</file>

<file path=ppt/slides/_rels/slide2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2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90.png"/><Relationship Id="rId5" Type="http://schemas.openxmlformats.org/officeDocument/2006/relationships/image" Target="../media/image48.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0.gif"/></Relationships>
</file>

<file path=ppt/slides/_rels/slide4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2.gif"/></Relationships>
</file>

<file path=ppt/slides/_rels/slide4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4.gif"/></Relationships>
</file>

<file path=ppt/slides/_rels/slide4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6.gi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38.gif"/></Relationships>
</file>

<file path=ppt/slides/_rels/slide5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0.gif"/></Relationships>
</file>

<file path=ppt/slides/_rels/slide5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2.gif"/></Relationships>
</file>

<file path=ppt/slides/_rels/slide5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4.gif"/></Relationships>
</file>

<file path=ppt/slides/_rels/slide5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6.gif"/></Relationships>
</file>

<file path=ppt/slides/_rels/slide5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4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r>
              <a:rPr lang="en-US" sz="4000" b="1" dirty="0" smtClean="0">
                <a:latin typeface="Verdana" panose="020B0604030504040204" pitchFamily="34" charset="0"/>
                <a:ea typeface="Verdana" panose="020B0604030504040204" pitchFamily="34" charset="0"/>
              </a:rPr>
              <a:t>ATMS </a:t>
            </a:r>
            <a:r>
              <a:rPr lang="en-US" sz="4000" b="1" dirty="0">
                <a:latin typeface="Verdana" panose="020B0604030504040204" pitchFamily="34" charset="0"/>
                <a:ea typeface="Verdana" panose="020B0604030504040204" pitchFamily="34" charset="0"/>
              </a:rPr>
              <a:t>versus AMSU/MHS </a:t>
            </a:r>
            <a:r>
              <a:rPr lang="en-US" sz="4000" b="1" dirty="0" smtClean="0">
                <a:latin typeface="Verdana" panose="020B0604030504040204" pitchFamily="34" charset="0"/>
                <a:ea typeface="Verdana" panose="020B0604030504040204" pitchFamily="34" charset="0"/>
              </a:rPr>
              <a:t>Simultaneous Nadir Overpass Ta </a:t>
            </a:r>
            <a:r>
              <a:rPr lang="en-US" sz="4000" b="1" dirty="0">
                <a:latin typeface="Verdana" panose="020B0604030504040204" pitchFamily="34" charset="0"/>
                <a:ea typeface="Verdana" panose="020B0604030504040204" pitchFamily="34" charset="0"/>
              </a:rPr>
              <a:t>Bias </a:t>
            </a:r>
            <a:r>
              <a:rPr lang="en-US" sz="4000" b="1" dirty="0" smtClean="0">
                <a:latin typeface="Verdana" panose="020B0604030504040204" pitchFamily="34" charset="0"/>
                <a:ea typeface="Verdana" panose="020B0604030504040204" pitchFamily="34" charset="0"/>
              </a:rPr>
              <a:t>Time Series Results from     12 Data Analysis Methods</a:t>
            </a:r>
            <a:endParaRPr lang="en-US" sz="4000" b="1" dirty="0">
              <a:latin typeface="Verdana" panose="020B0604030504040204" pitchFamily="34" charset="0"/>
              <a:ea typeface="Verdana" panose="020B0604030504040204" pitchFamily="34" charset="0"/>
            </a:endParaRPr>
          </a:p>
        </p:txBody>
      </p:sp>
      <p:sp>
        <p:nvSpPr>
          <p:cNvPr id="3" name="Subtitle 2"/>
          <p:cNvSpPr>
            <a:spLocks noGrp="1"/>
          </p:cNvSpPr>
          <p:nvPr>
            <p:ph type="subTitle" idx="1"/>
          </p:nvPr>
        </p:nvSpPr>
        <p:spPr>
          <a:xfrm>
            <a:off x="1524000" y="4031695"/>
            <a:ext cx="9144000" cy="1804025"/>
          </a:xfrm>
        </p:spPr>
        <p:txBody>
          <a:bodyPr>
            <a:normAutofit fontScale="62500" lnSpcReduction="20000"/>
          </a:bodyPr>
          <a:lstStyle/>
          <a:p>
            <a:r>
              <a:rPr lang="en-US" sz="3200" b="1" dirty="0" smtClean="0">
                <a:latin typeface="Verdana" panose="020B0604030504040204" pitchFamily="34" charset="0"/>
                <a:ea typeface="Verdana" panose="020B0604030504040204" pitchFamily="34" charset="0"/>
              </a:rPr>
              <a:t>Robbie Iacovazzi</a:t>
            </a:r>
            <a:r>
              <a:rPr lang="en-US" sz="3200" b="1" baseline="30000" dirty="0" smtClean="0">
                <a:latin typeface="Verdana" panose="020B0604030504040204" pitchFamily="34" charset="0"/>
                <a:ea typeface="Verdana" panose="020B0604030504040204" pitchFamily="34" charset="0"/>
              </a:rPr>
              <a:t>1</a:t>
            </a:r>
            <a:r>
              <a:rPr lang="en-US" sz="3200" b="1" dirty="0" smtClean="0">
                <a:latin typeface="Verdana" panose="020B0604030504040204" pitchFamily="34" charset="0"/>
                <a:ea typeface="Verdana" panose="020B0604030504040204" pitchFamily="34" charset="0"/>
              </a:rPr>
              <a:t>, </a:t>
            </a:r>
            <a:r>
              <a:rPr lang="en-US" sz="3200" b="1" dirty="0" err="1" smtClean="0">
                <a:latin typeface="Verdana" panose="020B0604030504040204" pitchFamily="34" charset="0"/>
                <a:ea typeface="Verdana" panose="020B0604030504040204" pitchFamily="34" charset="0"/>
              </a:rPr>
              <a:t>Ninghai</a:t>
            </a:r>
            <a:r>
              <a:rPr lang="en-US" sz="3200" b="1" dirty="0" smtClean="0">
                <a:latin typeface="Verdana" panose="020B0604030504040204" pitchFamily="34" charset="0"/>
                <a:ea typeface="Verdana" panose="020B0604030504040204" pitchFamily="34" charset="0"/>
              </a:rPr>
              <a:t> Sun</a:t>
            </a:r>
            <a:r>
              <a:rPr lang="en-US" sz="3200" b="1" baseline="30000" dirty="0">
                <a:latin typeface="Verdana" panose="020B0604030504040204" pitchFamily="34" charset="0"/>
                <a:ea typeface="Verdana" panose="020B0604030504040204" pitchFamily="34" charset="0"/>
              </a:rPr>
              <a:t>1</a:t>
            </a:r>
            <a:r>
              <a:rPr lang="en-US" sz="3200" b="1" dirty="0" smtClean="0">
                <a:latin typeface="Verdana" panose="020B0604030504040204" pitchFamily="34" charset="0"/>
                <a:ea typeface="Verdana" panose="020B0604030504040204" pitchFamily="34" charset="0"/>
              </a:rPr>
              <a:t>, and Mark Liu</a:t>
            </a:r>
            <a:r>
              <a:rPr lang="en-US" sz="3200" b="1" baseline="30000" dirty="0" smtClean="0">
                <a:latin typeface="Verdana" panose="020B0604030504040204" pitchFamily="34" charset="0"/>
                <a:ea typeface="Verdana" panose="020B0604030504040204" pitchFamily="34" charset="0"/>
              </a:rPr>
              <a:t>2</a:t>
            </a:r>
            <a:endParaRPr lang="en-US" sz="3200" b="1" dirty="0" smtClean="0">
              <a:latin typeface="Verdana" panose="020B0604030504040204" pitchFamily="34" charset="0"/>
              <a:ea typeface="Verdana" panose="020B0604030504040204" pitchFamily="34" charset="0"/>
            </a:endParaRPr>
          </a:p>
          <a:p>
            <a:r>
              <a:rPr lang="en-US" baseline="30000" dirty="0">
                <a:latin typeface="Verdana" panose="020B0604030504040204" pitchFamily="34" charset="0"/>
                <a:ea typeface="Verdana" panose="020B0604030504040204" pitchFamily="34" charset="0"/>
              </a:rPr>
              <a:t>1</a:t>
            </a:r>
            <a:r>
              <a:rPr lang="en-US" dirty="0">
                <a:latin typeface="Verdana" panose="020B0604030504040204" pitchFamily="34" charset="0"/>
                <a:ea typeface="Verdana" panose="020B0604030504040204" pitchFamily="34" charset="0"/>
              </a:rPr>
              <a:t>GST, Inc., 7855 Walker Drive, Suite 200, Greenbelt, MD 20770</a:t>
            </a:r>
          </a:p>
          <a:p>
            <a:r>
              <a:rPr lang="en-US" baseline="30000" dirty="0" smtClean="0">
                <a:latin typeface="Verdana" panose="020B0604030504040204" pitchFamily="34" charset="0"/>
                <a:ea typeface="Verdana" panose="020B0604030504040204" pitchFamily="34" charset="0"/>
              </a:rPr>
              <a:t>2</a:t>
            </a:r>
            <a:r>
              <a:rPr lang="en-US" dirty="0" smtClean="0">
                <a:latin typeface="Verdana" panose="020B0604030504040204" pitchFamily="34" charset="0"/>
                <a:ea typeface="Verdana" panose="020B0604030504040204" pitchFamily="34" charset="0"/>
              </a:rPr>
              <a:t>NOAA/NESDIS/STAR</a:t>
            </a:r>
            <a:r>
              <a:rPr lang="en-US" dirty="0">
                <a:latin typeface="Verdana" panose="020B0604030504040204" pitchFamily="34" charset="0"/>
                <a:ea typeface="Verdana" panose="020B0604030504040204" pitchFamily="34" charset="0"/>
              </a:rPr>
              <a:t>, 5830 University Research Court, College Park, MD 20740</a:t>
            </a:r>
          </a:p>
          <a:p>
            <a:endParaRPr lang="en-US" dirty="0" smtClean="0">
              <a:latin typeface="Verdana" panose="020B0604030504040204" pitchFamily="34" charset="0"/>
              <a:ea typeface="Verdana" panose="020B0604030504040204" pitchFamily="34" charset="0"/>
            </a:endParaRPr>
          </a:p>
          <a:p>
            <a:r>
              <a:rPr lang="en-US" sz="2900" b="1" dirty="0" smtClean="0">
                <a:latin typeface="Verdana" panose="020B0604030504040204" pitchFamily="34" charset="0"/>
                <a:ea typeface="Verdana" panose="020B0604030504040204" pitchFamily="34" charset="0"/>
              </a:rPr>
              <a:t>GRWG Microwave Subgroup Meeting</a:t>
            </a:r>
            <a:endParaRPr lang="en-US" sz="2900" b="1" dirty="0">
              <a:latin typeface="Verdana" panose="020B0604030504040204" pitchFamily="34" charset="0"/>
              <a:ea typeface="Verdana" panose="020B0604030504040204" pitchFamily="34" charset="0"/>
            </a:endParaRPr>
          </a:p>
          <a:p>
            <a:r>
              <a:rPr lang="en-US" b="1" dirty="0" smtClean="0">
                <a:latin typeface="Verdana" panose="020B0604030504040204" pitchFamily="34" charset="0"/>
                <a:ea typeface="Verdana" panose="020B0604030504040204" pitchFamily="34" charset="0"/>
              </a:rPr>
              <a:t>19 November 2019</a:t>
            </a:r>
            <a:endParaRPr lang="en-US"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08961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754" y="44026"/>
            <a:ext cx="10515600" cy="1325563"/>
          </a:xfrm>
        </p:spPr>
        <p:txBody>
          <a:bodyPr>
            <a:normAutofit/>
          </a:bodyPr>
          <a:lstStyle/>
          <a:p>
            <a:r>
              <a:rPr lang="en-US" sz="4000" dirty="0" smtClean="0">
                <a:latin typeface="Verdana" panose="020B0604030504040204" pitchFamily="34" charset="0"/>
                <a:ea typeface="Verdana" panose="020B0604030504040204" pitchFamily="34" charset="0"/>
              </a:rPr>
              <a:t>Percentage of AMSU/MHS local scene variability due to NEDT (V_NEDT)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093" y="2016381"/>
            <a:ext cx="5051404" cy="326430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399554" y="1727540"/>
                <a:ext cx="5420971" cy="7159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𝑛𝐶h</m:t>
                              </m:r>
                            </m:e>
                          </m:d>
                        </m:e>
                        <m:sub>
                          <m:r>
                            <a:rPr lang="en-US" b="0" i="1" smtClean="0">
                              <a:latin typeface="Cambria Math" panose="02040503050406030204" pitchFamily="18" charset="0"/>
                            </a:rPr>
                            <m:t>𝑁𝐸𝐷</m:t>
                          </m:r>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=100</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𝑁𝐸𝐷</m:t>
                                  </m:r>
                                  <m:r>
                                    <a:rPr lang="en-US" i="1">
                                      <a:latin typeface="Cambria Math" panose="02040503050406030204" pitchFamily="18" charset="0"/>
                                      <a:ea typeface="Cambria Math" panose="02040503050406030204" pitchFamily="18" charset="0"/>
                                    </a:rPr>
                                    <m:t>𝑇</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𝑛𝐶h</m:t>
                                      </m:r>
                                    </m:e>
                                  </m:d>
                                </m:e>
                                <m:sup>
                                  <m:r>
                                    <a:rPr lang="en-US" b="0" i="1" smtClean="0">
                                      <a:latin typeface="Cambria Math" panose="02040503050406030204" pitchFamily="18" charset="0"/>
                                      <a:ea typeface="Cambria Math" panose="02040503050406030204" pitchFamily="18" charset="0"/>
                                    </a:rPr>
                                    <m:t>2</m:t>
                                  </m:r>
                                </m:sup>
                              </m:sSup>
                            </m:num>
                            <m:den>
                              <m:d>
                                <m:dPr>
                                  <m:ctrlPr>
                                    <a:rPr lang="en-US" b="0" i="1" smtClean="0">
                                      <a:latin typeface="Cambria Math" panose="02040503050406030204" pitchFamily="18" charset="0"/>
                                      <a:ea typeface="Cambria Math" panose="02040503050406030204" pitchFamily="18" charset="0"/>
                                    </a:rPr>
                                  </m:ctrlPr>
                                </m:dPr>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𝑛𝐶h</m:t>
                                          </m:r>
                                        </m:e>
                                      </m:d>
                                    </m:e>
                                    <m:sub>
                                      <m:r>
                                        <a:rPr lang="en-US" b="0" i="1" smtClean="0">
                                          <a:latin typeface="Cambria Math" panose="02040503050406030204" pitchFamily="18" charset="0"/>
                                          <a:ea typeface="Cambria Math" panose="02040503050406030204" pitchFamily="18" charset="0"/>
                                        </a:rPr>
                                        <m:t>𝑠𝑝𝑎𝑡𝑖𝑎𝑙</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𝑁𝐸</m:t>
                                      </m:r>
                                      <m:r>
                                        <a:rPr lang="en-US" b="0" i="1" smtClean="0">
                                          <a:latin typeface="Cambria Math" panose="02040503050406030204" pitchFamily="18" charset="0"/>
                                          <a:ea typeface="Cambria Math" panose="02040503050406030204" pitchFamily="18" charset="0"/>
                                        </a:rPr>
                                        <m:t>𝐷</m:t>
                                      </m:r>
                                      <m:r>
                                        <a:rPr lang="en-US" i="1">
                                          <a:latin typeface="Cambria Math" panose="02040503050406030204" pitchFamily="18" charset="0"/>
                                          <a:ea typeface="Cambria Math" panose="02040503050406030204" pitchFamily="18" charset="0"/>
                                        </a:rPr>
                                        <m:t>𝑇</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𝑛𝐶h</m:t>
                                          </m:r>
                                        </m:e>
                                      </m:d>
                                    </m:e>
                                    <m:sup>
                                      <m:r>
                                        <a:rPr lang="en-US" i="1">
                                          <a:latin typeface="Cambria Math" panose="02040503050406030204" pitchFamily="18" charset="0"/>
                                          <a:ea typeface="Cambria Math" panose="02040503050406030204" pitchFamily="18" charset="0"/>
                                        </a:rPr>
                                        <m:t>2</m:t>
                                      </m:r>
                                    </m:sup>
                                  </m:sSup>
                                </m:e>
                              </m:d>
                            </m:den>
                          </m:f>
                        </m:e>
                      </m: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399554" y="1727540"/>
                <a:ext cx="5420971" cy="7159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99554" y="3159344"/>
                <a:ext cx="5573371" cy="333860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rPr>
                  <a:t>The equation channel-dependent </a:t>
                </a:r>
                <a:r>
                  <a:rPr lang="en-US" sz="2000" dirty="0">
                    <a:latin typeface="Verdana" panose="020B0604030504040204" pitchFamily="34" charset="0"/>
                    <a:ea typeface="Verdana" panose="020B0604030504040204" pitchFamily="34" charset="0"/>
                  </a:rPr>
                  <a:t>p</a:t>
                </a:r>
                <a:r>
                  <a:rPr lang="en-US" sz="2000" dirty="0" smtClean="0">
                    <a:latin typeface="Verdana" panose="020B0604030504040204" pitchFamily="34" charset="0"/>
                    <a:ea typeface="Verdana" panose="020B0604030504040204" pitchFamily="34" charset="0"/>
                  </a:rPr>
                  <a:t>arameters</a:t>
                </a:r>
              </a:p>
              <a:p>
                <a:pPr marL="800100" lvl="1" indent="-342900">
                  <a:buFont typeface="Courier New" panose="02070309020205020404" pitchFamily="49" charset="0"/>
                  <a:buChar char="o"/>
                </a:pP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𝑛𝐶h</m:t>
                            </m:r>
                          </m:e>
                        </m:d>
                      </m:e>
                      <m:sub>
                        <m:r>
                          <a:rPr lang="en-US" b="0" i="1" smtClean="0">
                            <a:latin typeface="Cambria Math" panose="02040503050406030204" pitchFamily="18" charset="0"/>
                          </a:rPr>
                          <m:t>𝑠𝑝𝑎𝑡𝑖𝑎𝑙</m:t>
                        </m:r>
                      </m:sub>
                      <m:sup>
                        <m:r>
                          <a:rPr lang="en-US" b="0" i="1" smtClean="0">
                            <a:latin typeface="Cambria Math" panose="02040503050406030204" pitchFamily="18" charset="0"/>
                          </a:rPr>
                          <m:t>2</m:t>
                        </m:r>
                      </m:sup>
                    </m:sSubSup>
                  </m:oMath>
                </a14:m>
                <a:r>
                  <a:rPr lang="en-US" dirty="0" smtClean="0">
                    <a:latin typeface="Verdana" panose="020B0604030504040204" pitchFamily="34" charset="0"/>
                    <a:ea typeface="Verdana" panose="020B0604030504040204" pitchFamily="34" charset="0"/>
                  </a:rPr>
                  <a:t> is Ta variance due to variability resulting from scene </a:t>
                </a:r>
                <a:r>
                  <a:rPr lang="en-US" altLang="en-US" dirty="0" smtClean="0">
                    <a:solidFill>
                      <a:srgbClr val="222222"/>
                    </a:solidFill>
                    <a:latin typeface="Verdana" panose="020B0604030504040204" pitchFamily="34" charset="0"/>
                    <a:ea typeface="Verdana" panose="020B0604030504040204" pitchFamily="34" charset="0"/>
                  </a:rPr>
                  <a:t>temperature</a:t>
                </a:r>
                <a:r>
                  <a:rPr lang="en-US" altLang="en-US" dirty="0">
                    <a:solidFill>
                      <a:srgbClr val="222222"/>
                    </a:solidFill>
                    <a:latin typeface="Verdana" panose="020B0604030504040204" pitchFamily="34" charset="0"/>
                    <a:ea typeface="Verdana" panose="020B0604030504040204" pitchFamily="34" charset="0"/>
                  </a:rPr>
                  <a:t>, surface emissivity, and/or atmospheric scattering </a:t>
                </a:r>
                <a:r>
                  <a:rPr lang="en-US" altLang="en-US" dirty="0" smtClean="0">
                    <a:solidFill>
                      <a:srgbClr val="222222"/>
                    </a:solidFill>
                    <a:latin typeface="Verdana" panose="020B0604030504040204" pitchFamily="34" charset="0"/>
                    <a:ea typeface="Verdana" panose="020B0604030504040204" pitchFamily="34" charset="0"/>
                  </a:rPr>
                  <a:t>variability. </a:t>
                </a:r>
              </a:p>
              <a:p>
                <a:pPr marL="800100" lvl="1" indent="-342900">
                  <a:buFont typeface="Courier New" panose="02070309020205020404" pitchFamily="49" charset="0"/>
                  <a:buChar char="o"/>
                </a:pPr>
                <a14:m>
                  <m:oMath xmlns:m="http://schemas.openxmlformats.org/officeDocument/2006/math">
                    <m:sSup>
                      <m:sSupPr>
                        <m:ctrlPr>
                          <a:rPr lang="en-US" altLang="en-US" i="1">
                            <a:solidFill>
                              <a:srgbClr val="222222"/>
                            </a:solidFill>
                            <a:latin typeface="Cambria Math" panose="02040503050406030204" pitchFamily="18" charset="0"/>
                          </a:rPr>
                        </m:ctrlPr>
                      </m:sSupPr>
                      <m:e>
                        <m:r>
                          <a:rPr lang="en-US" altLang="en-US" i="1">
                            <a:solidFill>
                              <a:srgbClr val="222222"/>
                            </a:solidFill>
                            <a:latin typeface="Cambria Math" panose="02040503050406030204" pitchFamily="18" charset="0"/>
                          </a:rPr>
                          <m:t>𝑁𝐸𝐷𝑇</m:t>
                        </m:r>
                        <m:d>
                          <m:dPr>
                            <m:ctrlPr>
                              <a:rPr lang="en-US" altLang="en-US" i="1">
                                <a:solidFill>
                                  <a:srgbClr val="222222"/>
                                </a:solidFill>
                                <a:latin typeface="Cambria Math" panose="02040503050406030204" pitchFamily="18" charset="0"/>
                              </a:rPr>
                            </m:ctrlPr>
                          </m:dPr>
                          <m:e>
                            <m:r>
                              <a:rPr lang="en-US" altLang="en-US" i="1">
                                <a:solidFill>
                                  <a:srgbClr val="222222"/>
                                </a:solidFill>
                                <a:latin typeface="Cambria Math" panose="02040503050406030204" pitchFamily="18" charset="0"/>
                              </a:rPr>
                              <m:t>𝑛𝐶h</m:t>
                            </m:r>
                          </m:e>
                        </m:d>
                      </m:e>
                      <m:sup>
                        <m:r>
                          <a:rPr lang="en-US" altLang="en-US" i="1">
                            <a:solidFill>
                              <a:srgbClr val="222222"/>
                            </a:solidFill>
                            <a:latin typeface="Cambria Math" panose="02040503050406030204" pitchFamily="18" charset="0"/>
                          </a:rPr>
                          <m:t>2</m:t>
                        </m:r>
                      </m:sup>
                    </m:sSup>
                  </m:oMath>
                </a14:m>
                <a:r>
                  <a:rPr lang="en-US" dirty="0">
                    <a:latin typeface="Verdana" panose="020B0604030504040204" pitchFamily="34" charset="0"/>
                    <a:ea typeface="Verdana" panose="020B0604030504040204" pitchFamily="34" charset="0"/>
                  </a:rPr>
                  <a:t> </a:t>
                </a:r>
                <a:r>
                  <a:rPr lang="en-US" dirty="0" smtClean="0">
                    <a:latin typeface="Verdana" panose="020B0604030504040204" pitchFamily="34" charset="0"/>
                    <a:ea typeface="Verdana" panose="020B0604030504040204" pitchFamily="34" charset="0"/>
                  </a:rPr>
                  <a:t>is the Ta </a:t>
                </a:r>
                <a:r>
                  <a:rPr lang="en-US" dirty="0">
                    <a:latin typeface="Verdana" panose="020B0604030504040204" pitchFamily="34" charset="0"/>
                    <a:ea typeface="Verdana" panose="020B0604030504040204" pitchFamily="34" charset="0"/>
                  </a:rPr>
                  <a:t>variance due to </a:t>
                </a:r>
                <a:r>
                  <a:rPr lang="en-US" dirty="0" smtClean="0">
                    <a:latin typeface="Verdana" panose="020B0604030504040204" pitchFamily="34" charset="0"/>
                    <a:ea typeface="Verdana" panose="020B0604030504040204" pitchFamily="34" charset="0"/>
                  </a:rPr>
                  <a:t>instrument </a:t>
                </a:r>
                <a:r>
                  <a:rPr lang="en-US" altLang="en-US" dirty="0" smtClean="0">
                    <a:solidFill>
                      <a:srgbClr val="222222"/>
                    </a:solidFill>
                    <a:latin typeface="Verdana" panose="020B0604030504040204" pitchFamily="34" charset="0"/>
                    <a:ea typeface="Verdana" panose="020B0604030504040204" pitchFamily="34" charset="0"/>
                  </a:rPr>
                  <a:t>NEDT</a:t>
                </a:r>
                <a:r>
                  <a:rPr lang="en-US" altLang="en-US" dirty="0">
                    <a:solidFill>
                      <a:srgbClr val="222222"/>
                    </a:solidFill>
                    <a:latin typeface="Verdana" panose="020B0604030504040204" pitchFamily="34" charset="0"/>
                    <a:ea typeface="Verdana" panose="020B0604030504040204" pitchFamily="34" charset="0"/>
                  </a:rPr>
                  <a:t>.  </a:t>
                </a:r>
                <a:endParaRPr lang="en-US" altLang="en-US" dirty="0" smtClean="0">
                  <a:solidFill>
                    <a:srgbClr val="222222"/>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altLang="en-US" sz="2000" dirty="0" smtClean="0">
                    <a:solidFill>
                      <a:srgbClr val="222222"/>
                    </a:solidFill>
                    <a:latin typeface="Verdana" panose="020B0604030504040204" pitchFamily="34" charset="0"/>
                    <a:ea typeface="Verdana" panose="020B0604030504040204" pitchFamily="34" charset="0"/>
                  </a:rPr>
                  <a:t>Can be determined from Ta of one instrument or Ta bias determined from two. </a:t>
                </a:r>
                <a:r>
                  <a:rPr lang="en-US" sz="2000" dirty="0" smtClean="0">
                    <a:latin typeface="Verdana" panose="020B0604030504040204" pitchFamily="34" charset="0"/>
                    <a:ea typeface="Verdana" panose="020B0604030504040204" pitchFamily="34" charset="0"/>
                  </a:rPr>
                  <a:t> </a:t>
                </a:r>
                <a:endParaRPr lang="en-US" sz="2000" dirty="0">
                  <a:latin typeface="Verdana" panose="020B0604030504040204" pitchFamily="34" charset="0"/>
                  <a:ea typeface="Verdana" panose="020B060403050404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399554" y="3159344"/>
                <a:ext cx="5573371" cy="3338606"/>
              </a:xfrm>
              <a:prstGeom prst="rect">
                <a:avLst/>
              </a:prstGeom>
              <a:blipFill>
                <a:blip r:embed="rId4"/>
                <a:stretch>
                  <a:fillRect l="-985" t="-912" r="-1751" b="-2372"/>
                </a:stretch>
              </a:blipFill>
            </p:spPr>
            <p:txBody>
              <a:bodyPr/>
              <a:lstStyle/>
              <a:p>
                <a:r>
                  <a:rPr lang="en-US">
                    <a:noFill/>
                  </a:rPr>
                  <a:t> </a:t>
                </a:r>
              </a:p>
            </p:txBody>
          </p:sp>
        </mc:Fallback>
      </mc:AlternateContent>
      <p:sp>
        <p:nvSpPr>
          <p:cNvPr id="7" name="TextBox 6"/>
          <p:cNvSpPr txBox="1"/>
          <p:nvPr/>
        </p:nvSpPr>
        <p:spPr>
          <a:xfrm>
            <a:off x="6677025" y="2443442"/>
            <a:ext cx="3858187" cy="276999"/>
          </a:xfrm>
          <a:prstGeom prst="rect">
            <a:avLst/>
          </a:prstGeom>
          <a:noFill/>
        </p:spPr>
        <p:txBody>
          <a:bodyPr wrap="square" rtlCol="0">
            <a:spAutoFit/>
          </a:bodyPr>
          <a:lstStyle/>
          <a:p>
            <a:r>
              <a:rPr lang="en-US" sz="1200" dirty="0" err="1" smtClean="0"/>
              <a:t>nCh</a:t>
            </a:r>
            <a:r>
              <a:rPr lang="en-US" sz="1200" dirty="0" smtClean="0"/>
              <a:t> is the channel number 1-15 for ATMS and 1-5 for MHS.</a:t>
            </a:r>
            <a:endParaRPr lang="en-US" sz="1200" dirty="0"/>
          </a:p>
        </p:txBody>
      </p:sp>
      <p:sp>
        <p:nvSpPr>
          <p:cNvPr id="3" name="Rectangle 2"/>
          <p:cNvSpPr/>
          <p:nvPr/>
        </p:nvSpPr>
        <p:spPr>
          <a:xfrm>
            <a:off x="434093" y="5280683"/>
            <a:ext cx="4928482" cy="830997"/>
          </a:xfrm>
          <a:prstGeom prst="rect">
            <a:avLst/>
          </a:prstGeom>
        </p:spPr>
        <p:txBody>
          <a:bodyPr wrap="square">
            <a:spAutoFit/>
          </a:bodyPr>
          <a:lstStyle/>
          <a:p>
            <a:pPr algn="ctr"/>
            <a:r>
              <a:rPr lang="en-US" sz="1200" dirty="0" smtClean="0"/>
              <a:t>The </a:t>
            </a:r>
            <a:r>
              <a:rPr lang="en-US" sz="1200" dirty="0"/>
              <a:t>SNO-ensemble average of parameter </a:t>
            </a:r>
            <a:r>
              <a:rPr lang="en-US" sz="1200" dirty="0" smtClean="0"/>
              <a:t>V_NEDT </a:t>
            </a:r>
            <a:r>
              <a:rPr lang="en-US" sz="1200" dirty="0"/>
              <a:t>as a function of AMSU-A channel for the population of 89 Northern Hemisphere and 85 Southern Hemisphere SNO events between N-18 and Aqua AMSU-A instruments</a:t>
            </a:r>
            <a:r>
              <a:rPr lang="en-US" sz="1200" dirty="0" smtClean="0"/>
              <a:t>. (Iacovazzi and Cao, 2007, JTECH)</a:t>
            </a:r>
            <a:endParaRPr lang="en-US" sz="1200" dirty="0"/>
          </a:p>
        </p:txBody>
      </p:sp>
    </p:spTree>
    <p:extLst>
      <p:ext uri="{BB962C8B-B14F-4D97-AF65-F5344CB8AC3E}">
        <p14:creationId xmlns:p14="http://schemas.microsoft.com/office/powerpoint/2010/main" val="17428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sz="7200" dirty="0" smtClean="0"/>
              <a:t>Results</a:t>
            </a:r>
            <a:endParaRPr lang="en-US" sz="7200" dirty="0"/>
          </a:p>
        </p:txBody>
      </p:sp>
    </p:spTree>
    <p:extLst>
      <p:ext uri="{BB962C8B-B14F-4D97-AF65-F5344CB8AC3E}">
        <p14:creationId xmlns:p14="http://schemas.microsoft.com/office/powerpoint/2010/main" val="4182837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022" y="1157805"/>
            <a:ext cx="10515600" cy="4351338"/>
          </a:xfrm>
        </p:spPr>
        <p:txBody>
          <a:bodyPr>
            <a:normAutofit fontScale="92500" lnSpcReduction="10000"/>
          </a:bodyPr>
          <a:lstStyle/>
          <a:p>
            <a:pPr marL="0" indent="0">
              <a:buNone/>
            </a:pPr>
            <a:r>
              <a:rPr lang="en-US" sz="4400" dirty="0" smtClean="0"/>
              <a:t>Tables of percent </a:t>
            </a:r>
            <a:r>
              <a:rPr lang="en-US" sz="4400" dirty="0"/>
              <a:t>change between the output of the SNO technique implemented with interpolation and/or data screening relative to output produced with the Baseline SNO technique</a:t>
            </a:r>
            <a:r>
              <a:rPr lang="en-US" sz="4400" dirty="0" smtClean="0"/>
              <a:t>.</a:t>
            </a:r>
          </a:p>
          <a:p>
            <a:pPr marL="0" indent="0">
              <a:buNone/>
            </a:pPr>
            <a:endParaRPr lang="en-US" sz="4400" dirty="0" smtClean="0"/>
          </a:p>
          <a:p>
            <a:pPr marL="0" indent="0">
              <a:buNone/>
            </a:pPr>
            <a:r>
              <a:rPr lang="en-US" sz="4400" i="1" dirty="0" smtClean="0"/>
              <a:t>Time-series Average of Individual SNO </a:t>
            </a:r>
            <a:r>
              <a:rPr lang="en-US" sz="4400" i="1" dirty="0"/>
              <a:t>Event </a:t>
            </a:r>
            <a:r>
              <a:rPr lang="en-US" sz="4400" i="1" dirty="0" smtClean="0"/>
              <a:t>Ta Bias Standard Deviation</a:t>
            </a:r>
            <a:endParaRPr lang="en-US" sz="4400" dirty="0"/>
          </a:p>
        </p:txBody>
      </p:sp>
    </p:spTree>
    <p:extLst>
      <p:ext uri="{BB962C8B-B14F-4D97-AF65-F5344CB8AC3E}">
        <p14:creationId xmlns:p14="http://schemas.microsoft.com/office/powerpoint/2010/main" val="1924621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84978759"/>
              </p:ext>
            </p:extLst>
          </p:nvPr>
        </p:nvGraphicFramePr>
        <p:xfrm>
          <a:off x="203199" y="7577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0</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53007698"/>
              </p:ext>
            </p:extLst>
          </p:nvPr>
        </p:nvGraphicFramePr>
        <p:xfrm>
          <a:off x="6184900" y="7577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-37 %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-41 %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-34 %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-41 %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-38 %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-42 %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-35 %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-41 %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-44 %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86747764"/>
              </p:ext>
            </p:extLst>
          </p:nvPr>
        </p:nvGraphicFramePr>
        <p:xfrm>
          <a:off x="203199" y="28151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-12 %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-20 %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-21 %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-11 %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-16 %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036015221"/>
              </p:ext>
            </p:extLst>
          </p:nvPr>
        </p:nvGraphicFramePr>
        <p:xfrm>
          <a:off x="6184900" y="28151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-35 %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-26 %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-36 %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684859629"/>
              </p:ext>
            </p:extLst>
          </p:nvPr>
        </p:nvGraphicFramePr>
        <p:xfrm>
          <a:off x="203199" y="48725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-44 %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-47 %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-41 %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-45 %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-42 %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-46 %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-45 %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-47 %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-43 %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-46 %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-47 %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-50 %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004057184"/>
              </p:ext>
            </p:extLst>
          </p:nvPr>
        </p:nvGraphicFramePr>
        <p:xfrm>
          <a:off x="6184900" y="48725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-35 %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-27 %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-36 %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-42 %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sp>
        <p:nvSpPr>
          <p:cNvPr id="3" name="TextBox 2"/>
          <p:cNvSpPr txBox="1"/>
          <p:nvPr/>
        </p:nvSpPr>
        <p:spPr>
          <a:xfrm>
            <a:off x="963059" y="56001"/>
            <a:ext cx="5293760" cy="400110"/>
          </a:xfrm>
          <a:prstGeom prst="rect">
            <a:avLst/>
          </a:prstGeom>
          <a:noFill/>
        </p:spPr>
        <p:txBody>
          <a:bodyPr wrap="square" rtlCol="0">
            <a:spAutoFit/>
          </a:bodyPr>
          <a:lstStyle/>
          <a:p>
            <a:r>
              <a:rPr lang="en-US" sz="2000" b="1" dirty="0" smtClean="0"/>
              <a:t>Surface Channels – ATMS </a:t>
            </a:r>
            <a:r>
              <a:rPr lang="en-US" sz="2000" b="1" dirty="0" err="1" smtClean="0"/>
              <a:t>Chs</a:t>
            </a:r>
            <a:r>
              <a:rPr lang="en-US" sz="2000" b="1" dirty="0" smtClean="0"/>
              <a:t> 1-3, 5, 15, 16, 21 </a:t>
            </a:r>
            <a:endParaRPr lang="en-US" sz="2000" b="1" dirty="0"/>
          </a:p>
        </p:txBody>
      </p:sp>
      <mc:AlternateContent xmlns:mc="http://schemas.openxmlformats.org/markup-compatibility/2006" xmlns:a14="http://schemas.microsoft.com/office/drawing/2010/main">
        <mc:Choice Requires="a14">
          <p:sp>
            <p:nvSpPr>
              <p:cNvPr id="21" name="TextBox 20"/>
              <p:cNvSpPr txBox="1"/>
              <p:nvPr/>
            </p:nvSpPr>
            <p:spPr>
              <a:xfrm>
                <a:off x="10805230" y="694861"/>
                <a:ext cx="1276350" cy="1077218"/>
              </a:xfrm>
              <a:prstGeom prst="rect">
                <a:avLst/>
              </a:prstGeom>
              <a:noFill/>
            </p:spPr>
            <p:txBody>
              <a:bodyPr wrap="square" rtlCol="0">
                <a:spAutoFit/>
              </a:bodyPr>
              <a:lstStyle/>
              <a:p>
                <a:r>
                  <a:rPr lang="en-US" sz="1600" b="1" dirty="0" smtClean="0"/>
                  <a:t>Event Mean </a:t>
                </a:r>
                <a14:m>
                  <m:oMath xmlns:m="http://schemas.openxmlformats.org/officeDocument/2006/math">
                    <m:r>
                      <a:rPr lang="en-US" sz="1600" b="1" i="1" smtClean="0">
                        <a:latin typeface="Cambria Math" panose="02040503050406030204" pitchFamily="18" charset="0"/>
                        <a:ea typeface="Cambria Math" panose="02040503050406030204" pitchFamily="18" charset="0"/>
                      </a:rPr>
                      <m:t>± </m:t>
                    </m:r>
                  </m:oMath>
                </a14:m>
                <a:r>
                  <a:rPr lang="en-US" sz="1600" b="1" dirty="0" smtClean="0"/>
                  <a:t>Constant Ta Bias </a:t>
                </a:r>
                <a:r>
                  <a:rPr lang="en-US" sz="1600" b="1" dirty="0" err="1" smtClean="0"/>
                  <a:t>Thold</a:t>
                </a:r>
                <a:r>
                  <a:rPr lang="en-US" sz="1600" b="1" dirty="0" smtClean="0"/>
                  <a:t> (3K)</a:t>
                </a:r>
                <a:endParaRPr lang="en-US" sz="16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10805230" y="694861"/>
                <a:ext cx="1276350" cy="1077218"/>
              </a:xfrm>
              <a:prstGeom prst="rect">
                <a:avLst/>
              </a:prstGeom>
              <a:blipFill>
                <a:blip r:embed="rId3"/>
                <a:stretch>
                  <a:fillRect l="-2871" t="-1695" b="-6215"/>
                </a:stretch>
              </a:blipFill>
            </p:spPr>
            <p:txBody>
              <a:bodyPr/>
              <a:lstStyle/>
              <a:p>
                <a:r>
                  <a:rPr lang="en-US">
                    <a:noFill/>
                  </a:rPr>
                  <a:t> </a:t>
                </a:r>
              </a:p>
            </p:txBody>
          </p:sp>
        </mc:Fallback>
      </mc:AlternateContent>
      <p:sp>
        <p:nvSpPr>
          <p:cNvPr id="22" name="TextBox 21"/>
          <p:cNvSpPr txBox="1"/>
          <p:nvPr/>
        </p:nvSpPr>
        <p:spPr>
          <a:xfrm>
            <a:off x="10805230" y="2748491"/>
            <a:ext cx="1276350" cy="830997"/>
          </a:xfrm>
          <a:prstGeom prst="rect">
            <a:avLst/>
          </a:prstGeom>
          <a:noFill/>
        </p:spPr>
        <p:txBody>
          <a:bodyPr wrap="square" rtlCol="0">
            <a:spAutoFit/>
          </a:bodyPr>
          <a:lstStyle/>
          <a:p>
            <a:r>
              <a:rPr lang="en-US" sz="1600" b="1" dirty="0"/>
              <a:t>Event </a:t>
            </a:r>
            <a:r>
              <a:rPr lang="en-US" sz="1600" b="1" dirty="0" smtClean="0"/>
              <a:t>V_NEDT </a:t>
            </a:r>
            <a:r>
              <a:rPr lang="en-US" sz="1600" b="1" dirty="0" err="1" smtClean="0"/>
              <a:t>Thold</a:t>
            </a:r>
            <a:endParaRPr lang="en-US" sz="1600" b="1" dirty="0"/>
          </a:p>
        </p:txBody>
      </p:sp>
      <mc:AlternateContent xmlns:mc="http://schemas.openxmlformats.org/markup-compatibility/2006" xmlns:a14="http://schemas.microsoft.com/office/drawing/2010/main">
        <mc:Choice Requires="a14">
          <p:sp>
            <p:nvSpPr>
              <p:cNvPr id="23" name="TextBox 22"/>
              <p:cNvSpPr txBox="1"/>
              <p:nvPr/>
            </p:nvSpPr>
            <p:spPr>
              <a:xfrm>
                <a:off x="10805230" y="4805891"/>
                <a:ext cx="1386770" cy="1323439"/>
              </a:xfrm>
              <a:prstGeom prst="rect">
                <a:avLst/>
              </a:prstGeom>
              <a:noFill/>
            </p:spPr>
            <p:txBody>
              <a:bodyPr wrap="square" rtlCol="0">
                <a:spAutoFit/>
              </a:bodyPr>
              <a:lstStyle/>
              <a:p>
                <a:r>
                  <a:rPr lang="en-US" sz="1600" b="1" dirty="0"/>
                  <a:t>Event </a:t>
                </a:r>
                <a:r>
                  <a:rPr lang="en-US" sz="1600" b="1" dirty="0" smtClean="0"/>
                  <a:t>V_NEDT </a:t>
                </a:r>
                <a:r>
                  <a:rPr lang="en-US" sz="1600" b="1" dirty="0" err="1" smtClean="0"/>
                  <a:t>Thold</a:t>
                </a:r>
                <a:r>
                  <a:rPr lang="en-US" sz="1600" b="1" dirty="0" smtClean="0"/>
                  <a:t> </a:t>
                </a:r>
                <a:r>
                  <a:rPr lang="en-US" sz="1600" b="1" dirty="0"/>
                  <a:t>&amp;</a:t>
                </a:r>
                <a:r>
                  <a:rPr lang="en-US" sz="1600" b="1" dirty="0" smtClean="0"/>
                  <a:t> </a:t>
                </a:r>
                <a:r>
                  <a:rPr lang="en-US" sz="1600" b="1" dirty="0"/>
                  <a:t>Mean </a:t>
                </a:r>
                <a14:m>
                  <m:oMath xmlns:m="http://schemas.openxmlformats.org/officeDocument/2006/math">
                    <m:r>
                      <a:rPr lang="en-US" sz="1600" b="1" i="1">
                        <a:latin typeface="Cambria Math" panose="02040503050406030204" pitchFamily="18" charset="0"/>
                        <a:ea typeface="Cambria Math" panose="02040503050406030204" pitchFamily="18" charset="0"/>
                      </a:rPr>
                      <m:t>± </m:t>
                    </m:r>
                  </m:oMath>
                </a14:m>
                <a:r>
                  <a:rPr lang="en-US" sz="1600" b="1" dirty="0"/>
                  <a:t>Channel Dependent </a:t>
                </a:r>
                <a:r>
                  <a:rPr lang="en-US" sz="1600" b="1" dirty="0" smtClean="0"/>
                  <a:t>Ta Bias </a:t>
                </a:r>
                <a:r>
                  <a:rPr lang="en-US" sz="1600" b="1" dirty="0" err="1" smtClean="0"/>
                  <a:t>Thold</a:t>
                </a:r>
                <a:endParaRPr lang="en-US" sz="16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10805230" y="4805891"/>
                <a:ext cx="1386770" cy="1323439"/>
              </a:xfrm>
              <a:prstGeom prst="rect">
                <a:avLst/>
              </a:prstGeom>
              <a:blipFill>
                <a:blip r:embed="rId4"/>
                <a:stretch>
                  <a:fillRect l="-2643" t="-1382" r="-5727" b="-5069"/>
                </a:stretch>
              </a:blipFill>
            </p:spPr>
            <p:txBody>
              <a:bodyPr/>
              <a:lstStyle/>
              <a:p>
                <a:r>
                  <a:rPr lang="en-US">
                    <a:noFill/>
                  </a:rPr>
                  <a:t> </a:t>
                </a:r>
              </a:p>
            </p:txBody>
          </p:sp>
        </mc:Fallback>
      </mc:AlternateContent>
      <p:sp>
        <p:nvSpPr>
          <p:cNvPr id="24" name="TextBox 23"/>
          <p:cNvSpPr txBox="1"/>
          <p:nvPr/>
        </p:nvSpPr>
        <p:spPr>
          <a:xfrm>
            <a:off x="4813652" y="757766"/>
            <a:ext cx="1114425" cy="830997"/>
          </a:xfrm>
          <a:prstGeom prst="rect">
            <a:avLst/>
          </a:prstGeom>
          <a:noFill/>
        </p:spPr>
        <p:txBody>
          <a:bodyPr wrap="square" rtlCol="0">
            <a:spAutoFit/>
          </a:bodyPr>
          <a:lstStyle/>
          <a:p>
            <a:r>
              <a:rPr lang="en-US" sz="1600" b="1" dirty="0" smtClean="0"/>
              <a:t>No Screening Method</a:t>
            </a:r>
            <a:endParaRPr lang="en-US" sz="1600" b="1" dirty="0"/>
          </a:p>
        </p:txBody>
      </p:sp>
      <mc:AlternateContent xmlns:mc="http://schemas.openxmlformats.org/markup-compatibility/2006" xmlns:a14="http://schemas.microsoft.com/office/drawing/2010/main">
        <mc:Choice Requires="a14">
          <p:sp>
            <p:nvSpPr>
              <p:cNvPr id="25" name="TextBox 24"/>
              <p:cNvSpPr txBox="1"/>
              <p:nvPr/>
            </p:nvSpPr>
            <p:spPr>
              <a:xfrm>
                <a:off x="4813652" y="2815166"/>
                <a:ext cx="1276350" cy="1323439"/>
              </a:xfrm>
              <a:prstGeom prst="rect">
                <a:avLst/>
              </a:prstGeom>
              <a:noFill/>
            </p:spPr>
            <p:txBody>
              <a:bodyPr wrap="square" rtlCol="0">
                <a:spAutoFit/>
              </a:bodyPr>
              <a:lstStyle/>
              <a:p>
                <a:r>
                  <a:rPr lang="en-US" sz="1600" b="1" dirty="0"/>
                  <a:t>Event Mean </a:t>
                </a:r>
                <a14:m>
                  <m:oMath xmlns:m="http://schemas.openxmlformats.org/officeDocument/2006/math">
                    <m:r>
                      <a:rPr lang="en-US" sz="1600" b="1" i="1">
                        <a:latin typeface="Cambria Math" panose="02040503050406030204" pitchFamily="18" charset="0"/>
                        <a:ea typeface="Cambria Math" panose="02040503050406030204" pitchFamily="18" charset="0"/>
                      </a:rPr>
                      <m:t>± </m:t>
                    </m:r>
                  </m:oMath>
                </a14:m>
                <a:r>
                  <a:rPr lang="en-US" sz="1600" b="1" dirty="0" smtClean="0"/>
                  <a:t>Channel Dependent Ta Bias </a:t>
                </a:r>
                <a:r>
                  <a:rPr lang="en-US" sz="1600" b="1" dirty="0" err="1" smtClean="0"/>
                  <a:t>Thold</a:t>
                </a:r>
                <a:endParaRPr lang="en-US" sz="1600"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4813652" y="2815166"/>
                <a:ext cx="1276350" cy="1323439"/>
              </a:xfrm>
              <a:prstGeom prst="rect">
                <a:avLst/>
              </a:prstGeom>
              <a:blipFill>
                <a:blip r:embed="rId5"/>
                <a:stretch>
                  <a:fillRect l="-2871" t="-1382" b="-5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813652" y="4872566"/>
                <a:ext cx="1276350" cy="1815882"/>
              </a:xfrm>
              <a:prstGeom prst="rect">
                <a:avLst/>
              </a:prstGeom>
              <a:noFill/>
            </p:spPr>
            <p:txBody>
              <a:bodyPr wrap="square" rtlCol="0">
                <a:spAutoFit/>
              </a:bodyPr>
              <a:lstStyle/>
              <a:p>
                <a:r>
                  <a:rPr lang="en-US" sz="1600" b="1" dirty="0"/>
                  <a:t>Event V_NEDT </a:t>
                </a:r>
                <a:r>
                  <a:rPr lang="en-US" sz="1600" b="1" dirty="0" err="1" smtClean="0"/>
                  <a:t>Thold</a:t>
                </a:r>
                <a:r>
                  <a:rPr lang="en-US" sz="1600" b="1" dirty="0" smtClean="0"/>
                  <a:t> &amp; Mean </a:t>
                </a:r>
                <a14:m>
                  <m:oMath xmlns:m="http://schemas.openxmlformats.org/officeDocument/2006/math">
                    <m:r>
                      <a:rPr lang="en-US" sz="1600" b="1" i="1">
                        <a:latin typeface="Cambria Math" panose="02040503050406030204" pitchFamily="18" charset="0"/>
                        <a:ea typeface="Cambria Math" panose="02040503050406030204" pitchFamily="18" charset="0"/>
                      </a:rPr>
                      <m:t>± </m:t>
                    </m:r>
                  </m:oMath>
                </a14:m>
                <a:r>
                  <a:rPr lang="en-US" sz="1600" b="1" dirty="0"/>
                  <a:t>Constant </a:t>
                </a:r>
                <a:r>
                  <a:rPr lang="en-US" sz="1600" b="1" dirty="0" smtClean="0"/>
                  <a:t>Ta Bias </a:t>
                </a:r>
                <a:r>
                  <a:rPr lang="en-US" sz="1600" b="1" dirty="0" err="1" smtClean="0"/>
                  <a:t>Thold</a:t>
                </a:r>
                <a:r>
                  <a:rPr lang="en-US" sz="1600" b="1" dirty="0" smtClean="0"/>
                  <a:t> </a:t>
                </a:r>
                <a:r>
                  <a:rPr lang="en-US" sz="1600" b="1" dirty="0"/>
                  <a:t>(3K</a:t>
                </a:r>
                <a:r>
                  <a:rPr lang="en-US" sz="1600" b="1" dirty="0" smtClean="0"/>
                  <a:t>)</a:t>
                </a:r>
                <a:endParaRPr lang="en-US" sz="16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4813652" y="4872566"/>
                <a:ext cx="1276350" cy="1815882"/>
              </a:xfrm>
              <a:prstGeom prst="rect">
                <a:avLst/>
              </a:prstGeom>
              <a:blipFill>
                <a:blip r:embed="rId6"/>
                <a:stretch>
                  <a:fillRect l="-2871" t="-1007" b="-3356"/>
                </a:stretch>
              </a:blipFill>
            </p:spPr>
            <p:txBody>
              <a:bodyPr/>
              <a:lstStyle/>
              <a:p>
                <a:r>
                  <a:rPr lang="en-US">
                    <a:noFill/>
                  </a:rPr>
                  <a:t> </a:t>
                </a:r>
              </a:p>
            </p:txBody>
          </p:sp>
        </mc:Fallback>
      </mc:AlternateContent>
      <p:sp>
        <p:nvSpPr>
          <p:cNvPr id="2" name="Oval 1"/>
          <p:cNvSpPr/>
          <p:nvPr/>
        </p:nvSpPr>
        <p:spPr>
          <a:xfrm>
            <a:off x="8819627" y="1104899"/>
            <a:ext cx="1047750" cy="1507067"/>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18708" y="1104898"/>
            <a:ext cx="1047750" cy="1507067"/>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737329" y="5219699"/>
            <a:ext cx="1047750" cy="1507067"/>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936410" y="5219698"/>
            <a:ext cx="1047750" cy="1507067"/>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567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85869631"/>
              </p:ext>
            </p:extLst>
          </p:nvPr>
        </p:nvGraphicFramePr>
        <p:xfrm>
          <a:off x="203199" y="7577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12777388"/>
              </p:ext>
            </p:extLst>
          </p:nvPr>
        </p:nvGraphicFramePr>
        <p:xfrm>
          <a:off x="6184900" y="7577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-11 %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15455050"/>
              </p:ext>
            </p:extLst>
          </p:nvPr>
        </p:nvGraphicFramePr>
        <p:xfrm>
          <a:off x="203199" y="28151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914140651"/>
              </p:ext>
            </p:extLst>
          </p:nvPr>
        </p:nvGraphicFramePr>
        <p:xfrm>
          <a:off x="6184900" y="28151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246878652"/>
              </p:ext>
            </p:extLst>
          </p:nvPr>
        </p:nvGraphicFramePr>
        <p:xfrm>
          <a:off x="203199" y="48725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-10 %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-12 %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-6 %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643081412"/>
              </p:ext>
            </p:extLst>
          </p:nvPr>
        </p:nvGraphicFramePr>
        <p:xfrm>
          <a:off x="6184900" y="48725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-10 %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sp>
        <p:nvSpPr>
          <p:cNvPr id="3" name="TextBox 2"/>
          <p:cNvSpPr txBox="1"/>
          <p:nvPr/>
        </p:nvSpPr>
        <p:spPr>
          <a:xfrm>
            <a:off x="940791" y="56001"/>
            <a:ext cx="5367542" cy="400110"/>
          </a:xfrm>
          <a:prstGeom prst="rect">
            <a:avLst/>
          </a:prstGeom>
          <a:noFill/>
        </p:spPr>
        <p:txBody>
          <a:bodyPr wrap="square" rtlCol="0">
            <a:spAutoFit/>
          </a:bodyPr>
          <a:lstStyle/>
          <a:p>
            <a:r>
              <a:rPr lang="en-US" sz="2000" b="1" dirty="0" smtClean="0"/>
              <a:t>Sounding </a:t>
            </a:r>
            <a:r>
              <a:rPr lang="en-US" sz="2000" b="1" dirty="0"/>
              <a:t>Channels – ATMS </a:t>
            </a:r>
            <a:r>
              <a:rPr lang="en-US" sz="2000" b="1" dirty="0" err="1"/>
              <a:t>Chs</a:t>
            </a:r>
            <a:r>
              <a:rPr lang="en-US" sz="2000" b="1" dirty="0"/>
              <a:t> </a:t>
            </a:r>
            <a:r>
              <a:rPr lang="en-US" sz="2000" b="1" dirty="0" smtClean="0"/>
              <a:t>6-14, 17 and 19 </a:t>
            </a:r>
            <a:endParaRPr lang="en-US" sz="2000" b="1" dirty="0"/>
          </a:p>
        </p:txBody>
      </p:sp>
      <mc:AlternateContent xmlns:mc="http://schemas.openxmlformats.org/markup-compatibility/2006" xmlns:a14="http://schemas.microsoft.com/office/drawing/2010/main">
        <mc:Choice Requires="a14">
          <p:sp>
            <p:nvSpPr>
              <p:cNvPr id="29" name="TextBox 28"/>
              <p:cNvSpPr txBox="1"/>
              <p:nvPr/>
            </p:nvSpPr>
            <p:spPr>
              <a:xfrm>
                <a:off x="10805230" y="694861"/>
                <a:ext cx="1276350" cy="1077218"/>
              </a:xfrm>
              <a:prstGeom prst="rect">
                <a:avLst/>
              </a:prstGeom>
              <a:noFill/>
            </p:spPr>
            <p:txBody>
              <a:bodyPr wrap="square" rtlCol="0">
                <a:spAutoFit/>
              </a:bodyPr>
              <a:lstStyle/>
              <a:p>
                <a:r>
                  <a:rPr lang="en-US" sz="1600" b="1" dirty="0" smtClean="0"/>
                  <a:t>Event Mean </a:t>
                </a:r>
                <a14:m>
                  <m:oMath xmlns:m="http://schemas.openxmlformats.org/officeDocument/2006/math">
                    <m:r>
                      <a:rPr lang="en-US" sz="1600" b="1" i="1" smtClean="0">
                        <a:latin typeface="Cambria Math" panose="02040503050406030204" pitchFamily="18" charset="0"/>
                        <a:ea typeface="Cambria Math" panose="02040503050406030204" pitchFamily="18" charset="0"/>
                      </a:rPr>
                      <m:t>± </m:t>
                    </m:r>
                  </m:oMath>
                </a14:m>
                <a:r>
                  <a:rPr lang="en-US" sz="1600" b="1" dirty="0" smtClean="0"/>
                  <a:t>Constant Ta Bias </a:t>
                </a:r>
                <a:r>
                  <a:rPr lang="en-US" sz="1600" b="1" dirty="0" err="1" smtClean="0"/>
                  <a:t>Thold</a:t>
                </a:r>
                <a:r>
                  <a:rPr lang="en-US" sz="1600" b="1" dirty="0" smtClean="0"/>
                  <a:t> (3K)</a:t>
                </a:r>
                <a:endParaRPr lang="en-US" sz="16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10805230" y="694861"/>
                <a:ext cx="1276350" cy="1077218"/>
              </a:xfrm>
              <a:prstGeom prst="rect">
                <a:avLst/>
              </a:prstGeom>
              <a:blipFill>
                <a:blip r:embed="rId3"/>
                <a:stretch>
                  <a:fillRect l="-2871" t="-1695" b="-6215"/>
                </a:stretch>
              </a:blipFill>
            </p:spPr>
            <p:txBody>
              <a:bodyPr/>
              <a:lstStyle/>
              <a:p>
                <a:r>
                  <a:rPr lang="en-US">
                    <a:noFill/>
                  </a:rPr>
                  <a:t> </a:t>
                </a:r>
              </a:p>
            </p:txBody>
          </p:sp>
        </mc:Fallback>
      </mc:AlternateContent>
      <p:sp>
        <p:nvSpPr>
          <p:cNvPr id="30" name="TextBox 29"/>
          <p:cNvSpPr txBox="1"/>
          <p:nvPr/>
        </p:nvSpPr>
        <p:spPr>
          <a:xfrm>
            <a:off x="10805230" y="2748491"/>
            <a:ext cx="1276350" cy="830997"/>
          </a:xfrm>
          <a:prstGeom prst="rect">
            <a:avLst/>
          </a:prstGeom>
          <a:noFill/>
        </p:spPr>
        <p:txBody>
          <a:bodyPr wrap="square" rtlCol="0">
            <a:spAutoFit/>
          </a:bodyPr>
          <a:lstStyle/>
          <a:p>
            <a:r>
              <a:rPr lang="en-US" sz="1600" b="1" dirty="0"/>
              <a:t>Event </a:t>
            </a:r>
            <a:r>
              <a:rPr lang="en-US" sz="1600" b="1" dirty="0" smtClean="0"/>
              <a:t>V_NEDT </a:t>
            </a:r>
            <a:r>
              <a:rPr lang="en-US" sz="1600" b="1" dirty="0" err="1" smtClean="0"/>
              <a:t>Thold</a:t>
            </a:r>
            <a:endParaRPr lang="en-US" sz="1600" b="1" dirty="0"/>
          </a:p>
        </p:txBody>
      </p:sp>
      <mc:AlternateContent xmlns:mc="http://schemas.openxmlformats.org/markup-compatibility/2006" xmlns:a14="http://schemas.microsoft.com/office/drawing/2010/main">
        <mc:Choice Requires="a14">
          <p:sp>
            <p:nvSpPr>
              <p:cNvPr id="31" name="TextBox 30"/>
              <p:cNvSpPr txBox="1"/>
              <p:nvPr/>
            </p:nvSpPr>
            <p:spPr>
              <a:xfrm>
                <a:off x="10805230" y="4805891"/>
                <a:ext cx="1386770" cy="1323439"/>
              </a:xfrm>
              <a:prstGeom prst="rect">
                <a:avLst/>
              </a:prstGeom>
              <a:noFill/>
            </p:spPr>
            <p:txBody>
              <a:bodyPr wrap="square" rtlCol="0">
                <a:spAutoFit/>
              </a:bodyPr>
              <a:lstStyle/>
              <a:p>
                <a:r>
                  <a:rPr lang="en-US" sz="1600" b="1" dirty="0"/>
                  <a:t>Event </a:t>
                </a:r>
                <a:r>
                  <a:rPr lang="en-US" sz="1600" b="1" dirty="0" smtClean="0"/>
                  <a:t>V_NEDT </a:t>
                </a:r>
                <a:r>
                  <a:rPr lang="en-US" sz="1600" b="1" dirty="0" err="1" smtClean="0"/>
                  <a:t>Thold</a:t>
                </a:r>
                <a:r>
                  <a:rPr lang="en-US" sz="1600" b="1" dirty="0" smtClean="0"/>
                  <a:t> </a:t>
                </a:r>
                <a:r>
                  <a:rPr lang="en-US" sz="1600" b="1" dirty="0"/>
                  <a:t>&amp;</a:t>
                </a:r>
                <a:r>
                  <a:rPr lang="en-US" sz="1600" b="1" dirty="0" smtClean="0"/>
                  <a:t> </a:t>
                </a:r>
                <a:r>
                  <a:rPr lang="en-US" sz="1600" b="1" dirty="0"/>
                  <a:t>Mean </a:t>
                </a:r>
                <a14:m>
                  <m:oMath xmlns:m="http://schemas.openxmlformats.org/officeDocument/2006/math">
                    <m:r>
                      <a:rPr lang="en-US" sz="1600" b="1" i="1">
                        <a:latin typeface="Cambria Math" panose="02040503050406030204" pitchFamily="18" charset="0"/>
                        <a:ea typeface="Cambria Math" panose="02040503050406030204" pitchFamily="18" charset="0"/>
                      </a:rPr>
                      <m:t>± </m:t>
                    </m:r>
                  </m:oMath>
                </a14:m>
                <a:r>
                  <a:rPr lang="en-US" sz="1600" b="1" dirty="0"/>
                  <a:t>Channel Dependent </a:t>
                </a:r>
                <a:r>
                  <a:rPr lang="en-US" sz="1600" b="1" dirty="0" smtClean="0"/>
                  <a:t>Ta Bias </a:t>
                </a:r>
                <a:r>
                  <a:rPr lang="en-US" sz="1600" b="1" dirty="0" err="1" smtClean="0"/>
                  <a:t>Thold</a:t>
                </a:r>
                <a:endParaRPr lang="en-US" sz="16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10805230" y="4805891"/>
                <a:ext cx="1386770" cy="1323439"/>
              </a:xfrm>
              <a:prstGeom prst="rect">
                <a:avLst/>
              </a:prstGeom>
              <a:blipFill>
                <a:blip r:embed="rId4"/>
                <a:stretch>
                  <a:fillRect l="-2643" t="-1382" r="-5727" b="-5069"/>
                </a:stretch>
              </a:blipFill>
            </p:spPr>
            <p:txBody>
              <a:bodyPr/>
              <a:lstStyle/>
              <a:p>
                <a:r>
                  <a:rPr lang="en-US">
                    <a:noFill/>
                  </a:rPr>
                  <a:t> </a:t>
                </a:r>
              </a:p>
            </p:txBody>
          </p:sp>
        </mc:Fallback>
      </mc:AlternateContent>
      <p:sp>
        <p:nvSpPr>
          <p:cNvPr id="32" name="TextBox 31"/>
          <p:cNvSpPr txBox="1"/>
          <p:nvPr/>
        </p:nvSpPr>
        <p:spPr>
          <a:xfrm>
            <a:off x="4813652" y="757766"/>
            <a:ext cx="1114425" cy="830997"/>
          </a:xfrm>
          <a:prstGeom prst="rect">
            <a:avLst/>
          </a:prstGeom>
          <a:noFill/>
        </p:spPr>
        <p:txBody>
          <a:bodyPr wrap="square" rtlCol="0">
            <a:spAutoFit/>
          </a:bodyPr>
          <a:lstStyle/>
          <a:p>
            <a:r>
              <a:rPr lang="en-US" sz="1600" b="1" dirty="0" smtClean="0"/>
              <a:t>No Screening Method</a:t>
            </a:r>
            <a:endParaRPr lang="en-US" sz="1600" b="1" dirty="0"/>
          </a:p>
        </p:txBody>
      </p:sp>
      <mc:AlternateContent xmlns:mc="http://schemas.openxmlformats.org/markup-compatibility/2006" xmlns:a14="http://schemas.microsoft.com/office/drawing/2010/main">
        <mc:Choice Requires="a14">
          <p:sp>
            <p:nvSpPr>
              <p:cNvPr id="33" name="TextBox 32"/>
              <p:cNvSpPr txBox="1"/>
              <p:nvPr/>
            </p:nvSpPr>
            <p:spPr>
              <a:xfrm>
                <a:off x="4813652" y="2815166"/>
                <a:ext cx="1276350" cy="1323439"/>
              </a:xfrm>
              <a:prstGeom prst="rect">
                <a:avLst/>
              </a:prstGeom>
              <a:noFill/>
            </p:spPr>
            <p:txBody>
              <a:bodyPr wrap="square" rtlCol="0">
                <a:spAutoFit/>
              </a:bodyPr>
              <a:lstStyle/>
              <a:p>
                <a:r>
                  <a:rPr lang="en-US" sz="1600" b="1" dirty="0"/>
                  <a:t>Event Mean </a:t>
                </a:r>
                <a14:m>
                  <m:oMath xmlns:m="http://schemas.openxmlformats.org/officeDocument/2006/math">
                    <m:r>
                      <a:rPr lang="en-US" sz="1600" b="1" i="1">
                        <a:latin typeface="Cambria Math" panose="02040503050406030204" pitchFamily="18" charset="0"/>
                        <a:ea typeface="Cambria Math" panose="02040503050406030204" pitchFamily="18" charset="0"/>
                      </a:rPr>
                      <m:t>± </m:t>
                    </m:r>
                  </m:oMath>
                </a14:m>
                <a:r>
                  <a:rPr lang="en-US" sz="1600" b="1" dirty="0" smtClean="0"/>
                  <a:t>Channel Dependent Ta Bias </a:t>
                </a:r>
                <a:r>
                  <a:rPr lang="en-US" sz="1600" b="1" dirty="0" err="1" smtClean="0"/>
                  <a:t>Thold</a:t>
                </a:r>
                <a:endParaRPr lang="en-US" sz="1600" b="1" dirty="0"/>
              </a:p>
            </p:txBody>
          </p:sp>
        </mc:Choice>
        <mc:Fallback xmlns="">
          <p:sp>
            <p:nvSpPr>
              <p:cNvPr id="33" name="TextBox 32"/>
              <p:cNvSpPr txBox="1">
                <a:spLocks noRot="1" noChangeAspect="1" noMove="1" noResize="1" noEditPoints="1" noAdjustHandles="1" noChangeArrowheads="1" noChangeShapeType="1" noTextEdit="1"/>
              </p:cNvSpPr>
              <p:nvPr/>
            </p:nvSpPr>
            <p:spPr>
              <a:xfrm>
                <a:off x="4813652" y="2815166"/>
                <a:ext cx="1276350" cy="1323439"/>
              </a:xfrm>
              <a:prstGeom prst="rect">
                <a:avLst/>
              </a:prstGeom>
              <a:blipFill>
                <a:blip r:embed="rId5"/>
                <a:stretch>
                  <a:fillRect l="-2871" t="-1382" b="-5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813652" y="4872566"/>
                <a:ext cx="1276350" cy="1815882"/>
              </a:xfrm>
              <a:prstGeom prst="rect">
                <a:avLst/>
              </a:prstGeom>
              <a:noFill/>
            </p:spPr>
            <p:txBody>
              <a:bodyPr wrap="square" rtlCol="0">
                <a:spAutoFit/>
              </a:bodyPr>
              <a:lstStyle/>
              <a:p>
                <a:r>
                  <a:rPr lang="en-US" sz="1600" b="1" dirty="0"/>
                  <a:t>Event V_NEDT </a:t>
                </a:r>
                <a:r>
                  <a:rPr lang="en-US" sz="1600" b="1" dirty="0" err="1" smtClean="0"/>
                  <a:t>Thold</a:t>
                </a:r>
                <a:r>
                  <a:rPr lang="en-US" sz="1600" b="1" dirty="0" smtClean="0"/>
                  <a:t> &amp; Mean </a:t>
                </a:r>
                <a14:m>
                  <m:oMath xmlns:m="http://schemas.openxmlformats.org/officeDocument/2006/math">
                    <m:r>
                      <a:rPr lang="en-US" sz="1600" b="1" i="1">
                        <a:latin typeface="Cambria Math" panose="02040503050406030204" pitchFamily="18" charset="0"/>
                        <a:ea typeface="Cambria Math" panose="02040503050406030204" pitchFamily="18" charset="0"/>
                      </a:rPr>
                      <m:t>± </m:t>
                    </m:r>
                  </m:oMath>
                </a14:m>
                <a:r>
                  <a:rPr lang="en-US" sz="1600" b="1" dirty="0"/>
                  <a:t>Constant </a:t>
                </a:r>
                <a:r>
                  <a:rPr lang="en-US" sz="1600" b="1" dirty="0" smtClean="0"/>
                  <a:t>Ta Bias </a:t>
                </a:r>
                <a:r>
                  <a:rPr lang="en-US" sz="1600" b="1" dirty="0" err="1" smtClean="0"/>
                  <a:t>Thold</a:t>
                </a:r>
                <a:r>
                  <a:rPr lang="en-US" sz="1600" b="1" dirty="0" smtClean="0"/>
                  <a:t> </a:t>
                </a:r>
                <a:r>
                  <a:rPr lang="en-US" sz="1600" b="1" dirty="0"/>
                  <a:t>(3K</a:t>
                </a:r>
                <a:r>
                  <a:rPr lang="en-US" sz="1600" b="1" dirty="0" smtClean="0"/>
                  <a:t>)</a:t>
                </a:r>
                <a:endParaRPr lang="en-US" sz="1600"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4813652" y="4872566"/>
                <a:ext cx="1276350" cy="1815882"/>
              </a:xfrm>
              <a:prstGeom prst="rect">
                <a:avLst/>
              </a:prstGeom>
              <a:blipFill>
                <a:blip r:embed="rId6"/>
                <a:stretch>
                  <a:fillRect l="-2871" t="-1007" b="-3356"/>
                </a:stretch>
              </a:blipFill>
            </p:spPr>
            <p:txBody>
              <a:bodyPr/>
              <a:lstStyle/>
              <a:p>
                <a:r>
                  <a:rPr lang="en-US">
                    <a:noFill/>
                  </a:rPr>
                  <a:t> </a:t>
                </a:r>
              </a:p>
            </p:txBody>
          </p:sp>
        </mc:Fallback>
      </mc:AlternateContent>
      <p:sp>
        <p:nvSpPr>
          <p:cNvPr id="17" name="Oval 16"/>
          <p:cNvSpPr/>
          <p:nvPr/>
        </p:nvSpPr>
        <p:spPr>
          <a:xfrm>
            <a:off x="8819627" y="1104899"/>
            <a:ext cx="1047750" cy="1507067"/>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18708" y="1104898"/>
            <a:ext cx="1047750" cy="1507067"/>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737329" y="5219699"/>
            <a:ext cx="1047750" cy="1507067"/>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36410" y="5219698"/>
            <a:ext cx="1047750" cy="1507067"/>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830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5328" y="1229724"/>
            <a:ext cx="10515600" cy="4351338"/>
          </a:xfrm>
        </p:spPr>
        <p:txBody>
          <a:bodyPr>
            <a:normAutofit lnSpcReduction="10000"/>
          </a:bodyPr>
          <a:lstStyle/>
          <a:p>
            <a:pPr marL="0" indent="0">
              <a:buNone/>
            </a:pPr>
            <a:r>
              <a:rPr lang="en-US" sz="4400" dirty="0"/>
              <a:t>Tables of percent change between the output of the SNO technique implemented with interpolation and/or data screening relative to output produced with the Baseline SNO technique.</a:t>
            </a:r>
          </a:p>
          <a:p>
            <a:pPr marL="0" indent="0">
              <a:buNone/>
            </a:pPr>
            <a:endParaRPr lang="en-US" sz="4400" i="1" dirty="0" smtClean="0"/>
          </a:p>
          <a:p>
            <a:pPr marL="0" indent="0">
              <a:buNone/>
            </a:pPr>
            <a:r>
              <a:rPr lang="en-US" sz="4400" i="1" dirty="0" smtClean="0"/>
              <a:t>SNO Ta Bias Time Series </a:t>
            </a:r>
            <a:r>
              <a:rPr lang="en-US" sz="4400" i="1" dirty="0"/>
              <a:t>Standard </a:t>
            </a:r>
            <a:r>
              <a:rPr lang="en-US" sz="4400" i="1" dirty="0" smtClean="0"/>
              <a:t>Deviation</a:t>
            </a:r>
            <a:endParaRPr lang="en-US" sz="4400" dirty="0"/>
          </a:p>
        </p:txBody>
      </p:sp>
    </p:spTree>
    <p:extLst>
      <p:ext uri="{BB962C8B-B14F-4D97-AF65-F5344CB8AC3E}">
        <p14:creationId xmlns:p14="http://schemas.microsoft.com/office/powerpoint/2010/main" val="1976613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84241073"/>
              </p:ext>
            </p:extLst>
          </p:nvPr>
        </p:nvGraphicFramePr>
        <p:xfrm>
          <a:off x="203199" y="7577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-12</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15211864"/>
              </p:ext>
            </p:extLst>
          </p:nvPr>
        </p:nvGraphicFramePr>
        <p:xfrm>
          <a:off x="6184900" y="7577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29199047"/>
              </p:ext>
            </p:extLst>
          </p:nvPr>
        </p:nvGraphicFramePr>
        <p:xfrm>
          <a:off x="203199" y="28151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-5</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636235615"/>
              </p:ext>
            </p:extLst>
          </p:nvPr>
        </p:nvGraphicFramePr>
        <p:xfrm>
          <a:off x="6184900" y="28151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-8</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-20 %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-16 %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098775749"/>
              </p:ext>
            </p:extLst>
          </p:nvPr>
        </p:nvGraphicFramePr>
        <p:xfrm>
          <a:off x="203199" y="48725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-8</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-26 %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690853291"/>
              </p:ext>
            </p:extLst>
          </p:nvPr>
        </p:nvGraphicFramePr>
        <p:xfrm>
          <a:off x="6184900" y="48725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-16 %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-20</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-6 %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sp>
        <p:nvSpPr>
          <p:cNvPr id="3" name="TextBox 2"/>
          <p:cNvSpPr txBox="1"/>
          <p:nvPr/>
        </p:nvSpPr>
        <p:spPr>
          <a:xfrm>
            <a:off x="911689" y="56001"/>
            <a:ext cx="5715000" cy="400110"/>
          </a:xfrm>
          <a:prstGeom prst="rect">
            <a:avLst/>
          </a:prstGeom>
          <a:noFill/>
        </p:spPr>
        <p:txBody>
          <a:bodyPr wrap="square" rtlCol="0">
            <a:spAutoFit/>
          </a:bodyPr>
          <a:lstStyle/>
          <a:p>
            <a:r>
              <a:rPr lang="en-US" sz="2000" b="1" dirty="0" smtClean="0"/>
              <a:t>Surface Channels – ATMS </a:t>
            </a:r>
            <a:r>
              <a:rPr lang="en-US" sz="2000" b="1" dirty="0" err="1" smtClean="0"/>
              <a:t>Chs</a:t>
            </a:r>
            <a:r>
              <a:rPr lang="en-US" sz="2000" b="1" dirty="0" smtClean="0"/>
              <a:t> 1-3, 5, 15, 16, 21 </a:t>
            </a:r>
            <a:endParaRPr lang="en-US" sz="2000" b="1" dirty="0"/>
          </a:p>
        </p:txBody>
      </p:sp>
      <mc:AlternateContent xmlns:mc="http://schemas.openxmlformats.org/markup-compatibility/2006" xmlns:a14="http://schemas.microsoft.com/office/drawing/2010/main">
        <mc:Choice Requires="a14">
          <p:sp>
            <p:nvSpPr>
              <p:cNvPr id="21" name="TextBox 20"/>
              <p:cNvSpPr txBox="1"/>
              <p:nvPr/>
            </p:nvSpPr>
            <p:spPr>
              <a:xfrm>
                <a:off x="10805230" y="694861"/>
                <a:ext cx="1276350" cy="1077218"/>
              </a:xfrm>
              <a:prstGeom prst="rect">
                <a:avLst/>
              </a:prstGeom>
              <a:noFill/>
            </p:spPr>
            <p:txBody>
              <a:bodyPr wrap="square" rtlCol="0">
                <a:spAutoFit/>
              </a:bodyPr>
              <a:lstStyle/>
              <a:p>
                <a:r>
                  <a:rPr lang="en-US" sz="1600" b="1" dirty="0" smtClean="0"/>
                  <a:t>Event Mean </a:t>
                </a:r>
                <a14:m>
                  <m:oMath xmlns:m="http://schemas.openxmlformats.org/officeDocument/2006/math">
                    <m:r>
                      <a:rPr lang="en-US" sz="1600" b="1" i="1" smtClean="0">
                        <a:latin typeface="Cambria Math" panose="02040503050406030204" pitchFamily="18" charset="0"/>
                        <a:ea typeface="Cambria Math" panose="02040503050406030204" pitchFamily="18" charset="0"/>
                      </a:rPr>
                      <m:t>± </m:t>
                    </m:r>
                  </m:oMath>
                </a14:m>
                <a:r>
                  <a:rPr lang="en-US" sz="1600" b="1" dirty="0" smtClean="0"/>
                  <a:t>Constant Ta Bias </a:t>
                </a:r>
                <a:r>
                  <a:rPr lang="en-US" sz="1600" b="1" dirty="0" err="1" smtClean="0"/>
                  <a:t>Thold</a:t>
                </a:r>
                <a:r>
                  <a:rPr lang="en-US" sz="1600" b="1" dirty="0" smtClean="0"/>
                  <a:t> (3K)</a:t>
                </a:r>
                <a:endParaRPr lang="en-US" sz="16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10805230" y="694861"/>
                <a:ext cx="1276350" cy="1077218"/>
              </a:xfrm>
              <a:prstGeom prst="rect">
                <a:avLst/>
              </a:prstGeom>
              <a:blipFill>
                <a:blip r:embed="rId3"/>
                <a:stretch>
                  <a:fillRect l="-2871" t="-1695" b="-6215"/>
                </a:stretch>
              </a:blipFill>
            </p:spPr>
            <p:txBody>
              <a:bodyPr/>
              <a:lstStyle/>
              <a:p>
                <a:r>
                  <a:rPr lang="en-US">
                    <a:noFill/>
                  </a:rPr>
                  <a:t> </a:t>
                </a:r>
              </a:p>
            </p:txBody>
          </p:sp>
        </mc:Fallback>
      </mc:AlternateContent>
      <p:sp>
        <p:nvSpPr>
          <p:cNvPr id="22" name="TextBox 21"/>
          <p:cNvSpPr txBox="1"/>
          <p:nvPr/>
        </p:nvSpPr>
        <p:spPr>
          <a:xfrm>
            <a:off x="10805230" y="2748491"/>
            <a:ext cx="1276350" cy="830997"/>
          </a:xfrm>
          <a:prstGeom prst="rect">
            <a:avLst/>
          </a:prstGeom>
          <a:noFill/>
        </p:spPr>
        <p:txBody>
          <a:bodyPr wrap="square" rtlCol="0">
            <a:spAutoFit/>
          </a:bodyPr>
          <a:lstStyle/>
          <a:p>
            <a:r>
              <a:rPr lang="en-US" sz="1600" b="1" dirty="0"/>
              <a:t>Event </a:t>
            </a:r>
            <a:r>
              <a:rPr lang="en-US" sz="1600" b="1" dirty="0" smtClean="0"/>
              <a:t>V_NEDT </a:t>
            </a:r>
            <a:r>
              <a:rPr lang="en-US" sz="1600" b="1" dirty="0" err="1" smtClean="0"/>
              <a:t>Thold</a:t>
            </a:r>
            <a:endParaRPr lang="en-US" sz="1600" b="1" dirty="0"/>
          </a:p>
        </p:txBody>
      </p:sp>
      <mc:AlternateContent xmlns:mc="http://schemas.openxmlformats.org/markup-compatibility/2006" xmlns:a14="http://schemas.microsoft.com/office/drawing/2010/main">
        <mc:Choice Requires="a14">
          <p:sp>
            <p:nvSpPr>
              <p:cNvPr id="23" name="TextBox 22"/>
              <p:cNvSpPr txBox="1"/>
              <p:nvPr/>
            </p:nvSpPr>
            <p:spPr>
              <a:xfrm>
                <a:off x="10805230" y="4805891"/>
                <a:ext cx="1386770" cy="1323439"/>
              </a:xfrm>
              <a:prstGeom prst="rect">
                <a:avLst/>
              </a:prstGeom>
              <a:noFill/>
            </p:spPr>
            <p:txBody>
              <a:bodyPr wrap="square" rtlCol="0">
                <a:spAutoFit/>
              </a:bodyPr>
              <a:lstStyle/>
              <a:p>
                <a:r>
                  <a:rPr lang="en-US" sz="1600" b="1" dirty="0"/>
                  <a:t>Event </a:t>
                </a:r>
                <a:r>
                  <a:rPr lang="en-US" sz="1600" b="1" dirty="0" smtClean="0"/>
                  <a:t>V_NEDT </a:t>
                </a:r>
                <a:r>
                  <a:rPr lang="en-US" sz="1600" b="1" dirty="0" err="1" smtClean="0"/>
                  <a:t>Thold</a:t>
                </a:r>
                <a:r>
                  <a:rPr lang="en-US" sz="1600" b="1" dirty="0" smtClean="0"/>
                  <a:t> </a:t>
                </a:r>
                <a:r>
                  <a:rPr lang="en-US" sz="1600" b="1" dirty="0"/>
                  <a:t>&amp;</a:t>
                </a:r>
                <a:r>
                  <a:rPr lang="en-US" sz="1600" b="1" dirty="0" smtClean="0"/>
                  <a:t> </a:t>
                </a:r>
                <a:r>
                  <a:rPr lang="en-US" sz="1600" b="1" dirty="0"/>
                  <a:t>Mean </a:t>
                </a:r>
                <a14:m>
                  <m:oMath xmlns:m="http://schemas.openxmlformats.org/officeDocument/2006/math">
                    <m:r>
                      <a:rPr lang="en-US" sz="1600" b="1" i="1">
                        <a:latin typeface="Cambria Math" panose="02040503050406030204" pitchFamily="18" charset="0"/>
                        <a:ea typeface="Cambria Math" panose="02040503050406030204" pitchFamily="18" charset="0"/>
                      </a:rPr>
                      <m:t>± </m:t>
                    </m:r>
                  </m:oMath>
                </a14:m>
                <a:r>
                  <a:rPr lang="en-US" sz="1600" b="1" dirty="0"/>
                  <a:t>Channel Dependent </a:t>
                </a:r>
                <a:r>
                  <a:rPr lang="en-US" sz="1600" b="1" dirty="0" smtClean="0"/>
                  <a:t>Ta Bias </a:t>
                </a:r>
                <a:r>
                  <a:rPr lang="en-US" sz="1600" b="1" dirty="0" err="1" smtClean="0"/>
                  <a:t>Thold</a:t>
                </a:r>
                <a:endParaRPr lang="en-US" sz="16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10805230" y="4805891"/>
                <a:ext cx="1386770" cy="1323439"/>
              </a:xfrm>
              <a:prstGeom prst="rect">
                <a:avLst/>
              </a:prstGeom>
              <a:blipFill>
                <a:blip r:embed="rId4"/>
                <a:stretch>
                  <a:fillRect l="-2643" t="-1382" r="-5727" b="-5069"/>
                </a:stretch>
              </a:blipFill>
            </p:spPr>
            <p:txBody>
              <a:bodyPr/>
              <a:lstStyle/>
              <a:p>
                <a:r>
                  <a:rPr lang="en-US">
                    <a:noFill/>
                  </a:rPr>
                  <a:t> </a:t>
                </a:r>
              </a:p>
            </p:txBody>
          </p:sp>
        </mc:Fallback>
      </mc:AlternateContent>
      <p:sp>
        <p:nvSpPr>
          <p:cNvPr id="24" name="TextBox 23"/>
          <p:cNvSpPr txBox="1"/>
          <p:nvPr/>
        </p:nvSpPr>
        <p:spPr>
          <a:xfrm>
            <a:off x="4813652" y="757766"/>
            <a:ext cx="1114425" cy="830997"/>
          </a:xfrm>
          <a:prstGeom prst="rect">
            <a:avLst/>
          </a:prstGeom>
          <a:noFill/>
        </p:spPr>
        <p:txBody>
          <a:bodyPr wrap="square" rtlCol="0">
            <a:spAutoFit/>
          </a:bodyPr>
          <a:lstStyle/>
          <a:p>
            <a:r>
              <a:rPr lang="en-US" sz="1600" b="1" dirty="0" smtClean="0"/>
              <a:t>No Screening Method</a:t>
            </a:r>
            <a:endParaRPr lang="en-US" sz="1600" b="1" dirty="0"/>
          </a:p>
        </p:txBody>
      </p:sp>
      <mc:AlternateContent xmlns:mc="http://schemas.openxmlformats.org/markup-compatibility/2006" xmlns:a14="http://schemas.microsoft.com/office/drawing/2010/main">
        <mc:Choice Requires="a14">
          <p:sp>
            <p:nvSpPr>
              <p:cNvPr id="25" name="TextBox 24"/>
              <p:cNvSpPr txBox="1"/>
              <p:nvPr/>
            </p:nvSpPr>
            <p:spPr>
              <a:xfrm>
                <a:off x="4813652" y="2815166"/>
                <a:ext cx="1276350" cy="1323439"/>
              </a:xfrm>
              <a:prstGeom prst="rect">
                <a:avLst/>
              </a:prstGeom>
              <a:noFill/>
            </p:spPr>
            <p:txBody>
              <a:bodyPr wrap="square" rtlCol="0">
                <a:spAutoFit/>
              </a:bodyPr>
              <a:lstStyle/>
              <a:p>
                <a:r>
                  <a:rPr lang="en-US" sz="1600" b="1" dirty="0"/>
                  <a:t>Event Mean </a:t>
                </a:r>
                <a14:m>
                  <m:oMath xmlns:m="http://schemas.openxmlformats.org/officeDocument/2006/math">
                    <m:r>
                      <a:rPr lang="en-US" sz="1600" b="1" i="1">
                        <a:latin typeface="Cambria Math" panose="02040503050406030204" pitchFamily="18" charset="0"/>
                        <a:ea typeface="Cambria Math" panose="02040503050406030204" pitchFamily="18" charset="0"/>
                      </a:rPr>
                      <m:t>± </m:t>
                    </m:r>
                  </m:oMath>
                </a14:m>
                <a:r>
                  <a:rPr lang="en-US" sz="1600" b="1" dirty="0" smtClean="0"/>
                  <a:t>Channel Dependent Ta Bias </a:t>
                </a:r>
                <a:r>
                  <a:rPr lang="en-US" sz="1600" b="1" dirty="0" err="1" smtClean="0"/>
                  <a:t>Thold</a:t>
                </a:r>
                <a:endParaRPr lang="en-US" sz="1600"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4813652" y="2815166"/>
                <a:ext cx="1276350" cy="1323439"/>
              </a:xfrm>
              <a:prstGeom prst="rect">
                <a:avLst/>
              </a:prstGeom>
              <a:blipFill>
                <a:blip r:embed="rId5"/>
                <a:stretch>
                  <a:fillRect l="-2871" t="-1382" b="-5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813652" y="4872566"/>
                <a:ext cx="1276350" cy="1815882"/>
              </a:xfrm>
              <a:prstGeom prst="rect">
                <a:avLst/>
              </a:prstGeom>
              <a:noFill/>
            </p:spPr>
            <p:txBody>
              <a:bodyPr wrap="square" rtlCol="0">
                <a:spAutoFit/>
              </a:bodyPr>
              <a:lstStyle/>
              <a:p>
                <a:r>
                  <a:rPr lang="en-US" sz="1600" b="1" dirty="0"/>
                  <a:t>Event V_NEDT </a:t>
                </a:r>
                <a:r>
                  <a:rPr lang="en-US" sz="1600" b="1" dirty="0" err="1" smtClean="0"/>
                  <a:t>Thold</a:t>
                </a:r>
                <a:r>
                  <a:rPr lang="en-US" sz="1600" b="1" dirty="0" smtClean="0"/>
                  <a:t> &amp; Mean </a:t>
                </a:r>
                <a14:m>
                  <m:oMath xmlns:m="http://schemas.openxmlformats.org/officeDocument/2006/math">
                    <m:r>
                      <a:rPr lang="en-US" sz="1600" b="1" i="1">
                        <a:latin typeface="Cambria Math" panose="02040503050406030204" pitchFamily="18" charset="0"/>
                        <a:ea typeface="Cambria Math" panose="02040503050406030204" pitchFamily="18" charset="0"/>
                      </a:rPr>
                      <m:t>± </m:t>
                    </m:r>
                  </m:oMath>
                </a14:m>
                <a:r>
                  <a:rPr lang="en-US" sz="1600" b="1" dirty="0"/>
                  <a:t>Constant </a:t>
                </a:r>
                <a:r>
                  <a:rPr lang="en-US" sz="1600" b="1" dirty="0" smtClean="0"/>
                  <a:t>Ta Bias </a:t>
                </a:r>
                <a:r>
                  <a:rPr lang="en-US" sz="1600" b="1" dirty="0" err="1" smtClean="0"/>
                  <a:t>Thold</a:t>
                </a:r>
                <a:r>
                  <a:rPr lang="en-US" sz="1600" b="1" dirty="0" smtClean="0"/>
                  <a:t> </a:t>
                </a:r>
                <a:r>
                  <a:rPr lang="en-US" sz="1600" b="1" dirty="0"/>
                  <a:t>(3K</a:t>
                </a:r>
                <a:r>
                  <a:rPr lang="en-US" sz="1600" b="1" dirty="0" smtClean="0"/>
                  <a:t>)</a:t>
                </a:r>
                <a:endParaRPr lang="en-US" sz="16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4813652" y="4872566"/>
                <a:ext cx="1276350" cy="1815882"/>
              </a:xfrm>
              <a:prstGeom prst="rect">
                <a:avLst/>
              </a:prstGeom>
              <a:blipFill>
                <a:blip r:embed="rId6"/>
                <a:stretch>
                  <a:fillRect l="-2871" t="-1007" b="-3356"/>
                </a:stretch>
              </a:blipFill>
            </p:spPr>
            <p:txBody>
              <a:bodyPr/>
              <a:lstStyle/>
              <a:p>
                <a:r>
                  <a:rPr lang="en-US">
                    <a:noFill/>
                  </a:rPr>
                  <a:t> </a:t>
                </a:r>
              </a:p>
            </p:txBody>
          </p:sp>
        </mc:Fallback>
      </mc:AlternateContent>
      <p:sp>
        <p:nvSpPr>
          <p:cNvPr id="17" name="Oval 16"/>
          <p:cNvSpPr/>
          <p:nvPr/>
        </p:nvSpPr>
        <p:spPr>
          <a:xfrm>
            <a:off x="8819627" y="1104899"/>
            <a:ext cx="1047750" cy="1507067"/>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18708" y="1104898"/>
            <a:ext cx="1047750" cy="1507067"/>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737329" y="5219699"/>
            <a:ext cx="1047750" cy="1507067"/>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Oval 19"/>
          <p:cNvSpPr/>
          <p:nvPr/>
        </p:nvSpPr>
        <p:spPr>
          <a:xfrm>
            <a:off x="7936410" y="5219698"/>
            <a:ext cx="1047750" cy="1507067"/>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528762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28326403"/>
              </p:ext>
            </p:extLst>
          </p:nvPr>
        </p:nvGraphicFramePr>
        <p:xfrm>
          <a:off x="203199" y="7577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23571615"/>
              </p:ext>
            </p:extLst>
          </p:nvPr>
        </p:nvGraphicFramePr>
        <p:xfrm>
          <a:off x="6184900" y="7577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-5 %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335622618"/>
              </p:ext>
            </p:extLst>
          </p:nvPr>
        </p:nvGraphicFramePr>
        <p:xfrm>
          <a:off x="203199" y="28151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857413643"/>
              </p:ext>
            </p:extLst>
          </p:nvPr>
        </p:nvGraphicFramePr>
        <p:xfrm>
          <a:off x="6184900" y="28151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278320273"/>
              </p:ext>
            </p:extLst>
          </p:nvPr>
        </p:nvGraphicFramePr>
        <p:xfrm>
          <a:off x="203199" y="48725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401380821"/>
              </p:ext>
            </p:extLst>
          </p:nvPr>
        </p:nvGraphicFramePr>
        <p:xfrm>
          <a:off x="6184900" y="4872566"/>
          <a:ext cx="4515555" cy="18542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2259661852"/>
                    </a:ext>
                  </a:extLst>
                </a:gridCol>
                <a:gridCol w="903111">
                  <a:extLst>
                    <a:ext uri="{9D8B030D-6E8A-4147-A177-3AD203B41FA5}">
                      <a16:colId xmlns:a16="http://schemas.microsoft.com/office/drawing/2014/main" val="3403014450"/>
                    </a:ext>
                  </a:extLst>
                </a:gridCol>
                <a:gridCol w="903111">
                  <a:extLst>
                    <a:ext uri="{9D8B030D-6E8A-4147-A177-3AD203B41FA5}">
                      <a16:colId xmlns:a16="http://schemas.microsoft.com/office/drawing/2014/main" val="175660408"/>
                    </a:ext>
                  </a:extLst>
                </a:gridCol>
                <a:gridCol w="903111">
                  <a:extLst>
                    <a:ext uri="{9D8B030D-6E8A-4147-A177-3AD203B41FA5}">
                      <a16:colId xmlns:a16="http://schemas.microsoft.com/office/drawing/2014/main" val="1527617499"/>
                    </a:ext>
                  </a:extLst>
                </a:gridCol>
                <a:gridCol w="903111">
                  <a:extLst>
                    <a:ext uri="{9D8B030D-6E8A-4147-A177-3AD203B41FA5}">
                      <a16:colId xmlns:a16="http://schemas.microsoft.com/office/drawing/2014/main" val="2383512619"/>
                    </a:ext>
                  </a:extLst>
                </a:gridCol>
              </a:tblGrid>
              <a:tr h="370840">
                <a:tc>
                  <a:txBody>
                    <a:bodyPr/>
                    <a:lstStyle/>
                    <a:p>
                      <a:pPr algn="ctr"/>
                      <a:r>
                        <a:rPr lang="en-US" dirty="0" smtClean="0">
                          <a:solidFill>
                            <a:schemeClr val="tx1"/>
                          </a:solidFill>
                        </a:rPr>
                        <a:t>SAT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lang="en-US" dirty="0" smtClean="0">
                          <a:solidFill>
                            <a:schemeClr val="tx1"/>
                          </a:solidFill>
                        </a:rPr>
                        <a:t>S-NPP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tc gridSpan="2">
                  <a:txBody>
                    <a:bodyPr/>
                    <a:lstStyle/>
                    <a:p>
                      <a:pPr algn="ctr"/>
                      <a:r>
                        <a:rPr lang="en-US" dirty="0" smtClean="0">
                          <a:solidFill>
                            <a:schemeClr val="tx1"/>
                          </a:solidFill>
                        </a:rPr>
                        <a:t>J01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tc>
                <a:extLst>
                  <a:ext uri="{0D108BD9-81ED-4DB2-BD59-A6C34878D82A}">
                    <a16:rowId xmlns:a16="http://schemas.microsoft.com/office/drawing/2014/main" val="136169022"/>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solidFill>
                            <a:schemeClr val="tx1"/>
                          </a:solidFill>
                        </a:rPr>
                        <a:t>No </a:t>
                      </a: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err="1" smtClean="0">
                          <a:solidFill>
                            <a:schemeClr val="tx1"/>
                          </a:solidFill>
                        </a:rPr>
                        <a:t>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2459928"/>
                  </a:ext>
                </a:extLst>
              </a:tr>
              <a:tr h="370840">
                <a:tc>
                  <a:txBody>
                    <a:bodyPr/>
                    <a:lstStyle/>
                    <a:p>
                      <a:pPr algn="ctr"/>
                      <a:r>
                        <a:rPr lang="en-US" b="1" dirty="0" smtClean="0">
                          <a:solidFill>
                            <a:schemeClr val="tx1"/>
                          </a:solidFill>
                        </a:rPr>
                        <a:t>N19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6678651"/>
                  </a:ext>
                </a:extLst>
              </a:tr>
              <a:tr h="370840">
                <a:tc>
                  <a:txBody>
                    <a:bodyPr/>
                    <a:lstStyle/>
                    <a:p>
                      <a:pPr algn="ctr"/>
                      <a:r>
                        <a:rPr lang="en-US" b="1" dirty="0" smtClean="0">
                          <a:solidFill>
                            <a:schemeClr val="tx1"/>
                          </a:solidFill>
                        </a:rPr>
                        <a:t>MA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dirty="0" smtClean="0"/>
                        <a:t>-3 %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08602796"/>
                  </a:ext>
                </a:extLst>
              </a:tr>
              <a:tr h="370840">
                <a:tc>
                  <a:txBody>
                    <a:bodyPr/>
                    <a:lstStyle/>
                    <a:p>
                      <a:pPr algn="ctr"/>
                      <a:r>
                        <a:rPr lang="en-US" b="1" dirty="0" smtClean="0">
                          <a:solidFill>
                            <a:schemeClr val="tx1"/>
                          </a:solidFill>
                        </a:rPr>
                        <a:t>MB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smtClean="0"/>
                        <a:t>-1 %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08029385"/>
                  </a:ext>
                </a:extLst>
              </a:tr>
            </a:tbl>
          </a:graphicData>
        </a:graphic>
      </p:graphicFrame>
      <p:sp>
        <p:nvSpPr>
          <p:cNvPr id="3" name="TextBox 2"/>
          <p:cNvSpPr txBox="1"/>
          <p:nvPr/>
        </p:nvSpPr>
        <p:spPr>
          <a:xfrm>
            <a:off x="973334" y="56001"/>
            <a:ext cx="5620102" cy="400110"/>
          </a:xfrm>
          <a:prstGeom prst="rect">
            <a:avLst/>
          </a:prstGeom>
          <a:noFill/>
        </p:spPr>
        <p:txBody>
          <a:bodyPr wrap="square" rtlCol="0">
            <a:spAutoFit/>
          </a:bodyPr>
          <a:lstStyle/>
          <a:p>
            <a:r>
              <a:rPr lang="en-US" sz="2000" b="1" dirty="0" smtClean="0"/>
              <a:t>Sounding </a:t>
            </a:r>
            <a:r>
              <a:rPr lang="en-US" sz="2000" b="1" dirty="0"/>
              <a:t>Channels – ATMS </a:t>
            </a:r>
            <a:r>
              <a:rPr lang="en-US" sz="2000" b="1" dirty="0" err="1"/>
              <a:t>Chs</a:t>
            </a:r>
            <a:r>
              <a:rPr lang="en-US" sz="2000" b="1" dirty="0"/>
              <a:t> </a:t>
            </a:r>
            <a:r>
              <a:rPr lang="en-US" sz="2000" b="1" dirty="0" smtClean="0"/>
              <a:t>6-14, 17 and 19 </a:t>
            </a:r>
            <a:endParaRPr lang="en-US" sz="2000" b="1" dirty="0"/>
          </a:p>
        </p:txBody>
      </p:sp>
      <mc:AlternateContent xmlns:mc="http://schemas.openxmlformats.org/markup-compatibility/2006" xmlns:a14="http://schemas.microsoft.com/office/drawing/2010/main">
        <mc:Choice Requires="a14">
          <p:sp>
            <p:nvSpPr>
              <p:cNvPr id="29" name="TextBox 28"/>
              <p:cNvSpPr txBox="1"/>
              <p:nvPr/>
            </p:nvSpPr>
            <p:spPr>
              <a:xfrm>
                <a:off x="10805230" y="694861"/>
                <a:ext cx="1276350" cy="1077218"/>
              </a:xfrm>
              <a:prstGeom prst="rect">
                <a:avLst/>
              </a:prstGeom>
              <a:noFill/>
            </p:spPr>
            <p:txBody>
              <a:bodyPr wrap="square" rtlCol="0">
                <a:spAutoFit/>
              </a:bodyPr>
              <a:lstStyle/>
              <a:p>
                <a:r>
                  <a:rPr lang="en-US" sz="1600" b="1" dirty="0" smtClean="0"/>
                  <a:t>Event Mean </a:t>
                </a:r>
                <a14:m>
                  <m:oMath xmlns:m="http://schemas.openxmlformats.org/officeDocument/2006/math">
                    <m:r>
                      <a:rPr lang="en-US" sz="1600" b="1" i="1" smtClean="0">
                        <a:latin typeface="Cambria Math" panose="02040503050406030204" pitchFamily="18" charset="0"/>
                        <a:ea typeface="Cambria Math" panose="02040503050406030204" pitchFamily="18" charset="0"/>
                      </a:rPr>
                      <m:t>± </m:t>
                    </m:r>
                  </m:oMath>
                </a14:m>
                <a:r>
                  <a:rPr lang="en-US" sz="1600" b="1" dirty="0" smtClean="0"/>
                  <a:t>Constant Ta Bias </a:t>
                </a:r>
                <a:r>
                  <a:rPr lang="en-US" sz="1600" b="1" dirty="0" err="1" smtClean="0"/>
                  <a:t>Thold</a:t>
                </a:r>
                <a:r>
                  <a:rPr lang="en-US" sz="1600" b="1" dirty="0" smtClean="0"/>
                  <a:t> (3K)</a:t>
                </a:r>
                <a:endParaRPr lang="en-US" sz="16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10805230" y="694861"/>
                <a:ext cx="1276350" cy="1077218"/>
              </a:xfrm>
              <a:prstGeom prst="rect">
                <a:avLst/>
              </a:prstGeom>
              <a:blipFill>
                <a:blip r:embed="rId3"/>
                <a:stretch>
                  <a:fillRect l="-2871" t="-1695" b="-6215"/>
                </a:stretch>
              </a:blipFill>
            </p:spPr>
            <p:txBody>
              <a:bodyPr/>
              <a:lstStyle/>
              <a:p>
                <a:r>
                  <a:rPr lang="en-US">
                    <a:noFill/>
                  </a:rPr>
                  <a:t> </a:t>
                </a:r>
              </a:p>
            </p:txBody>
          </p:sp>
        </mc:Fallback>
      </mc:AlternateContent>
      <p:sp>
        <p:nvSpPr>
          <p:cNvPr id="30" name="TextBox 29"/>
          <p:cNvSpPr txBox="1"/>
          <p:nvPr/>
        </p:nvSpPr>
        <p:spPr>
          <a:xfrm>
            <a:off x="10805230" y="2748491"/>
            <a:ext cx="1276350" cy="830997"/>
          </a:xfrm>
          <a:prstGeom prst="rect">
            <a:avLst/>
          </a:prstGeom>
          <a:noFill/>
        </p:spPr>
        <p:txBody>
          <a:bodyPr wrap="square" rtlCol="0">
            <a:spAutoFit/>
          </a:bodyPr>
          <a:lstStyle/>
          <a:p>
            <a:r>
              <a:rPr lang="en-US" sz="1600" b="1" dirty="0"/>
              <a:t>Event </a:t>
            </a:r>
            <a:r>
              <a:rPr lang="en-US" sz="1600" b="1" dirty="0" smtClean="0"/>
              <a:t>V_NEDT </a:t>
            </a:r>
            <a:r>
              <a:rPr lang="en-US" sz="1600" b="1" dirty="0" err="1" smtClean="0"/>
              <a:t>Thold</a:t>
            </a:r>
            <a:endParaRPr lang="en-US" sz="1600" b="1" dirty="0"/>
          </a:p>
        </p:txBody>
      </p:sp>
      <mc:AlternateContent xmlns:mc="http://schemas.openxmlformats.org/markup-compatibility/2006" xmlns:a14="http://schemas.microsoft.com/office/drawing/2010/main">
        <mc:Choice Requires="a14">
          <p:sp>
            <p:nvSpPr>
              <p:cNvPr id="31" name="TextBox 30"/>
              <p:cNvSpPr txBox="1"/>
              <p:nvPr/>
            </p:nvSpPr>
            <p:spPr>
              <a:xfrm>
                <a:off x="10805230" y="4805891"/>
                <a:ext cx="1386770" cy="1323439"/>
              </a:xfrm>
              <a:prstGeom prst="rect">
                <a:avLst/>
              </a:prstGeom>
              <a:noFill/>
            </p:spPr>
            <p:txBody>
              <a:bodyPr wrap="square" rtlCol="0">
                <a:spAutoFit/>
              </a:bodyPr>
              <a:lstStyle/>
              <a:p>
                <a:r>
                  <a:rPr lang="en-US" sz="1600" b="1" dirty="0"/>
                  <a:t>Event </a:t>
                </a:r>
                <a:r>
                  <a:rPr lang="en-US" sz="1600" b="1" dirty="0" smtClean="0"/>
                  <a:t>V_NEDT </a:t>
                </a:r>
                <a:r>
                  <a:rPr lang="en-US" sz="1600" b="1" dirty="0" err="1" smtClean="0"/>
                  <a:t>Thold</a:t>
                </a:r>
                <a:r>
                  <a:rPr lang="en-US" sz="1600" b="1" dirty="0" smtClean="0"/>
                  <a:t> </a:t>
                </a:r>
                <a:r>
                  <a:rPr lang="en-US" sz="1600" b="1" dirty="0"/>
                  <a:t>&amp;</a:t>
                </a:r>
                <a:r>
                  <a:rPr lang="en-US" sz="1600" b="1" dirty="0" smtClean="0"/>
                  <a:t> </a:t>
                </a:r>
                <a:r>
                  <a:rPr lang="en-US" sz="1600" b="1" dirty="0"/>
                  <a:t>Mean </a:t>
                </a:r>
                <a14:m>
                  <m:oMath xmlns:m="http://schemas.openxmlformats.org/officeDocument/2006/math">
                    <m:r>
                      <a:rPr lang="en-US" sz="1600" b="1" i="1">
                        <a:latin typeface="Cambria Math" panose="02040503050406030204" pitchFamily="18" charset="0"/>
                        <a:ea typeface="Cambria Math" panose="02040503050406030204" pitchFamily="18" charset="0"/>
                      </a:rPr>
                      <m:t>± </m:t>
                    </m:r>
                  </m:oMath>
                </a14:m>
                <a:r>
                  <a:rPr lang="en-US" sz="1600" b="1" dirty="0"/>
                  <a:t>Channel Dependent </a:t>
                </a:r>
                <a:r>
                  <a:rPr lang="en-US" sz="1600" b="1" dirty="0" smtClean="0"/>
                  <a:t>Ta Bias </a:t>
                </a:r>
                <a:r>
                  <a:rPr lang="en-US" sz="1600" b="1" dirty="0" err="1" smtClean="0"/>
                  <a:t>Thold</a:t>
                </a:r>
                <a:endParaRPr lang="en-US" sz="16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10805230" y="4805891"/>
                <a:ext cx="1386770" cy="1323439"/>
              </a:xfrm>
              <a:prstGeom prst="rect">
                <a:avLst/>
              </a:prstGeom>
              <a:blipFill>
                <a:blip r:embed="rId4"/>
                <a:stretch>
                  <a:fillRect l="-2643" t="-1382" r="-5727" b="-5069"/>
                </a:stretch>
              </a:blipFill>
            </p:spPr>
            <p:txBody>
              <a:bodyPr/>
              <a:lstStyle/>
              <a:p>
                <a:r>
                  <a:rPr lang="en-US">
                    <a:noFill/>
                  </a:rPr>
                  <a:t> </a:t>
                </a:r>
              </a:p>
            </p:txBody>
          </p:sp>
        </mc:Fallback>
      </mc:AlternateContent>
      <p:sp>
        <p:nvSpPr>
          <p:cNvPr id="32" name="TextBox 31"/>
          <p:cNvSpPr txBox="1"/>
          <p:nvPr/>
        </p:nvSpPr>
        <p:spPr>
          <a:xfrm>
            <a:off x="4813652" y="757766"/>
            <a:ext cx="1114425" cy="830997"/>
          </a:xfrm>
          <a:prstGeom prst="rect">
            <a:avLst/>
          </a:prstGeom>
          <a:noFill/>
        </p:spPr>
        <p:txBody>
          <a:bodyPr wrap="square" rtlCol="0">
            <a:spAutoFit/>
          </a:bodyPr>
          <a:lstStyle/>
          <a:p>
            <a:r>
              <a:rPr lang="en-US" sz="1600" b="1" dirty="0" smtClean="0"/>
              <a:t>No Screening Method</a:t>
            </a:r>
            <a:endParaRPr lang="en-US" sz="1600" b="1" dirty="0"/>
          </a:p>
        </p:txBody>
      </p:sp>
      <mc:AlternateContent xmlns:mc="http://schemas.openxmlformats.org/markup-compatibility/2006" xmlns:a14="http://schemas.microsoft.com/office/drawing/2010/main">
        <mc:Choice Requires="a14">
          <p:sp>
            <p:nvSpPr>
              <p:cNvPr id="33" name="TextBox 32"/>
              <p:cNvSpPr txBox="1"/>
              <p:nvPr/>
            </p:nvSpPr>
            <p:spPr>
              <a:xfrm>
                <a:off x="4813652" y="2815166"/>
                <a:ext cx="1276350" cy="1323439"/>
              </a:xfrm>
              <a:prstGeom prst="rect">
                <a:avLst/>
              </a:prstGeom>
              <a:noFill/>
            </p:spPr>
            <p:txBody>
              <a:bodyPr wrap="square" rtlCol="0">
                <a:spAutoFit/>
              </a:bodyPr>
              <a:lstStyle/>
              <a:p>
                <a:r>
                  <a:rPr lang="en-US" sz="1600" b="1" dirty="0"/>
                  <a:t>Event Mean </a:t>
                </a:r>
                <a14:m>
                  <m:oMath xmlns:m="http://schemas.openxmlformats.org/officeDocument/2006/math">
                    <m:r>
                      <a:rPr lang="en-US" sz="1600" b="1" i="1">
                        <a:latin typeface="Cambria Math" panose="02040503050406030204" pitchFamily="18" charset="0"/>
                        <a:ea typeface="Cambria Math" panose="02040503050406030204" pitchFamily="18" charset="0"/>
                      </a:rPr>
                      <m:t>± </m:t>
                    </m:r>
                  </m:oMath>
                </a14:m>
                <a:r>
                  <a:rPr lang="en-US" sz="1600" b="1" dirty="0" smtClean="0"/>
                  <a:t>Channel Dependent Ta Bias </a:t>
                </a:r>
                <a:r>
                  <a:rPr lang="en-US" sz="1600" b="1" dirty="0" err="1" smtClean="0"/>
                  <a:t>Thold</a:t>
                </a:r>
                <a:endParaRPr lang="en-US" sz="1600" b="1" dirty="0"/>
              </a:p>
            </p:txBody>
          </p:sp>
        </mc:Choice>
        <mc:Fallback xmlns="">
          <p:sp>
            <p:nvSpPr>
              <p:cNvPr id="33" name="TextBox 32"/>
              <p:cNvSpPr txBox="1">
                <a:spLocks noRot="1" noChangeAspect="1" noMove="1" noResize="1" noEditPoints="1" noAdjustHandles="1" noChangeArrowheads="1" noChangeShapeType="1" noTextEdit="1"/>
              </p:cNvSpPr>
              <p:nvPr/>
            </p:nvSpPr>
            <p:spPr>
              <a:xfrm>
                <a:off x="4813652" y="2815166"/>
                <a:ext cx="1276350" cy="1323439"/>
              </a:xfrm>
              <a:prstGeom prst="rect">
                <a:avLst/>
              </a:prstGeom>
              <a:blipFill>
                <a:blip r:embed="rId5"/>
                <a:stretch>
                  <a:fillRect l="-2871" t="-1382" b="-5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813652" y="4872566"/>
                <a:ext cx="1276350" cy="1815882"/>
              </a:xfrm>
              <a:prstGeom prst="rect">
                <a:avLst/>
              </a:prstGeom>
              <a:noFill/>
            </p:spPr>
            <p:txBody>
              <a:bodyPr wrap="square" rtlCol="0">
                <a:spAutoFit/>
              </a:bodyPr>
              <a:lstStyle/>
              <a:p>
                <a:r>
                  <a:rPr lang="en-US" sz="1600" b="1" dirty="0"/>
                  <a:t>Event V_NEDT </a:t>
                </a:r>
                <a:r>
                  <a:rPr lang="en-US" sz="1600" b="1" dirty="0" err="1" smtClean="0"/>
                  <a:t>Thold</a:t>
                </a:r>
                <a:r>
                  <a:rPr lang="en-US" sz="1600" b="1" dirty="0" smtClean="0"/>
                  <a:t> &amp; Mean </a:t>
                </a:r>
                <a14:m>
                  <m:oMath xmlns:m="http://schemas.openxmlformats.org/officeDocument/2006/math">
                    <m:r>
                      <a:rPr lang="en-US" sz="1600" b="1" i="1">
                        <a:latin typeface="Cambria Math" panose="02040503050406030204" pitchFamily="18" charset="0"/>
                        <a:ea typeface="Cambria Math" panose="02040503050406030204" pitchFamily="18" charset="0"/>
                      </a:rPr>
                      <m:t>± </m:t>
                    </m:r>
                  </m:oMath>
                </a14:m>
                <a:r>
                  <a:rPr lang="en-US" sz="1600" b="1" dirty="0"/>
                  <a:t>Constant </a:t>
                </a:r>
                <a:r>
                  <a:rPr lang="en-US" sz="1600" b="1" dirty="0" smtClean="0"/>
                  <a:t>Ta Bias </a:t>
                </a:r>
                <a:r>
                  <a:rPr lang="en-US" sz="1600" b="1" dirty="0" err="1" smtClean="0"/>
                  <a:t>Thold</a:t>
                </a:r>
                <a:r>
                  <a:rPr lang="en-US" sz="1600" b="1" dirty="0" smtClean="0"/>
                  <a:t> </a:t>
                </a:r>
                <a:r>
                  <a:rPr lang="en-US" sz="1600" b="1" dirty="0"/>
                  <a:t>(3K</a:t>
                </a:r>
                <a:r>
                  <a:rPr lang="en-US" sz="1600" b="1" dirty="0" smtClean="0"/>
                  <a:t>)</a:t>
                </a:r>
                <a:endParaRPr lang="en-US" sz="1600"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4813652" y="4872566"/>
                <a:ext cx="1276350" cy="1815882"/>
              </a:xfrm>
              <a:prstGeom prst="rect">
                <a:avLst/>
              </a:prstGeom>
              <a:blipFill>
                <a:blip r:embed="rId6"/>
                <a:stretch>
                  <a:fillRect l="-2871" t="-1007" b="-3356"/>
                </a:stretch>
              </a:blipFill>
            </p:spPr>
            <p:txBody>
              <a:bodyPr/>
              <a:lstStyle/>
              <a:p>
                <a:r>
                  <a:rPr lang="en-US">
                    <a:noFill/>
                  </a:rPr>
                  <a:t> </a:t>
                </a:r>
              </a:p>
            </p:txBody>
          </p:sp>
        </mc:Fallback>
      </mc:AlternateContent>
      <p:sp>
        <p:nvSpPr>
          <p:cNvPr id="17" name="Oval 16"/>
          <p:cNvSpPr/>
          <p:nvPr/>
        </p:nvSpPr>
        <p:spPr>
          <a:xfrm>
            <a:off x="8819627" y="1104899"/>
            <a:ext cx="1047750" cy="1507067"/>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18708" y="1104898"/>
            <a:ext cx="1047750" cy="1507067"/>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737329" y="5219699"/>
            <a:ext cx="1047750" cy="1507067"/>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Oval 19"/>
          <p:cNvSpPr/>
          <p:nvPr/>
        </p:nvSpPr>
        <p:spPr>
          <a:xfrm>
            <a:off x="7936410" y="5219698"/>
            <a:ext cx="1047750" cy="1507067"/>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535561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474" y="1363288"/>
            <a:ext cx="10515600" cy="4351338"/>
          </a:xfrm>
        </p:spPr>
        <p:txBody>
          <a:bodyPr>
            <a:normAutofit fontScale="92500" lnSpcReduction="10000"/>
          </a:bodyPr>
          <a:lstStyle/>
          <a:p>
            <a:pPr marL="0" indent="0">
              <a:buNone/>
            </a:pPr>
            <a:r>
              <a:rPr lang="en-US" sz="4400" dirty="0" smtClean="0">
                <a:latin typeface="Verdana" panose="020B0604030504040204" pitchFamily="34" charset="0"/>
                <a:ea typeface="Verdana" panose="020B0604030504040204" pitchFamily="34" charset="0"/>
              </a:rPr>
              <a:t>Side-by-side plots trending Ta biases produced when implementing the SNO method with</a:t>
            </a:r>
          </a:p>
          <a:p>
            <a:pPr marL="742950" indent="-742950">
              <a:buFont typeface="+mj-lt"/>
              <a:buAutoNum type="alphaUcPeriod"/>
            </a:pPr>
            <a:r>
              <a:rPr lang="en-US" sz="3500" dirty="0" smtClean="0">
                <a:latin typeface="Verdana" panose="020B0604030504040204" pitchFamily="34" charset="0"/>
                <a:ea typeface="Verdana" panose="020B0604030504040204" pitchFamily="34" charset="0"/>
              </a:rPr>
              <a:t>Event </a:t>
            </a:r>
            <a:r>
              <a:rPr lang="en-US" sz="3500" dirty="0">
                <a:latin typeface="Verdana" panose="020B0604030504040204" pitchFamily="34" charset="0"/>
                <a:ea typeface="Verdana" panose="020B0604030504040204" pitchFamily="34" charset="0"/>
              </a:rPr>
              <a:t>Mean ± Constant Ta Bias Threshold (3K)</a:t>
            </a:r>
          </a:p>
          <a:p>
            <a:pPr marL="742950" indent="-742950">
              <a:buFont typeface="+mj-lt"/>
              <a:buAutoNum type="alphaUcPeriod"/>
            </a:pPr>
            <a:r>
              <a:rPr lang="en-US" sz="3500" dirty="0" smtClean="0">
                <a:latin typeface="Verdana" panose="020B0604030504040204" pitchFamily="34" charset="0"/>
                <a:ea typeface="Verdana" panose="020B0604030504040204" pitchFamily="34" charset="0"/>
              </a:rPr>
              <a:t>Combination of interpolation and data </a:t>
            </a:r>
            <a:r>
              <a:rPr lang="en-US" sz="3500" dirty="0">
                <a:latin typeface="Verdana" panose="020B0604030504040204" pitchFamily="34" charset="0"/>
                <a:ea typeface="Verdana" panose="020B0604030504040204" pitchFamily="34" charset="0"/>
              </a:rPr>
              <a:t>screening </a:t>
            </a:r>
            <a:r>
              <a:rPr lang="en-US" sz="3500" dirty="0" smtClean="0">
                <a:latin typeface="Verdana" panose="020B0604030504040204" pitchFamily="34" charset="0"/>
                <a:ea typeface="Verdana" panose="020B0604030504040204" pitchFamily="34" charset="0"/>
              </a:rPr>
              <a:t>using 1) Event </a:t>
            </a:r>
            <a:r>
              <a:rPr lang="en-US" sz="3500" dirty="0">
                <a:latin typeface="Verdana" panose="020B0604030504040204" pitchFamily="34" charset="0"/>
                <a:ea typeface="Verdana" panose="020B0604030504040204" pitchFamily="34" charset="0"/>
              </a:rPr>
              <a:t>V_NEDT T</a:t>
            </a:r>
            <a:r>
              <a:rPr lang="en-US" sz="3500" dirty="0" smtClean="0">
                <a:latin typeface="Verdana" panose="020B0604030504040204" pitchFamily="34" charset="0"/>
                <a:ea typeface="Verdana" panose="020B0604030504040204" pitchFamily="34" charset="0"/>
              </a:rPr>
              <a:t>hreshold and 2) </a:t>
            </a:r>
            <a:r>
              <a:rPr lang="en-US" sz="3500" dirty="0">
                <a:latin typeface="Verdana" panose="020B0604030504040204" pitchFamily="34" charset="0"/>
                <a:ea typeface="Verdana" panose="020B0604030504040204" pitchFamily="34" charset="0"/>
              </a:rPr>
              <a:t>Mean ± Channel Dependent Ta Bias </a:t>
            </a:r>
            <a:r>
              <a:rPr lang="en-US" sz="3500" dirty="0" smtClean="0">
                <a:latin typeface="Verdana" panose="020B0604030504040204" pitchFamily="34" charset="0"/>
                <a:ea typeface="Verdana" panose="020B0604030504040204" pitchFamily="34" charset="0"/>
              </a:rPr>
              <a:t>Threshold </a:t>
            </a:r>
          </a:p>
        </p:txBody>
      </p:sp>
    </p:spTree>
    <p:extLst>
      <p:ext uri="{BB962C8B-B14F-4D97-AF65-F5344CB8AC3E}">
        <p14:creationId xmlns:p14="http://schemas.microsoft.com/office/powerpoint/2010/main" val="2566659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435" y="1825625"/>
            <a:ext cx="10821365" cy="4351338"/>
          </a:xfrm>
        </p:spPr>
        <p:txBody>
          <a:bodyPr>
            <a:normAutofit/>
          </a:bodyPr>
          <a:lstStyle/>
          <a:p>
            <a:pPr marL="0" indent="0">
              <a:buNone/>
            </a:pPr>
            <a:r>
              <a:rPr lang="en-US" sz="4400" i="1" dirty="0" smtClean="0"/>
              <a:t>S-NPP ATMS versus NOAA-19 and </a:t>
            </a:r>
            <a:r>
              <a:rPr lang="en-US" sz="4400" i="1" dirty="0" err="1" smtClean="0"/>
              <a:t>Metop</a:t>
            </a:r>
            <a:r>
              <a:rPr lang="en-US" sz="4400" i="1" dirty="0" smtClean="0"/>
              <a:t>-B AMSU-A</a:t>
            </a:r>
            <a:endParaRPr lang="en-US" sz="4400" dirty="0"/>
          </a:p>
          <a:p>
            <a:pPr marL="0" indent="0">
              <a:buNone/>
            </a:pPr>
            <a:r>
              <a:rPr lang="en-US" sz="4400" dirty="0" smtClean="0"/>
              <a:t> </a:t>
            </a:r>
            <a:endParaRPr lang="en-US" sz="4400" dirty="0"/>
          </a:p>
        </p:txBody>
      </p:sp>
    </p:spTree>
    <p:extLst>
      <p:ext uri="{BB962C8B-B14F-4D97-AF65-F5344CB8AC3E}">
        <p14:creationId xmlns:p14="http://schemas.microsoft.com/office/powerpoint/2010/main" val="1277553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Verdana" panose="020B0604030504040204" pitchFamily="34" charset="0"/>
                <a:ea typeface="Verdana" panose="020B0604030504040204" pitchFamily="34" charset="0"/>
              </a:rPr>
              <a:t>Outline</a:t>
            </a:r>
            <a:endParaRPr lang="en-US" sz="3600" dirty="0">
              <a:latin typeface="Verdana" panose="020B0604030504040204" pitchFamily="34" charset="0"/>
              <a:ea typeface="Verdana" panose="020B0604030504040204" pitchFamily="34" charset="0"/>
            </a:endParaRPr>
          </a:p>
        </p:txBody>
      </p:sp>
      <p:sp>
        <p:nvSpPr>
          <p:cNvPr id="15" name="Text Box 9"/>
          <p:cNvSpPr txBox="1">
            <a:spLocks noChangeArrowheads="1"/>
          </p:cNvSpPr>
          <p:nvPr/>
        </p:nvSpPr>
        <p:spPr bwMode="auto">
          <a:xfrm>
            <a:off x="463626" y="2042711"/>
            <a:ext cx="1148967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Arial" panose="020B0604020202020204" pitchFamily="34" charset="0"/>
              <a:buChar char="•"/>
            </a:pPr>
            <a:r>
              <a:rPr lang="en-US" altLang="en-US" sz="2400" dirty="0" smtClean="0">
                <a:latin typeface="Verdana" panose="020B0604030504040204" pitchFamily="34" charset="0"/>
                <a:ea typeface="Verdana" panose="020B0604030504040204" pitchFamily="34" charset="0"/>
              </a:rPr>
              <a:t>ATMS and AMSU-A/MHS operational </a:t>
            </a:r>
            <a:r>
              <a:rPr lang="en-US" altLang="en-US" sz="2400" dirty="0" smtClean="0">
                <a:latin typeface="Verdana" panose="020B0604030504040204" pitchFamily="34" charset="0"/>
                <a:ea typeface="Verdana" panose="020B0604030504040204" pitchFamily="34" charset="0"/>
              </a:rPr>
              <a:t>satellite microwave sounding instrument specifications</a:t>
            </a:r>
          </a:p>
          <a:p>
            <a:pPr marL="342900" indent="-342900">
              <a:spcBef>
                <a:spcPct val="50000"/>
              </a:spcBef>
              <a:buFont typeface="Arial" panose="020B0604020202020204" pitchFamily="34" charset="0"/>
              <a:buChar char="•"/>
            </a:pPr>
            <a:r>
              <a:rPr lang="en-US" altLang="en-US" sz="2400" dirty="0" smtClean="0">
                <a:latin typeface="Verdana" panose="020B0604030504040204" pitchFamily="34" charset="0"/>
                <a:ea typeface="Verdana" panose="020B0604030504040204" pitchFamily="34" charset="0"/>
              </a:rPr>
              <a:t>Inter-satellite antenna temperature (Ta) bias </a:t>
            </a:r>
            <a:r>
              <a:rPr lang="en-US" altLang="en-US" sz="2400" dirty="0">
                <a:latin typeface="Verdana" panose="020B0604030504040204" pitchFamily="34" charset="0"/>
                <a:ea typeface="Verdana" panose="020B0604030504040204" pitchFamily="34" charset="0"/>
              </a:rPr>
              <a:t>detection utilizing the </a:t>
            </a:r>
            <a:r>
              <a:rPr lang="en-US" altLang="en-US" sz="2400" dirty="0" smtClean="0">
                <a:latin typeface="Verdana" panose="020B0604030504040204" pitchFamily="34" charset="0"/>
                <a:ea typeface="Verdana" panose="020B0604030504040204" pitchFamily="34" charset="0"/>
              </a:rPr>
              <a:t>Simultaneous Nadir Overpass (SNO) method</a:t>
            </a:r>
          </a:p>
          <a:p>
            <a:pPr marL="342900" indent="-342900">
              <a:spcBef>
                <a:spcPct val="50000"/>
              </a:spcBef>
              <a:buFont typeface="Arial" panose="020B0604020202020204" pitchFamily="34" charset="0"/>
              <a:buChar char="•"/>
            </a:pPr>
            <a:r>
              <a:rPr lang="en-US" altLang="en-US" sz="2400" dirty="0">
                <a:latin typeface="Verdana" panose="020B0604030504040204" pitchFamily="34" charset="0"/>
                <a:ea typeface="Verdana" panose="020B0604030504040204" pitchFamily="34" charset="0"/>
              </a:rPr>
              <a:t>D</a:t>
            </a:r>
            <a:r>
              <a:rPr lang="en-US" altLang="en-US" sz="2400" dirty="0" smtClean="0">
                <a:latin typeface="Verdana" panose="020B0604030504040204" pitchFamily="34" charset="0"/>
                <a:ea typeface="Verdana" panose="020B0604030504040204" pitchFamily="34" charset="0"/>
              </a:rPr>
              <a:t>escription of data analysis methods </a:t>
            </a:r>
            <a:endParaRPr lang="en-US" altLang="en-US" sz="2400" dirty="0">
              <a:latin typeface="Verdana" panose="020B0604030504040204" pitchFamily="34" charset="0"/>
              <a:ea typeface="Verdana" panose="020B0604030504040204" pitchFamily="34" charset="0"/>
            </a:endParaRPr>
          </a:p>
          <a:p>
            <a:pPr marL="342900" indent="-342900">
              <a:spcBef>
                <a:spcPct val="50000"/>
              </a:spcBef>
              <a:buFont typeface="Arial" panose="020B0604020202020204" pitchFamily="34" charset="0"/>
              <a:buChar char="•"/>
            </a:pPr>
            <a:r>
              <a:rPr lang="en-US" altLang="en-US" sz="2400" dirty="0" smtClean="0">
                <a:latin typeface="Verdana" panose="020B0604030504040204" pitchFamily="34" charset="0"/>
                <a:ea typeface="Verdana" panose="020B0604030504040204" pitchFamily="34" charset="0"/>
              </a:rPr>
              <a:t>SNO Ta bias results</a:t>
            </a:r>
          </a:p>
          <a:p>
            <a:pPr marL="342900" indent="-342900">
              <a:spcBef>
                <a:spcPct val="50000"/>
              </a:spcBef>
              <a:buFont typeface="Arial" panose="020B0604020202020204" pitchFamily="34" charset="0"/>
              <a:buChar char="•"/>
            </a:pPr>
            <a:r>
              <a:rPr lang="en-US" altLang="en-US" sz="2400" dirty="0" smtClean="0">
                <a:latin typeface="Verdana" panose="020B0604030504040204" pitchFamily="34" charset="0"/>
                <a:ea typeface="Verdana" panose="020B0604030504040204" pitchFamily="34" charset="0"/>
              </a:rPr>
              <a:t>Summary</a:t>
            </a:r>
            <a:endParaRPr lang="en-US" alt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81428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S-NPP </a:t>
            </a:r>
            <a:r>
              <a:rPr lang="en-US" sz="2800" dirty="0" smtClean="0"/>
              <a:t>ATMS and NOAA-19 AMSU-A/MHS  </a:t>
            </a:r>
            <a:r>
              <a:rPr lang="en-US" sz="2800" dirty="0"/>
              <a:t>Band </a:t>
            </a:r>
            <a:r>
              <a:rPr lang="en-US" sz="2800" dirty="0" smtClean="0"/>
              <a:t>1 Inter-Comparison</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331" y="1038226"/>
            <a:ext cx="4071283" cy="56155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506" y="1038226"/>
            <a:ext cx="4098370" cy="5652924"/>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85509" y="1038226"/>
                <a:ext cx="1334483" cy="2031325"/>
              </a:xfrm>
              <a:prstGeom prst="rect">
                <a:avLst/>
              </a:prstGeom>
              <a:noFill/>
            </p:spPr>
            <p:txBody>
              <a:bodyPr wrap="square" rtlCol="0">
                <a:spAutoFit/>
              </a:bodyPr>
              <a:lstStyle/>
              <a:p>
                <a:pPr algn="ctr"/>
                <a:r>
                  <a:rPr lang="en-US" dirty="0" smtClean="0"/>
                  <a:t>Screening with SNO </a:t>
                </a:r>
                <a:r>
                  <a:rPr lang="en-US" dirty="0"/>
                  <a:t>Event Mean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Constant Ta Threshold (3 K)</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85509" y="1038226"/>
                <a:ext cx="1334483" cy="2031325"/>
              </a:xfrm>
              <a:prstGeom prst="rect">
                <a:avLst/>
              </a:prstGeom>
              <a:blipFill>
                <a:blip r:embed="rId4"/>
                <a:stretch>
                  <a:fillRect l="-2740" t="-1497" r="-5479" b="-3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442691" y="103822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442691" y="1038226"/>
                <a:ext cx="1435640" cy="2862322"/>
              </a:xfrm>
              <a:prstGeom prst="rect">
                <a:avLst/>
              </a:prstGeom>
              <a:blipFill>
                <a:blip r:embed="rId5"/>
                <a:stretch>
                  <a:fillRect l="-3830" t="-1064" r="-4681" b="-2340"/>
                </a:stretch>
              </a:blipFill>
            </p:spPr>
            <p:txBody>
              <a:bodyPr/>
              <a:lstStyle/>
              <a:p>
                <a:r>
                  <a:rPr lang="en-US">
                    <a:noFill/>
                  </a:rPr>
                  <a:t> </a:t>
                </a:r>
              </a:p>
            </p:txBody>
          </p:sp>
        </mc:Fallback>
      </mc:AlternateContent>
      <p:sp>
        <p:nvSpPr>
          <p:cNvPr id="8" name="Oval 7"/>
          <p:cNvSpPr/>
          <p:nvPr/>
        </p:nvSpPr>
        <p:spPr>
          <a:xfrm>
            <a:off x="5199084" y="1514475"/>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075134" y="2000250"/>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22927" y="2044065"/>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50551" y="2329815"/>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31201" y="2040255"/>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658506" y="2542529"/>
            <a:ext cx="4485119" cy="141034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86534" y="4988637"/>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0690" y="5657013"/>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050274" y="5657013"/>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44515" y="5914188"/>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923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S-NPP ATMS and NOAA-19 AMSU-A/MHS </a:t>
            </a:r>
            <a:r>
              <a:rPr lang="en-US" sz="2800" dirty="0" smtClean="0"/>
              <a:t>Band </a:t>
            </a:r>
            <a:r>
              <a:rPr lang="en-US" sz="2800" dirty="0"/>
              <a:t>2</a:t>
            </a:r>
            <a:r>
              <a:rPr lang="en-US" sz="2800" dirty="0" smtClean="0"/>
              <a:t>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289920" y="1019176"/>
                <a:ext cx="1306054" cy="2031325"/>
              </a:xfrm>
              <a:prstGeom prst="rect">
                <a:avLst/>
              </a:prstGeom>
              <a:noFill/>
            </p:spPr>
            <p:txBody>
              <a:bodyPr wrap="square" rtlCol="0">
                <a:spAutoFit/>
              </a:bodyPr>
              <a:lstStyle/>
              <a:p>
                <a:pPr algn="ctr"/>
                <a:r>
                  <a:rPr lang="en-US" dirty="0"/>
                  <a:t>Screening with </a:t>
                </a:r>
                <a:r>
                  <a:rPr lang="en-US" dirty="0" smtClean="0"/>
                  <a:t>SNO </a:t>
                </a:r>
                <a:r>
                  <a:rPr lang="en-US" dirty="0"/>
                  <a:t>Event Mean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Constant Ta Threshold (3 K)</a:t>
                </a:r>
              </a:p>
            </p:txBody>
          </p:sp>
        </mc:Choice>
        <mc:Fallback xmlns="">
          <p:sp>
            <p:nvSpPr>
              <p:cNvPr id="6" name="TextBox 5"/>
              <p:cNvSpPr txBox="1">
                <a:spLocks noRot="1" noChangeAspect="1" noMove="1" noResize="1" noEditPoints="1" noAdjustHandles="1" noChangeArrowheads="1" noChangeShapeType="1" noTextEdit="1"/>
              </p:cNvSpPr>
              <p:nvPr/>
            </p:nvSpPr>
            <p:spPr>
              <a:xfrm>
                <a:off x="289920" y="1019176"/>
                <a:ext cx="1306054" cy="2031325"/>
              </a:xfrm>
              <a:prstGeom prst="rect">
                <a:avLst/>
              </a:prstGeom>
              <a:blipFill>
                <a:blip r:embed="rId2"/>
                <a:stretch>
                  <a:fillRect l="-3738" t="-1502" r="-7009" b="-3904"/>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77" y="1019176"/>
            <a:ext cx="4122658" cy="56864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542" y="1019177"/>
            <a:ext cx="4132183" cy="5699562"/>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6442691" y="103822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442691" y="1038226"/>
                <a:ext cx="1435640" cy="2862322"/>
              </a:xfrm>
              <a:prstGeom prst="rect">
                <a:avLst/>
              </a:prstGeom>
              <a:blipFill>
                <a:blip r:embed="rId5"/>
                <a:stretch>
                  <a:fillRect l="-3830" t="-1064" r="-4681" b="-2340"/>
                </a:stretch>
              </a:blipFill>
            </p:spPr>
            <p:txBody>
              <a:bodyPr/>
              <a:lstStyle/>
              <a:p>
                <a:r>
                  <a:rPr lang="en-US">
                    <a:noFill/>
                  </a:rPr>
                  <a:t> </a:t>
                </a:r>
              </a:p>
            </p:txBody>
          </p:sp>
        </mc:Fallback>
      </mc:AlternateContent>
    </p:spTree>
    <p:extLst>
      <p:ext uri="{BB962C8B-B14F-4D97-AF65-F5344CB8AC3E}">
        <p14:creationId xmlns:p14="http://schemas.microsoft.com/office/powerpoint/2010/main" val="3070952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S-NPP ATMS and NOAA-19 AMSU-A/MHS </a:t>
            </a:r>
            <a:r>
              <a:rPr lang="en-US" sz="2800" dirty="0" smtClean="0"/>
              <a:t>Band 3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195862" y="1038226"/>
                <a:ext cx="1306054" cy="2031325"/>
              </a:xfrm>
              <a:prstGeom prst="rect">
                <a:avLst/>
              </a:prstGeom>
              <a:noFill/>
            </p:spPr>
            <p:txBody>
              <a:bodyPr wrap="square" rtlCol="0">
                <a:spAutoFit/>
              </a:bodyPr>
              <a:lstStyle/>
              <a:p>
                <a:pPr algn="ctr"/>
                <a:r>
                  <a:rPr lang="en-US" dirty="0"/>
                  <a:t>Screening with </a:t>
                </a:r>
                <a:r>
                  <a:rPr lang="en-US" dirty="0" smtClean="0"/>
                  <a:t>SNO </a:t>
                </a:r>
                <a:r>
                  <a:rPr lang="en-US" dirty="0"/>
                  <a:t>Event Mean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Constant Ta Threshold (3 K)</a:t>
                </a:r>
              </a:p>
            </p:txBody>
          </p:sp>
        </mc:Choice>
        <mc:Fallback xmlns="">
          <p:sp>
            <p:nvSpPr>
              <p:cNvPr id="6" name="TextBox 5"/>
              <p:cNvSpPr txBox="1">
                <a:spLocks noRot="1" noChangeAspect="1" noMove="1" noResize="1" noEditPoints="1" noAdjustHandles="1" noChangeArrowheads="1" noChangeShapeType="1" noTextEdit="1"/>
              </p:cNvSpPr>
              <p:nvPr/>
            </p:nvSpPr>
            <p:spPr>
              <a:xfrm>
                <a:off x="195862" y="1038226"/>
                <a:ext cx="1306054" cy="2031325"/>
              </a:xfrm>
              <a:prstGeom prst="rect">
                <a:avLst/>
              </a:prstGeom>
              <a:blipFill>
                <a:blip r:embed="rId2"/>
                <a:stretch>
                  <a:fillRect l="-3271" t="-1497" r="-7477" b="-3593"/>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459" y="1038226"/>
            <a:ext cx="4073246" cy="56182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1098" y="1038226"/>
            <a:ext cx="4073245" cy="561827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6442691" y="103822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442691" y="1038226"/>
                <a:ext cx="1435640" cy="2862322"/>
              </a:xfrm>
              <a:prstGeom prst="rect">
                <a:avLst/>
              </a:prstGeom>
              <a:blipFill>
                <a:blip r:embed="rId5"/>
                <a:stretch>
                  <a:fillRect l="-3830" t="-1064" r="-4681" b="-2340"/>
                </a:stretch>
              </a:blipFill>
            </p:spPr>
            <p:txBody>
              <a:bodyPr/>
              <a:lstStyle/>
              <a:p>
                <a:r>
                  <a:rPr lang="en-US">
                    <a:noFill/>
                  </a:rPr>
                  <a:t> </a:t>
                </a:r>
              </a:p>
            </p:txBody>
          </p:sp>
        </mc:Fallback>
      </mc:AlternateContent>
    </p:spTree>
    <p:extLst>
      <p:ext uri="{BB962C8B-B14F-4D97-AF65-F5344CB8AC3E}">
        <p14:creationId xmlns:p14="http://schemas.microsoft.com/office/powerpoint/2010/main" val="1486153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S-NPP ATMS and NOAA-19 AMSU-A/MHS </a:t>
            </a:r>
            <a:r>
              <a:rPr lang="en-US" sz="2800" dirty="0" smtClean="0"/>
              <a:t>Band </a:t>
            </a:r>
            <a:r>
              <a:rPr lang="en-US" sz="2800" dirty="0"/>
              <a:t>4</a:t>
            </a:r>
            <a:r>
              <a:rPr lang="en-US" sz="2800" dirty="0" smtClean="0"/>
              <a:t>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351237" y="933451"/>
                <a:ext cx="1306054" cy="2031325"/>
              </a:xfrm>
              <a:prstGeom prst="rect">
                <a:avLst/>
              </a:prstGeom>
              <a:noFill/>
            </p:spPr>
            <p:txBody>
              <a:bodyPr wrap="square" rtlCol="0">
                <a:spAutoFit/>
              </a:bodyPr>
              <a:lstStyle/>
              <a:p>
                <a:pPr algn="ctr"/>
                <a:r>
                  <a:rPr lang="en-US" dirty="0"/>
                  <a:t>Screening with </a:t>
                </a:r>
                <a:r>
                  <a:rPr lang="en-US" dirty="0" smtClean="0"/>
                  <a:t>SNO </a:t>
                </a:r>
                <a:r>
                  <a:rPr lang="en-US" dirty="0"/>
                  <a:t>Event Mean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Constant Ta Threshold (3 K)</a:t>
                </a:r>
              </a:p>
            </p:txBody>
          </p:sp>
        </mc:Choice>
        <mc:Fallback xmlns="">
          <p:sp>
            <p:nvSpPr>
              <p:cNvPr id="6" name="TextBox 5"/>
              <p:cNvSpPr txBox="1">
                <a:spLocks noRot="1" noChangeAspect="1" noMove="1" noResize="1" noEditPoints="1" noAdjustHandles="1" noChangeArrowheads="1" noChangeShapeType="1" noTextEdit="1"/>
              </p:cNvSpPr>
              <p:nvPr/>
            </p:nvSpPr>
            <p:spPr>
              <a:xfrm>
                <a:off x="351237" y="933451"/>
                <a:ext cx="1306054" cy="2031325"/>
              </a:xfrm>
              <a:prstGeom prst="rect">
                <a:avLst/>
              </a:prstGeom>
              <a:blipFill>
                <a:blip r:embed="rId2"/>
                <a:stretch>
                  <a:fillRect l="-3738" t="-1502" r="-7009" b="-3904"/>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345" y="933451"/>
            <a:ext cx="4133850" cy="57018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4732" y="933451"/>
            <a:ext cx="4105275" cy="5662448"/>
          </a:xfrm>
          <a:prstGeom prst="rect">
            <a:avLst/>
          </a:prstGeom>
        </p:spPr>
      </p:pic>
      <p:sp>
        <p:nvSpPr>
          <p:cNvPr id="9" name="Oval 8"/>
          <p:cNvSpPr/>
          <p:nvPr/>
        </p:nvSpPr>
        <p:spPr>
          <a:xfrm>
            <a:off x="5397492" y="1536294"/>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51998" y="2596337"/>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80127" y="4072890"/>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29335" y="4072890"/>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66102" y="4701540"/>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151502" y="4518660"/>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75615" y="5977890"/>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6442691" y="103822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442691" y="1038226"/>
                <a:ext cx="1435640" cy="2862322"/>
              </a:xfrm>
              <a:prstGeom prst="rect">
                <a:avLst/>
              </a:prstGeom>
              <a:blipFill>
                <a:blip r:embed="rId5"/>
                <a:stretch>
                  <a:fillRect l="-3830" t="-1064" r="-4681" b="-2340"/>
                </a:stretch>
              </a:blipFill>
            </p:spPr>
            <p:txBody>
              <a:bodyPr/>
              <a:lstStyle/>
              <a:p>
                <a:r>
                  <a:rPr lang="en-US">
                    <a:noFill/>
                  </a:rPr>
                  <a:t> </a:t>
                </a:r>
              </a:p>
            </p:txBody>
          </p:sp>
        </mc:Fallback>
      </mc:AlternateContent>
    </p:spTree>
    <p:extLst>
      <p:ext uri="{BB962C8B-B14F-4D97-AF65-F5344CB8AC3E}">
        <p14:creationId xmlns:p14="http://schemas.microsoft.com/office/powerpoint/2010/main" val="310737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S-NPP ATMS and NOAA-19 AMSU-A/MHS </a:t>
            </a:r>
            <a:r>
              <a:rPr lang="en-US" sz="2800" dirty="0" smtClean="0"/>
              <a:t>Band 5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46437" y="1247776"/>
                <a:ext cx="1306054" cy="2031325"/>
              </a:xfrm>
              <a:prstGeom prst="rect">
                <a:avLst/>
              </a:prstGeom>
              <a:noFill/>
            </p:spPr>
            <p:txBody>
              <a:bodyPr wrap="square" rtlCol="0">
                <a:spAutoFit/>
              </a:bodyPr>
              <a:lstStyle/>
              <a:p>
                <a:pPr algn="ctr"/>
                <a:r>
                  <a:rPr lang="en-US" dirty="0"/>
                  <a:t>Screening </a:t>
                </a:r>
                <a:r>
                  <a:rPr lang="en-US" dirty="0" smtClean="0"/>
                  <a:t>with </a:t>
                </a:r>
                <a:r>
                  <a:rPr lang="en-US" dirty="0"/>
                  <a:t>SNO Event Mean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Constant Ta Threshold (3 K)</a:t>
                </a:r>
              </a:p>
            </p:txBody>
          </p:sp>
        </mc:Choice>
        <mc:Fallback xmlns="">
          <p:sp>
            <p:nvSpPr>
              <p:cNvPr id="6" name="TextBox 5"/>
              <p:cNvSpPr txBox="1">
                <a:spLocks noRot="1" noChangeAspect="1" noMove="1" noResize="1" noEditPoints="1" noAdjustHandles="1" noChangeArrowheads="1" noChangeShapeType="1" noTextEdit="1"/>
              </p:cNvSpPr>
              <p:nvPr/>
            </p:nvSpPr>
            <p:spPr>
              <a:xfrm>
                <a:off x="46437" y="1247776"/>
                <a:ext cx="1306054" cy="2031325"/>
              </a:xfrm>
              <a:prstGeom prst="rect">
                <a:avLst/>
              </a:prstGeom>
              <a:blipFill>
                <a:blip r:embed="rId2"/>
                <a:stretch>
                  <a:fillRect l="-3738" t="-1802" r="-7009" b="-3904"/>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114" y="1247776"/>
            <a:ext cx="4573334" cy="52567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908" y="1247776"/>
            <a:ext cx="4615244" cy="5304878"/>
          </a:xfrm>
          <a:prstGeom prst="rect">
            <a:avLst/>
          </a:prstGeom>
        </p:spPr>
      </p:pic>
      <p:sp>
        <p:nvSpPr>
          <p:cNvPr id="9" name="Oval 8"/>
          <p:cNvSpPr/>
          <p:nvPr/>
        </p:nvSpPr>
        <p:spPr>
          <a:xfrm rot="20800895">
            <a:off x="1737465" y="2559271"/>
            <a:ext cx="725068" cy="36060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73303" y="2678796"/>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62825" y="2638608"/>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54265" y="1668872"/>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490268" y="2341541"/>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656195" y="6031596"/>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19410" y="6102152"/>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614240" y="4974321"/>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91246" y="4873355"/>
            <a:ext cx="297887" cy="35586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6183781" y="124777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6183781" y="1247776"/>
                <a:ext cx="1435640" cy="2862322"/>
              </a:xfrm>
              <a:prstGeom prst="rect">
                <a:avLst/>
              </a:prstGeom>
              <a:blipFill>
                <a:blip r:embed="rId5"/>
                <a:stretch>
                  <a:fillRect l="-3390" t="-1279" r="-4661" b="-2559"/>
                </a:stretch>
              </a:blipFill>
            </p:spPr>
            <p:txBody>
              <a:bodyPr/>
              <a:lstStyle/>
              <a:p>
                <a:r>
                  <a:rPr lang="en-US">
                    <a:noFill/>
                  </a:rPr>
                  <a:t> </a:t>
                </a:r>
              </a:p>
            </p:txBody>
          </p:sp>
        </mc:Fallback>
      </mc:AlternateContent>
    </p:spTree>
    <p:extLst>
      <p:ext uri="{BB962C8B-B14F-4D97-AF65-F5344CB8AC3E}">
        <p14:creationId xmlns:p14="http://schemas.microsoft.com/office/powerpoint/2010/main" val="678967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S-NPP </a:t>
            </a:r>
            <a:r>
              <a:rPr lang="en-US" sz="2800" dirty="0" smtClean="0"/>
              <a:t>ATMS and </a:t>
            </a:r>
            <a:r>
              <a:rPr lang="en-US" sz="2800" dirty="0" err="1" smtClean="0"/>
              <a:t>Metop</a:t>
            </a:r>
            <a:r>
              <a:rPr lang="en-US" sz="2800" dirty="0" smtClean="0"/>
              <a:t>-B AMSU-A/MHS  </a:t>
            </a:r>
            <a:r>
              <a:rPr lang="en-US" sz="2800" dirty="0"/>
              <a:t>Band </a:t>
            </a:r>
            <a:r>
              <a:rPr lang="en-US" sz="2800" dirty="0" smtClean="0"/>
              <a:t>1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285509" y="1038226"/>
                <a:ext cx="1334483" cy="2031325"/>
              </a:xfrm>
              <a:prstGeom prst="rect">
                <a:avLst/>
              </a:prstGeom>
              <a:noFill/>
            </p:spPr>
            <p:txBody>
              <a:bodyPr wrap="square" rtlCol="0">
                <a:spAutoFit/>
              </a:bodyPr>
              <a:lstStyle/>
              <a:p>
                <a:pPr algn="ctr"/>
                <a:r>
                  <a:rPr lang="en-US" dirty="0" smtClean="0"/>
                  <a:t>Screening with SNO </a:t>
                </a:r>
                <a:r>
                  <a:rPr lang="en-US" dirty="0"/>
                  <a:t>Event Mean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Constant Ta Threshold (3 K)</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85509" y="1038226"/>
                <a:ext cx="1334483" cy="2031325"/>
              </a:xfrm>
              <a:prstGeom prst="rect">
                <a:avLst/>
              </a:prstGeom>
              <a:blipFill>
                <a:blip r:embed="rId3"/>
                <a:stretch>
                  <a:fillRect l="-2740" t="-1497" r="-5479" b="-3593"/>
                </a:stretch>
              </a:blipFill>
            </p:spPr>
            <p:txBody>
              <a:bodyPr/>
              <a:lstStyle/>
              <a:p>
                <a:r>
                  <a:rPr lang="en-US">
                    <a:noFill/>
                  </a:rPr>
                  <a:t> </a:t>
                </a:r>
              </a:p>
            </p:txBody>
          </p:sp>
        </mc:Fallback>
      </mc:AlternateContent>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324" y="933451"/>
            <a:ext cx="4114800" cy="5675587"/>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8331" y="933450"/>
            <a:ext cx="4114800" cy="5675587"/>
          </a:xfrm>
          <a:prstGeom prst="rect">
            <a:avLst/>
          </a:prstGeom>
        </p:spPr>
      </p:pic>
      <p:sp>
        <p:nvSpPr>
          <p:cNvPr id="23" name="Oval 22"/>
          <p:cNvSpPr/>
          <p:nvPr/>
        </p:nvSpPr>
        <p:spPr>
          <a:xfrm>
            <a:off x="2327890" y="1354238"/>
            <a:ext cx="3494175" cy="109959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773240" y="2553347"/>
            <a:ext cx="4485119" cy="141034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492500" y="4201933"/>
            <a:ext cx="202246"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973854" y="4204185"/>
            <a:ext cx="202246"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113408" y="4201933"/>
            <a:ext cx="202246"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924459" y="4278127"/>
            <a:ext cx="202246"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391377" y="4532609"/>
            <a:ext cx="202246"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917233" y="5680593"/>
            <a:ext cx="202246"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938548" y="5588157"/>
            <a:ext cx="202246"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725645" y="5865465"/>
            <a:ext cx="202246"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6442691" y="103822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6442691" y="1038226"/>
                <a:ext cx="1435640" cy="2862322"/>
              </a:xfrm>
              <a:prstGeom prst="rect">
                <a:avLst/>
              </a:prstGeom>
              <a:blipFill>
                <a:blip r:embed="rId6"/>
                <a:stretch>
                  <a:fillRect l="-3830" t="-1064" r="-4681" b="-2340"/>
                </a:stretch>
              </a:blipFill>
            </p:spPr>
            <p:txBody>
              <a:bodyPr/>
              <a:lstStyle/>
              <a:p>
                <a:r>
                  <a:rPr lang="en-US">
                    <a:noFill/>
                  </a:rPr>
                  <a:t> </a:t>
                </a:r>
              </a:p>
            </p:txBody>
          </p:sp>
        </mc:Fallback>
      </mc:AlternateContent>
    </p:spTree>
    <p:extLst>
      <p:ext uri="{BB962C8B-B14F-4D97-AF65-F5344CB8AC3E}">
        <p14:creationId xmlns:p14="http://schemas.microsoft.com/office/powerpoint/2010/main" val="3869858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S-NPP ATMS and </a:t>
            </a:r>
            <a:r>
              <a:rPr lang="en-US" sz="2800" dirty="0" err="1" smtClean="0"/>
              <a:t>Metop</a:t>
            </a:r>
            <a:r>
              <a:rPr lang="en-US" sz="2800" dirty="0" smtClean="0"/>
              <a:t>-B </a:t>
            </a:r>
            <a:r>
              <a:rPr lang="en-US" sz="2800" dirty="0"/>
              <a:t>AMSU-A/MHS </a:t>
            </a:r>
            <a:r>
              <a:rPr lang="en-US" sz="2800" dirty="0" smtClean="0"/>
              <a:t>Band </a:t>
            </a:r>
            <a:r>
              <a:rPr lang="en-US" sz="2800" dirty="0"/>
              <a:t>2</a:t>
            </a:r>
            <a:r>
              <a:rPr lang="en-US" sz="2800" dirty="0" smtClean="0"/>
              <a:t>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289920" y="1019176"/>
                <a:ext cx="1306054" cy="2031325"/>
              </a:xfrm>
              <a:prstGeom prst="rect">
                <a:avLst/>
              </a:prstGeom>
              <a:noFill/>
            </p:spPr>
            <p:txBody>
              <a:bodyPr wrap="square" rtlCol="0">
                <a:spAutoFit/>
              </a:bodyPr>
              <a:lstStyle/>
              <a:p>
                <a:pPr algn="ctr"/>
                <a:r>
                  <a:rPr lang="en-US" dirty="0"/>
                  <a:t>Screening with </a:t>
                </a:r>
                <a:r>
                  <a:rPr lang="en-US" dirty="0" smtClean="0"/>
                  <a:t>SNO </a:t>
                </a:r>
                <a:r>
                  <a:rPr lang="en-US" dirty="0"/>
                  <a:t>Event Mean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Constant Ta Threshold (3 K)</a:t>
                </a:r>
              </a:p>
            </p:txBody>
          </p:sp>
        </mc:Choice>
        <mc:Fallback xmlns="">
          <p:sp>
            <p:nvSpPr>
              <p:cNvPr id="6" name="TextBox 5"/>
              <p:cNvSpPr txBox="1">
                <a:spLocks noRot="1" noChangeAspect="1" noMove="1" noResize="1" noEditPoints="1" noAdjustHandles="1" noChangeArrowheads="1" noChangeShapeType="1" noTextEdit="1"/>
              </p:cNvSpPr>
              <p:nvPr/>
            </p:nvSpPr>
            <p:spPr>
              <a:xfrm>
                <a:off x="289920" y="1019176"/>
                <a:ext cx="1306054" cy="2031325"/>
              </a:xfrm>
              <a:prstGeom prst="rect">
                <a:avLst/>
              </a:prstGeom>
              <a:blipFill>
                <a:blip r:embed="rId2"/>
                <a:stretch>
                  <a:fillRect l="-3738" t="-1502" r="-7009" b="-3904"/>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792" y="933451"/>
            <a:ext cx="4114800" cy="56755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6309" y="949726"/>
            <a:ext cx="4114800" cy="5675587"/>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6442691" y="103822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442691" y="1038226"/>
                <a:ext cx="1435640" cy="2862322"/>
              </a:xfrm>
              <a:prstGeom prst="rect">
                <a:avLst/>
              </a:prstGeom>
              <a:blipFill>
                <a:blip r:embed="rId5"/>
                <a:stretch>
                  <a:fillRect l="-3830" t="-1064" r="-4681" b="-2340"/>
                </a:stretch>
              </a:blipFill>
            </p:spPr>
            <p:txBody>
              <a:bodyPr/>
              <a:lstStyle/>
              <a:p>
                <a:r>
                  <a:rPr lang="en-US">
                    <a:noFill/>
                  </a:rPr>
                  <a:t> </a:t>
                </a:r>
              </a:p>
            </p:txBody>
          </p:sp>
        </mc:Fallback>
      </mc:AlternateContent>
    </p:spTree>
    <p:extLst>
      <p:ext uri="{BB962C8B-B14F-4D97-AF65-F5344CB8AC3E}">
        <p14:creationId xmlns:p14="http://schemas.microsoft.com/office/powerpoint/2010/main" val="819464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S-NPP ATMS and </a:t>
            </a:r>
            <a:r>
              <a:rPr lang="en-US" sz="2800" dirty="0" err="1" smtClean="0"/>
              <a:t>Metop</a:t>
            </a:r>
            <a:r>
              <a:rPr lang="en-US" sz="2800" dirty="0" smtClean="0"/>
              <a:t>-B </a:t>
            </a:r>
            <a:r>
              <a:rPr lang="en-US" sz="2800" dirty="0"/>
              <a:t>AMSU-A/MHS </a:t>
            </a:r>
            <a:r>
              <a:rPr lang="en-US" sz="2800" dirty="0" smtClean="0"/>
              <a:t>Band 3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195862" y="1038226"/>
                <a:ext cx="1306054" cy="2031325"/>
              </a:xfrm>
              <a:prstGeom prst="rect">
                <a:avLst/>
              </a:prstGeom>
              <a:noFill/>
            </p:spPr>
            <p:txBody>
              <a:bodyPr wrap="square" rtlCol="0">
                <a:spAutoFit/>
              </a:bodyPr>
              <a:lstStyle/>
              <a:p>
                <a:pPr algn="ctr"/>
                <a:r>
                  <a:rPr lang="en-US" dirty="0"/>
                  <a:t>Screening with </a:t>
                </a:r>
                <a:r>
                  <a:rPr lang="en-US" dirty="0" smtClean="0"/>
                  <a:t>SNO </a:t>
                </a:r>
                <a:r>
                  <a:rPr lang="en-US" dirty="0"/>
                  <a:t>Event Mean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Constant Ta Threshold (3 K)</a:t>
                </a:r>
              </a:p>
            </p:txBody>
          </p:sp>
        </mc:Choice>
        <mc:Fallback xmlns="">
          <p:sp>
            <p:nvSpPr>
              <p:cNvPr id="6" name="TextBox 5"/>
              <p:cNvSpPr txBox="1">
                <a:spLocks noRot="1" noChangeAspect="1" noMove="1" noResize="1" noEditPoints="1" noAdjustHandles="1" noChangeArrowheads="1" noChangeShapeType="1" noTextEdit="1"/>
              </p:cNvSpPr>
              <p:nvPr/>
            </p:nvSpPr>
            <p:spPr>
              <a:xfrm>
                <a:off x="195862" y="1038226"/>
                <a:ext cx="1306054" cy="2031325"/>
              </a:xfrm>
              <a:prstGeom prst="rect">
                <a:avLst/>
              </a:prstGeom>
              <a:blipFill>
                <a:blip r:embed="rId2"/>
                <a:stretch>
                  <a:fillRect l="-3271" t="-1497" r="-7477" b="-3593"/>
                </a:stretch>
              </a:blipFill>
            </p:spPr>
            <p:txBody>
              <a:bodyPr/>
              <a:lstStyle/>
              <a:p>
                <a:r>
                  <a:rPr lang="en-US">
                    <a:noFill/>
                  </a:rPr>
                  <a:t> </a:t>
                </a:r>
              </a:p>
            </p:txBody>
          </p:sp>
        </mc:Fallback>
      </mc:AlternateContent>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474" y="933451"/>
            <a:ext cx="4114800" cy="56755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7459" y="933451"/>
            <a:ext cx="4114800" cy="5675587"/>
          </a:xfrm>
          <a:prstGeom prst="rect">
            <a:avLst/>
          </a:prstGeom>
        </p:spPr>
      </p:pic>
      <p:sp>
        <p:nvSpPr>
          <p:cNvPr id="10" name="Oval 9"/>
          <p:cNvSpPr/>
          <p:nvPr/>
        </p:nvSpPr>
        <p:spPr>
          <a:xfrm>
            <a:off x="3749026" y="1765242"/>
            <a:ext cx="202246"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87101" y="1521029"/>
            <a:ext cx="202246"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920771" y="1857678"/>
            <a:ext cx="202246"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333920" y="1742092"/>
            <a:ext cx="202246"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749026" y="3078041"/>
            <a:ext cx="202246"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91843" y="4448715"/>
            <a:ext cx="202246"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60650" y="4483440"/>
            <a:ext cx="202246"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038143" y="5865949"/>
            <a:ext cx="202246"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6442691" y="103822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6442691" y="1038226"/>
                <a:ext cx="1435640" cy="2862322"/>
              </a:xfrm>
              <a:prstGeom prst="rect">
                <a:avLst/>
              </a:prstGeom>
              <a:blipFill>
                <a:blip r:embed="rId5"/>
                <a:stretch>
                  <a:fillRect l="-3830" t="-1064" r="-4681" b="-2340"/>
                </a:stretch>
              </a:blipFill>
            </p:spPr>
            <p:txBody>
              <a:bodyPr/>
              <a:lstStyle/>
              <a:p>
                <a:r>
                  <a:rPr lang="en-US">
                    <a:noFill/>
                  </a:rPr>
                  <a:t> </a:t>
                </a:r>
              </a:p>
            </p:txBody>
          </p:sp>
        </mc:Fallback>
      </mc:AlternateContent>
    </p:spTree>
    <p:extLst>
      <p:ext uri="{BB962C8B-B14F-4D97-AF65-F5344CB8AC3E}">
        <p14:creationId xmlns:p14="http://schemas.microsoft.com/office/powerpoint/2010/main" val="4143671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S-NPP ATMS and </a:t>
            </a:r>
            <a:r>
              <a:rPr lang="en-US" sz="2800" dirty="0" err="1" smtClean="0"/>
              <a:t>Metop</a:t>
            </a:r>
            <a:r>
              <a:rPr lang="en-US" sz="2800" dirty="0" smtClean="0"/>
              <a:t>-B </a:t>
            </a:r>
            <a:r>
              <a:rPr lang="en-US" sz="2800" dirty="0"/>
              <a:t>AMSU-A/MHS </a:t>
            </a:r>
            <a:r>
              <a:rPr lang="en-US" sz="2800" dirty="0" smtClean="0"/>
              <a:t>Band </a:t>
            </a:r>
            <a:r>
              <a:rPr lang="en-US" sz="2800" dirty="0"/>
              <a:t>4</a:t>
            </a:r>
            <a:r>
              <a:rPr lang="en-US" sz="2800" dirty="0" smtClean="0"/>
              <a:t>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351237" y="933451"/>
                <a:ext cx="1306054" cy="2031325"/>
              </a:xfrm>
              <a:prstGeom prst="rect">
                <a:avLst/>
              </a:prstGeom>
              <a:noFill/>
            </p:spPr>
            <p:txBody>
              <a:bodyPr wrap="square" rtlCol="0">
                <a:spAutoFit/>
              </a:bodyPr>
              <a:lstStyle/>
              <a:p>
                <a:pPr algn="ctr"/>
                <a:r>
                  <a:rPr lang="en-US" dirty="0"/>
                  <a:t>Screening with </a:t>
                </a:r>
                <a:r>
                  <a:rPr lang="en-US" dirty="0" smtClean="0"/>
                  <a:t>SNO </a:t>
                </a:r>
                <a:r>
                  <a:rPr lang="en-US" dirty="0"/>
                  <a:t>Event Mean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Constant Ta Threshold (3 K)</a:t>
                </a:r>
              </a:p>
            </p:txBody>
          </p:sp>
        </mc:Choice>
        <mc:Fallback xmlns="">
          <p:sp>
            <p:nvSpPr>
              <p:cNvPr id="6" name="TextBox 5"/>
              <p:cNvSpPr txBox="1">
                <a:spLocks noRot="1" noChangeAspect="1" noMove="1" noResize="1" noEditPoints="1" noAdjustHandles="1" noChangeArrowheads="1" noChangeShapeType="1" noTextEdit="1"/>
              </p:cNvSpPr>
              <p:nvPr/>
            </p:nvSpPr>
            <p:spPr>
              <a:xfrm>
                <a:off x="351237" y="933451"/>
                <a:ext cx="1306054" cy="2031325"/>
              </a:xfrm>
              <a:prstGeom prst="rect">
                <a:avLst/>
              </a:prstGeom>
              <a:blipFill>
                <a:blip r:embed="rId2"/>
                <a:stretch>
                  <a:fillRect l="-3738" t="-1502" r="-7009" b="-3904"/>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962" y="933451"/>
            <a:ext cx="4114800" cy="56755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3631" y="933451"/>
            <a:ext cx="4114800" cy="5675587"/>
          </a:xfrm>
          <a:prstGeom prst="rect">
            <a:avLst/>
          </a:prstGeom>
        </p:spPr>
      </p:pic>
      <p:sp>
        <p:nvSpPr>
          <p:cNvPr id="16" name="Oval 15"/>
          <p:cNvSpPr/>
          <p:nvPr/>
        </p:nvSpPr>
        <p:spPr>
          <a:xfrm rot="1119247">
            <a:off x="2915399" y="1521029"/>
            <a:ext cx="394960" cy="1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704179">
            <a:off x="5481384" y="1610243"/>
            <a:ext cx="358886" cy="14210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187639">
            <a:off x="3383085" y="2332104"/>
            <a:ext cx="234111" cy="95274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187639">
            <a:off x="5748628" y="2555565"/>
            <a:ext cx="193174" cy="2743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187639">
            <a:off x="4847732" y="3371094"/>
            <a:ext cx="193174" cy="2743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3808298" y="2581779"/>
            <a:ext cx="1318661" cy="39581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187639">
            <a:off x="3115609" y="6096696"/>
            <a:ext cx="193174" cy="2743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187639">
            <a:off x="5313640" y="5876257"/>
            <a:ext cx="303000" cy="3717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6442691" y="103822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6442691" y="1038226"/>
                <a:ext cx="1435640" cy="2862322"/>
              </a:xfrm>
              <a:prstGeom prst="rect">
                <a:avLst/>
              </a:prstGeom>
              <a:blipFill>
                <a:blip r:embed="rId5"/>
                <a:stretch>
                  <a:fillRect l="-3830" t="-1064" r="-4681" b="-2340"/>
                </a:stretch>
              </a:blipFill>
            </p:spPr>
            <p:txBody>
              <a:bodyPr/>
              <a:lstStyle/>
              <a:p>
                <a:r>
                  <a:rPr lang="en-US">
                    <a:noFill/>
                  </a:rPr>
                  <a:t> </a:t>
                </a:r>
              </a:p>
            </p:txBody>
          </p:sp>
        </mc:Fallback>
      </mc:AlternateContent>
    </p:spTree>
    <p:extLst>
      <p:ext uri="{BB962C8B-B14F-4D97-AF65-F5344CB8AC3E}">
        <p14:creationId xmlns:p14="http://schemas.microsoft.com/office/powerpoint/2010/main" val="2049418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S-NPP ATMS and </a:t>
            </a:r>
            <a:r>
              <a:rPr lang="en-US" sz="2800" dirty="0" err="1" smtClean="0"/>
              <a:t>Metop</a:t>
            </a:r>
            <a:r>
              <a:rPr lang="en-US" sz="2800" dirty="0" smtClean="0"/>
              <a:t>-B </a:t>
            </a:r>
            <a:r>
              <a:rPr lang="en-US" sz="2800" dirty="0"/>
              <a:t>AMSU-A/MHS </a:t>
            </a:r>
            <a:r>
              <a:rPr lang="en-US" sz="2800" dirty="0" smtClean="0"/>
              <a:t>Band 5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46437" y="1247776"/>
                <a:ext cx="1306054" cy="2031325"/>
              </a:xfrm>
              <a:prstGeom prst="rect">
                <a:avLst/>
              </a:prstGeom>
              <a:noFill/>
            </p:spPr>
            <p:txBody>
              <a:bodyPr wrap="square" rtlCol="0">
                <a:spAutoFit/>
              </a:bodyPr>
              <a:lstStyle/>
              <a:p>
                <a:pPr algn="ctr"/>
                <a:r>
                  <a:rPr lang="en-US" dirty="0"/>
                  <a:t>Screening with </a:t>
                </a:r>
                <a:r>
                  <a:rPr lang="en-US" dirty="0" smtClean="0"/>
                  <a:t>SNO </a:t>
                </a:r>
                <a:r>
                  <a:rPr lang="en-US" dirty="0"/>
                  <a:t>Event Mean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Constant Ta Threshold (3 K)</a:t>
                </a:r>
              </a:p>
            </p:txBody>
          </p:sp>
        </mc:Choice>
        <mc:Fallback xmlns="">
          <p:sp>
            <p:nvSpPr>
              <p:cNvPr id="6" name="TextBox 5"/>
              <p:cNvSpPr txBox="1">
                <a:spLocks noRot="1" noChangeAspect="1" noMove="1" noResize="1" noEditPoints="1" noAdjustHandles="1" noChangeArrowheads="1" noChangeShapeType="1" noTextEdit="1"/>
              </p:cNvSpPr>
              <p:nvPr/>
            </p:nvSpPr>
            <p:spPr>
              <a:xfrm>
                <a:off x="46437" y="1247776"/>
                <a:ext cx="1306054" cy="2031325"/>
              </a:xfrm>
              <a:prstGeom prst="rect">
                <a:avLst/>
              </a:prstGeom>
              <a:blipFill>
                <a:blip r:embed="rId2"/>
                <a:stretch>
                  <a:fillRect l="-3738" t="-1802" r="-7009" b="-3904"/>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074" y="1018578"/>
            <a:ext cx="4572000" cy="52551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1018578"/>
            <a:ext cx="4572000" cy="5255175"/>
          </a:xfrm>
          <a:prstGeom prst="rect">
            <a:avLst/>
          </a:prstGeom>
        </p:spPr>
      </p:pic>
      <p:sp>
        <p:nvSpPr>
          <p:cNvPr id="19" name="Oval 18"/>
          <p:cNvSpPr/>
          <p:nvPr/>
        </p:nvSpPr>
        <p:spPr>
          <a:xfrm rot="16200000">
            <a:off x="3261037" y="141757"/>
            <a:ext cx="1180616" cy="42074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4156915">
            <a:off x="4769664" y="5366195"/>
            <a:ext cx="307935" cy="61236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187639">
            <a:off x="2663312" y="5834228"/>
            <a:ext cx="193174" cy="2743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6184358" y="1018578"/>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184358" y="1018578"/>
                <a:ext cx="1435640" cy="2862322"/>
              </a:xfrm>
              <a:prstGeom prst="rect">
                <a:avLst/>
              </a:prstGeom>
              <a:blipFill>
                <a:blip r:embed="rId5"/>
                <a:stretch>
                  <a:fillRect l="-3390" t="-1064" r="-4661" b="-2340"/>
                </a:stretch>
              </a:blipFill>
            </p:spPr>
            <p:txBody>
              <a:bodyPr/>
              <a:lstStyle/>
              <a:p>
                <a:r>
                  <a:rPr lang="en-US">
                    <a:noFill/>
                  </a:rPr>
                  <a:t> </a:t>
                </a:r>
              </a:p>
            </p:txBody>
          </p:sp>
        </mc:Fallback>
      </mc:AlternateContent>
    </p:spTree>
    <p:extLst>
      <p:ext uri="{BB962C8B-B14F-4D97-AF65-F5344CB8AC3E}">
        <p14:creationId xmlns:p14="http://schemas.microsoft.com/office/powerpoint/2010/main" val="1565980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75" y="107950"/>
            <a:ext cx="8991600" cy="901699"/>
          </a:xfrm>
        </p:spPr>
        <p:txBody>
          <a:bodyPr/>
          <a:lstStyle/>
          <a:p>
            <a:r>
              <a:rPr lang="en-US" dirty="0" smtClean="0"/>
              <a:t>ATMS and AMSU-A/MHS Specifications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66124732"/>
              </p:ext>
            </p:extLst>
          </p:nvPr>
        </p:nvGraphicFramePr>
        <p:xfrm>
          <a:off x="628126" y="937893"/>
          <a:ext cx="10515602" cy="5409665"/>
        </p:xfrm>
        <a:graphic>
          <a:graphicData uri="http://schemas.openxmlformats.org/drawingml/2006/table">
            <a:tbl>
              <a:tblPr firstRow="1" firstCol="1" lastRow="1" lastCol="1" bandRow="1" bandCol="1">
                <a:tableStyleId>{5940675A-B579-460E-94D1-54222C63F5DA}</a:tableStyleId>
              </a:tblPr>
              <a:tblGrid>
                <a:gridCol w="543449">
                  <a:extLst>
                    <a:ext uri="{9D8B030D-6E8A-4147-A177-3AD203B41FA5}">
                      <a16:colId xmlns:a16="http://schemas.microsoft.com/office/drawing/2014/main" val="1096250368"/>
                    </a:ext>
                  </a:extLst>
                </a:gridCol>
                <a:gridCol w="1152525">
                  <a:extLst>
                    <a:ext uri="{9D8B030D-6E8A-4147-A177-3AD203B41FA5}">
                      <a16:colId xmlns:a16="http://schemas.microsoft.com/office/drawing/2014/main" val="571958758"/>
                    </a:ext>
                  </a:extLst>
                </a:gridCol>
                <a:gridCol w="1066800">
                  <a:extLst>
                    <a:ext uri="{9D8B030D-6E8A-4147-A177-3AD203B41FA5}">
                      <a16:colId xmlns:a16="http://schemas.microsoft.com/office/drawing/2014/main" val="2681383846"/>
                    </a:ext>
                  </a:extLst>
                </a:gridCol>
                <a:gridCol w="419100">
                  <a:extLst>
                    <a:ext uri="{9D8B030D-6E8A-4147-A177-3AD203B41FA5}">
                      <a16:colId xmlns:a16="http://schemas.microsoft.com/office/drawing/2014/main" val="1134781005"/>
                    </a:ext>
                  </a:extLst>
                </a:gridCol>
                <a:gridCol w="1924050">
                  <a:extLst>
                    <a:ext uri="{9D8B030D-6E8A-4147-A177-3AD203B41FA5}">
                      <a16:colId xmlns:a16="http://schemas.microsoft.com/office/drawing/2014/main" val="4151276611"/>
                    </a:ext>
                  </a:extLst>
                </a:gridCol>
                <a:gridCol w="514350">
                  <a:extLst>
                    <a:ext uri="{9D8B030D-6E8A-4147-A177-3AD203B41FA5}">
                      <a16:colId xmlns:a16="http://schemas.microsoft.com/office/drawing/2014/main" val="980757894"/>
                    </a:ext>
                  </a:extLst>
                </a:gridCol>
                <a:gridCol w="1076325">
                  <a:extLst>
                    <a:ext uri="{9D8B030D-6E8A-4147-A177-3AD203B41FA5}">
                      <a16:colId xmlns:a16="http://schemas.microsoft.com/office/drawing/2014/main" val="2775722547"/>
                    </a:ext>
                  </a:extLst>
                </a:gridCol>
                <a:gridCol w="1343025">
                  <a:extLst>
                    <a:ext uri="{9D8B030D-6E8A-4147-A177-3AD203B41FA5}">
                      <a16:colId xmlns:a16="http://schemas.microsoft.com/office/drawing/2014/main" val="2177747614"/>
                    </a:ext>
                  </a:extLst>
                </a:gridCol>
                <a:gridCol w="514350">
                  <a:extLst>
                    <a:ext uri="{9D8B030D-6E8A-4147-A177-3AD203B41FA5}">
                      <a16:colId xmlns:a16="http://schemas.microsoft.com/office/drawing/2014/main" val="1700226572"/>
                    </a:ext>
                  </a:extLst>
                </a:gridCol>
                <a:gridCol w="1961628">
                  <a:extLst>
                    <a:ext uri="{9D8B030D-6E8A-4147-A177-3AD203B41FA5}">
                      <a16:colId xmlns:a16="http://schemas.microsoft.com/office/drawing/2014/main" val="3776339327"/>
                    </a:ext>
                  </a:extLst>
                </a:gridCol>
              </a:tblGrid>
              <a:tr h="357507">
                <a:tc gridSpan="5">
                  <a:txBody>
                    <a:bodyPr/>
                    <a:lstStyle/>
                    <a:p>
                      <a:pPr marL="0" marR="0" algn="ctr">
                        <a:lnSpc>
                          <a:spcPct val="100000"/>
                        </a:lnSpc>
                        <a:spcBef>
                          <a:spcPts val="0"/>
                        </a:spcBef>
                        <a:spcAft>
                          <a:spcPts val="0"/>
                        </a:spcAft>
                      </a:pPr>
                      <a:r>
                        <a:rPr lang="en-US" sz="1000" b="1" dirty="0" smtClean="0">
                          <a:effectLst/>
                          <a:latin typeface="Verdana" panose="020B0604030504040204" pitchFamily="34" charset="0"/>
                          <a:ea typeface="Verdana" panose="020B0604030504040204" pitchFamily="34" charset="0"/>
                          <a:cs typeface="Times New Roman" panose="02020603050405020304" pitchFamily="18" charset="0"/>
                        </a:rPr>
                        <a:t>ATMS</a:t>
                      </a:r>
                      <a:r>
                        <a:rPr lang="en-US" sz="1000" b="1" baseline="0" dirty="0" smtClean="0">
                          <a:effectLst/>
                          <a:latin typeface="Verdana" panose="020B0604030504040204" pitchFamily="34" charset="0"/>
                          <a:ea typeface="Verdana" panose="020B0604030504040204" pitchFamily="34" charset="0"/>
                          <a:cs typeface="Times New Roman" panose="02020603050405020304" pitchFamily="18" charset="0"/>
                        </a:rPr>
                        <a:t> Specifications</a:t>
                      </a:r>
                      <a:endParaRPr lang="en-US" sz="1000" b="1"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1">
                        <a:lumMod val="40000"/>
                        <a:lumOff val="60000"/>
                      </a:schemeClr>
                    </a:solidFill>
                  </a:tcPr>
                </a:tc>
                <a:tc hMerge="1">
                  <a:txBody>
                    <a:bodyPr/>
                    <a:lstStyle/>
                    <a:p>
                      <a:pPr marL="0" marR="0" algn="ctr">
                        <a:lnSpc>
                          <a:spcPct val="100000"/>
                        </a:lnSpc>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1380" marR="31380" marT="0" marB="0">
                    <a:solidFill>
                      <a:schemeClr val="accent1">
                        <a:lumMod val="40000"/>
                        <a:lumOff val="60000"/>
                      </a:schemeClr>
                    </a:solidFill>
                  </a:tcPr>
                </a:tc>
                <a:tc hMerge="1">
                  <a:txBody>
                    <a:bodyPr/>
                    <a:lstStyle/>
                    <a:p>
                      <a:pPr marL="0" marR="0" algn="ctr">
                        <a:lnSpc>
                          <a:spcPct val="100000"/>
                        </a:lnSpc>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1380" marR="31380" marT="0" marB="0">
                    <a:solidFill>
                      <a:schemeClr val="accent1">
                        <a:lumMod val="40000"/>
                        <a:lumOff val="60000"/>
                      </a:schemeClr>
                    </a:solidFill>
                  </a:tcPr>
                </a:tc>
                <a:tc hMerge="1">
                  <a:txBody>
                    <a:bodyPr/>
                    <a:lstStyle/>
                    <a:p>
                      <a:pPr marL="0" marR="0" algn="ctr">
                        <a:lnSpc>
                          <a:spcPct val="100000"/>
                        </a:lnSpc>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1380" marR="31380" marT="0" marB="0">
                    <a:solidFill>
                      <a:schemeClr val="accent1">
                        <a:lumMod val="40000"/>
                        <a:lumOff val="60000"/>
                      </a:schemeClr>
                    </a:solidFill>
                  </a:tcPr>
                </a:tc>
                <a:tc hMerge="1">
                  <a:txBody>
                    <a:bodyPr/>
                    <a:lstStyle/>
                    <a:p>
                      <a:pPr marL="0" marR="0" algn="ctr">
                        <a:lnSpc>
                          <a:spcPct val="100000"/>
                        </a:lnSpc>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1380" marR="31380" marT="0" marB="0">
                    <a:solidFill>
                      <a:schemeClr val="accent1">
                        <a:lumMod val="40000"/>
                        <a:lumOff val="60000"/>
                      </a:schemeClr>
                    </a:solidFill>
                  </a:tcPr>
                </a:tc>
                <a:tc gridSpan="5">
                  <a:txBody>
                    <a:bodyPr/>
                    <a:lstStyle/>
                    <a:p>
                      <a:pPr marL="0" marR="0" algn="ctr">
                        <a:lnSpc>
                          <a:spcPct val="100000"/>
                        </a:lnSpc>
                        <a:spcBef>
                          <a:spcPts val="0"/>
                        </a:spcBef>
                        <a:spcAft>
                          <a:spcPts val="0"/>
                        </a:spcAft>
                      </a:pPr>
                      <a:r>
                        <a:rPr lang="en-US" sz="1000" b="1" dirty="0" smtClean="0">
                          <a:effectLst/>
                          <a:latin typeface="Verdana" panose="020B0604030504040204" pitchFamily="34" charset="0"/>
                          <a:ea typeface="Verdana" panose="020B0604030504040204" pitchFamily="34" charset="0"/>
                          <a:cs typeface="Times New Roman" panose="02020603050405020304" pitchFamily="18" charset="0"/>
                        </a:rPr>
                        <a:t>AMSU-A</a:t>
                      </a:r>
                      <a:r>
                        <a:rPr lang="en-US" sz="1000" b="1" baseline="0" dirty="0" smtClean="0">
                          <a:effectLst/>
                          <a:latin typeface="Verdana" panose="020B0604030504040204" pitchFamily="34" charset="0"/>
                          <a:ea typeface="Verdana" panose="020B0604030504040204" pitchFamily="34" charset="0"/>
                          <a:cs typeface="Times New Roman" panose="02020603050405020304" pitchFamily="18" charset="0"/>
                        </a:rPr>
                        <a:t>/MHS Specifications</a:t>
                      </a:r>
                      <a:endParaRPr lang="en-US" sz="1000" b="1"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1">
                        <a:lumMod val="40000"/>
                        <a:lumOff val="60000"/>
                      </a:schemeClr>
                    </a:solidFill>
                  </a:tcPr>
                </a:tc>
                <a:tc hMerge="1">
                  <a:txBody>
                    <a:bodyPr/>
                    <a:lstStyle/>
                    <a:p>
                      <a:pPr marL="0" marR="0" algn="ctr">
                        <a:lnSpc>
                          <a:spcPct val="100000"/>
                        </a:lnSpc>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1380" marR="31380" marT="0" marB="0">
                    <a:solidFill>
                      <a:schemeClr val="accent1">
                        <a:lumMod val="40000"/>
                        <a:lumOff val="60000"/>
                      </a:schemeClr>
                    </a:solidFill>
                  </a:tcPr>
                </a:tc>
                <a:tc hMerge="1">
                  <a:txBody>
                    <a:bodyPr/>
                    <a:lstStyle/>
                    <a:p>
                      <a:pPr marL="0" marR="0" algn="ctr">
                        <a:lnSpc>
                          <a:spcPct val="100000"/>
                        </a:lnSpc>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1380" marR="31380" marT="0" marB="0">
                    <a:solidFill>
                      <a:schemeClr val="accent1">
                        <a:lumMod val="40000"/>
                        <a:lumOff val="60000"/>
                      </a:schemeClr>
                    </a:solidFill>
                  </a:tcPr>
                </a:tc>
                <a:tc hMerge="1">
                  <a:txBody>
                    <a:bodyPr/>
                    <a:lstStyle/>
                    <a:p>
                      <a:pPr marL="0" marR="0" algn="ctr">
                        <a:lnSpc>
                          <a:spcPct val="100000"/>
                        </a:lnSpc>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1380" marR="31380" marT="0" marB="0">
                    <a:solidFill>
                      <a:schemeClr val="accent1">
                        <a:lumMod val="40000"/>
                        <a:lumOff val="60000"/>
                      </a:schemeClr>
                    </a:solidFill>
                  </a:tcPr>
                </a:tc>
                <a:tc hMerge="1">
                  <a:txBody>
                    <a:bodyPr/>
                    <a:lstStyle/>
                    <a:p>
                      <a:pPr marL="0" marR="0" algn="ctr">
                        <a:lnSpc>
                          <a:spcPct val="100000"/>
                        </a:lnSpc>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1380" marR="31380" marT="0" marB="0">
                    <a:solidFill>
                      <a:schemeClr val="accent1">
                        <a:lumMod val="40000"/>
                        <a:lumOff val="60000"/>
                      </a:schemeClr>
                    </a:solidFill>
                  </a:tcPr>
                </a:tc>
                <a:extLst>
                  <a:ext uri="{0D108BD9-81ED-4DB2-BD59-A6C34878D82A}">
                    <a16:rowId xmlns:a16="http://schemas.microsoft.com/office/drawing/2014/main" val="1537724525"/>
                  </a:ext>
                </a:extLst>
              </a:tr>
              <a:tr h="744905">
                <a:tc>
                  <a:txBody>
                    <a:bodyPr/>
                    <a:lstStyle/>
                    <a:p>
                      <a:pPr marL="0" marR="0" algn="ctr">
                        <a:lnSpc>
                          <a:spcPct val="100000"/>
                        </a:lnSpc>
                        <a:spcBef>
                          <a:spcPts val="0"/>
                        </a:spcBef>
                        <a:spcAft>
                          <a:spcPts val="0"/>
                        </a:spcAft>
                      </a:pPr>
                      <a:r>
                        <a:rPr lang="en-US" sz="1000" b="1" dirty="0" err="1" smtClean="0">
                          <a:effectLst/>
                          <a:latin typeface="Verdana" panose="020B0604030504040204" pitchFamily="34" charset="0"/>
                          <a:ea typeface="Verdana" panose="020B0604030504040204" pitchFamily="34" charset="0"/>
                        </a:rPr>
                        <a:t>Ch</a:t>
                      </a:r>
                      <a:r>
                        <a:rPr lang="en-US" sz="1000" b="1" dirty="0" smtClean="0">
                          <a:effectLst/>
                          <a:latin typeface="Verdana" panose="020B0604030504040204" pitchFamily="34" charset="0"/>
                          <a:ea typeface="Verdana" panose="020B0604030504040204" pitchFamily="34" charset="0"/>
                        </a:rPr>
                        <a:t> #</a:t>
                      </a:r>
                      <a:endParaRPr lang="en-US" sz="1000" b="1"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1">
                        <a:lumMod val="40000"/>
                        <a:lumOff val="60000"/>
                      </a:schemeClr>
                    </a:solidFill>
                  </a:tcPr>
                </a:tc>
                <a:tc>
                  <a:txBody>
                    <a:bodyPr/>
                    <a:lstStyle/>
                    <a:p>
                      <a:pPr marL="0" marR="0" algn="ctr">
                        <a:lnSpc>
                          <a:spcPct val="100000"/>
                        </a:lnSpc>
                        <a:spcBef>
                          <a:spcPts val="0"/>
                        </a:spcBef>
                        <a:spcAft>
                          <a:spcPts val="0"/>
                        </a:spcAft>
                      </a:pPr>
                      <a:r>
                        <a:rPr lang="en-US" sz="1000" b="1" dirty="0">
                          <a:effectLst/>
                          <a:latin typeface="Verdana" panose="020B0604030504040204" pitchFamily="34" charset="0"/>
                          <a:ea typeface="Verdana" panose="020B0604030504040204" pitchFamily="34" charset="0"/>
                        </a:rPr>
                        <a:t>Central Frequency (MHz)</a:t>
                      </a:r>
                      <a:endParaRPr lang="en-US" sz="1000" b="1"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1">
                        <a:lumMod val="40000"/>
                        <a:lumOff val="60000"/>
                      </a:schemeClr>
                    </a:solidFill>
                  </a:tcPr>
                </a:tc>
                <a:tc>
                  <a:txBody>
                    <a:bodyPr/>
                    <a:lstStyle/>
                    <a:p>
                      <a:pPr marL="0" marR="0" algn="ctr">
                        <a:lnSpc>
                          <a:spcPct val="100000"/>
                        </a:lnSpc>
                        <a:spcBef>
                          <a:spcPts val="0"/>
                        </a:spcBef>
                        <a:spcAft>
                          <a:spcPts val="0"/>
                        </a:spcAft>
                      </a:pPr>
                      <a:r>
                        <a:rPr lang="en-US" sz="1000" b="1" dirty="0">
                          <a:effectLst/>
                          <a:latin typeface="Verdana" panose="020B0604030504040204" pitchFamily="34" charset="0"/>
                          <a:ea typeface="Verdana" panose="020B0604030504040204" pitchFamily="34" charset="0"/>
                        </a:rPr>
                        <a:t>Specified   NEDT / Accuracy </a:t>
                      </a:r>
                    </a:p>
                    <a:p>
                      <a:pPr marL="0" marR="0" algn="ctr">
                        <a:lnSpc>
                          <a:spcPct val="100000"/>
                        </a:lnSpc>
                        <a:spcBef>
                          <a:spcPts val="0"/>
                        </a:spcBef>
                        <a:spcAft>
                          <a:spcPts val="0"/>
                        </a:spcAft>
                      </a:pPr>
                      <a:r>
                        <a:rPr lang="en-US" sz="1000" b="1" dirty="0">
                          <a:effectLst/>
                          <a:latin typeface="Verdana" panose="020B0604030504040204" pitchFamily="34" charset="0"/>
                          <a:ea typeface="Verdana" panose="020B0604030504040204" pitchFamily="34" charset="0"/>
                        </a:rPr>
                        <a:t>(K)</a:t>
                      </a:r>
                      <a:endParaRPr lang="en-US" sz="1000" b="1"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1">
                        <a:lumMod val="40000"/>
                        <a:lumOff val="60000"/>
                      </a:schemeClr>
                    </a:solidFill>
                  </a:tcPr>
                </a:tc>
                <a:tc>
                  <a:txBody>
                    <a:bodyPr/>
                    <a:lstStyle/>
                    <a:p>
                      <a:pPr marL="0" marR="0" algn="ctr">
                        <a:lnSpc>
                          <a:spcPct val="100000"/>
                        </a:lnSpc>
                        <a:spcBef>
                          <a:spcPts val="0"/>
                        </a:spcBef>
                        <a:spcAft>
                          <a:spcPts val="0"/>
                        </a:spcAft>
                      </a:pPr>
                      <a:r>
                        <a:rPr lang="en-US" sz="1000" b="1" dirty="0" smtClean="0">
                          <a:effectLst/>
                          <a:latin typeface="Verdana" panose="020B0604030504040204" pitchFamily="34" charset="0"/>
                          <a:ea typeface="Verdana" panose="020B0604030504040204" pitchFamily="34" charset="0"/>
                        </a:rPr>
                        <a:t>Pol</a:t>
                      </a:r>
                      <a:endParaRPr lang="en-US" sz="1000" b="1"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effectLst/>
                          <a:latin typeface="Verdana" panose="020B0604030504040204" pitchFamily="34" charset="0"/>
                          <a:ea typeface="Verdana" panose="020B0604030504040204" pitchFamily="34" charset="0"/>
                        </a:rPr>
                        <a:t>3dB </a:t>
                      </a:r>
                      <a:r>
                        <a:rPr lang="en-US" sz="1000" b="1" dirty="0" err="1">
                          <a:effectLst/>
                          <a:latin typeface="Verdana" panose="020B0604030504040204" pitchFamily="34" charset="0"/>
                          <a:ea typeface="Verdana" panose="020B0604030504040204" pitchFamily="34" charset="0"/>
                        </a:rPr>
                        <a:t>Beamwidth</a:t>
                      </a:r>
                      <a:r>
                        <a:rPr lang="en-US" sz="1000" b="1" dirty="0">
                          <a:effectLst/>
                          <a:latin typeface="Verdana" panose="020B0604030504040204" pitchFamily="34" charset="0"/>
                          <a:ea typeface="Verdana" panose="020B0604030504040204" pitchFamily="34" charset="0"/>
                        </a:rPr>
                        <a:t> (Cross- and Along-Track) and </a:t>
                      </a:r>
                      <a:r>
                        <a:rPr lang="en-US" sz="1000" b="1" dirty="0" smtClean="0">
                          <a:effectLst/>
                          <a:latin typeface="Verdana" panose="020B0604030504040204" pitchFamily="34" charset="0"/>
                          <a:ea typeface="Verdana" panose="020B0604030504040204" pitchFamily="34" charset="0"/>
                        </a:rPr>
                        <a:t>FOV Size</a:t>
                      </a:r>
                    </a:p>
                    <a:p>
                      <a:pPr marL="0" marR="0" algn="ctr">
                        <a:lnSpc>
                          <a:spcPct val="100000"/>
                        </a:lnSpc>
                        <a:spcBef>
                          <a:spcPts val="0"/>
                        </a:spcBef>
                        <a:spcAft>
                          <a:spcPts val="0"/>
                        </a:spcAft>
                      </a:pPr>
                      <a:r>
                        <a:rPr lang="en-US" sz="1000" b="1" dirty="0" smtClean="0">
                          <a:effectLst/>
                          <a:latin typeface="Verdana" panose="020B0604030504040204" pitchFamily="34" charset="0"/>
                          <a:ea typeface="Verdana" panose="020B0604030504040204" pitchFamily="34" charset="0"/>
                        </a:rPr>
                        <a:t>at </a:t>
                      </a:r>
                      <a:r>
                        <a:rPr lang="en-US" sz="1000" b="1" dirty="0">
                          <a:effectLst/>
                          <a:latin typeface="Verdana" panose="020B0604030504040204" pitchFamily="34" charset="0"/>
                          <a:ea typeface="Verdana" panose="020B0604030504040204" pitchFamily="34" charset="0"/>
                        </a:rPr>
                        <a:t>Nadir </a:t>
                      </a:r>
                      <a:r>
                        <a:rPr lang="en-US" sz="1000" b="1" dirty="0" smtClean="0">
                          <a:effectLst/>
                          <a:latin typeface="Verdana" panose="020B0604030504040204" pitchFamily="34" charset="0"/>
                          <a:ea typeface="Verdana" panose="020B0604030504040204" pitchFamily="34" charset="0"/>
                        </a:rPr>
                        <a:t>(</a:t>
                      </a:r>
                      <a:r>
                        <a:rPr lang="en-US" sz="1000" b="1" dirty="0" err="1">
                          <a:effectLst/>
                          <a:latin typeface="Verdana" panose="020B0604030504040204" pitchFamily="34" charset="0"/>
                          <a:ea typeface="Verdana" panose="020B0604030504040204" pitchFamily="34" charset="0"/>
                        </a:rPr>
                        <a:t>deg</a:t>
                      </a:r>
                      <a:r>
                        <a:rPr lang="en-US" sz="1000" b="1" dirty="0">
                          <a:effectLst/>
                          <a:latin typeface="Verdana" panose="020B0604030504040204" pitchFamily="34" charset="0"/>
                          <a:ea typeface="Verdana" panose="020B0604030504040204" pitchFamily="34" charset="0"/>
                        </a:rPr>
                        <a:t> &amp; km)</a:t>
                      </a:r>
                      <a:endParaRPr lang="en-US" sz="1000" b="1"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1">
                        <a:lumMod val="40000"/>
                        <a:lumOff val="60000"/>
                      </a:schemeClr>
                    </a:solidFill>
                  </a:tcPr>
                </a:tc>
                <a:tc>
                  <a:txBody>
                    <a:bodyPr/>
                    <a:lstStyle/>
                    <a:p>
                      <a:pPr marL="0" marR="0" algn="ctr">
                        <a:lnSpc>
                          <a:spcPct val="100000"/>
                        </a:lnSpc>
                        <a:spcBef>
                          <a:spcPts val="0"/>
                        </a:spcBef>
                        <a:spcAft>
                          <a:spcPts val="0"/>
                        </a:spcAft>
                      </a:pPr>
                      <a:r>
                        <a:rPr lang="en-US" sz="1000" b="1" dirty="0" err="1" smtClean="0">
                          <a:effectLst/>
                          <a:latin typeface="Verdana" panose="020B0604030504040204" pitchFamily="34" charset="0"/>
                          <a:ea typeface="Verdana" panose="020B0604030504040204" pitchFamily="34" charset="0"/>
                        </a:rPr>
                        <a:t>Ch</a:t>
                      </a:r>
                      <a:r>
                        <a:rPr lang="en-US" sz="1000" b="1" dirty="0" smtClean="0">
                          <a:effectLst/>
                          <a:latin typeface="Verdana" panose="020B0604030504040204" pitchFamily="34" charset="0"/>
                          <a:ea typeface="Verdana" panose="020B0604030504040204" pitchFamily="34" charset="0"/>
                        </a:rPr>
                        <a:t> #</a:t>
                      </a:r>
                      <a:endParaRPr lang="en-US" sz="1000" b="1"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1">
                        <a:lumMod val="40000"/>
                        <a:lumOff val="60000"/>
                      </a:schemeClr>
                    </a:solidFill>
                  </a:tcPr>
                </a:tc>
                <a:tc>
                  <a:txBody>
                    <a:bodyPr/>
                    <a:lstStyle/>
                    <a:p>
                      <a:pPr marL="0" marR="0" algn="ctr">
                        <a:lnSpc>
                          <a:spcPct val="100000"/>
                        </a:lnSpc>
                        <a:spcBef>
                          <a:spcPts val="0"/>
                        </a:spcBef>
                        <a:spcAft>
                          <a:spcPts val="0"/>
                        </a:spcAft>
                      </a:pPr>
                      <a:r>
                        <a:rPr lang="en-US" sz="1000" b="1" dirty="0">
                          <a:effectLst/>
                          <a:latin typeface="Verdana" panose="020B0604030504040204" pitchFamily="34" charset="0"/>
                          <a:ea typeface="Verdana" panose="020B0604030504040204" pitchFamily="34" charset="0"/>
                        </a:rPr>
                        <a:t>Central Frequency (MHz)</a:t>
                      </a:r>
                      <a:endParaRPr lang="en-US" sz="1000" b="1"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1">
                        <a:lumMod val="40000"/>
                        <a:lumOff val="60000"/>
                      </a:schemeClr>
                    </a:solidFill>
                  </a:tcPr>
                </a:tc>
                <a:tc>
                  <a:txBody>
                    <a:bodyPr/>
                    <a:lstStyle/>
                    <a:p>
                      <a:pPr marL="0" marR="0" algn="ctr">
                        <a:lnSpc>
                          <a:spcPct val="100000"/>
                        </a:lnSpc>
                        <a:spcBef>
                          <a:spcPts val="0"/>
                        </a:spcBef>
                        <a:spcAft>
                          <a:spcPts val="0"/>
                        </a:spcAft>
                      </a:pPr>
                      <a:r>
                        <a:rPr lang="en-US" sz="1000" b="1" dirty="0">
                          <a:effectLst/>
                          <a:latin typeface="Verdana" panose="020B0604030504040204" pitchFamily="34" charset="0"/>
                          <a:ea typeface="Verdana" panose="020B0604030504040204" pitchFamily="34" charset="0"/>
                        </a:rPr>
                        <a:t>Specified   NEDT / Accuracy </a:t>
                      </a:r>
                    </a:p>
                    <a:p>
                      <a:pPr marL="0" marR="0" algn="ctr">
                        <a:lnSpc>
                          <a:spcPct val="100000"/>
                        </a:lnSpc>
                        <a:spcBef>
                          <a:spcPts val="0"/>
                        </a:spcBef>
                        <a:spcAft>
                          <a:spcPts val="0"/>
                        </a:spcAft>
                      </a:pPr>
                      <a:r>
                        <a:rPr lang="en-US" sz="1000" b="1" dirty="0">
                          <a:effectLst/>
                          <a:latin typeface="Verdana" panose="020B0604030504040204" pitchFamily="34" charset="0"/>
                          <a:ea typeface="Verdana" panose="020B0604030504040204" pitchFamily="34" charset="0"/>
                        </a:rPr>
                        <a:t>(K)</a:t>
                      </a:r>
                      <a:endParaRPr lang="en-US" sz="1000" b="1"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1">
                        <a:lumMod val="40000"/>
                        <a:lumOff val="60000"/>
                      </a:schemeClr>
                    </a:solidFill>
                  </a:tcPr>
                </a:tc>
                <a:tc>
                  <a:txBody>
                    <a:bodyPr/>
                    <a:lstStyle/>
                    <a:p>
                      <a:pPr marL="0" marR="0" algn="ctr">
                        <a:lnSpc>
                          <a:spcPct val="100000"/>
                        </a:lnSpc>
                        <a:spcBef>
                          <a:spcPts val="0"/>
                        </a:spcBef>
                        <a:spcAft>
                          <a:spcPts val="0"/>
                        </a:spcAft>
                      </a:pPr>
                      <a:r>
                        <a:rPr lang="en-US" sz="1000" b="1" dirty="0" smtClean="0">
                          <a:effectLst/>
                          <a:latin typeface="Verdana" panose="020B0604030504040204" pitchFamily="34" charset="0"/>
                          <a:ea typeface="Verdana" panose="020B0604030504040204" pitchFamily="34" charset="0"/>
                        </a:rPr>
                        <a:t>Pol</a:t>
                      </a:r>
                      <a:endParaRPr lang="en-US" sz="1000" b="1"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effectLst/>
                          <a:latin typeface="Verdana" panose="020B0604030504040204" pitchFamily="34" charset="0"/>
                          <a:ea typeface="Verdana" panose="020B0604030504040204" pitchFamily="34" charset="0"/>
                        </a:rPr>
                        <a:t>3dB </a:t>
                      </a:r>
                      <a:r>
                        <a:rPr lang="en-US" sz="1000" b="1" dirty="0" err="1">
                          <a:effectLst/>
                          <a:latin typeface="Verdana" panose="020B0604030504040204" pitchFamily="34" charset="0"/>
                          <a:ea typeface="Verdana" panose="020B0604030504040204" pitchFamily="34" charset="0"/>
                        </a:rPr>
                        <a:t>Beamwidth</a:t>
                      </a:r>
                      <a:r>
                        <a:rPr lang="en-US" sz="1000" b="1" dirty="0">
                          <a:effectLst/>
                          <a:latin typeface="Verdana" panose="020B0604030504040204" pitchFamily="34" charset="0"/>
                          <a:ea typeface="Verdana" panose="020B0604030504040204" pitchFamily="34" charset="0"/>
                        </a:rPr>
                        <a:t> </a:t>
                      </a:r>
                      <a:r>
                        <a:rPr lang="en-US" sz="1000" b="1" dirty="0" smtClean="0">
                          <a:effectLst/>
                          <a:latin typeface="Verdana" panose="020B0604030504040204" pitchFamily="34" charset="0"/>
                          <a:ea typeface="Verdana" panose="020B0604030504040204" pitchFamily="34" charset="0"/>
                        </a:rPr>
                        <a:t>and FOV Size</a:t>
                      </a:r>
                    </a:p>
                    <a:p>
                      <a:pPr marL="0" marR="0" algn="ctr">
                        <a:lnSpc>
                          <a:spcPct val="100000"/>
                        </a:lnSpc>
                        <a:spcBef>
                          <a:spcPts val="0"/>
                        </a:spcBef>
                        <a:spcAft>
                          <a:spcPts val="0"/>
                        </a:spcAft>
                      </a:pPr>
                      <a:r>
                        <a:rPr lang="en-US" sz="1000" b="1" dirty="0" smtClean="0">
                          <a:effectLst/>
                          <a:latin typeface="Verdana" panose="020B0604030504040204" pitchFamily="34" charset="0"/>
                          <a:ea typeface="Verdana" panose="020B0604030504040204" pitchFamily="34" charset="0"/>
                        </a:rPr>
                        <a:t>at </a:t>
                      </a:r>
                      <a:r>
                        <a:rPr lang="en-US" sz="1000" b="1" dirty="0">
                          <a:effectLst/>
                          <a:latin typeface="Verdana" panose="020B0604030504040204" pitchFamily="34" charset="0"/>
                          <a:ea typeface="Verdana" panose="020B0604030504040204" pitchFamily="34" charset="0"/>
                        </a:rPr>
                        <a:t>Nadir </a:t>
                      </a:r>
                      <a:r>
                        <a:rPr lang="en-US" sz="1000" b="1" dirty="0" smtClean="0">
                          <a:effectLst/>
                          <a:latin typeface="Verdana" panose="020B0604030504040204" pitchFamily="34" charset="0"/>
                          <a:ea typeface="Verdana" panose="020B0604030504040204" pitchFamily="34" charset="0"/>
                        </a:rPr>
                        <a:t>(</a:t>
                      </a:r>
                      <a:r>
                        <a:rPr lang="en-US" sz="1000" b="1" dirty="0" err="1">
                          <a:effectLst/>
                          <a:latin typeface="Verdana" panose="020B0604030504040204" pitchFamily="34" charset="0"/>
                          <a:ea typeface="Verdana" panose="020B0604030504040204" pitchFamily="34" charset="0"/>
                        </a:rPr>
                        <a:t>deg</a:t>
                      </a:r>
                      <a:r>
                        <a:rPr lang="en-US" sz="1000" b="1" dirty="0">
                          <a:effectLst/>
                          <a:latin typeface="Verdana" panose="020B0604030504040204" pitchFamily="34" charset="0"/>
                          <a:ea typeface="Verdana" panose="020B0604030504040204" pitchFamily="34" charset="0"/>
                        </a:rPr>
                        <a:t> &amp; km)</a:t>
                      </a:r>
                      <a:endParaRPr lang="en-US" sz="1000" b="1"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1">
                        <a:lumMod val="40000"/>
                        <a:lumOff val="60000"/>
                      </a:schemeClr>
                    </a:solidFill>
                  </a:tcPr>
                </a:tc>
                <a:extLst>
                  <a:ext uri="{0D108BD9-81ED-4DB2-BD59-A6C34878D82A}">
                    <a16:rowId xmlns:a16="http://schemas.microsoft.com/office/drawing/2014/main" val="352670088"/>
                  </a:ext>
                </a:extLst>
              </a:tr>
              <a:tr h="186226">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1</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23800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0.70 / 1.0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V</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6.3 / 5.2 &amp; 75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A-1</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23800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cs typeface="Times New Roman" panose="02020603050405020304" pitchFamily="18" charset="0"/>
                        </a:rPr>
                        <a:t>0.30 / 1.0</a:t>
                      </a:r>
                    </a:p>
                  </a:txBody>
                  <a:tcPr marL="68580" marR="685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V</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cs typeface="Times New Roman" panose="02020603050405020304" pitchFamily="18" charset="0"/>
                        </a:rPr>
                        <a:t>3.3 &amp; 50</a:t>
                      </a:r>
                    </a:p>
                  </a:txBody>
                  <a:tcPr marL="68580" marR="68580" marT="0" marB="0">
                    <a:solidFill>
                      <a:schemeClr val="accent6">
                        <a:lumMod val="20000"/>
                        <a:lumOff val="80000"/>
                      </a:schemeClr>
                    </a:solidFill>
                  </a:tcPr>
                </a:tc>
                <a:extLst>
                  <a:ext uri="{0D108BD9-81ED-4DB2-BD59-A6C34878D82A}">
                    <a16:rowId xmlns:a16="http://schemas.microsoft.com/office/drawing/2014/main" val="1450285591"/>
                  </a:ext>
                </a:extLst>
              </a:tr>
              <a:tr h="186226">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2</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31400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0.80 / 1.0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V</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6.3 / 5.2 &amp; 75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A-2</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31400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cs typeface="Times New Roman" panose="02020603050405020304" pitchFamily="18" charset="0"/>
                        </a:rPr>
                        <a:t>0.30 / 1.0</a:t>
                      </a:r>
                    </a:p>
                  </a:txBody>
                  <a:tcPr marL="68580" marR="685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V</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cs typeface="Times New Roman" panose="02020603050405020304" pitchFamily="18" charset="0"/>
                        </a:rPr>
                        <a:t>3.3 &amp; 50</a:t>
                      </a:r>
                    </a:p>
                  </a:txBody>
                  <a:tcPr marL="68580" marR="68580" marT="0" marB="0">
                    <a:solidFill>
                      <a:schemeClr val="accent6">
                        <a:lumMod val="20000"/>
                        <a:lumOff val="80000"/>
                      </a:schemeClr>
                    </a:solidFill>
                  </a:tcPr>
                </a:tc>
                <a:extLst>
                  <a:ext uri="{0D108BD9-81ED-4DB2-BD59-A6C34878D82A}">
                    <a16:rowId xmlns:a16="http://schemas.microsoft.com/office/drawing/2014/main" val="1199411062"/>
                  </a:ext>
                </a:extLst>
              </a:tr>
              <a:tr h="186226">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3</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50300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0.9 / 0.75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H</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3.3 / 2.2 &amp; 32</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A-3</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50300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cs typeface="Times New Roman" panose="02020603050405020304" pitchFamily="18" charset="0"/>
                        </a:rPr>
                        <a:t>0.40 / 1.0</a:t>
                      </a:r>
                    </a:p>
                  </a:txBody>
                  <a:tcPr marL="68580" marR="685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V</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cs typeface="Times New Roman" panose="02020603050405020304" pitchFamily="18" charset="0"/>
                        </a:rPr>
                        <a:t>3.3 &amp; 50</a:t>
                      </a:r>
                    </a:p>
                  </a:txBody>
                  <a:tcPr marL="68580" marR="68580" marT="0" marB="0">
                    <a:solidFill>
                      <a:schemeClr val="accent6">
                        <a:lumMod val="20000"/>
                        <a:lumOff val="80000"/>
                      </a:schemeClr>
                    </a:solidFill>
                  </a:tcPr>
                </a:tc>
                <a:extLst>
                  <a:ext uri="{0D108BD9-81ED-4DB2-BD59-A6C34878D82A}">
                    <a16:rowId xmlns:a16="http://schemas.microsoft.com/office/drawing/2014/main" val="2987786493"/>
                  </a:ext>
                </a:extLst>
              </a:tr>
              <a:tr h="186226">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4</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51760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0.7 / 0.75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H</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3.3 / 2.2 &amp; 32</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4054135"/>
                  </a:ext>
                </a:extLst>
              </a:tr>
              <a:tr h="186226">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52800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0.7 / 0.75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H</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3.3 / 2.2 &amp; 32 </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A-4</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52800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cs typeface="Times New Roman" panose="02020603050405020304" pitchFamily="18" charset="0"/>
                        </a:rPr>
                        <a:t>0.25 / 1.0</a:t>
                      </a:r>
                    </a:p>
                  </a:txBody>
                  <a:tcPr marL="68580" marR="685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V</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cs typeface="Times New Roman" panose="02020603050405020304" pitchFamily="18" charset="0"/>
                        </a:rPr>
                        <a:t>3.3 &amp; 50</a:t>
                      </a:r>
                    </a:p>
                  </a:txBody>
                  <a:tcPr marL="68580" marR="68580" marT="0" marB="0">
                    <a:solidFill>
                      <a:schemeClr val="accent6">
                        <a:lumMod val="20000"/>
                        <a:lumOff val="80000"/>
                      </a:schemeClr>
                    </a:solidFill>
                  </a:tcPr>
                </a:tc>
                <a:extLst>
                  <a:ext uri="{0D108BD9-81ED-4DB2-BD59-A6C34878D82A}">
                    <a16:rowId xmlns:a16="http://schemas.microsoft.com/office/drawing/2014/main" val="700478179"/>
                  </a:ext>
                </a:extLst>
              </a:tr>
              <a:tr h="186226">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6</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53596±115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0.7 / 0.75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H</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3.3 / 2.2 &amp; 32 </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A-5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53596±115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cs typeface="Times New Roman" panose="02020603050405020304" pitchFamily="18" charset="0"/>
                        </a:rPr>
                        <a:t>0.25 / 1.0</a:t>
                      </a:r>
                    </a:p>
                  </a:txBody>
                  <a:tcPr marL="68580" marR="685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cs typeface="Times New Roman" panose="02020603050405020304" pitchFamily="18" charset="0"/>
                        </a:rPr>
                        <a:t>3.3 &amp; 50</a:t>
                      </a:r>
                    </a:p>
                  </a:txBody>
                  <a:tcPr marL="68580" marR="68580" marT="0" marB="0">
                    <a:solidFill>
                      <a:schemeClr val="accent6">
                        <a:lumMod val="20000"/>
                        <a:lumOff val="80000"/>
                      </a:schemeClr>
                    </a:solidFill>
                  </a:tcPr>
                </a:tc>
                <a:extLst>
                  <a:ext uri="{0D108BD9-81ED-4DB2-BD59-A6C34878D82A}">
                    <a16:rowId xmlns:a16="http://schemas.microsoft.com/office/drawing/2014/main" val="302837428"/>
                  </a:ext>
                </a:extLst>
              </a:tr>
              <a:tr h="186226">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7</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54400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0.7 / 0.75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H</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3.3 / 2.2 &amp; 32 </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A-6</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54400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cs typeface="Times New Roman" panose="02020603050405020304" pitchFamily="18" charset="0"/>
                        </a:rPr>
                        <a:t>0.25 / 1.0</a:t>
                      </a:r>
                    </a:p>
                  </a:txBody>
                  <a:tcPr marL="68580" marR="685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cs typeface="Times New Roman" panose="02020603050405020304" pitchFamily="18" charset="0"/>
                        </a:rPr>
                        <a:t>3.3 &amp; 50</a:t>
                      </a:r>
                    </a:p>
                  </a:txBody>
                  <a:tcPr marL="68580" marR="68580" marT="0" marB="0">
                    <a:solidFill>
                      <a:schemeClr val="accent6">
                        <a:lumMod val="20000"/>
                        <a:lumOff val="80000"/>
                      </a:schemeClr>
                    </a:solidFill>
                  </a:tcPr>
                </a:tc>
                <a:extLst>
                  <a:ext uri="{0D108BD9-81ED-4DB2-BD59-A6C34878D82A}">
                    <a16:rowId xmlns:a16="http://schemas.microsoft.com/office/drawing/2014/main" val="2083002489"/>
                  </a:ext>
                </a:extLst>
              </a:tr>
              <a:tr h="186226">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8</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54940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0.7 / 0.75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3.3 / 2.2 &amp; 32 </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A-7</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54940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cs typeface="Times New Roman" panose="02020603050405020304" pitchFamily="18" charset="0"/>
                        </a:rPr>
                        <a:t>0.25 / 1.0</a:t>
                      </a:r>
                    </a:p>
                  </a:txBody>
                  <a:tcPr marL="68580" marR="685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cs typeface="Times New Roman" panose="02020603050405020304" pitchFamily="18" charset="0"/>
                        </a:rPr>
                        <a:t>3.3 &amp; 50</a:t>
                      </a:r>
                    </a:p>
                  </a:txBody>
                  <a:tcPr marL="68580" marR="68580" marT="0" marB="0">
                    <a:solidFill>
                      <a:schemeClr val="accent6">
                        <a:lumMod val="20000"/>
                        <a:lumOff val="80000"/>
                      </a:schemeClr>
                    </a:solidFill>
                  </a:tcPr>
                </a:tc>
                <a:extLst>
                  <a:ext uri="{0D108BD9-81ED-4DB2-BD59-A6C34878D82A}">
                    <a16:rowId xmlns:a16="http://schemas.microsoft.com/office/drawing/2014/main" val="3872798505"/>
                  </a:ext>
                </a:extLst>
              </a:tr>
              <a:tr h="186226">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9</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55500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0.7 / 0.75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H</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3.3 / 2.2 &amp; 32 </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A-8</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55500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cs typeface="Times New Roman" panose="02020603050405020304" pitchFamily="18" charset="0"/>
                        </a:rPr>
                        <a:t>0.25 / 1.0</a:t>
                      </a:r>
                    </a:p>
                  </a:txBody>
                  <a:tcPr marL="68580" marR="685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cs typeface="Times New Roman" panose="02020603050405020304" pitchFamily="18" charset="0"/>
                        </a:rPr>
                        <a:t>3.3 &amp; 50</a:t>
                      </a:r>
                    </a:p>
                  </a:txBody>
                  <a:tcPr marL="68580" marR="68580" marT="0" marB="0">
                    <a:solidFill>
                      <a:schemeClr val="accent6">
                        <a:lumMod val="20000"/>
                        <a:lumOff val="80000"/>
                      </a:schemeClr>
                    </a:solidFill>
                  </a:tcPr>
                </a:tc>
                <a:extLst>
                  <a:ext uri="{0D108BD9-81ED-4DB2-BD59-A6C34878D82A}">
                    <a16:rowId xmlns:a16="http://schemas.microsoft.com/office/drawing/2014/main" val="3655000913"/>
                  </a:ext>
                </a:extLst>
              </a:tr>
              <a:tr h="186226">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10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f0=57290.344</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0.75 / 0.75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3.3 / 2.2 &amp; 32 </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A-9</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f0=57290.344</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0.25 / 1.0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cs typeface="Times New Roman" panose="02020603050405020304" pitchFamily="18" charset="0"/>
                        </a:rPr>
                        <a:t>3.3 &amp; 50</a:t>
                      </a:r>
                    </a:p>
                  </a:txBody>
                  <a:tcPr marL="68580" marR="68580" marT="0" marB="0">
                    <a:solidFill>
                      <a:schemeClr val="accent6">
                        <a:lumMod val="20000"/>
                        <a:lumOff val="80000"/>
                      </a:schemeClr>
                    </a:solidFill>
                  </a:tcPr>
                </a:tc>
                <a:extLst>
                  <a:ext uri="{0D108BD9-81ED-4DB2-BD59-A6C34878D82A}">
                    <a16:rowId xmlns:a16="http://schemas.microsoft.com/office/drawing/2014/main" val="48401497"/>
                  </a:ext>
                </a:extLst>
              </a:tr>
              <a:tr h="186226">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11</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f0±217</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1.2 / 0.75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3.3 / 2.2 &amp; 32 </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A-10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f0±217</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cs typeface="Times New Roman" panose="02020603050405020304" pitchFamily="18" charset="0"/>
                        </a:rPr>
                        <a:t>0.40 / 1.0</a:t>
                      </a:r>
                    </a:p>
                  </a:txBody>
                  <a:tcPr marL="68580" marR="685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cs typeface="Times New Roman" panose="02020603050405020304" pitchFamily="18" charset="0"/>
                        </a:rPr>
                        <a:t>3.3 &amp; 50</a:t>
                      </a:r>
                    </a:p>
                  </a:txBody>
                  <a:tcPr marL="68580" marR="68580" marT="0" marB="0">
                    <a:solidFill>
                      <a:schemeClr val="accent6">
                        <a:lumMod val="20000"/>
                        <a:lumOff val="80000"/>
                      </a:schemeClr>
                    </a:solidFill>
                  </a:tcPr>
                </a:tc>
                <a:extLst>
                  <a:ext uri="{0D108BD9-81ED-4DB2-BD59-A6C34878D82A}">
                    <a16:rowId xmlns:a16="http://schemas.microsoft.com/office/drawing/2014/main" val="411570523"/>
                  </a:ext>
                </a:extLst>
              </a:tr>
              <a:tr h="186226">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12</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f0±322.2±48</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1.2 / 0.75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H</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3.3 / 2.2 &amp; 32 </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A-11</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f0±322.2±48</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cs typeface="Times New Roman" panose="02020603050405020304" pitchFamily="18" charset="0"/>
                        </a:rPr>
                        <a:t>0.40 / 1.0</a:t>
                      </a:r>
                    </a:p>
                  </a:txBody>
                  <a:tcPr marL="68580" marR="685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cs typeface="Times New Roman" panose="02020603050405020304" pitchFamily="18" charset="0"/>
                        </a:rPr>
                        <a:t>3.3 &amp; 50</a:t>
                      </a:r>
                    </a:p>
                  </a:txBody>
                  <a:tcPr marL="68580" marR="68580" marT="0" marB="0">
                    <a:solidFill>
                      <a:schemeClr val="accent6">
                        <a:lumMod val="20000"/>
                        <a:lumOff val="80000"/>
                      </a:schemeClr>
                    </a:solidFill>
                  </a:tcPr>
                </a:tc>
                <a:extLst>
                  <a:ext uri="{0D108BD9-81ED-4DB2-BD59-A6C34878D82A}">
                    <a16:rowId xmlns:a16="http://schemas.microsoft.com/office/drawing/2014/main" val="958335103"/>
                  </a:ext>
                </a:extLst>
              </a:tr>
              <a:tr h="186226">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13</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f0±322.2±22</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1.5 / 0.75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3.3 / 2.2 &amp; 32 </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A-12</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f0±322.2±22</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cs typeface="Times New Roman" panose="02020603050405020304" pitchFamily="18" charset="0"/>
                        </a:rPr>
                        <a:t>0.60 / 1.0</a:t>
                      </a:r>
                    </a:p>
                  </a:txBody>
                  <a:tcPr marL="68580" marR="685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cs typeface="Times New Roman" panose="02020603050405020304" pitchFamily="18" charset="0"/>
                        </a:rPr>
                        <a:t>3.3 &amp; 50</a:t>
                      </a:r>
                    </a:p>
                  </a:txBody>
                  <a:tcPr marL="68580" marR="68580" marT="0" marB="0">
                    <a:solidFill>
                      <a:schemeClr val="accent6">
                        <a:lumMod val="20000"/>
                        <a:lumOff val="80000"/>
                      </a:schemeClr>
                    </a:solidFill>
                  </a:tcPr>
                </a:tc>
                <a:extLst>
                  <a:ext uri="{0D108BD9-81ED-4DB2-BD59-A6C34878D82A}">
                    <a16:rowId xmlns:a16="http://schemas.microsoft.com/office/drawing/2014/main" val="1677653355"/>
                  </a:ext>
                </a:extLst>
              </a:tr>
              <a:tr h="186226">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14</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f0±322.2±10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2.4 / 0.75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3.3 / 2.2 &amp; 32 </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A-13</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f0±322.2±10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cs typeface="Times New Roman" panose="02020603050405020304" pitchFamily="18" charset="0"/>
                        </a:rPr>
                        <a:t>0.80 / 1.0</a:t>
                      </a:r>
                    </a:p>
                  </a:txBody>
                  <a:tcPr marL="68580" marR="685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cs typeface="Times New Roman" panose="02020603050405020304" pitchFamily="18" charset="0"/>
                        </a:rPr>
                        <a:t>3.3 &amp; 50</a:t>
                      </a:r>
                    </a:p>
                  </a:txBody>
                  <a:tcPr marL="68580" marR="68580" marT="0" marB="0">
                    <a:solidFill>
                      <a:schemeClr val="accent6">
                        <a:lumMod val="20000"/>
                        <a:lumOff val="80000"/>
                      </a:schemeClr>
                    </a:solidFill>
                  </a:tcPr>
                </a:tc>
                <a:extLst>
                  <a:ext uri="{0D108BD9-81ED-4DB2-BD59-A6C34878D82A}">
                    <a16:rowId xmlns:a16="http://schemas.microsoft.com/office/drawing/2014/main" val="408917029"/>
                  </a:ext>
                </a:extLst>
              </a:tr>
              <a:tr h="210281">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15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f0±322.2±4.5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3.6 / 0.75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3.3 / 2.2 &amp; 32 </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A-14</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f0±322.2±4.5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cs typeface="Times New Roman" panose="02020603050405020304" pitchFamily="18" charset="0"/>
                        </a:rPr>
                        <a:t>1.20 / 1.0</a:t>
                      </a:r>
                    </a:p>
                  </a:txBody>
                  <a:tcPr marL="68580" marR="685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cs typeface="Times New Roman" panose="02020603050405020304" pitchFamily="18" charset="0"/>
                        </a:rPr>
                        <a:t>3.3 &amp; 50</a:t>
                      </a:r>
                    </a:p>
                  </a:txBody>
                  <a:tcPr marL="68580" marR="68580" marT="0" marB="0">
                    <a:solidFill>
                      <a:schemeClr val="accent6">
                        <a:lumMod val="20000"/>
                        <a:lumOff val="80000"/>
                      </a:schemeClr>
                    </a:solidFill>
                  </a:tcPr>
                </a:tc>
                <a:extLst>
                  <a:ext uri="{0D108BD9-81ED-4DB2-BD59-A6C34878D82A}">
                    <a16:rowId xmlns:a16="http://schemas.microsoft.com/office/drawing/2014/main" val="915866606"/>
                  </a:ext>
                </a:extLst>
              </a:tr>
              <a:tr h="186226">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16</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no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88200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no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0.5 / 1.0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no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V</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no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3.3 / 2.2 &amp; 32 </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noFill/>
                  </a:tcPr>
                </a:tc>
                <a:tc>
                  <a:txBody>
                    <a:bodyPr/>
                    <a:lstStyle/>
                    <a:p>
                      <a:pPr marL="0" marR="0">
                        <a:lnSpc>
                          <a:spcPct val="100000"/>
                        </a:lnSpc>
                        <a:spcBef>
                          <a:spcPts val="0"/>
                        </a:spcBef>
                        <a:spcAft>
                          <a:spcPts val="0"/>
                        </a:spcAft>
                      </a:pPr>
                      <a:r>
                        <a:rPr lang="en-US" sz="1000" baseline="0" dirty="0" smtClean="0">
                          <a:effectLst/>
                          <a:latin typeface="Verdana" panose="020B0604030504040204" pitchFamily="34" charset="0"/>
                          <a:ea typeface="Verdana" panose="020B0604030504040204" pitchFamily="34" charset="0"/>
                          <a:cs typeface="Times New Roman" panose="02020603050405020304" pitchFamily="18" charset="0"/>
                        </a:rPr>
                        <a:t>A-15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no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89000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no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0.5 / 1.0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no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V</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no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3.3 &amp;</a:t>
                      </a:r>
                      <a:r>
                        <a:rPr lang="en-US" sz="1000" baseline="0" dirty="0" smtClean="0">
                          <a:effectLst/>
                          <a:latin typeface="Verdana" panose="020B0604030504040204" pitchFamily="34" charset="0"/>
                          <a:ea typeface="Verdana" panose="020B0604030504040204" pitchFamily="34" charset="0"/>
                          <a:cs typeface="Times New Roman" panose="02020603050405020304" pitchFamily="18" charset="0"/>
                        </a:rPr>
                        <a:t> 50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noFill/>
                  </a:tcPr>
                </a:tc>
                <a:extLst>
                  <a:ext uri="{0D108BD9-81ED-4DB2-BD59-A6C34878D82A}">
                    <a16:rowId xmlns:a16="http://schemas.microsoft.com/office/drawing/2014/main" val="759719109"/>
                  </a:ext>
                </a:extLst>
              </a:tr>
              <a:tr h="186226">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16</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88200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0.5 / 1.0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V</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3.3 / 2.2 &amp; 32 </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M</a:t>
                      </a:r>
                      <a:r>
                        <a:rPr lang="en-US" sz="1000" baseline="0" dirty="0" smtClean="0">
                          <a:effectLst/>
                          <a:latin typeface="Verdana" panose="020B0604030504040204" pitchFamily="34" charset="0"/>
                          <a:ea typeface="Verdana" panose="020B0604030504040204" pitchFamily="34" charset="0"/>
                          <a:cs typeface="Times New Roman" panose="02020603050405020304" pitchFamily="18" charset="0"/>
                        </a:rPr>
                        <a:t>-1</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89000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1.0 / 1.0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V</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1.1 &amp;</a:t>
                      </a:r>
                      <a:r>
                        <a:rPr lang="en-US" sz="1000" baseline="0" dirty="0" smtClean="0">
                          <a:effectLst/>
                          <a:latin typeface="Verdana" panose="020B0604030504040204" pitchFamily="34" charset="0"/>
                          <a:ea typeface="Verdana" panose="020B0604030504040204" pitchFamily="34" charset="0"/>
                          <a:cs typeface="Times New Roman" panose="02020603050405020304" pitchFamily="18" charset="0"/>
                        </a:rPr>
                        <a:t> 16</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extLst>
                  <a:ext uri="{0D108BD9-81ED-4DB2-BD59-A6C34878D82A}">
                    <a16:rowId xmlns:a16="http://schemas.microsoft.com/office/drawing/2014/main" val="2622413117"/>
                  </a:ext>
                </a:extLst>
              </a:tr>
              <a:tr h="186226">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17</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165500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0.6 / 1.0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H</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2.2 / 1.1 &amp; 16</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M-2</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157000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1.0 / 1.0</a:t>
                      </a: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V</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1.1 &amp;</a:t>
                      </a:r>
                      <a:r>
                        <a:rPr lang="en-US" sz="1000" baseline="0" dirty="0" smtClean="0">
                          <a:effectLst/>
                          <a:latin typeface="Verdana" panose="020B0604030504040204" pitchFamily="34" charset="0"/>
                          <a:ea typeface="Verdana" panose="020B0604030504040204" pitchFamily="34" charset="0"/>
                          <a:cs typeface="Times New Roman" panose="02020603050405020304" pitchFamily="18" charset="0"/>
                        </a:rPr>
                        <a:t> 16</a:t>
                      </a:r>
                      <a:endParaRPr lang="en-US" sz="1000" dirty="0" smtClean="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extLst>
                  <a:ext uri="{0D108BD9-81ED-4DB2-BD59-A6C34878D82A}">
                    <a16:rowId xmlns:a16="http://schemas.microsoft.com/office/drawing/2014/main" val="2500454583"/>
                  </a:ext>
                </a:extLst>
              </a:tr>
              <a:tr h="186226">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18</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183310±7000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0.8 / 1.0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H</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2.2 / 1.1 &amp; 16</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M-5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190311</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1.0 / 1.0</a:t>
                      </a:r>
                    </a:p>
                  </a:txBody>
                  <a:tcPr marL="31380" marR="31380" marT="0" marB="0">
                    <a:solidFill>
                      <a:schemeClr val="accent2">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V</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1.1 &amp;</a:t>
                      </a:r>
                      <a:r>
                        <a:rPr lang="en-US" sz="1000" baseline="0" dirty="0" smtClean="0">
                          <a:effectLst/>
                          <a:latin typeface="Verdana" panose="020B0604030504040204" pitchFamily="34" charset="0"/>
                          <a:ea typeface="Verdana" panose="020B0604030504040204" pitchFamily="34" charset="0"/>
                          <a:cs typeface="Times New Roman" panose="02020603050405020304" pitchFamily="18" charset="0"/>
                        </a:rPr>
                        <a:t> 16</a:t>
                      </a:r>
                      <a:endParaRPr lang="en-US" sz="1000" dirty="0" smtClean="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2">
                        <a:lumMod val="20000"/>
                        <a:lumOff val="80000"/>
                      </a:schemeClr>
                    </a:solidFill>
                  </a:tcPr>
                </a:tc>
                <a:extLst>
                  <a:ext uri="{0D108BD9-81ED-4DB2-BD59-A6C34878D82A}">
                    <a16:rowId xmlns:a16="http://schemas.microsoft.com/office/drawing/2014/main" val="1666787931"/>
                  </a:ext>
                </a:extLst>
              </a:tr>
              <a:tr h="186226">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19</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183310±4500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0.8 / 1.0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H</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2.2 / 1.1 &amp; 16</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extLst>
                  <a:ext uri="{0D108BD9-81ED-4DB2-BD59-A6C34878D82A}">
                    <a16:rowId xmlns:a16="http://schemas.microsoft.com/office/drawing/2014/main" val="1023608199"/>
                  </a:ext>
                </a:extLst>
              </a:tr>
              <a:tr h="186226">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20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183310±3000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0.8 / 1.0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H</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2.2 / 1.1 &amp; 16</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M-4</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latin typeface="Verdana" panose="020B0604030504040204" pitchFamily="34" charset="0"/>
                          <a:ea typeface="Verdana" panose="020B0604030504040204" pitchFamily="34" charset="0"/>
                        </a:rPr>
                        <a:t>183311±3000</a:t>
                      </a:r>
                      <a:endParaRPr lang="en-US" sz="1000" dirty="0" smtClean="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1.0 / 1.0</a:t>
                      </a: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1.1 &amp;</a:t>
                      </a:r>
                      <a:r>
                        <a:rPr lang="en-US" sz="1000" baseline="0" dirty="0" smtClean="0">
                          <a:effectLst/>
                          <a:latin typeface="Verdana" panose="020B0604030504040204" pitchFamily="34" charset="0"/>
                          <a:ea typeface="Verdana" panose="020B0604030504040204" pitchFamily="34" charset="0"/>
                          <a:cs typeface="Times New Roman" panose="02020603050405020304" pitchFamily="18" charset="0"/>
                        </a:rPr>
                        <a:t> 16</a:t>
                      </a:r>
                      <a:endParaRPr lang="en-US" sz="1000" dirty="0" smtClean="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extLst>
                  <a:ext uri="{0D108BD9-81ED-4DB2-BD59-A6C34878D82A}">
                    <a16:rowId xmlns:a16="http://schemas.microsoft.com/office/drawing/2014/main" val="3961422018"/>
                  </a:ext>
                </a:extLst>
              </a:tr>
              <a:tr h="186226">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21</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183310±1800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0.8 / 1.0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2.2 / 1.1 &amp; 16</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tc>
                  <a:txBody>
                    <a:bodyPr/>
                    <a:lstStyle/>
                    <a:p>
                      <a:pPr marL="0" marR="0">
                        <a:lnSpc>
                          <a:spcPct val="100000"/>
                        </a:lnSpc>
                        <a:spcBef>
                          <a:spcPts val="0"/>
                        </a:spcBef>
                        <a:spcAft>
                          <a:spcPts val="0"/>
                        </a:spcAft>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tc>
                <a:extLst>
                  <a:ext uri="{0D108BD9-81ED-4DB2-BD59-A6C34878D82A}">
                    <a16:rowId xmlns:a16="http://schemas.microsoft.com/office/drawing/2014/main" val="2533229761"/>
                  </a:ext>
                </a:extLst>
              </a:tr>
              <a:tr h="186226">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22</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183310±1000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0.9 / 1.0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a:effectLst/>
                          <a:latin typeface="Verdana" panose="020B0604030504040204" pitchFamily="34" charset="0"/>
                          <a:ea typeface="Verdana" panose="020B0604030504040204" pitchFamily="34" charset="0"/>
                        </a:rPr>
                        <a:t>H</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a:effectLst/>
                          <a:latin typeface="Verdana" panose="020B0604030504040204" pitchFamily="34" charset="0"/>
                          <a:ea typeface="Verdana" panose="020B0604030504040204" pitchFamily="34" charset="0"/>
                        </a:rPr>
                        <a:t>2.2 / 1.1 &amp; 16</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M-3</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latin typeface="Verdana" panose="020B0604030504040204" pitchFamily="34" charset="0"/>
                          <a:ea typeface="Verdana" panose="020B0604030504040204" pitchFamily="34" charset="0"/>
                        </a:rPr>
                        <a:t>183311±1000</a:t>
                      </a:r>
                      <a:endParaRPr lang="en-US" sz="1000" dirty="0" smtClean="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1.0 / 1.0</a:t>
                      </a:r>
                    </a:p>
                  </a:txBody>
                  <a:tcPr marL="31380" marR="31380" marT="0" marB="0">
                    <a:solidFill>
                      <a:schemeClr val="accent6">
                        <a:lumMod val="20000"/>
                        <a:lumOff val="80000"/>
                      </a:schemeClr>
                    </a:solidFill>
                  </a:tcPr>
                </a:tc>
                <a:tc>
                  <a:txBody>
                    <a:bodyPr/>
                    <a:lstStyle/>
                    <a:p>
                      <a:pPr marL="0" marR="0">
                        <a:lnSpc>
                          <a:spcPct val="100000"/>
                        </a:lnSpc>
                        <a:spcBef>
                          <a:spcPts val="0"/>
                        </a:spcBef>
                        <a:spcAft>
                          <a:spcPts val="0"/>
                        </a:spcAft>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H</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latin typeface="Verdana" panose="020B0604030504040204" pitchFamily="34" charset="0"/>
                          <a:ea typeface="Verdana" panose="020B0604030504040204" pitchFamily="34" charset="0"/>
                          <a:cs typeface="Times New Roman" panose="02020603050405020304" pitchFamily="18" charset="0"/>
                        </a:rPr>
                        <a:t>1.1 &amp;</a:t>
                      </a:r>
                      <a:r>
                        <a:rPr lang="en-US" sz="1000" baseline="0" dirty="0" smtClean="0">
                          <a:effectLst/>
                          <a:latin typeface="Verdana" panose="020B0604030504040204" pitchFamily="34" charset="0"/>
                          <a:ea typeface="Verdana" panose="020B0604030504040204" pitchFamily="34" charset="0"/>
                          <a:cs typeface="Times New Roman" panose="02020603050405020304" pitchFamily="18" charset="0"/>
                        </a:rPr>
                        <a:t> 16</a:t>
                      </a:r>
                      <a:endParaRPr lang="en-US" sz="1000" dirty="0" smtClean="0">
                        <a:effectLst/>
                        <a:latin typeface="Verdana" panose="020B0604030504040204" pitchFamily="34" charset="0"/>
                        <a:ea typeface="Verdana" panose="020B0604030504040204" pitchFamily="34" charset="0"/>
                        <a:cs typeface="Times New Roman" panose="02020603050405020304" pitchFamily="18" charset="0"/>
                      </a:endParaRPr>
                    </a:p>
                  </a:txBody>
                  <a:tcPr marL="31380" marR="31380" marT="0" marB="0">
                    <a:solidFill>
                      <a:schemeClr val="accent6">
                        <a:lumMod val="20000"/>
                        <a:lumOff val="80000"/>
                      </a:schemeClr>
                    </a:solidFill>
                  </a:tcPr>
                </a:tc>
                <a:extLst>
                  <a:ext uri="{0D108BD9-81ED-4DB2-BD59-A6C34878D82A}">
                    <a16:rowId xmlns:a16="http://schemas.microsoft.com/office/drawing/2014/main" val="3677849311"/>
                  </a:ext>
                </a:extLst>
              </a:tr>
            </a:tbl>
          </a:graphicData>
        </a:graphic>
      </p:graphicFrame>
      <p:sp>
        <p:nvSpPr>
          <p:cNvPr id="4" name="TextBox 3"/>
          <p:cNvSpPr txBox="1"/>
          <p:nvPr/>
        </p:nvSpPr>
        <p:spPr>
          <a:xfrm>
            <a:off x="1460647" y="6427726"/>
            <a:ext cx="2612886" cy="400110"/>
          </a:xfrm>
          <a:prstGeom prst="rect">
            <a:avLst/>
          </a:prstGeom>
          <a:solidFill>
            <a:schemeClr val="accent6">
              <a:lumMod val="20000"/>
              <a:lumOff val="80000"/>
            </a:schemeClr>
          </a:solidFill>
        </p:spPr>
        <p:txBody>
          <a:bodyPr wrap="square" rtlCol="0">
            <a:spAutoFit/>
          </a:bodyPr>
          <a:lstStyle/>
          <a:p>
            <a:r>
              <a:rPr lang="en-US" sz="1000" dirty="0" smtClean="0">
                <a:latin typeface="Verdana" panose="020B0604030504040204" pitchFamily="34" charset="0"/>
                <a:ea typeface="Verdana" panose="020B0604030504040204" pitchFamily="34" charset="0"/>
              </a:rPr>
              <a:t>16 Identical ATMS and AMSU-A/MHS Channels Used In SNO Analysis   </a:t>
            </a:r>
            <a:endParaRPr lang="en-US" sz="1000" dirty="0">
              <a:latin typeface="Verdana" panose="020B0604030504040204" pitchFamily="34" charset="0"/>
              <a:ea typeface="Verdana" panose="020B0604030504040204" pitchFamily="34" charset="0"/>
            </a:endParaRPr>
          </a:p>
        </p:txBody>
      </p:sp>
      <p:sp>
        <p:nvSpPr>
          <p:cNvPr id="5" name="TextBox 4"/>
          <p:cNvSpPr txBox="1"/>
          <p:nvPr/>
        </p:nvSpPr>
        <p:spPr>
          <a:xfrm>
            <a:off x="4423615" y="6427726"/>
            <a:ext cx="2694006" cy="400110"/>
          </a:xfrm>
          <a:prstGeom prst="rect">
            <a:avLst/>
          </a:prstGeom>
          <a:solidFill>
            <a:schemeClr val="accent2">
              <a:lumMod val="20000"/>
              <a:lumOff val="80000"/>
            </a:schemeClr>
          </a:solidFill>
        </p:spPr>
        <p:txBody>
          <a:bodyPr wrap="square" rtlCol="0">
            <a:spAutoFit/>
          </a:bodyPr>
          <a:lstStyle/>
          <a:p>
            <a:r>
              <a:rPr lang="en-US" sz="1000" dirty="0" smtClean="0">
                <a:latin typeface="Verdana" panose="020B0604030504040204" pitchFamily="34" charset="0"/>
                <a:ea typeface="Verdana" panose="020B0604030504040204" pitchFamily="34" charset="0"/>
              </a:rPr>
              <a:t>3 Mismatched ATMS and AMSU-A/MHS Channels Used In SNO Analysis   </a:t>
            </a:r>
            <a:endParaRPr lang="en-US" sz="1000" dirty="0">
              <a:latin typeface="Verdana" panose="020B0604030504040204" pitchFamily="34" charset="0"/>
              <a:ea typeface="Verdana" panose="020B0604030504040204" pitchFamily="34" charset="0"/>
            </a:endParaRPr>
          </a:p>
        </p:txBody>
      </p:sp>
      <p:sp>
        <p:nvSpPr>
          <p:cNvPr id="6" name="TextBox 5"/>
          <p:cNvSpPr txBox="1"/>
          <p:nvPr/>
        </p:nvSpPr>
        <p:spPr>
          <a:xfrm>
            <a:off x="7467703" y="6427726"/>
            <a:ext cx="2549598" cy="400110"/>
          </a:xfrm>
          <a:prstGeom prst="rect">
            <a:avLst/>
          </a:prstGeom>
          <a:noFill/>
          <a:ln>
            <a:solidFill>
              <a:schemeClr val="tx1"/>
            </a:solidFill>
          </a:ln>
        </p:spPr>
        <p:txBody>
          <a:bodyPr wrap="square" rtlCol="0">
            <a:spAutoFit/>
          </a:bodyPr>
          <a:lstStyle/>
          <a:p>
            <a:r>
              <a:rPr lang="en-US" sz="1000" dirty="0" smtClean="0">
                <a:latin typeface="Verdana" panose="020B0604030504040204" pitchFamily="34" charset="0"/>
                <a:ea typeface="Verdana" panose="020B0604030504040204" pitchFamily="34" charset="0"/>
              </a:rPr>
              <a:t>3 ATMS and 1 AMSU-A Channel Not </a:t>
            </a:r>
            <a:r>
              <a:rPr lang="en-US" sz="1000" dirty="0">
                <a:latin typeface="Verdana" panose="020B0604030504040204" pitchFamily="34" charset="0"/>
                <a:ea typeface="Verdana" panose="020B0604030504040204" pitchFamily="34" charset="0"/>
              </a:rPr>
              <a:t>U</a:t>
            </a:r>
            <a:r>
              <a:rPr lang="en-US" sz="1000" dirty="0" smtClean="0">
                <a:latin typeface="Verdana" panose="020B0604030504040204" pitchFamily="34" charset="0"/>
                <a:ea typeface="Verdana" panose="020B0604030504040204" pitchFamily="34" charset="0"/>
              </a:rPr>
              <a:t>sed in the SNO Analysis.</a:t>
            </a:r>
            <a:endParaRPr lang="en-US" sz="1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44646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058" y="110734"/>
            <a:ext cx="8233881" cy="701674"/>
          </a:xfrm>
        </p:spPr>
        <p:txBody>
          <a:bodyPr>
            <a:normAutofit/>
          </a:bodyPr>
          <a:lstStyle/>
          <a:p>
            <a:r>
              <a:rPr lang="en-US" dirty="0" smtClean="0"/>
              <a:t>Results Summary: Surface Channels</a:t>
            </a:r>
            <a:endParaRPr lang="en-US" dirty="0"/>
          </a:p>
        </p:txBody>
      </p:sp>
      <p:sp>
        <p:nvSpPr>
          <p:cNvPr id="3" name="Content Placeholder 2"/>
          <p:cNvSpPr>
            <a:spLocks noGrp="1"/>
          </p:cNvSpPr>
          <p:nvPr>
            <p:ph idx="1"/>
          </p:nvPr>
        </p:nvSpPr>
        <p:spPr>
          <a:xfrm>
            <a:off x="195262" y="904875"/>
            <a:ext cx="11801475" cy="5838825"/>
          </a:xfrm>
        </p:spPr>
        <p:txBody>
          <a:bodyPr>
            <a:normAutofit fontScale="77500" lnSpcReduction="20000"/>
          </a:bodyPr>
          <a:lstStyle/>
          <a:p>
            <a:r>
              <a:rPr lang="en-US" dirty="0"/>
              <a:t>I</a:t>
            </a:r>
            <a:r>
              <a:rPr lang="en-US" dirty="0" smtClean="0"/>
              <a:t>mpacts of implementing data interpolation </a:t>
            </a:r>
            <a:r>
              <a:rPr lang="en-US" dirty="0"/>
              <a:t>and s</a:t>
            </a:r>
            <a:r>
              <a:rPr lang="en-US" dirty="0" smtClean="0"/>
              <a:t>creening techniques on SNO </a:t>
            </a:r>
            <a:r>
              <a:rPr lang="en-US" dirty="0"/>
              <a:t>m</a:t>
            </a:r>
            <a:r>
              <a:rPr lang="en-US" dirty="0" smtClean="0"/>
              <a:t>ethod Ta bias uncertainties relative </a:t>
            </a:r>
            <a:r>
              <a:rPr lang="en-US" dirty="0"/>
              <a:t>to </a:t>
            </a:r>
            <a:r>
              <a:rPr lang="en-US" dirty="0" smtClean="0"/>
              <a:t>using no techniques</a:t>
            </a:r>
          </a:p>
          <a:p>
            <a:pPr lvl="1"/>
            <a:r>
              <a:rPr lang="en-US" i="1" dirty="0" smtClean="0"/>
              <a:t>Current Technique: </a:t>
            </a:r>
            <a:r>
              <a:rPr lang="en-US" dirty="0" smtClean="0"/>
              <a:t>Screen outlier individual match-up Ta biases with a constant threshold about the mean bias. Reductions by </a:t>
            </a:r>
            <a:r>
              <a:rPr lang="en-US" dirty="0"/>
              <a:t>over 36 % on average </a:t>
            </a:r>
            <a:r>
              <a:rPr lang="en-US" dirty="0" smtClean="0"/>
              <a:t>for individual SNO events, and by about 5 % for a time series of SNO events. </a:t>
            </a:r>
          </a:p>
          <a:p>
            <a:pPr lvl="1"/>
            <a:r>
              <a:rPr lang="en-US" i="1" dirty="0" smtClean="0"/>
              <a:t>Implementing Interpolation and New Screening Techniques Individually</a:t>
            </a:r>
          </a:p>
          <a:p>
            <a:pPr lvl="2"/>
            <a:r>
              <a:rPr lang="en-US" u="sng" dirty="0" smtClean="0"/>
              <a:t>Interpolating AMSU-A data to ATMS locations for matchup data pairs</a:t>
            </a:r>
            <a:r>
              <a:rPr lang="en-US" dirty="0" smtClean="0"/>
              <a:t>: </a:t>
            </a:r>
            <a:r>
              <a:rPr lang="en-US" dirty="0"/>
              <a:t>Reductions by over </a:t>
            </a:r>
            <a:r>
              <a:rPr lang="en-US" dirty="0" smtClean="0"/>
              <a:t>15 </a:t>
            </a:r>
            <a:r>
              <a:rPr lang="en-US" dirty="0"/>
              <a:t>% on average for individual SNO events, and by about </a:t>
            </a:r>
            <a:r>
              <a:rPr lang="en-US" dirty="0" smtClean="0"/>
              <a:t>10 </a:t>
            </a:r>
            <a:r>
              <a:rPr lang="en-US" dirty="0"/>
              <a:t>% for a time series of SNO events. </a:t>
            </a:r>
            <a:endParaRPr lang="en-US" dirty="0" smtClean="0"/>
          </a:p>
          <a:p>
            <a:pPr lvl="2"/>
            <a:r>
              <a:rPr lang="en-US" u="sng" dirty="0" smtClean="0"/>
              <a:t>Interpolating and screening out </a:t>
            </a:r>
            <a:r>
              <a:rPr lang="en-US" u="sng" dirty="0"/>
              <a:t>large individual match-up </a:t>
            </a:r>
            <a:r>
              <a:rPr lang="en-US" u="sng" dirty="0" smtClean="0"/>
              <a:t>Ta biases</a:t>
            </a:r>
            <a:r>
              <a:rPr lang="en-US" dirty="0" smtClean="0"/>
              <a:t>: </a:t>
            </a:r>
            <a:r>
              <a:rPr lang="en-US" dirty="0"/>
              <a:t>R</a:t>
            </a:r>
            <a:r>
              <a:rPr lang="en-US" dirty="0" smtClean="0"/>
              <a:t>educes uncertainty </a:t>
            </a:r>
            <a:r>
              <a:rPr lang="en-US" dirty="0"/>
              <a:t>by over </a:t>
            </a:r>
            <a:r>
              <a:rPr lang="en-US" dirty="0" smtClean="0"/>
              <a:t>5 </a:t>
            </a:r>
            <a:r>
              <a:rPr lang="en-US" dirty="0"/>
              <a:t>% on average for individual SNO events, and by about 3</a:t>
            </a:r>
            <a:r>
              <a:rPr lang="en-US" dirty="0" smtClean="0"/>
              <a:t> </a:t>
            </a:r>
            <a:r>
              <a:rPr lang="en-US" dirty="0"/>
              <a:t>% for a time series of SNO </a:t>
            </a:r>
            <a:r>
              <a:rPr lang="en-US" dirty="0" smtClean="0"/>
              <a:t>events, compared to interpolating alone.</a:t>
            </a:r>
          </a:p>
          <a:p>
            <a:pPr lvl="2"/>
            <a:r>
              <a:rPr lang="en-US" u="sng" dirty="0"/>
              <a:t>Interpolating and screening out </a:t>
            </a:r>
            <a:r>
              <a:rPr lang="en-US" u="sng" dirty="0" smtClean="0"/>
              <a:t>Ta scene inhomogeneity</a:t>
            </a:r>
            <a:r>
              <a:rPr lang="en-US" dirty="0" smtClean="0"/>
              <a:t>: </a:t>
            </a:r>
            <a:r>
              <a:rPr lang="en-US" dirty="0"/>
              <a:t>R</a:t>
            </a:r>
            <a:r>
              <a:rPr lang="en-US" dirty="0" smtClean="0"/>
              <a:t>educes </a:t>
            </a:r>
            <a:r>
              <a:rPr lang="en-US" dirty="0"/>
              <a:t>uncertainty by over 5 % on average for individual SNO events, and by about </a:t>
            </a:r>
            <a:r>
              <a:rPr lang="en-US" dirty="0" smtClean="0"/>
              <a:t>15 </a:t>
            </a:r>
            <a:r>
              <a:rPr lang="en-US" dirty="0"/>
              <a:t>% for a time series of SNO events, compared to interpolating alone.</a:t>
            </a:r>
          </a:p>
          <a:p>
            <a:pPr lvl="1"/>
            <a:r>
              <a:rPr lang="en-US" i="1" dirty="0" smtClean="0"/>
              <a:t>Combining </a:t>
            </a:r>
            <a:r>
              <a:rPr lang="en-US" i="1" dirty="0"/>
              <a:t>I</a:t>
            </a:r>
            <a:r>
              <a:rPr lang="en-US" i="1" dirty="0" smtClean="0"/>
              <a:t>nterpolation and </a:t>
            </a:r>
            <a:r>
              <a:rPr lang="en-US" i="1" dirty="0"/>
              <a:t>A</a:t>
            </a:r>
            <a:r>
              <a:rPr lang="en-US" i="1" dirty="0" smtClean="0"/>
              <a:t>ll New Screening Techniques: </a:t>
            </a:r>
            <a:r>
              <a:rPr lang="en-US" dirty="0"/>
              <a:t>Reductions by over </a:t>
            </a:r>
            <a:r>
              <a:rPr lang="en-US" dirty="0" smtClean="0"/>
              <a:t>38 </a:t>
            </a:r>
            <a:r>
              <a:rPr lang="en-US" dirty="0"/>
              <a:t>% on average for individual SNO events, and by about </a:t>
            </a:r>
            <a:r>
              <a:rPr lang="en-US" dirty="0" smtClean="0"/>
              <a:t>17 </a:t>
            </a:r>
            <a:r>
              <a:rPr lang="en-US" dirty="0"/>
              <a:t>% for a time series of SNO events</a:t>
            </a:r>
            <a:r>
              <a:rPr lang="en-US" dirty="0" smtClean="0"/>
              <a:t>.</a:t>
            </a:r>
          </a:p>
          <a:p>
            <a:pPr lvl="2"/>
            <a:r>
              <a:rPr lang="en-US" i="1" dirty="0" smtClean="0"/>
              <a:t>Channel 2 has the largest uncertainty reductions when implementing interpolation,</a:t>
            </a:r>
            <a:r>
              <a:rPr lang="en-US" dirty="0" smtClean="0"/>
              <a:t> where SNO </a:t>
            </a:r>
            <a:r>
              <a:rPr lang="en-US" dirty="0"/>
              <a:t>Ta bias uncertainty for a given SNO event on </a:t>
            </a:r>
            <a:r>
              <a:rPr lang="en-US" dirty="0" smtClean="0"/>
              <a:t>average is reduced by 45 %, </a:t>
            </a:r>
            <a:r>
              <a:rPr lang="en-US" dirty="0"/>
              <a:t>and for a SNO Ta bias time series of all events </a:t>
            </a:r>
            <a:r>
              <a:rPr lang="en-US" dirty="0" smtClean="0"/>
              <a:t>is reduced by </a:t>
            </a:r>
            <a:r>
              <a:rPr lang="en-US" dirty="0"/>
              <a:t>about </a:t>
            </a:r>
            <a:r>
              <a:rPr lang="en-US" dirty="0" smtClean="0"/>
              <a:t>60 %.</a:t>
            </a:r>
            <a:endParaRPr lang="en-US" dirty="0"/>
          </a:p>
          <a:p>
            <a:r>
              <a:rPr lang="en-US" dirty="0" smtClean="0"/>
              <a:t>Change in SNO Ta bias mean value is typically between 5 % and 15 % and is usually negative. There are large average values of the change of the SNO mean value between S-NPP ATMS and </a:t>
            </a:r>
            <a:r>
              <a:rPr lang="en-US" dirty="0" err="1" smtClean="0"/>
              <a:t>Metop</a:t>
            </a:r>
            <a:r>
              <a:rPr lang="en-US" dirty="0" smtClean="0"/>
              <a:t>-A ATMS/MHS (&lt; - 250 %).</a:t>
            </a:r>
          </a:p>
          <a:p>
            <a:r>
              <a:rPr lang="en-US" dirty="0" smtClean="0"/>
              <a:t>Percent of SNO events that are rejected by the combined method ends up to be about 7%, compared to the rejection rate for the current screening method of about 3 %.</a:t>
            </a:r>
          </a:p>
          <a:p>
            <a:r>
              <a:rPr lang="en-US" dirty="0" smtClean="0"/>
              <a:t>Percent of matched data pairs per SNO that are screen out is 21 % to 26 % for the combined screening method, compared to about 16 % for the current method.</a:t>
            </a:r>
          </a:p>
        </p:txBody>
      </p:sp>
    </p:spTree>
    <p:extLst>
      <p:ext uri="{BB962C8B-B14F-4D97-AF65-F5344CB8AC3E}">
        <p14:creationId xmlns:p14="http://schemas.microsoft.com/office/powerpoint/2010/main" val="1398315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519" y="172378"/>
            <a:ext cx="8798960" cy="701674"/>
          </a:xfrm>
        </p:spPr>
        <p:txBody>
          <a:bodyPr>
            <a:normAutofit/>
          </a:bodyPr>
          <a:lstStyle/>
          <a:p>
            <a:r>
              <a:rPr lang="en-US" dirty="0" smtClean="0"/>
              <a:t>Results Summary: Sounding Channels</a:t>
            </a:r>
            <a:endParaRPr lang="en-US" dirty="0"/>
          </a:p>
        </p:txBody>
      </p:sp>
      <p:sp>
        <p:nvSpPr>
          <p:cNvPr id="3" name="Content Placeholder 2"/>
          <p:cNvSpPr>
            <a:spLocks noGrp="1"/>
          </p:cNvSpPr>
          <p:nvPr>
            <p:ph idx="1"/>
          </p:nvPr>
        </p:nvSpPr>
        <p:spPr>
          <a:xfrm>
            <a:off x="195262" y="1143001"/>
            <a:ext cx="11801475" cy="3219450"/>
          </a:xfrm>
        </p:spPr>
        <p:txBody>
          <a:bodyPr>
            <a:normAutofit/>
          </a:bodyPr>
          <a:lstStyle/>
          <a:p>
            <a:r>
              <a:rPr lang="en-US" dirty="0"/>
              <a:t>Impacts of implementing data interpolation and screening techniques on SNO method </a:t>
            </a:r>
            <a:r>
              <a:rPr lang="en-US" dirty="0" smtClean="0"/>
              <a:t>Ta bias uncertainties </a:t>
            </a:r>
            <a:r>
              <a:rPr lang="en-US" dirty="0"/>
              <a:t>relative to no interpolation or </a:t>
            </a:r>
            <a:r>
              <a:rPr lang="en-US" dirty="0" smtClean="0"/>
              <a:t>screening are on average less than 6 % regardless of the technique or combination thereof. </a:t>
            </a:r>
          </a:p>
          <a:p>
            <a:r>
              <a:rPr lang="en-US" dirty="0" smtClean="0"/>
              <a:t>Change </a:t>
            </a:r>
            <a:r>
              <a:rPr lang="en-US" dirty="0"/>
              <a:t>in </a:t>
            </a:r>
            <a:r>
              <a:rPr lang="en-US" dirty="0" smtClean="0"/>
              <a:t>SNO Ta bias mean </a:t>
            </a:r>
            <a:r>
              <a:rPr lang="en-US" dirty="0"/>
              <a:t>value is typically </a:t>
            </a:r>
            <a:r>
              <a:rPr lang="en-US" dirty="0" smtClean="0"/>
              <a:t>less than 15 % in all cases. </a:t>
            </a:r>
          </a:p>
          <a:p>
            <a:r>
              <a:rPr lang="en-US" dirty="0" smtClean="0"/>
              <a:t>Percent </a:t>
            </a:r>
            <a:r>
              <a:rPr lang="en-US" dirty="0"/>
              <a:t>of SNO events that </a:t>
            </a:r>
            <a:r>
              <a:rPr lang="en-US" dirty="0" smtClean="0"/>
              <a:t>are rejected all methods is 3 % or less for all cases.</a:t>
            </a:r>
            <a:endParaRPr lang="en-US" dirty="0"/>
          </a:p>
          <a:p>
            <a:r>
              <a:rPr lang="en-US" dirty="0" smtClean="0"/>
              <a:t>Percent </a:t>
            </a:r>
            <a:r>
              <a:rPr lang="en-US" dirty="0"/>
              <a:t>of matched data pairs per SNO that are screen out </a:t>
            </a:r>
            <a:r>
              <a:rPr lang="en-US" dirty="0" smtClean="0"/>
              <a:t>is 7 % or less for all cases.</a:t>
            </a:r>
            <a:endParaRPr lang="en-US" dirty="0"/>
          </a:p>
        </p:txBody>
      </p:sp>
    </p:spTree>
    <p:extLst>
      <p:ext uri="{BB962C8B-B14F-4D97-AF65-F5344CB8AC3E}">
        <p14:creationId xmlns:p14="http://schemas.microsoft.com/office/powerpoint/2010/main" val="2403881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7200" dirty="0" smtClean="0"/>
              <a:t>APPENDIX</a:t>
            </a:r>
            <a:endParaRPr lang="en-US" sz="7200" dirty="0"/>
          </a:p>
        </p:txBody>
      </p:sp>
    </p:spTree>
    <p:extLst>
      <p:ext uri="{BB962C8B-B14F-4D97-AF65-F5344CB8AC3E}">
        <p14:creationId xmlns:p14="http://schemas.microsoft.com/office/powerpoint/2010/main" val="1490499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05150" y="2842713"/>
            <a:ext cx="6332553" cy="1243512"/>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t>SNO Event Data Interpolation Method</a:t>
            </a:r>
            <a:endParaRPr lang="en-US" dirty="0"/>
          </a:p>
        </p:txBody>
      </p:sp>
    </p:spTree>
    <p:extLst>
      <p:ext uri="{BB962C8B-B14F-4D97-AF65-F5344CB8AC3E}">
        <p14:creationId xmlns:p14="http://schemas.microsoft.com/office/powerpoint/2010/main" val="3083346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798760" y="117693"/>
            <a:ext cx="4985325" cy="6740307"/>
          </a:xfrm>
          <a:prstGeom prst="rect">
            <a:avLst/>
          </a:prstGeom>
          <a:noFill/>
        </p:spPr>
        <p:txBody>
          <a:bodyPr wrap="square" rtlCol="0">
            <a:spAutoFit/>
          </a:bodyPr>
          <a:lstStyle/>
          <a:p>
            <a:r>
              <a:rPr lang="en-US" b="1" dirty="0" smtClean="0"/>
              <a:t>Determine </a:t>
            </a:r>
            <a:r>
              <a:rPr lang="en-US" b="1" dirty="0" smtClean="0">
                <a:latin typeface="Symbol" panose="05050102010706020507" pitchFamily="18" charset="2"/>
              </a:rPr>
              <a:t>q</a:t>
            </a:r>
            <a:r>
              <a:rPr lang="en-US" b="1" dirty="0"/>
              <a:t> </a:t>
            </a:r>
            <a:r>
              <a:rPr lang="en-US" b="1" dirty="0" smtClean="0"/>
              <a:t>From Along Track Geolocation Data</a:t>
            </a:r>
          </a:p>
          <a:p>
            <a:r>
              <a:rPr lang="en-US" dirty="0" err="1">
                <a:latin typeface="Symbol" panose="05050102010706020507" pitchFamily="18" charset="2"/>
              </a:rPr>
              <a:t>D</a:t>
            </a:r>
            <a:r>
              <a:rPr lang="en-US" dirty="0" err="1"/>
              <a:t>Lon</a:t>
            </a:r>
            <a:r>
              <a:rPr lang="en-US" baseline="-25000" dirty="0" err="1"/>
              <a:t>s</a:t>
            </a:r>
            <a:r>
              <a:rPr lang="en-US" baseline="-25000" dirty="0"/>
              <a:t>(at</a:t>
            </a:r>
            <a:r>
              <a:rPr lang="en-US" baseline="-25000" dirty="0" smtClean="0"/>
              <a:t>)</a:t>
            </a:r>
            <a:r>
              <a:rPr lang="en-US" dirty="0" smtClean="0"/>
              <a:t> = </a:t>
            </a:r>
            <a:r>
              <a:rPr lang="en-US" dirty="0" err="1" smtClean="0"/>
              <a:t>Lon</a:t>
            </a:r>
            <a:r>
              <a:rPr lang="en-US" baseline="-25000" dirty="0" err="1" smtClean="0"/>
              <a:t>s</a:t>
            </a:r>
            <a:r>
              <a:rPr lang="en-US" baseline="-25000" dirty="0" smtClean="0"/>
              <a:t>(at2) </a:t>
            </a:r>
            <a:r>
              <a:rPr lang="en-US" dirty="0" smtClean="0"/>
              <a:t>- </a:t>
            </a:r>
            <a:r>
              <a:rPr lang="en-US" dirty="0" err="1" smtClean="0"/>
              <a:t>Lon</a:t>
            </a:r>
            <a:r>
              <a:rPr lang="en-US" baseline="-25000" dirty="0" err="1" smtClean="0"/>
              <a:t>s</a:t>
            </a:r>
            <a:r>
              <a:rPr lang="en-US" baseline="-25000" dirty="0" smtClean="0"/>
              <a:t>(0) </a:t>
            </a:r>
          </a:p>
          <a:p>
            <a:r>
              <a:rPr lang="en-US" dirty="0"/>
              <a:t>Need to reconcile </a:t>
            </a:r>
            <a:r>
              <a:rPr lang="en-US" dirty="0" err="1">
                <a:latin typeface="Symbol" panose="05050102010706020507" pitchFamily="18" charset="2"/>
              </a:rPr>
              <a:t>D</a:t>
            </a:r>
            <a:r>
              <a:rPr lang="en-US" dirty="0" err="1"/>
              <a:t>Lon</a:t>
            </a:r>
            <a:r>
              <a:rPr lang="en-US" baseline="-25000" dirty="0" err="1"/>
              <a:t>s</a:t>
            </a:r>
            <a:r>
              <a:rPr lang="en-US" baseline="-25000" dirty="0"/>
              <a:t>(at)</a:t>
            </a:r>
            <a:r>
              <a:rPr lang="en-US" dirty="0" smtClean="0"/>
              <a:t> </a:t>
            </a:r>
            <a:r>
              <a:rPr lang="en-US" dirty="0"/>
              <a:t>at the date line</a:t>
            </a:r>
            <a:r>
              <a:rPr lang="en-US" dirty="0" smtClean="0"/>
              <a:t>. (see last slide)</a:t>
            </a:r>
            <a:endParaRPr lang="en-US" dirty="0"/>
          </a:p>
          <a:p>
            <a:r>
              <a:rPr lang="en-US" dirty="0" err="1" smtClean="0">
                <a:latin typeface="Symbol" panose="05050102010706020507" pitchFamily="18" charset="2"/>
              </a:rPr>
              <a:t>D</a:t>
            </a:r>
            <a:r>
              <a:rPr lang="en-US" dirty="0" err="1" smtClean="0"/>
              <a:t>d</a:t>
            </a:r>
            <a:r>
              <a:rPr lang="en-US" baseline="-25000" dirty="0" err="1" smtClean="0"/>
              <a:t>Lon</a:t>
            </a:r>
            <a:r>
              <a:rPr lang="en-US" dirty="0" smtClean="0"/>
              <a:t>=</a:t>
            </a:r>
            <a:r>
              <a:rPr lang="en-US" dirty="0" smtClean="0">
                <a:latin typeface="Symbol" panose="05050102010706020507" pitchFamily="18" charset="2"/>
              </a:rPr>
              <a:t>p</a:t>
            </a:r>
            <a:r>
              <a:rPr lang="en-US" dirty="0" smtClean="0"/>
              <a:t>r</a:t>
            </a:r>
            <a:r>
              <a:rPr lang="en-US" baseline="-25000" dirty="0" smtClean="0"/>
              <a:t>e </a:t>
            </a:r>
            <a:r>
              <a:rPr lang="en-US" dirty="0" smtClean="0"/>
              <a:t>cos(</a:t>
            </a:r>
            <a:r>
              <a:rPr lang="en-US" dirty="0" err="1" smtClean="0"/>
              <a:t>Lat</a:t>
            </a:r>
            <a:r>
              <a:rPr lang="en-US" baseline="-25000" dirty="0" err="1" smtClean="0"/>
              <a:t>s</a:t>
            </a:r>
            <a:r>
              <a:rPr lang="en-US" baseline="-25000" dirty="0" smtClean="0"/>
              <a:t>(0)</a:t>
            </a:r>
            <a:r>
              <a:rPr lang="en-US" dirty="0" smtClean="0"/>
              <a:t>)|</a:t>
            </a:r>
            <a:r>
              <a:rPr lang="en-US" dirty="0" err="1" smtClean="0">
                <a:latin typeface="Symbol" panose="05050102010706020507" pitchFamily="18" charset="2"/>
              </a:rPr>
              <a:t>D</a:t>
            </a:r>
            <a:r>
              <a:rPr lang="en-US" dirty="0" err="1" smtClean="0"/>
              <a:t>Lon</a:t>
            </a:r>
            <a:r>
              <a:rPr lang="en-US" baseline="-25000" dirty="0" err="1" smtClean="0"/>
              <a:t>s</a:t>
            </a:r>
            <a:r>
              <a:rPr lang="en-US" baseline="-25000" dirty="0" smtClean="0"/>
              <a:t>(at)</a:t>
            </a:r>
            <a:r>
              <a:rPr lang="en-US" dirty="0" smtClean="0"/>
              <a:t>|/180.0</a:t>
            </a:r>
            <a:endParaRPr lang="en-US" baseline="-25000" dirty="0" smtClean="0"/>
          </a:p>
          <a:p>
            <a:endParaRPr lang="en-US" dirty="0" smtClean="0">
              <a:latin typeface="Symbol" panose="05050102010706020507" pitchFamily="18" charset="2"/>
            </a:endParaRPr>
          </a:p>
          <a:p>
            <a:r>
              <a:rPr lang="en-US" dirty="0" err="1" smtClean="0">
                <a:latin typeface="Symbol" panose="05050102010706020507" pitchFamily="18" charset="2"/>
              </a:rPr>
              <a:t>D</a:t>
            </a:r>
            <a:r>
              <a:rPr lang="en-US" dirty="0" err="1" smtClean="0"/>
              <a:t>Lat</a:t>
            </a:r>
            <a:r>
              <a:rPr lang="en-US" baseline="-25000" dirty="0" err="1" smtClean="0"/>
              <a:t>s</a:t>
            </a:r>
            <a:r>
              <a:rPr lang="en-US" baseline="-25000" dirty="0" smtClean="0"/>
              <a:t>(at)</a:t>
            </a:r>
            <a:r>
              <a:rPr lang="en-US" dirty="0" smtClean="0"/>
              <a:t> = </a:t>
            </a:r>
            <a:r>
              <a:rPr lang="en-US" dirty="0" err="1" smtClean="0"/>
              <a:t>Lat</a:t>
            </a:r>
            <a:r>
              <a:rPr lang="en-US" baseline="-25000" dirty="0" err="1" smtClean="0"/>
              <a:t>s</a:t>
            </a:r>
            <a:r>
              <a:rPr lang="en-US" baseline="-25000" dirty="0" smtClean="0"/>
              <a:t>(at2) </a:t>
            </a:r>
            <a:r>
              <a:rPr lang="en-US" dirty="0" smtClean="0"/>
              <a:t>- </a:t>
            </a:r>
            <a:r>
              <a:rPr lang="en-US" dirty="0" err="1" smtClean="0"/>
              <a:t>Lat</a:t>
            </a:r>
            <a:r>
              <a:rPr lang="en-US" baseline="-25000" dirty="0" err="1" smtClean="0"/>
              <a:t>s</a:t>
            </a:r>
            <a:r>
              <a:rPr lang="en-US" baseline="-25000" dirty="0" smtClean="0"/>
              <a:t>(0) </a:t>
            </a:r>
            <a:endParaRPr lang="en-US" dirty="0"/>
          </a:p>
          <a:p>
            <a:r>
              <a:rPr lang="en-US" dirty="0" err="1" smtClean="0">
                <a:latin typeface="Symbol" panose="05050102010706020507" pitchFamily="18" charset="2"/>
              </a:rPr>
              <a:t>D</a:t>
            </a:r>
            <a:r>
              <a:rPr lang="en-US" dirty="0" err="1" smtClean="0"/>
              <a:t>d</a:t>
            </a:r>
            <a:r>
              <a:rPr lang="en-US" baseline="-25000" dirty="0" err="1" smtClean="0"/>
              <a:t>Lat</a:t>
            </a:r>
            <a:r>
              <a:rPr lang="en-US" dirty="0" smtClean="0"/>
              <a:t>=</a:t>
            </a:r>
            <a:r>
              <a:rPr lang="en-US" dirty="0" smtClean="0">
                <a:latin typeface="Symbol" panose="05050102010706020507" pitchFamily="18" charset="2"/>
              </a:rPr>
              <a:t>p</a:t>
            </a:r>
            <a:r>
              <a:rPr lang="en-US" dirty="0" smtClean="0"/>
              <a:t>r</a:t>
            </a:r>
            <a:r>
              <a:rPr lang="en-US" baseline="-25000" dirty="0" smtClean="0"/>
              <a:t>e </a:t>
            </a:r>
            <a:r>
              <a:rPr lang="en-US" dirty="0"/>
              <a:t>|</a:t>
            </a:r>
            <a:r>
              <a:rPr lang="en-US" dirty="0" err="1" smtClean="0">
                <a:latin typeface="Symbol" panose="05050102010706020507" pitchFamily="18" charset="2"/>
              </a:rPr>
              <a:t>D</a:t>
            </a:r>
            <a:r>
              <a:rPr lang="en-US" dirty="0" err="1" smtClean="0"/>
              <a:t>Lat</a:t>
            </a:r>
            <a:r>
              <a:rPr lang="en-US" baseline="-25000" dirty="0" err="1" smtClean="0"/>
              <a:t>s</a:t>
            </a:r>
            <a:r>
              <a:rPr lang="en-US" baseline="-25000" dirty="0" smtClean="0"/>
              <a:t>(at)</a:t>
            </a:r>
            <a:r>
              <a:rPr lang="en-US" dirty="0" smtClean="0"/>
              <a:t>|/180.0</a:t>
            </a:r>
            <a:endParaRPr lang="en-US" baseline="-25000" dirty="0" smtClean="0"/>
          </a:p>
          <a:p>
            <a:r>
              <a:rPr lang="en-US" dirty="0" smtClean="0"/>
              <a:t>R</a:t>
            </a:r>
            <a:r>
              <a:rPr lang="en-US" baseline="-25000" dirty="0" smtClean="0"/>
              <a:t>e</a:t>
            </a:r>
            <a:r>
              <a:rPr lang="en-US" dirty="0" smtClean="0"/>
              <a:t>=6372 km</a:t>
            </a:r>
          </a:p>
          <a:p>
            <a:endParaRPr lang="en-US" dirty="0" smtClean="0"/>
          </a:p>
          <a:p>
            <a:r>
              <a:rPr lang="en-US" dirty="0" smtClean="0"/>
              <a:t>Ratio(at)=(</a:t>
            </a:r>
            <a:r>
              <a:rPr lang="en-US" dirty="0" err="1" smtClean="0">
                <a:latin typeface="Symbol" panose="05050102010706020507" pitchFamily="18" charset="2"/>
              </a:rPr>
              <a:t>D</a:t>
            </a:r>
            <a:r>
              <a:rPr lang="en-US" dirty="0" err="1" smtClean="0"/>
              <a:t>d</a:t>
            </a:r>
            <a:r>
              <a:rPr lang="en-US" baseline="-25000" dirty="0" err="1" smtClean="0"/>
              <a:t>Lat</a:t>
            </a:r>
            <a:r>
              <a:rPr lang="en-US" dirty="0" smtClean="0"/>
              <a:t>)/((</a:t>
            </a:r>
            <a:r>
              <a:rPr lang="en-US" dirty="0" err="1">
                <a:latin typeface="Symbol" panose="05050102010706020507" pitchFamily="18" charset="2"/>
              </a:rPr>
              <a:t>D</a:t>
            </a:r>
            <a:r>
              <a:rPr lang="en-US" dirty="0" err="1"/>
              <a:t>d</a:t>
            </a:r>
            <a:r>
              <a:rPr lang="en-US" baseline="-25000" dirty="0" err="1"/>
              <a:t>Lat</a:t>
            </a:r>
            <a:r>
              <a:rPr lang="en-US" dirty="0"/>
              <a:t>)</a:t>
            </a:r>
            <a:r>
              <a:rPr lang="en-US" baseline="30000" dirty="0"/>
              <a:t>2</a:t>
            </a:r>
            <a:r>
              <a:rPr lang="en-US" dirty="0"/>
              <a:t>+(</a:t>
            </a:r>
            <a:r>
              <a:rPr lang="en-US" dirty="0" err="1">
                <a:latin typeface="Symbol" panose="05050102010706020507" pitchFamily="18" charset="2"/>
              </a:rPr>
              <a:t>D</a:t>
            </a:r>
            <a:r>
              <a:rPr lang="en-US" dirty="0" err="1"/>
              <a:t>d</a:t>
            </a:r>
            <a:r>
              <a:rPr lang="en-US" baseline="-25000" dirty="0" err="1"/>
              <a:t>Lon</a:t>
            </a:r>
            <a:r>
              <a:rPr lang="en-US" dirty="0"/>
              <a:t>)</a:t>
            </a:r>
            <a:r>
              <a:rPr lang="en-US" baseline="30000" dirty="0"/>
              <a:t>2</a:t>
            </a:r>
            <a:r>
              <a:rPr lang="en-US" dirty="0"/>
              <a:t>)</a:t>
            </a:r>
            <a:r>
              <a:rPr lang="en-US" baseline="30000" dirty="0"/>
              <a:t>1/2</a:t>
            </a:r>
            <a:r>
              <a:rPr lang="en-US" dirty="0"/>
              <a:t> </a:t>
            </a:r>
          </a:p>
          <a:p>
            <a:r>
              <a:rPr lang="en-US" dirty="0" smtClean="0">
                <a:latin typeface="Symbol" panose="05050102010706020507" pitchFamily="18" charset="2"/>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(at)=</a:t>
            </a:r>
            <a:r>
              <a:rPr lang="en-US" dirty="0" err="1" smtClean="0">
                <a:latin typeface="Times New Roman" panose="02020603050405020304" pitchFamily="18" charset="0"/>
                <a:cs typeface="Times New Roman" panose="02020603050405020304" pitchFamily="18" charset="0"/>
              </a:rPr>
              <a:t>arccos</a:t>
            </a:r>
            <a:r>
              <a:rPr lang="en-US" dirty="0" smtClean="0">
                <a:latin typeface="Times New Roman" panose="02020603050405020304" pitchFamily="18" charset="0"/>
                <a:cs typeface="Times New Roman" panose="02020603050405020304" pitchFamily="18" charset="0"/>
              </a:rPr>
              <a:t>(Ratio</a:t>
            </a:r>
            <a:r>
              <a:rPr lang="en-US" dirty="0" smtClean="0"/>
              <a:t>)</a:t>
            </a:r>
          </a:p>
          <a:p>
            <a:endParaRPr lang="en-US" dirty="0" smtClean="0"/>
          </a:p>
          <a:p>
            <a:r>
              <a:rPr lang="en-US" b="1" dirty="0"/>
              <a:t>Determine </a:t>
            </a:r>
            <a:r>
              <a:rPr lang="en-US" b="1" dirty="0">
                <a:latin typeface="Symbol" panose="05050102010706020507" pitchFamily="18" charset="2"/>
              </a:rPr>
              <a:t>q</a:t>
            </a:r>
            <a:r>
              <a:rPr lang="en-US" b="1" dirty="0"/>
              <a:t> From </a:t>
            </a:r>
            <a:r>
              <a:rPr lang="en-US" b="1" dirty="0" smtClean="0"/>
              <a:t>Cross </a:t>
            </a:r>
            <a:r>
              <a:rPr lang="en-US" b="1" dirty="0"/>
              <a:t>Track Geolocation Data</a:t>
            </a:r>
          </a:p>
          <a:p>
            <a:r>
              <a:rPr lang="en-US" dirty="0" err="1" smtClean="0">
                <a:latin typeface="Symbol" panose="05050102010706020507" pitchFamily="18" charset="2"/>
              </a:rPr>
              <a:t>D</a:t>
            </a:r>
            <a:r>
              <a:rPr lang="en-US" dirty="0" err="1" smtClean="0"/>
              <a:t>Lon</a:t>
            </a:r>
            <a:r>
              <a:rPr lang="en-US" baseline="-25000" dirty="0" err="1" smtClean="0"/>
              <a:t>s</a:t>
            </a:r>
            <a:r>
              <a:rPr lang="en-US" baseline="-25000" dirty="0" smtClean="0"/>
              <a:t>(</a:t>
            </a:r>
            <a:r>
              <a:rPr lang="en-US" baseline="-25000" dirty="0" err="1" smtClean="0"/>
              <a:t>xt</a:t>
            </a:r>
            <a:r>
              <a:rPr lang="en-US" baseline="-25000" dirty="0"/>
              <a:t>)</a:t>
            </a:r>
            <a:r>
              <a:rPr lang="en-US" dirty="0"/>
              <a:t> = </a:t>
            </a:r>
            <a:r>
              <a:rPr lang="en-US" dirty="0" err="1" smtClean="0"/>
              <a:t>Lon</a:t>
            </a:r>
            <a:r>
              <a:rPr lang="en-US" baseline="-25000" dirty="0" err="1" smtClean="0"/>
              <a:t>s</a:t>
            </a:r>
            <a:r>
              <a:rPr lang="en-US" baseline="-25000" dirty="0" smtClean="0"/>
              <a:t>(xt2</a:t>
            </a:r>
            <a:r>
              <a:rPr lang="en-US" baseline="-25000" dirty="0"/>
              <a:t>) </a:t>
            </a:r>
            <a:r>
              <a:rPr lang="en-US" dirty="0"/>
              <a:t>- </a:t>
            </a:r>
            <a:r>
              <a:rPr lang="en-US" dirty="0" err="1"/>
              <a:t>Lon</a:t>
            </a:r>
            <a:r>
              <a:rPr lang="en-US" baseline="-25000" dirty="0" err="1"/>
              <a:t>s</a:t>
            </a:r>
            <a:r>
              <a:rPr lang="en-US" baseline="-25000" dirty="0"/>
              <a:t>(0) </a:t>
            </a:r>
          </a:p>
          <a:p>
            <a:r>
              <a:rPr lang="en-US" dirty="0"/>
              <a:t>Need to reconcile </a:t>
            </a:r>
            <a:r>
              <a:rPr lang="en-US" dirty="0" err="1" smtClean="0">
                <a:latin typeface="Symbol" panose="05050102010706020507" pitchFamily="18" charset="2"/>
              </a:rPr>
              <a:t>D</a:t>
            </a:r>
            <a:r>
              <a:rPr lang="en-US" dirty="0" err="1" smtClean="0"/>
              <a:t>Lon</a:t>
            </a:r>
            <a:r>
              <a:rPr lang="en-US" baseline="-25000" dirty="0" err="1" smtClean="0"/>
              <a:t>s</a:t>
            </a:r>
            <a:r>
              <a:rPr lang="en-US" baseline="-25000" dirty="0" smtClean="0"/>
              <a:t>(</a:t>
            </a:r>
            <a:r>
              <a:rPr lang="en-US" baseline="-25000" dirty="0" err="1" smtClean="0"/>
              <a:t>xt</a:t>
            </a:r>
            <a:r>
              <a:rPr lang="en-US" baseline="-25000" dirty="0"/>
              <a:t>)</a:t>
            </a:r>
            <a:r>
              <a:rPr lang="en-US" dirty="0"/>
              <a:t> at the date line</a:t>
            </a:r>
            <a:r>
              <a:rPr lang="en-US" dirty="0" smtClean="0"/>
              <a:t>. </a:t>
            </a:r>
            <a:r>
              <a:rPr lang="en-US" dirty="0"/>
              <a:t>(see last slide</a:t>
            </a:r>
            <a:r>
              <a:rPr lang="en-US" dirty="0" smtClean="0"/>
              <a:t>)</a:t>
            </a:r>
          </a:p>
          <a:p>
            <a:r>
              <a:rPr lang="en-US" dirty="0" err="1" smtClean="0">
                <a:latin typeface="Symbol" panose="05050102010706020507" pitchFamily="18" charset="2"/>
              </a:rPr>
              <a:t>D</a:t>
            </a:r>
            <a:r>
              <a:rPr lang="en-US" dirty="0" err="1" smtClean="0"/>
              <a:t>d</a:t>
            </a:r>
            <a:r>
              <a:rPr lang="en-US" baseline="-25000" dirty="0" err="1" smtClean="0"/>
              <a:t>Lon</a:t>
            </a:r>
            <a:r>
              <a:rPr lang="en-US" dirty="0" smtClean="0"/>
              <a:t>=</a:t>
            </a:r>
            <a:r>
              <a:rPr lang="en-US" dirty="0" smtClean="0">
                <a:latin typeface="Symbol" panose="05050102010706020507" pitchFamily="18" charset="2"/>
              </a:rPr>
              <a:t>p</a:t>
            </a:r>
            <a:r>
              <a:rPr lang="en-US" dirty="0" smtClean="0"/>
              <a:t>r</a:t>
            </a:r>
            <a:r>
              <a:rPr lang="en-US" baseline="-25000" dirty="0" smtClean="0"/>
              <a:t>e </a:t>
            </a:r>
            <a:r>
              <a:rPr lang="en-US" dirty="0"/>
              <a:t>cos(</a:t>
            </a:r>
            <a:r>
              <a:rPr lang="en-US" dirty="0" err="1"/>
              <a:t>Lat</a:t>
            </a:r>
            <a:r>
              <a:rPr lang="en-US" baseline="-25000" dirty="0" err="1"/>
              <a:t>s</a:t>
            </a:r>
            <a:r>
              <a:rPr lang="en-US" baseline="-25000" dirty="0"/>
              <a:t>(0)</a:t>
            </a:r>
            <a:r>
              <a:rPr lang="en-US" dirty="0"/>
              <a:t>)|</a:t>
            </a:r>
            <a:r>
              <a:rPr lang="en-US" dirty="0" err="1" smtClean="0">
                <a:latin typeface="Symbol" panose="05050102010706020507" pitchFamily="18" charset="2"/>
              </a:rPr>
              <a:t>D</a:t>
            </a:r>
            <a:r>
              <a:rPr lang="en-US" dirty="0" err="1" smtClean="0"/>
              <a:t>Lon</a:t>
            </a:r>
            <a:r>
              <a:rPr lang="en-US" baseline="-25000" dirty="0" err="1" smtClean="0"/>
              <a:t>s</a:t>
            </a:r>
            <a:r>
              <a:rPr lang="en-US" baseline="-25000" dirty="0" smtClean="0"/>
              <a:t>(</a:t>
            </a:r>
            <a:r>
              <a:rPr lang="en-US" baseline="-25000" dirty="0" err="1" smtClean="0"/>
              <a:t>xt</a:t>
            </a:r>
            <a:r>
              <a:rPr lang="en-US" baseline="-25000" dirty="0" smtClean="0"/>
              <a:t>)</a:t>
            </a:r>
            <a:r>
              <a:rPr lang="en-US" dirty="0" smtClean="0"/>
              <a:t>|/180.0</a:t>
            </a:r>
            <a:endParaRPr lang="en-US" dirty="0"/>
          </a:p>
          <a:p>
            <a:endParaRPr lang="en-US" dirty="0">
              <a:latin typeface="Symbol" panose="05050102010706020507" pitchFamily="18" charset="2"/>
            </a:endParaRPr>
          </a:p>
          <a:p>
            <a:r>
              <a:rPr lang="en-US" dirty="0" err="1" smtClean="0">
                <a:latin typeface="Symbol" panose="05050102010706020507" pitchFamily="18" charset="2"/>
              </a:rPr>
              <a:t>D</a:t>
            </a:r>
            <a:r>
              <a:rPr lang="en-US" dirty="0" err="1" smtClean="0"/>
              <a:t>Lat</a:t>
            </a:r>
            <a:r>
              <a:rPr lang="en-US" baseline="-25000" dirty="0" err="1" smtClean="0"/>
              <a:t>s</a:t>
            </a:r>
            <a:r>
              <a:rPr lang="en-US" baseline="-25000" dirty="0" smtClean="0"/>
              <a:t>(</a:t>
            </a:r>
            <a:r>
              <a:rPr lang="en-US" baseline="-25000" dirty="0" err="1" smtClean="0"/>
              <a:t>xt</a:t>
            </a:r>
            <a:r>
              <a:rPr lang="en-US" baseline="-25000" dirty="0"/>
              <a:t>)</a:t>
            </a:r>
            <a:r>
              <a:rPr lang="en-US" dirty="0"/>
              <a:t> = </a:t>
            </a:r>
            <a:r>
              <a:rPr lang="en-US" dirty="0" err="1" smtClean="0"/>
              <a:t>Lat</a:t>
            </a:r>
            <a:r>
              <a:rPr lang="en-US" baseline="-25000" dirty="0" err="1" smtClean="0"/>
              <a:t>s</a:t>
            </a:r>
            <a:r>
              <a:rPr lang="en-US" baseline="-25000" dirty="0" smtClean="0"/>
              <a:t>(xt2</a:t>
            </a:r>
            <a:r>
              <a:rPr lang="en-US" baseline="-25000" dirty="0"/>
              <a:t>) </a:t>
            </a:r>
            <a:r>
              <a:rPr lang="en-US" dirty="0"/>
              <a:t>- </a:t>
            </a:r>
            <a:r>
              <a:rPr lang="en-US" dirty="0" err="1"/>
              <a:t>Lat</a:t>
            </a:r>
            <a:r>
              <a:rPr lang="en-US" baseline="-25000" dirty="0" err="1"/>
              <a:t>s</a:t>
            </a:r>
            <a:r>
              <a:rPr lang="en-US" baseline="-25000" dirty="0"/>
              <a:t>(0</a:t>
            </a:r>
            <a:r>
              <a:rPr lang="en-US" baseline="-25000" dirty="0" smtClean="0"/>
              <a:t>)</a:t>
            </a:r>
          </a:p>
          <a:p>
            <a:r>
              <a:rPr lang="en-US" dirty="0" err="1" smtClean="0">
                <a:latin typeface="Symbol" panose="05050102010706020507" pitchFamily="18" charset="2"/>
              </a:rPr>
              <a:t>D</a:t>
            </a:r>
            <a:r>
              <a:rPr lang="en-US" dirty="0" err="1" smtClean="0"/>
              <a:t>d</a:t>
            </a:r>
            <a:r>
              <a:rPr lang="en-US" baseline="-25000" dirty="0" err="1" smtClean="0"/>
              <a:t>Lat</a:t>
            </a:r>
            <a:r>
              <a:rPr lang="en-US" dirty="0" smtClean="0"/>
              <a:t>=</a:t>
            </a:r>
            <a:r>
              <a:rPr lang="en-US" dirty="0" smtClean="0">
                <a:latin typeface="Symbol" panose="05050102010706020507" pitchFamily="18" charset="2"/>
              </a:rPr>
              <a:t>p</a:t>
            </a:r>
            <a:r>
              <a:rPr lang="en-US" dirty="0" smtClean="0"/>
              <a:t>r</a:t>
            </a:r>
            <a:r>
              <a:rPr lang="en-US" baseline="-25000" dirty="0" smtClean="0"/>
              <a:t>e </a:t>
            </a:r>
            <a:r>
              <a:rPr lang="en-US" dirty="0"/>
              <a:t>|</a:t>
            </a:r>
            <a:r>
              <a:rPr lang="en-US" dirty="0" err="1" smtClean="0">
                <a:latin typeface="Symbol" panose="05050102010706020507" pitchFamily="18" charset="2"/>
              </a:rPr>
              <a:t>D</a:t>
            </a:r>
            <a:r>
              <a:rPr lang="en-US" dirty="0" err="1" smtClean="0"/>
              <a:t>Lat</a:t>
            </a:r>
            <a:r>
              <a:rPr lang="en-US" baseline="-25000" dirty="0" err="1" smtClean="0"/>
              <a:t>s</a:t>
            </a:r>
            <a:r>
              <a:rPr lang="en-US" baseline="-25000" dirty="0" smtClean="0"/>
              <a:t>(</a:t>
            </a:r>
            <a:r>
              <a:rPr lang="en-US" baseline="-25000" dirty="0" err="1" smtClean="0"/>
              <a:t>xt</a:t>
            </a:r>
            <a:r>
              <a:rPr lang="en-US" baseline="-25000" dirty="0" smtClean="0"/>
              <a:t>)</a:t>
            </a:r>
            <a:r>
              <a:rPr lang="en-US" dirty="0" smtClean="0"/>
              <a:t>|/180.0</a:t>
            </a:r>
            <a:endParaRPr lang="en-US" baseline="-25000" dirty="0" smtClean="0"/>
          </a:p>
          <a:p>
            <a:endParaRPr lang="en-US" dirty="0"/>
          </a:p>
          <a:p>
            <a:r>
              <a:rPr lang="en-US" dirty="0" smtClean="0"/>
              <a:t>Ratio(</a:t>
            </a:r>
            <a:r>
              <a:rPr lang="en-US" dirty="0" err="1" smtClean="0"/>
              <a:t>xt</a:t>
            </a:r>
            <a:r>
              <a:rPr lang="en-US" dirty="0" smtClean="0"/>
              <a:t>)=(</a:t>
            </a:r>
            <a:r>
              <a:rPr lang="en-US" dirty="0" err="1">
                <a:latin typeface="Symbol" panose="05050102010706020507" pitchFamily="18" charset="2"/>
              </a:rPr>
              <a:t>D</a:t>
            </a:r>
            <a:r>
              <a:rPr lang="en-US" dirty="0" err="1"/>
              <a:t>d</a:t>
            </a:r>
            <a:r>
              <a:rPr lang="en-US" baseline="-25000" dirty="0" err="1"/>
              <a:t>Lat</a:t>
            </a:r>
            <a:r>
              <a:rPr lang="en-US" dirty="0"/>
              <a:t>)/((</a:t>
            </a:r>
            <a:r>
              <a:rPr lang="en-US" dirty="0" err="1">
                <a:latin typeface="Symbol" panose="05050102010706020507" pitchFamily="18" charset="2"/>
              </a:rPr>
              <a:t>D</a:t>
            </a:r>
            <a:r>
              <a:rPr lang="en-US" dirty="0" err="1"/>
              <a:t>d</a:t>
            </a:r>
            <a:r>
              <a:rPr lang="en-US" baseline="-25000" dirty="0" err="1"/>
              <a:t>Lat</a:t>
            </a:r>
            <a:r>
              <a:rPr lang="en-US" dirty="0"/>
              <a:t>)</a:t>
            </a:r>
            <a:r>
              <a:rPr lang="en-US" baseline="30000" dirty="0"/>
              <a:t>2</a:t>
            </a:r>
            <a:r>
              <a:rPr lang="en-US" dirty="0"/>
              <a:t>+(</a:t>
            </a:r>
            <a:r>
              <a:rPr lang="en-US" dirty="0" err="1">
                <a:latin typeface="Symbol" panose="05050102010706020507" pitchFamily="18" charset="2"/>
              </a:rPr>
              <a:t>D</a:t>
            </a:r>
            <a:r>
              <a:rPr lang="en-US" dirty="0" err="1"/>
              <a:t>d</a:t>
            </a:r>
            <a:r>
              <a:rPr lang="en-US" baseline="-25000" dirty="0" err="1"/>
              <a:t>Lon</a:t>
            </a:r>
            <a:r>
              <a:rPr lang="en-US" dirty="0"/>
              <a:t>)</a:t>
            </a:r>
            <a:r>
              <a:rPr lang="en-US" baseline="30000" dirty="0"/>
              <a:t>2</a:t>
            </a:r>
            <a:r>
              <a:rPr lang="en-US" dirty="0"/>
              <a:t>)</a:t>
            </a:r>
            <a:r>
              <a:rPr lang="en-US" baseline="30000" dirty="0"/>
              <a:t>1/2</a:t>
            </a:r>
            <a:r>
              <a:rPr lang="en-US" dirty="0"/>
              <a:t> </a:t>
            </a:r>
          </a:p>
          <a:p>
            <a:r>
              <a:rPr lang="en-US" dirty="0" smtClean="0">
                <a:latin typeface="Symbol" panose="05050102010706020507" pitchFamily="18" charset="2"/>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xt</a:t>
            </a:r>
            <a:r>
              <a:rPr lang="en-US" dirty="0" smtClean="0">
                <a:latin typeface="Times New Roman" panose="02020603050405020304" pitchFamily="18" charset="0"/>
                <a:cs typeface="Times New Roman" panose="02020603050405020304" pitchFamily="18" charset="0"/>
              </a:rPr>
              <a:t>)</a:t>
            </a:r>
            <a:r>
              <a:rPr lang="en-US" dirty="0" smtClean="0"/>
              <a:t>=</a:t>
            </a:r>
            <a:r>
              <a:rPr lang="en-US" dirty="0" err="1" smtClean="0"/>
              <a:t>arccos</a:t>
            </a:r>
            <a:r>
              <a:rPr lang="en-US" dirty="0" smtClean="0"/>
              <a:t>(Ratio)</a:t>
            </a:r>
            <a:endParaRPr lang="en-US" dirty="0"/>
          </a:p>
        </p:txBody>
      </p:sp>
      <p:sp>
        <p:nvSpPr>
          <p:cNvPr id="56" name="TextBox 55"/>
          <p:cNvSpPr txBox="1"/>
          <p:nvPr/>
        </p:nvSpPr>
        <p:spPr>
          <a:xfrm>
            <a:off x="9063649" y="631471"/>
            <a:ext cx="3010385" cy="2031325"/>
          </a:xfrm>
          <a:prstGeom prst="rect">
            <a:avLst/>
          </a:prstGeom>
          <a:noFill/>
        </p:spPr>
        <p:txBody>
          <a:bodyPr wrap="square" rtlCol="0">
            <a:spAutoFit/>
          </a:bodyPr>
          <a:lstStyle/>
          <a:p>
            <a:r>
              <a:rPr lang="en-US" b="1" dirty="0" smtClean="0"/>
              <a:t>Find Sign Along-Track </a:t>
            </a:r>
            <a:endParaRPr lang="en-US" b="1" dirty="0"/>
          </a:p>
          <a:p>
            <a:r>
              <a:rPr lang="en-US" dirty="0" err="1" smtClean="0"/>
              <a:t>sgn</a:t>
            </a:r>
            <a:r>
              <a:rPr lang="en-US" baseline="-25000" dirty="0" err="1" smtClean="0"/>
              <a:t>Lon</a:t>
            </a:r>
            <a:r>
              <a:rPr lang="en-US" baseline="-25000" dirty="0" smtClean="0"/>
              <a:t>(at)</a:t>
            </a:r>
            <a:r>
              <a:rPr lang="en-US" dirty="0" smtClean="0"/>
              <a:t>=</a:t>
            </a:r>
            <a:r>
              <a:rPr lang="en-US" dirty="0" smtClean="0">
                <a:latin typeface="Symbol" panose="05050102010706020507" pitchFamily="18" charset="2"/>
              </a:rPr>
              <a:t> </a:t>
            </a:r>
            <a:r>
              <a:rPr lang="en-US" dirty="0" err="1" smtClean="0">
                <a:latin typeface="Symbol" panose="05050102010706020507" pitchFamily="18" charset="2"/>
              </a:rPr>
              <a:t>D</a:t>
            </a:r>
            <a:r>
              <a:rPr lang="en-US" dirty="0" err="1" smtClean="0"/>
              <a:t>Lon</a:t>
            </a:r>
            <a:r>
              <a:rPr lang="en-US" baseline="-25000" dirty="0" err="1" smtClean="0"/>
              <a:t>s</a:t>
            </a:r>
            <a:r>
              <a:rPr lang="en-US" baseline="-25000" dirty="0" smtClean="0"/>
              <a:t>(at) </a:t>
            </a:r>
            <a:r>
              <a:rPr lang="en-US" dirty="0" smtClean="0"/>
              <a:t>/ |</a:t>
            </a:r>
            <a:r>
              <a:rPr lang="en-US" dirty="0" err="1" smtClean="0">
                <a:latin typeface="Symbol" panose="05050102010706020507" pitchFamily="18" charset="2"/>
              </a:rPr>
              <a:t>D</a:t>
            </a:r>
            <a:r>
              <a:rPr lang="en-US" dirty="0" err="1" smtClean="0"/>
              <a:t>Lon</a:t>
            </a:r>
            <a:r>
              <a:rPr lang="en-US" baseline="-25000" dirty="0" err="1" smtClean="0"/>
              <a:t>s</a:t>
            </a:r>
            <a:r>
              <a:rPr lang="en-US" baseline="-25000" dirty="0" smtClean="0"/>
              <a:t>(at)</a:t>
            </a:r>
            <a:r>
              <a:rPr lang="en-US" dirty="0" smtClean="0"/>
              <a:t>| </a:t>
            </a:r>
          </a:p>
          <a:p>
            <a:r>
              <a:rPr lang="en-US" dirty="0" err="1" smtClean="0"/>
              <a:t>sgn</a:t>
            </a:r>
            <a:r>
              <a:rPr lang="en-US" baseline="-25000" dirty="0" err="1" smtClean="0"/>
              <a:t>Lat</a:t>
            </a:r>
            <a:r>
              <a:rPr lang="en-US" baseline="-25000" dirty="0" smtClean="0"/>
              <a:t>(at)</a:t>
            </a:r>
            <a:r>
              <a:rPr lang="en-US" dirty="0" smtClean="0"/>
              <a:t>=</a:t>
            </a:r>
            <a:r>
              <a:rPr lang="en-US" dirty="0" smtClean="0">
                <a:latin typeface="Symbol" panose="05050102010706020507" pitchFamily="18" charset="2"/>
              </a:rPr>
              <a:t> </a:t>
            </a:r>
            <a:r>
              <a:rPr lang="en-US" dirty="0" err="1" smtClean="0">
                <a:latin typeface="Symbol" panose="05050102010706020507" pitchFamily="18" charset="2"/>
              </a:rPr>
              <a:t>D</a:t>
            </a:r>
            <a:r>
              <a:rPr lang="en-US" dirty="0" err="1" smtClean="0"/>
              <a:t>Lat</a:t>
            </a:r>
            <a:r>
              <a:rPr lang="en-US" baseline="-25000" dirty="0" err="1" smtClean="0"/>
              <a:t>s</a:t>
            </a:r>
            <a:r>
              <a:rPr lang="en-US" baseline="-25000" dirty="0" smtClean="0"/>
              <a:t>(at) </a:t>
            </a:r>
            <a:r>
              <a:rPr lang="en-US" dirty="0" smtClean="0"/>
              <a:t>/ |</a:t>
            </a:r>
            <a:r>
              <a:rPr lang="en-US" dirty="0" err="1" smtClean="0">
                <a:latin typeface="Symbol" panose="05050102010706020507" pitchFamily="18" charset="2"/>
              </a:rPr>
              <a:t>D</a:t>
            </a:r>
            <a:r>
              <a:rPr lang="en-US" dirty="0" err="1" smtClean="0"/>
              <a:t>Lat</a:t>
            </a:r>
            <a:r>
              <a:rPr lang="en-US" baseline="-25000" dirty="0" err="1" smtClean="0"/>
              <a:t>s</a:t>
            </a:r>
            <a:r>
              <a:rPr lang="en-US" baseline="-25000" dirty="0" smtClean="0"/>
              <a:t>(at)</a:t>
            </a:r>
            <a:r>
              <a:rPr lang="en-US" dirty="0" smtClean="0"/>
              <a:t>|</a:t>
            </a:r>
          </a:p>
          <a:p>
            <a:endParaRPr lang="en-US" dirty="0" smtClean="0"/>
          </a:p>
          <a:p>
            <a:r>
              <a:rPr lang="en-US" b="1" dirty="0" smtClean="0"/>
              <a:t>Find Sign Cross-Track </a:t>
            </a:r>
          </a:p>
          <a:p>
            <a:r>
              <a:rPr lang="en-US" dirty="0" err="1"/>
              <a:t>sgn</a:t>
            </a:r>
            <a:r>
              <a:rPr lang="en-US" baseline="-25000" dirty="0" err="1"/>
              <a:t>Lon</a:t>
            </a:r>
            <a:r>
              <a:rPr lang="en-US" baseline="-25000" dirty="0" smtClean="0"/>
              <a:t>(</a:t>
            </a:r>
            <a:r>
              <a:rPr lang="en-US" baseline="-25000" dirty="0" err="1" smtClean="0"/>
              <a:t>xt</a:t>
            </a:r>
            <a:r>
              <a:rPr lang="en-US" baseline="-25000" dirty="0"/>
              <a:t>)</a:t>
            </a:r>
            <a:r>
              <a:rPr lang="en-US" dirty="0"/>
              <a:t>=</a:t>
            </a:r>
            <a:r>
              <a:rPr lang="en-US" dirty="0">
                <a:latin typeface="Symbol" panose="05050102010706020507" pitchFamily="18" charset="2"/>
              </a:rPr>
              <a:t> </a:t>
            </a:r>
            <a:r>
              <a:rPr lang="en-US" dirty="0" err="1" smtClean="0">
                <a:latin typeface="Symbol" panose="05050102010706020507" pitchFamily="18" charset="2"/>
              </a:rPr>
              <a:t>D</a:t>
            </a:r>
            <a:r>
              <a:rPr lang="en-US" dirty="0" err="1" smtClean="0"/>
              <a:t>lon</a:t>
            </a:r>
            <a:r>
              <a:rPr lang="en-US" baseline="-25000" dirty="0" err="1" smtClean="0"/>
              <a:t>s</a:t>
            </a:r>
            <a:r>
              <a:rPr lang="en-US" baseline="-25000" dirty="0" smtClean="0"/>
              <a:t>(</a:t>
            </a:r>
            <a:r>
              <a:rPr lang="en-US" baseline="-25000" dirty="0" err="1" smtClean="0"/>
              <a:t>xt</a:t>
            </a:r>
            <a:r>
              <a:rPr lang="en-US" baseline="-25000" dirty="0"/>
              <a:t>) </a:t>
            </a:r>
            <a:r>
              <a:rPr lang="en-US" dirty="0"/>
              <a:t>/ |</a:t>
            </a:r>
            <a:r>
              <a:rPr lang="en-US" dirty="0" err="1" smtClean="0">
                <a:latin typeface="Symbol" panose="05050102010706020507" pitchFamily="18" charset="2"/>
              </a:rPr>
              <a:t>D</a:t>
            </a:r>
            <a:r>
              <a:rPr lang="en-US" dirty="0" err="1" smtClean="0"/>
              <a:t>lon</a:t>
            </a:r>
            <a:r>
              <a:rPr lang="en-US" baseline="-25000" dirty="0" err="1" smtClean="0"/>
              <a:t>s</a:t>
            </a:r>
            <a:r>
              <a:rPr lang="en-US" baseline="-25000" dirty="0" smtClean="0"/>
              <a:t>(</a:t>
            </a:r>
            <a:r>
              <a:rPr lang="en-US" baseline="-25000" dirty="0" err="1" smtClean="0"/>
              <a:t>xt</a:t>
            </a:r>
            <a:r>
              <a:rPr lang="en-US" baseline="-25000" dirty="0"/>
              <a:t>)</a:t>
            </a:r>
            <a:r>
              <a:rPr lang="en-US" dirty="0"/>
              <a:t>| </a:t>
            </a:r>
            <a:endParaRPr lang="en-US" dirty="0" smtClean="0"/>
          </a:p>
          <a:p>
            <a:r>
              <a:rPr lang="en-US" dirty="0" err="1" smtClean="0"/>
              <a:t>sgn</a:t>
            </a:r>
            <a:r>
              <a:rPr lang="en-US" baseline="-25000" dirty="0" err="1" smtClean="0"/>
              <a:t>Lat</a:t>
            </a:r>
            <a:r>
              <a:rPr lang="en-US" baseline="-25000" dirty="0" smtClean="0"/>
              <a:t>(</a:t>
            </a:r>
            <a:r>
              <a:rPr lang="en-US" baseline="-25000" dirty="0" err="1" smtClean="0"/>
              <a:t>xt</a:t>
            </a:r>
            <a:r>
              <a:rPr lang="en-US" baseline="-25000" dirty="0"/>
              <a:t>)</a:t>
            </a:r>
            <a:r>
              <a:rPr lang="en-US" dirty="0"/>
              <a:t>=</a:t>
            </a:r>
            <a:r>
              <a:rPr lang="en-US" dirty="0">
                <a:latin typeface="Symbol" panose="05050102010706020507" pitchFamily="18" charset="2"/>
              </a:rPr>
              <a:t> </a:t>
            </a:r>
            <a:r>
              <a:rPr lang="en-US" dirty="0" err="1" smtClean="0">
                <a:latin typeface="Symbol" panose="05050102010706020507" pitchFamily="18" charset="2"/>
              </a:rPr>
              <a:t>D</a:t>
            </a:r>
            <a:r>
              <a:rPr lang="en-US" dirty="0" err="1" smtClean="0"/>
              <a:t>lat</a:t>
            </a:r>
            <a:r>
              <a:rPr lang="en-US" baseline="-25000" dirty="0" err="1" smtClean="0"/>
              <a:t>s</a:t>
            </a:r>
            <a:r>
              <a:rPr lang="en-US" baseline="-25000" dirty="0" smtClean="0"/>
              <a:t>(</a:t>
            </a:r>
            <a:r>
              <a:rPr lang="en-US" baseline="-25000" dirty="0" err="1" smtClean="0"/>
              <a:t>xt</a:t>
            </a:r>
            <a:r>
              <a:rPr lang="en-US" baseline="-25000" dirty="0"/>
              <a:t>) </a:t>
            </a:r>
            <a:r>
              <a:rPr lang="en-US" dirty="0"/>
              <a:t>/ |</a:t>
            </a:r>
            <a:r>
              <a:rPr lang="en-US" dirty="0" err="1" smtClean="0">
                <a:latin typeface="Symbol" panose="05050102010706020507" pitchFamily="18" charset="2"/>
              </a:rPr>
              <a:t>D</a:t>
            </a:r>
            <a:r>
              <a:rPr lang="en-US" dirty="0" err="1" smtClean="0"/>
              <a:t>lat</a:t>
            </a:r>
            <a:r>
              <a:rPr lang="en-US" baseline="-25000" dirty="0" err="1" smtClean="0"/>
              <a:t>s</a:t>
            </a:r>
            <a:r>
              <a:rPr lang="en-US" baseline="-25000" dirty="0" smtClean="0"/>
              <a:t>(</a:t>
            </a:r>
            <a:r>
              <a:rPr lang="en-US" baseline="-25000" dirty="0" err="1" smtClean="0"/>
              <a:t>xt</a:t>
            </a:r>
            <a:r>
              <a:rPr lang="en-US" baseline="-25000" dirty="0" smtClean="0"/>
              <a:t>)</a:t>
            </a:r>
            <a:r>
              <a:rPr lang="en-US" dirty="0" smtClean="0"/>
              <a:t>|</a:t>
            </a:r>
          </a:p>
        </p:txBody>
      </p:sp>
      <p:sp>
        <p:nvSpPr>
          <p:cNvPr id="3" name="TextBox 2"/>
          <p:cNvSpPr txBox="1"/>
          <p:nvPr/>
        </p:nvSpPr>
        <p:spPr>
          <a:xfrm>
            <a:off x="6377372" y="138627"/>
            <a:ext cx="5242985" cy="646331"/>
          </a:xfrm>
          <a:prstGeom prst="rect">
            <a:avLst/>
          </a:prstGeom>
          <a:noFill/>
        </p:spPr>
        <p:txBody>
          <a:bodyPr wrap="square" rtlCol="0">
            <a:spAutoFit/>
          </a:bodyPr>
          <a:lstStyle/>
          <a:p>
            <a:r>
              <a:rPr lang="en-US" b="1" dirty="0" smtClean="0"/>
              <a:t>Determine </a:t>
            </a:r>
            <a:r>
              <a:rPr lang="en-US" b="1" dirty="0" err="1" smtClean="0"/>
              <a:t>Lat</a:t>
            </a:r>
            <a:r>
              <a:rPr lang="en-US" b="1" dirty="0" smtClean="0"/>
              <a:t>/Lon Directions of Along- and Cross-Track Vectors </a:t>
            </a:r>
            <a:endParaRPr lang="en-US" b="1" dirty="0"/>
          </a:p>
        </p:txBody>
      </p:sp>
      <p:grpSp>
        <p:nvGrpSpPr>
          <p:cNvPr id="38" name="Group 37"/>
          <p:cNvGrpSpPr/>
          <p:nvPr/>
        </p:nvGrpSpPr>
        <p:grpSpPr>
          <a:xfrm>
            <a:off x="6141542" y="2200589"/>
            <a:ext cx="4507408" cy="4449271"/>
            <a:chOff x="4512767" y="1324108"/>
            <a:chExt cx="4507408" cy="4449271"/>
          </a:xfrm>
        </p:grpSpPr>
        <p:sp>
          <p:nvSpPr>
            <p:cNvPr id="40" name="TextBox 39"/>
            <p:cNvSpPr txBox="1"/>
            <p:nvPr/>
          </p:nvSpPr>
          <p:spPr>
            <a:xfrm rot="20158082">
              <a:off x="4512767" y="2962898"/>
              <a:ext cx="285750" cy="369332"/>
            </a:xfrm>
            <a:prstGeom prst="rect">
              <a:avLst/>
            </a:prstGeom>
            <a:noFill/>
          </p:spPr>
          <p:txBody>
            <a:bodyPr wrap="square" rtlCol="0">
              <a:spAutoFit/>
            </a:bodyPr>
            <a:lstStyle/>
            <a:p>
              <a:r>
                <a:rPr lang="en-US" b="1" dirty="0" smtClean="0"/>
                <a:t>s</a:t>
              </a:r>
              <a:endParaRPr lang="en-US" b="1" dirty="0"/>
            </a:p>
          </p:txBody>
        </p:sp>
        <p:sp>
          <p:nvSpPr>
            <p:cNvPr id="41" name="TextBox 40"/>
            <p:cNvSpPr txBox="1"/>
            <p:nvPr/>
          </p:nvSpPr>
          <p:spPr>
            <a:xfrm rot="20158082">
              <a:off x="5775052" y="2304058"/>
              <a:ext cx="755464" cy="369332"/>
            </a:xfrm>
            <a:prstGeom prst="rect">
              <a:avLst/>
            </a:prstGeom>
            <a:noFill/>
          </p:spPr>
          <p:txBody>
            <a:bodyPr wrap="square" rtlCol="0">
              <a:spAutoFit/>
            </a:bodyPr>
            <a:lstStyle/>
            <a:p>
              <a:r>
                <a:rPr lang="en-US" b="1" dirty="0" smtClean="0"/>
                <a:t>s(at2)</a:t>
              </a:r>
              <a:endParaRPr lang="en-US" b="1" dirty="0"/>
            </a:p>
          </p:txBody>
        </p:sp>
        <p:sp>
          <p:nvSpPr>
            <p:cNvPr id="42" name="TextBox 41"/>
            <p:cNvSpPr txBox="1"/>
            <p:nvPr/>
          </p:nvSpPr>
          <p:spPr>
            <a:xfrm rot="20158082">
              <a:off x="7135623" y="1793373"/>
              <a:ext cx="285750" cy="369332"/>
            </a:xfrm>
            <a:prstGeom prst="rect">
              <a:avLst/>
            </a:prstGeom>
            <a:noFill/>
          </p:spPr>
          <p:txBody>
            <a:bodyPr wrap="square" rtlCol="0">
              <a:spAutoFit/>
            </a:bodyPr>
            <a:lstStyle/>
            <a:p>
              <a:r>
                <a:rPr lang="en-US" b="1" dirty="0"/>
                <a:t>s</a:t>
              </a:r>
            </a:p>
          </p:txBody>
        </p:sp>
        <p:sp>
          <p:nvSpPr>
            <p:cNvPr id="43" name="TextBox 42"/>
            <p:cNvSpPr txBox="1"/>
            <p:nvPr/>
          </p:nvSpPr>
          <p:spPr>
            <a:xfrm rot="20158082">
              <a:off x="4913454" y="4123884"/>
              <a:ext cx="840151" cy="369332"/>
            </a:xfrm>
            <a:prstGeom prst="rect">
              <a:avLst/>
            </a:prstGeom>
            <a:noFill/>
          </p:spPr>
          <p:txBody>
            <a:bodyPr wrap="square" rtlCol="0">
              <a:spAutoFit/>
            </a:bodyPr>
            <a:lstStyle/>
            <a:p>
              <a:r>
                <a:rPr lang="en-US" b="1" dirty="0" smtClean="0"/>
                <a:t>s(xt1)</a:t>
              </a:r>
              <a:endParaRPr lang="en-US" b="1" dirty="0"/>
            </a:p>
          </p:txBody>
        </p:sp>
        <p:sp>
          <p:nvSpPr>
            <p:cNvPr id="44" name="TextBox 43"/>
            <p:cNvSpPr txBox="1"/>
            <p:nvPr/>
          </p:nvSpPr>
          <p:spPr>
            <a:xfrm rot="20158082">
              <a:off x="7658902" y="2915425"/>
              <a:ext cx="769611" cy="369332"/>
            </a:xfrm>
            <a:prstGeom prst="rect">
              <a:avLst/>
            </a:prstGeom>
            <a:noFill/>
          </p:spPr>
          <p:txBody>
            <a:bodyPr wrap="square" rtlCol="0">
              <a:spAutoFit/>
            </a:bodyPr>
            <a:lstStyle/>
            <a:p>
              <a:r>
                <a:rPr lang="en-US" b="1" dirty="0" smtClean="0"/>
                <a:t>s(xt2)</a:t>
              </a:r>
              <a:endParaRPr lang="en-US" b="1" dirty="0"/>
            </a:p>
          </p:txBody>
        </p:sp>
        <p:sp>
          <p:nvSpPr>
            <p:cNvPr id="45" name="TextBox 44"/>
            <p:cNvSpPr txBox="1"/>
            <p:nvPr/>
          </p:nvSpPr>
          <p:spPr>
            <a:xfrm rot="20158082">
              <a:off x="5601268" y="5404047"/>
              <a:ext cx="285750" cy="369332"/>
            </a:xfrm>
            <a:prstGeom prst="rect">
              <a:avLst/>
            </a:prstGeom>
            <a:noFill/>
          </p:spPr>
          <p:txBody>
            <a:bodyPr wrap="square" rtlCol="0">
              <a:spAutoFit/>
            </a:bodyPr>
            <a:lstStyle/>
            <a:p>
              <a:r>
                <a:rPr lang="en-US" b="1" dirty="0"/>
                <a:t>s</a:t>
              </a:r>
            </a:p>
          </p:txBody>
        </p:sp>
        <p:sp>
          <p:nvSpPr>
            <p:cNvPr id="46" name="TextBox 45"/>
            <p:cNvSpPr txBox="1"/>
            <p:nvPr/>
          </p:nvSpPr>
          <p:spPr>
            <a:xfrm rot="20158082">
              <a:off x="6891921" y="4721680"/>
              <a:ext cx="765091" cy="369332"/>
            </a:xfrm>
            <a:prstGeom prst="rect">
              <a:avLst/>
            </a:prstGeom>
            <a:noFill/>
          </p:spPr>
          <p:txBody>
            <a:bodyPr wrap="square" rtlCol="0">
              <a:spAutoFit/>
            </a:bodyPr>
            <a:lstStyle/>
            <a:p>
              <a:r>
                <a:rPr lang="en-US" b="1" dirty="0" smtClean="0"/>
                <a:t>s(at1)</a:t>
              </a:r>
              <a:endParaRPr lang="en-US" b="1" dirty="0"/>
            </a:p>
          </p:txBody>
        </p:sp>
        <p:sp>
          <p:nvSpPr>
            <p:cNvPr id="49" name="TextBox 48"/>
            <p:cNvSpPr txBox="1"/>
            <p:nvPr/>
          </p:nvSpPr>
          <p:spPr>
            <a:xfrm rot="20158082">
              <a:off x="8224125" y="4234522"/>
              <a:ext cx="285750" cy="369332"/>
            </a:xfrm>
            <a:prstGeom prst="rect">
              <a:avLst/>
            </a:prstGeom>
            <a:noFill/>
          </p:spPr>
          <p:txBody>
            <a:bodyPr wrap="square" rtlCol="0">
              <a:spAutoFit/>
            </a:bodyPr>
            <a:lstStyle/>
            <a:p>
              <a:r>
                <a:rPr lang="en-US" b="1" dirty="0"/>
                <a:t>s</a:t>
              </a:r>
            </a:p>
          </p:txBody>
        </p:sp>
        <p:grpSp>
          <p:nvGrpSpPr>
            <p:cNvPr id="50" name="Group 49"/>
            <p:cNvGrpSpPr/>
            <p:nvPr/>
          </p:nvGrpSpPr>
          <p:grpSpPr>
            <a:xfrm rot="17433259">
              <a:off x="4539981" y="1989995"/>
              <a:ext cx="3157538" cy="3042166"/>
              <a:chOff x="2645569" y="541015"/>
              <a:chExt cx="3157538" cy="3042166"/>
            </a:xfrm>
          </p:grpSpPr>
          <p:sp>
            <p:nvSpPr>
              <p:cNvPr id="71" name="TextBox 70"/>
              <p:cNvSpPr txBox="1"/>
              <p:nvPr/>
            </p:nvSpPr>
            <p:spPr>
              <a:xfrm rot="19412425">
                <a:off x="2645569" y="541015"/>
                <a:ext cx="285750" cy="369332"/>
              </a:xfrm>
              <a:prstGeom prst="rect">
                <a:avLst/>
              </a:prstGeom>
              <a:noFill/>
            </p:spPr>
            <p:txBody>
              <a:bodyPr wrap="square" rtlCol="0">
                <a:spAutoFit/>
              </a:bodyPr>
              <a:lstStyle/>
              <a:p>
                <a:r>
                  <a:rPr lang="en-US" b="1" dirty="0" smtClean="0"/>
                  <a:t>o</a:t>
                </a:r>
                <a:endParaRPr lang="en-US" b="1" dirty="0"/>
              </a:p>
            </p:txBody>
          </p:sp>
          <p:sp>
            <p:nvSpPr>
              <p:cNvPr id="72" name="TextBox 71"/>
              <p:cNvSpPr txBox="1"/>
              <p:nvPr/>
            </p:nvSpPr>
            <p:spPr>
              <a:xfrm rot="19412425">
                <a:off x="4081463" y="541015"/>
                <a:ext cx="285750" cy="369332"/>
              </a:xfrm>
              <a:prstGeom prst="rect">
                <a:avLst/>
              </a:prstGeom>
              <a:noFill/>
            </p:spPr>
            <p:txBody>
              <a:bodyPr wrap="square" rtlCol="0">
                <a:spAutoFit/>
              </a:bodyPr>
              <a:lstStyle/>
              <a:p>
                <a:r>
                  <a:rPr lang="en-US" b="1" dirty="0" smtClean="0"/>
                  <a:t>o</a:t>
                </a:r>
                <a:endParaRPr lang="en-US" b="1" dirty="0"/>
              </a:p>
            </p:txBody>
          </p:sp>
          <p:sp>
            <p:nvSpPr>
              <p:cNvPr id="74" name="TextBox 73"/>
              <p:cNvSpPr txBox="1"/>
              <p:nvPr/>
            </p:nvSpPr>
            <p:spPr>
              <a:xfrm rot="19412425">
                <a:off x="5517357" y="541015"/>
                <a:ext cx="285750" cy="369332"/>
              </a:xfrm>
              <a:prstGeom prst="rect">
                <a:avLst/>
              </a:prstGeom>
              <a:noFill/>
            </p:spPr>
            <p:txBody>
              <a:bodyPr wrap="square" rtlCol="0">
                <a:spAutoFit/>
              </a:bodyPr>
              <a:lstStyle/>
              <a:p>
                <a:r>
                  <a:rPr lang="en-US" b="1" dirty="0" smtClean="0"/>
                  <a:t>o</a:t>
                </a:r>
                <a:endParaRPr lang="en-US" b="1" dirty="0"/>
              </a:p>
            </p:txBody>
          </p:sp>
          <p:sp>
            <p:nvSpPr>
              <p:cNvPr id="75" name="TextBox 74"/>
              <p:cNvSpPr txBox="1"/>
              <p:nvPr/>
            </p:nvSpPr>
            <p:spPr>
              <a:xfrm rot="19412425">
                <a:off x="2645569" y="1877432"/>
                <a:ext cx="285750" cy="369332"/>
              </a:xfrm>
              <a:prstGeom prst="rect">
                <a:avLst/>
              </a:prstGeom>
              <a:noFill/>
            </p:spPr>
            <p:txBody>
              <a:bodyPr wrap="square" rtlCol="0">
                <a:spAutoFit/>
              </a:bodyPr>
              <a:lstStyle/>
              <a:p>
                <a:r>
                  <a:rPr lang="en-US" b="1" dirty="0" smtClean="0"/>
                  <a:t>o</a:t>
                </a:r>
                <a:endParaRPr lang="en-US" b="1" dirty="0"/>
              </a:p>
            </p:txBody>
          </p:sp>
          <p:sp>
            <p:nvSpPr>
              <p:cNvPr id="76" name="TextBox 75"/>
              <p:cNvSpPr txBox="1"/>
              <p:nvPr/>
            </p:nvSpPr>
            <p:spPr>
              <a:xfrm rot="8179973">
                <a:off x="4021532" y="1761258"/>
                <a:ext cx="579187" cy="369332"/>
              </a:xfrm>
              <a:prstGeom prst="rect">
                <a:avLst/>
              </a:prstGeom>
              <a:noFill/>
            </p:spPr>
            <p:txBody>
              <a:bodyPr wrap="square" rtlCol="0">
                <a:spAutoFit/>
              </a:bodyPr>
              <a:lstStyle/>
              <a:p>
                <a:r>
                  <a:rPr lang="en-US" b="1" dirty="0" smtClean="0"/>
                  <a:t>(0)o</a:t>
                </a:r>
                <a:endParaRPr lang="en-US" b="1" dirty="0"/>
              </a:p>
            </p:txBody>
          </p:sp>
          <p:sp>
            <p:nvSpPr>
              <p:cNvPr id="77" name="TextBox 76"/>
              <p:cNvSpPr txBox="1"/>
              <p:nvPr/>
            </p:nvSpPr>
            <p:spPr>
              <a:xfrm rot="19412425">
                <a:off x="5517357" y="1877432"/>
                <a:ext cx="285750" cy="369332"/>
              </a:xfrm>
              <a:prstGeom prst="rect">
                <a:avLst/>
              </a:prstGeom>
              <a:noFill/>
            </p:spPr>
            <p:txBody>
              <a:bodyPr wrap="square" rtlCol="0">
                <a:spAutoFit/>
              </a:bodyPr>
              <a:lstStyle/>
              <a:p>
                <a:r>
                  <a:rPr lang="en-US" b="1" dirty="0"/>
                  <a:t>o</a:t>
                </a:r>
              </a:p>
            </p:txBody>
          </p:sp>
          <p:sp>
            <p:nvSpPr>
              <p:cNvPr id="78" name="TextBox 77"/>
              <p:cNvSpPr txBox="1"/>
              <p:nvPr/>
            </p:nvSpPr>
            <p:spPr>
              <a:xfrm rot="19412425">
                <a:off x="2645569" y="3213849"/>
                <a:ext cx="285750" cy="369332"/>
              </a:xfrm>
              <a:prstGeom prst="rect">
                <a:avLst/>
              </a:prstGeom>
              <a:noFill/>
            </p:spPr>
            <p:txBody>
              <a:bodyPr wrap="square" rtlCol="0">
                <a:spAutoFit/>
              </a:bodyPr>
              <a:lstStyle/>
              <a:p>
                <a:r>
                  <a:rPr lang="en-US" b="1" dirty="0" smtClean="0"/>
                  <a:t>o</a:t>
                </a:r>
                <a:endParaRPr lang="en-US" b="1" dirty="0"/>
              </a:p>
            </p:txBody>
          </p:sp>
          <p:sp>
            <p:nvSpPr>
              <p:cNvPr id="79" name="TextBox 78"/>
              <p:cNvSpPr txBox="1"/>
              <p:nvPr/>
            </p:nvSpPr>
            <p:spPr>
              <a:xfrm rot="19412425">
                <a:off x="4081463" y="3213849"/>
                <a:ext cx="285750" cy="369332"/>
              </a:xfrm>
              <a:prstGeom prst="rect">
                <a:avLst/>
              </a:prstGeom>
              <a:noFill/>
            </p:spPr>
            <p:txBody>
              <a:bodyPr wrap="square" rtlCol="0">
                <a:spAutoFit/>
              </a:bodyPr>
              <a:lstStyle/>
              <a:p>
                <a:r>
                  <a:rPr lang="en-US" b="1" dirty="0" smtClean="0"/>
                  <a:t>o</a:t>
                </a:r>
                <a:endParaRPr lang="en-US" b="1" dirty="0"/>
              </a:p>
            </p:txBody>
          </p:sp>
          <p:sp>
            <p:nvSpPr>
              <p:cNvPr id="80" name="TextBox 79"/>
              <p:cNvSpPr txBox="1"/>
              <p:nvPr/>
            </p:nvSpPr>
            <p:spPr>
              <a:xfrm rot="19412425">
                <a:off x="5517357" y="3213849"/>
                <a:ext cx="285750" cy="369332"/>
              </a:xfrm>
              <a:prstGeom prst="rect">
                <a:avLst/>
              </a:prstGeom>
              <a:noFill/>
            </p:spPr>
            <p:txBody>
              <a:bodyPr wrap="square" rtlCol="0">
                <a:spAutoFit/>
              </a:bodyPr>
              <a:lstStyle/>
              <a:p>
                <a:r>
                  <a:rPr lang="en-US" b="1" dirty="0" smtClean="0"/>
                  <a:t>o</a:t>
                </a:r>
                <a:endParaRPr lang="en-US" b="1" dirty="0"/>
              </a:p>
            </p:txBody>
          </p:sp>
        </p:grpSp>
        <p:cxnSp>
          <p:nvCxnSpPr>
            <p:cNvPr id="51" name="Straight Arrow Connector 50"/>
            <p:cNvCxnSpPr/>
            <p:nvPr/>
          </p:nvCxnSpPr>
          <p:spPr>
            <a:xfrm flipV="1">
              <a:off x="6506563" y="1605380"/>
              <a:ext cx="977" cy="21053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6549664" y="3783377"/>
              <a:ext cx="19252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118749" y="1324108"/>
              <a:ext cx="737302" cy="369332"/>
            </a:xfrm>
            <a:prstGeom prst="rect">
              <a:avLst/>
            </a:prstGeom>
            <a:noFill/>
          </p:spPr>
          <p:txBody>
            <a:bodyPr wrap="square" rtlCol="0">
              <a:spAutoFit/>
            </a:bodyPr>
            <a:lstStyle/>
            <a:p>
              <a:r>
                <a:rPr lang="en-US" dirty="0" smtClean="0"/>
                <a:t>North</a:t>
              </a:r>
              <a:endParaRPr lang="en-US" dirty="0"/>
            </a:p>
          </p:txBody>
        </p:sp>
        <p:sp>
          <p:nvSpPr>
            <p:cNvPr id="55" name="TextBox 54"/>
            <p:cNvSpPr txBox="1"/>
            <p:nvPr/>
          </p:nvSpPr>
          <p:spPr>
            <a:xfrm>
              <a:off x="8429819" y="3594829"/>
              <a:ext cx="590356" cy="369332"/>
            </a:xfrm>
            <a:prstGeom prst="rect">
              <a:avLst/>
            </a:prstGeom>
            <a:noFill/>
          </p:spPr>
          <p:txBody>
            <a:bodyPr wrap="square" rtlCol="0">
              <a:spAutoFit/>
            </a:bodyPr>
            <a:lstStyle/>
            <a:p>
              <a:r>
                <a:rPr lang="en-US" dirty="0" smtClean="0"/>
                <a:t>East</a:t>
              </a:r>
              <a:endParaRPr lang="en-US" dirty="0"/>
            </a:p>
          </p:txBody>
        </p:sp>
        <p:cxnSp>
          <p:nvCxnSpPr>
            <p:cNvPr id="57" name="Straight Arrow Connector 56"/>
            <p:cNvCxnSpPr/>
            <p:nvPr/>
          </p:nvCxnSpPr>
          <p:spPr>
            <a:xfrm flipH="1" flipV="1">
              <a:off x="6006554" y="2646988"/>
              <a:ext cx="1011399" cy="2218966"/>
            </a:xfrm>
            <a:prstGeom prst="straightConnector1">
              <a:avLst/>
            </a:prstGeom>
            <a:ln w="381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5578771" y="3250702"/>
              <a:ext cx="2205481" cy="955094"/>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0800000" flipV="1">
              <a:off x="6126431" y="2623548"/>
              <a:ext cx="489301" cy="369332"/>
            </a:xfrm>
            <a:prstGeom prst="rect">
              <a:avLst/>
            </a:prstGeom>
            <a:noFill/>
          </p:spPr>
          <p:txBody>
            <a:bodyPr wrap="square" rtlCol="0">
              <a:spAutoFit/>
            </a:bodyPr>
            <a:lstStyle/>
            <a:p>
              <a:r>
                <a:rPr lang="en-US" dirty="0" err="1">
                  <a:latin typeface="Symbol" panose="05050102010706020507" pitchFamily="18" charset="2"/>
                </a:rPr>
                <a:t>a</a:t>
              </a:r>
              <a:r>
                <a:rPr lang="en-US" baseline="-25000" dirty="0" err="1" smtClean="0"/>
                <a:t>at</a:t>
              </a:r>
              <a:endParaRPr lang="en-US" dirty="0">
                <a:latin typeface="Symbol" panose="05050102010706020507" pitchFamily="18" charset="2"/>
              </a:endParaRPr>
            </a:p>
          </p:txBody>
        </p:sp>
        <p:sp>
          <p:nvSpPr>
            <p:cNvPr id="60" name="TextBox 59"/>
            <p:cNvSpPr txBox="1"/>
            <p:nvPr/>
          </p:nvSpPr>
          <p:spPr>
            <a:xfrm rot="10800000" flipH="1" flipV="1">
              <a:off x="6546321" y="2914507"/>
              <a:ext cx="543800" cy="369332"/>
            </a:xfrm>
            <a:prstGeom prst="rect">
              <a:avLst/>
            </a:prstGeom>
            <a:noFill/>
          </p:spPr>
          <p:txBody>
            <a:bodyPr wrap="square" rtlCol="0">
              <a:spAutoFit/>
            </a:bodyPr>
            <a:lstStyle/>
            <a:p>
              <a:r>
                <a:rPr lang="en-US" dirty="0" err="1">
                  <a:latin typeface="Symbol" panose="05050102010706020507" pitchFamily="18" charset="2"/>
                </a:rPr>
                <a:t>a</a:t>
              </a:r>
              <a:r>
                <a:rPr lang="en-US" baseline="-25000" dirty="0" err="1" smtClean="0"/>
                <a:t>xt</a:t>
              </a:r>
              <a:endParaRPr lang="en-US" dirty="0">
                <a:latin typeface="Symbol" panose="05050102010706020507" pitchFamily="18" charset="2"/>
              </a:endParaRPr>
            </a:p>
          </p:txBody>
        </p:sp>
        <p:cxnSp>
          <p:nvCxnSpPr>
            <p:cNvPr id="61" name="Straight Arrow Connector 60"/>
            <p:cNvCxnSpPr/>
            <p:nvPr/>
          </p:nvCxnSpPr>
          <p:spPr>
            <a:xfrm flipH="1" flipV="1">
              <a:off x="6179765" y="3530253"/>
              <a:ext cx="282190" cy="203481"/>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2" name="Arc 61"/>
            <p:cNvSpPr/>
            <p:nvPr/>
          </p:nvSpPr>
          <p:spPr>
            <a:xfrm rot="17813421">
              <a:off x="6087955" y="2641598"/>
              <a:ext cx="582026" cy="581719"/>
            </a:xfrm>
            <a:prstGeom prst="arc">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rot="1774643">
              <a:off x="5747855" y="2980358"/>
              <a:ext cx="1795425" cy="581719"/>
            </a:xfrm>
            <a:prstGeom prst="arc">
              <a:avLst>
                <a:gd name="adj1" fmla="val 13494926"/>
                <a:gd name="adj2" fmla="val 20567316"/>
              </a:avLst>
            </a:prstGeom>
            <a:ln w="28575">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Arc 66"/>
            <p:cNvSpPr/>
            <p:nvPr/>
          </p:nvSpPr>
          <p:spPr>
            <a:xfrm rot="16200000">
              <a:off x="6318532" y="3431286"/>
              <a:ext cx="365760" cy="365760"/>
            </a:xfrm>
            <a:prstGeom prst="arc">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p:cNvSpPr txBox="1"/>
            <p:nvPr/>
          </p:nvSpPr>
          <p:spPr>
            <a:xfrm rot="20158082">
              <a:off x="6359048" y="3521258"/>
              <a:ext cx="611975" cy="369332"/>
            </a:xfrm>
            <a:prstGeom prst="rect">
              <a:avLst/>
            </a:prstGeom>
            <a:noFill/>
          </p:spPr>
          <p:txBody>
            <a:bodyPr wrap="square" rtlCol="0">
              <a:spAutoFit/>
            </a:bodyPr>
            <a:lstStyle/>
            <a:p>
              <a:r>
                <a:rPr lang="en-US" b="1" dirty="0"/>
                <a:t>s</a:t>
              </a:r>
              <a:r>
                <a:rPr lang="en-US" b="1" dirty="0" smtClean="0"/>
                <a:t>(0)</a:t>
              </a:r>
              <a:endParaRPr lang="en-US" b="1" dirty="0"/>
            </a:p>
          </p:txBody>
        </p:sp>
        <p:sp>
          <p:nvSpPr>
            <p:cNvPr id="70" name="TextBox 69"/>
            <p:cNvSpPr txBox="1"/>
            <p:nvPr/>
          </p:nvSpPr>
          <p:spPr>
            <a:xfrm rot="10800000" flipH="1" flipV="1">
              <a:off x="6105536" y="3235791"/>
              <a:ext cx="280476" cy="369332"/>
            </a:xfrm>
            <a:prstGeom prst="rect">
              <a:avLst/>
            </a:prstGeom>
            <a:noFill/>
          </p:spPr>
          <p:txBody>
            <a:bodyPr wrap="square" rtlCol="0">
              <a:spAutoFit/>
            </a:bodyPr>
            <a:lstStyle/>
            <a:p>
              <a:r>
                <a:rPr lang="en-US" dirty="0">
                  <a:latin typeface="Symbol" panose="05050102010706020507" pitchFamily="18" charset="2"/>
                </a:rPr>
                <a:t>b</a:t>
              </a:r>
            </a:p>
          </p:txBody>
        </p:sp>
      </p:grpSp>
    </p:spTree>
    <p:extLst>
      <p:ext uri="{BB962C8B-B14F-4D97-AF65-F5344CB8AC3E}">
        <p14:creationId xmlns:p14="http://schemas.microsoft.com/office/powerpoint/2010/main" val="2395119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141902" y="3046014"/>
            <a:ext cx="3729412" cy="1754326"/>
          </a:xfrm>
          <a:prstGeom prst="rect">
            <a:avLst/>
          </a:prstGeom>
          <a:noFill/>
        </p:spPr>
        <p:txBody>
          <a:bodyPr wrap="square" rtlCol="0">
            <a:spAutoFit/>
          </a:bodyPr>
          <a:lstStyle/>
          <a:p>
            <a:r>
              <a:rPr lang="en-US" b="1" dirty="0" smtClean="0"/>
              <a:t>Cross Track</a:t>
            </a:r>
          </a:p>
          <a:p>
            <a:r>
              <a:rPr lang="en-US" dirty="0" err="1" smtClean="0">
                <a:latin typeface="Symbol" panose="05050102010706020507" pitchFamily="18" charset="2"/>
              </a:rPr>
              <a:t>D</a:t>
            </a:r>
            <a:r>
              <a:rPr lang="en-US" dirty="0" err="1" smtClean="0"/>
              <a:t>d</a:t>
            </a:r>
            <a:r>
              <a:rPr lang="en-US" baseline="-25000" dirty="0" err="1" smtClean="0"/>
              <a:t>xt</a:t>
            </a:r>
            <a:r>
              <a:rPr lang="en-US" dirty="0" smtClean="0"/>
              <a:t>=</a:t>
            </a:r>
            <a:r>
              <a:rPr lang="en-US" dirty="0" err="1" smtClean="0"/>
              <a:t>GreatCircleDist</a:t>
            </a:r>
            <a:r>
              <a:rPr lang="en-US" dirty="0" smtClean="0"/>
              <a:t>(s(xt2),s(xt1))</a:t>
            </a:r>
          </a:p>
          <a:p>
            <a:r>
              <a:rPr lang="en-US" dirty="0" err="1" smtClean="0">
                <a:latin typeface="Symbol" panose="05050102010706020507" pitchFamily="18" charset="2"/>
              </a:rPr>
              <a:t>D</a:t>
            </a:r>
            <a:r>
              <a:rPr lang="en-US" dirty="0" err="1" smtClean="0"/>
              <a:t>Ta</a:t>
            </a:r>
            <a:r>
              <a:rPr lang="en-US" baseline="-25000" dirty="0" err="1" smtClean="0"/>
              <a:t>xt</a:t>
            </a:r>
            <a:r>
              <a:rPr lang="en-US" dirty="0" smtClean="0"/>
              <a:t>=</a:t>
            </a:r>
            <a:r>
              <a:rPr lang="en-US" dirty="0" err="1" smtClean="0"/>
              <a:t>Ta</a:t>
            </a:r>
            <a:r>
              <a:rPr lang="en-US" baseline="-25000" dirty="0" err="1" smtClean="0"/>
              <a:t>s</a:t>
            </a:r>
            <a:r>
              <a:rPr lang="en-US" baseline="-25000" dirty="0" smtClean="0"/>
              <a:t>(xt2)</a:t>
            </a:r>
            <a:r>
              <a:rPr lang="en-US" dirty="0" smtClean="0"/>
              <a:t>-</a:t>
            </a:r>
            <a:r>
              <a:rPr lang="en-US" dirty="0" err="1" smtClean="0"/>
              <a:t>Ta</a:t>
            </a:r>
            <a:r>
              <a:rPr lang="en-US" baseline="-25000" dirty="0" err="1" smtClean="0"/>
              <a:t>s</a:t>
            </a:r>
            <a:r>
              <a:rPr lang="en-US" baseline="-25000" dirty="0" smtClean="0"/>
              <a:t>(xt1)</a:t>
            </a:r>
            <a:endParaRPr lang="en-US" baseline="-25000" dirty="0" smtClean="0">
              <a:latin typeface="Symbol" panose="05050102010706020507" pitchFamily="18" charset="2"/>
            </a:endParaRPr>
          </a:p>
          <a:p>
            <a:r>
              <a:rPr lang="en-US" dirty="0" err="1" smtClean="0"/>
              <a:t>Grad</a:t>
            </a:r>
            <a:r>
              <a:rPr lang="en-US" baseline="-25000" dirty="0" err="1" smtClean="0"/>
              <a:t>xt</a:t>
            </a:r>
            <a:r>
              <a:rPr lang="en-US" dirty="0" smtClean="0"/>
              <a:t>=</a:t>
            </a:r>
            <a:r>
              <a:rPr lang="en-US" dirty="0" err="1" smtClean="0">
                <a:latin typeface="Symbol" panose="05050102010706020507" pitchFamily="18" charset="2"/>
              </a:rPr>
              <a:t>D</a:t>
            </a:r>
            <a:r>
              <a:rPr lang="en-US" dirty="0" err="1" smtClean="0"/>
              <a:t>Ta</a:t>
            </a:r>
            <a:r>
              <a:rPr lang="en-US" baseline="-25000" dirty="0" err="1" smtClean="0"/>
              <a:t>xt</a:t>
            </a:r>
            <a:r>
              <a:rPr lang="en-US" dirty="0" smtClean="0"/>
              <a:t>/</a:t>
            </a:r>
            <a:r>
              <a:rPr lang="en-US" dirty="0" err="1" smtClean="0">
                <a:latin typeface="Symbol" panose="05050102010706020507" pitchFamily="18" charset="2"/>
              </a:rPr>
              <a:t>D</a:t>
            </a:r>
            <a:r>
              <a:rPr lang="en-US" dirty="0" err="1" smtClean="0"/>
              <a:t>d</a:t>
            </a:r>
            <a:r>
              <a:rPr lang="en-US" baseline="-25000" dirty="0" err="1" smtClean="0"/>
              <a:t>xt</a:t>
            </a:r>
            <a:endParaRPr lang="en-US" dirty="0" smtClean="0"/>
          </a:p>
          <a:p>
            <a:r>
              <a:rPr lang="en-US" dirty="0" err="1" smtClean="0"/>
              <a:t>Grad</a:t>
            </a:r>
            <a:r>
              <a:rPr lang="en-US" baseline="-25000" dirty="0" err="1"/>
              <a:t>x</a:t>
            </a:r>
            <a:r>
              <a:rPr lang="en-US" baseline="-25000" dirty="0" err="1" smtClean="0"/>
              <a:t>t</a:t>
            </a:r>
            <a:r>
              <a:rPr lang="en-US" dirty="0" smtClean="0"/>
              <a:t>(</a:t>
            </a:r>
            <a:r>
              <a:rPr lang="en-US" dirty="0" err="1" smtClean="0"/>
              <a:t>Lat</a:t>
            </a:r>
            <a:r>
              <a:rPr lang="en-US" dirty="0" smtClean="0"/>
              <a:t>)= </a:t>
            </a:r>
            <a:r>
              <a:rPr lang="en-US" dirty="0" err="1" smtClean="0"/>
              <a:t>sgn</a:t>
            </a:r>
            <a:r>
              <a:rPr lang="en-US" baseline="-25000" dirty="0" err="1" smtClean="0"/>
              <a:t>Lat</a:t>
            </a:r>
            <a:r>
              <a:rPr lang="en-US" baseline="-25000" dirty="0" smtClean="0"/>
              <a:t>(</a:t>
            </a:r>
            <a:r>
              <a:rPr lang="en-US" baseline="-25000" dirty="0" err="1" smtClean="0"/>
              <a:t>xt</a:t>
            </a:r>
            <a:r>
              <a:rPr lang="en-US" baseline="-25000" dirty="0" smtClean="0"/>
              <a:t>) </a:t>
            </a:r>
            <a:r>
              <a:rPr lang="en-US" dirty="0" err="1" smtClean="0"/>
              <a:t>Grad</a:t>
            </a:r>
            <a:r>
              <a:rPr lang="en-US" baseline="-25000" dirty="0" err="1" smtClean="0"/>
              <a:t>xt</a:t>
            </a:r>
            <a:r>
              <a:rPr lang="en-US" dirty="0" smtClean="0"/>
              <a:t> cos(</a:t>
            </a:r>
            <a:r>
              <a:rPr lang="en-US" dirty="0" err="1">
                <a:latin typeface="Symbol" panose="05050102010706020507" pitchFamily="18" charset="2"/>
              </a:rPr>
              <a:t>a</a:t>
            </a:r>
            <a:r>
              <a:rPr lang="en-US" baseline="-25000" dirty="0" err="1" smtClean="0"/>
              <a:t>xt</a:t>
            </a:r>
            <a:r>
              <a:rPr lang="en-US" dirty="0" smtClean="0"/>
              <a:t>)</a:t>
            </a:r>
          </a:p>
          <a:p>
            <a:r>
              <a:rPr lang="en-US" dirty="0" err="1" smtClean="0"/>
              <a:t>Grad</a:t>
            </a:r>
            <a:r>
              <a:rPr lang="en-US" baseline="-25000" dirty="0" err="1"/>
              <a:t>x</a:t>
            </a:r>
            <a:r>
              <a:rPr lang="en-US" baseline="-25000" dirty="0" err="1" smtClean="0"/>
              <a:t>t</a:t>
            </a:r>
            <a:r>
              <a:rPr lang="en-US" dirty="0" smtClean="0"/>
              <a:t>(Lon)= </a:t>
            </a:r>
            <a:r>
              <a:rPr lang="en-US" dirty="0" err="1" smtClean="0"/>
              <a:t>sgn</a:t>
            </a:r>
            <a:r>
              <a:rPr lang="en-US" baseline="-25000" dirty="0" err="1" smtClean="0"/>
              <a:t>Lon</a:t>
            </a:r>
            <a:r>
              <a:rPr lang="en-US" baseline="-25000" dirty="0" smtClean="0"/>
              <a:t>(</a:t>
            </a:r>
            <a:r>
              <a:rPr lang="en-US" baseline="-25000" dirty="0" err="1" smtClean="0"/>
              <a:t>xt</a:t>
            </a:r>
            <a:r>
              <a:rPr lang="en-US" baseline="-25000" dirty="0" smtClean="0"/>
              <a:t>) </a:t>
            </a:r>
            <a:r>
              <a:rPr lang="en-US" dirty="0" err="1" smtClean="0"/>
              <a:t>Grad</a:t>
            </a:r>
            <a:r>
              <a:rPr lang="en-US" baseline="-25000" dirty="0" err="1" smtClean="0"/>
              <a:t>xt</a:t>
            </a:r>
            <a:r>
              <a:rPr lang="en-US" baseline="-25000" dirty="0" smtClean="0"/>
              <a:t> </a:t>
            </a:r>
            <a:r>
              <a:rPr lang="en-US" dirty="0" smtClean="0"/>
              <a:t>sin(</a:t>
            </a:r>
            <a:r>
              <a:rPr lang="en-US" dirty="0" err="1">
                <a:latin typeface="Symbol" panose="05050102010706020507" pitchFamily="18" charset="2"/>
              </a:rPr>
              <a:t>a</a:t>
            </a:r>
            <a:r>
              <a:rPr lang="en-US" baseline="-25000" dirty="0" err="1" smtClean="0"/>
              <a:t>xt</a:t>
            </a:r>
            <a:r>
              <a:rPr lang="en-US" dirty="0" smtClean="0"/>
              <a:t>)</a:t>
            </a:r>
          </a:p>
        </p:txBody>
      </p:sp>
      <p:sp>
        <p:nvSpPr>
          <p:cNvPr id="41" name="TextBox 40"/>
          <p:cNvSpPr txBox="1"/>
          <p:nvPr/>
        </p:nvSpPr>
        <p:spPr>
          <a:xfrm>
            <a:off x="1162114" y="1044200"/>
            <a:ext cx="3591431" cy="1754326"/>
          </a:xfrm>
          <a:prstGeom prst="rect">
            <a:avLst/>
          </a:prstGeom>
          <a:noFill/>
        </p:spPr>
        <p:txBody>
          <a:bodyPr wrap="square" rtlCol="0">
            <a:spAutoFit/>
          </a:bodyPr>
          <a:lstStyle/>
          <a:p>
            <a:r>
              <a:rPr lang="en-US" b="1" dirty="0" smtClean="0"/>
              <a:t>Along Track</a:t>
            </a:r>
          </a:p>
          <a:p>
            <a:r>
              <a:rPr lang="en-US" dirty="0" err="1" smtClean="0">
                <a:latin typeface="Symbol" panose="05050102010706020507" pitchFamily="18" charset="2"/>
              </a:rPr>
              <a:t>D</a:t>
            </a:r>
            <a:r>
              <a:rPr lang="en-US" dirty="0" err="1" smtClean="0"/>
              <a:t>d</a:t>
            </a:r>
            <a:r>
              <a:rPr lang="en-US" baseline="-25000" dirty="0" err="1" smtClean="0"/>
              <a:t>at</a:t>
            </a:r>
            <a:r>
              <a:rPr lang="en-US" dirty="0" smtClean="0"/>
              <a:t>=</a:t>
            </a:r>
            <a:r>
              <a:rPr lang="en-US" dirty="0" err="1" smtClean="0"/>
              <a:t>GreatCircleDist</a:t>
            </a:r>
            <a:r>
              <a:rPr lang="en-US" dirty="0" smtClean="0"/>
              <a:t>(s(at2),s(at1))</a:t>
            </a:r>
          </a:p>
          <a:p>
            <a:r>
              <a:rPr lang="en-US" dirty="0" err="1" smtClean="0">
                <a:latin typeface="Symbol" panose="05050102010706020507" pitchFamily="18" charset="2"/>
              </a:rPr>
              <a:t>D</a:t>
            </a:r>
            <a:r>
              <a:rPr lang="en-US" dirty="0" err="1" smtClean="0"/>
              <a:t>Ta</a:t>
            </a:r>
            <a:r>
              <a:rPr lang="en-US" baseline="-25000" dirty="0" err="1" smtClean="0"/>
              <a:t>at</a:t>
            </a:r>
            <a:r>
              <a:rPr lang="en-US" dirty="0" smtClean="0"/>
              <a:t>=</a:t>
            </a:r>
            <a:r>
              <a:rPr lang="en-US" dirty="0" err="1" smtClean="0"/>
              <a:t>Ta</a:t>
            </a:r>
            <a:r>
              <a:rPr lang="en-US" baseline="-25000" dirty="0" err="1" smtClean="0"/>
              <a:t>s</a:t>
            </a:r>
            <a:r>
              <a:rPr lang="en-US" baseline="-25000" dirty="0" smtClean="0"/>
              <a:t>(at2)</a:t>
            </a:r>
            <a:r>
              <a:rPr lang="en-US" dirty="0" smtClean="0"/>
              <a:t>-</a:t>
            </a:r>
            <a:r>
              <a:rPr lang="en-US" dirty="0" err="1" smtClean="0"/>
              <a:t>Ta</a:t>
            </a:r>
            <a:r>
              <a:rPr lang="en-US" baseline="-25000" dirty="0" err="1" smtClean="0"/>
              <a:t>s</a:t>
            </a:r>
            <a:r>
              <a:rPr lang="en-US" baseline="-25000" dirty="0" smtClean="0"/>
              <a:t>(at1)</a:t>
            </a:r>
            <a:endParaRPr lang="en-US" baseline="-25000" dirty="0" smtClean="0">
              <a:latin typeface="Symbol" panose="05050102010706020507" pitchFamily="18" charset="2"/>
            </a:endParaRPr>
          </a:p>
          <a:p>
            <a:r>
              <a:rPr lang="en-US" dirty="0" err="1" smtClean="0"/>
              <a:t>Grad</a:t>
            </a:r>
            <a:r>
              <a:rPr lang="en-US" baseline="-25000" dirty="0" err="1" smtClean="0"/>
              <a:t>at</a:t>
            </a:r>
            <a:r>
              <a:rPr lang="en-US" dirty="0" smtClean="0"/>
              <a:t>=</a:t>
            </a:r>
            <a:r>
              <a:rPr lang="en-US" dirty="0" err="1" smtClean="0">
                <a:latin typeface="Symbol" panose="05050102010706020507" pitchFamily="18" charset="2"/>
              </a:rPr>
              <a:t>D</a:t>
            </a:r>
            <a:r>
              <a:rPr lang="en-US" dirty="0" err="1" smtClean="0"/>
              <a:t>Ta</a:t>
            </a:r>
            <a:r>
              <a:rPr lang="en-US" baseline="-25000" dirty="0" err="1" smtClean="0"/>
              <a:t>at</a:t>
            </a:r>
            <a:r>
              <a:rPr lang="en-US" dirty="0" smtClean="0"/>
              <a:t>/</a:t>
            </a:r>
            <a:r>
              <a:rPr lang="en-US" dirty="0" err="1" smtClean="0">
                <a:latin typeface="Symbol" panose="05050102010706020507" pitchFamily="18" charset="2"/>
              </a:rPr>
              <a:t>D</a:t>
            </a:r>
            <a:r>
              <a:rPr lang="en-US" dirty="0" err="1" smtClean="0"/>
              <a:t>d</a:t>
            </a:r>
            <a:r>
              <a:rPr lang="en-US" baseline="-25000" dirty="0" err="1" smtClean="0"/>
              <a:t>at</a:t>
            </a:r>
            <a:endParaRPr lang="en-US" dirty="0" smtClean="0"/>
          </a:p>
          <a:p>
            <a:r>
              <a:rPr lang="en-US" dirty="0" err="1" smtClean="0"/>
              <a:t>Grad</a:t>
            </a:r>
            <a:r>
              <a:rPr lang="en-US" baseline="-25000" dirty="0" err="1" smtClean="0"/>
              <a:t>at</a:t>
            </a:r>
            <a:r>
              <a:rPr lang="en-US" dirty="0" smtClean="0"/>
              <a:t>(</a:t>
            </a:r>
            <a:r>
              <a:rPr lang="en-US" dirty="0" err="1" smtClean="0"/>
              <a:t>Lat</a:t>
            </a:r>
            <a:r>
              <a:rPr lang="en-US" dirty="0" smtClean="0"/>
              <a:t>)= </a:t>
            </a:r>
            <a:r>
              <a:rPr lang="en-US" dirty="0" err="1" smtClean="0"/>
              <a:t>sgn</a:t>
            </a:r>
            <a:r>
              <a:rPr lang="en-US" baseline="-25000" dirty="0" err="1" smtClean="0"/>
              <a:t>Lat</a:t>
            </a:r>
            <a:r>
              <a:rPr lang="en-US" baseline="-25000" dirty="0" smtClean="0"/>
              <a:t>(at) </a:t>
            </a:r>
            <a:r>
              <a:rPr lang="en-US" dirty="0" err="1" smtClean="0"/>
              <a:t>Grad</a:t>
            </a:r>
            <a:r>
              <a:rPr lang="en-US" baseline="-25000" dirty="0" err="1" smtClean="0"/>
              <a:t>at</a:t>
            </a:r>
            <a:r>
              <a:rPr lang="en-US" dirty="0" smtClean="0"/>
              <a:t> cos(</a:t>
            </a:r>
            <a:r>
              <a:rPr lang="en-US" dirty="0" err="1" smtClean="0">
                <a:latin typeface="Symbol" panose="05050102010706020507" pitchFamily="18" charset="2"/>
              </a:rPr>
              <a:t>a</a:t>
            </a:r>
            <a:r>
              <a:rPr lang="en-US" baseline="-25000" dirty="0" err="1" smtClean="0"/>
              <a:t>at</a:t>
            </a:r>
            <a:r>
              <a:rPr lang="en-US" dirty="0" smtClean="0"/>
              <a:t>)</a:t>
            </a:r>
          </a:p>
          <a:p>
            <a:r>
              <a:rPr lang="en-US" dirty="0" err="1" smtClean="0"/>
              <a:t>Grad</a:t>
            </a:r>
            <a:r>
              <a:rPr lang="en-US" baseline="-25000" dirty="0" err="1" smtClean="0"/>
              <a:t>at</a:t>
            </a:r>
            <a:r>
              <a:rPr lang="en-US" dirty="0" smtClean="0"/>
              <a:t>(Lon)= </a:t>
            </a:r>
            <a:r>
              <a:rPr lang="en-US" dirty="0" err="1" smtClean="0"/>
              <a:t>sgn</a:t>
            </a:r>
            <a:r>
              <a:rPr lang="en-US" baseline="-25000" dirty="0" err="1" smtClean="0"/>
              <a:t>Lon</a:t>
            </a:r>
            <a:r>
              <a:rPr lang="en-US" baseline="-25000" dirty="0" smtClean="0"/>
              <a:t>(at) </a:t>
            </a:r>
            <a:r>
              <a:rPr lang="en-US" dirty="0" err="1" smtClean="0"/>
              <a:t>Grad</a:t>
            </a:r>
            <a:r>
              <a:rPr lang="en-US" baseline="-25000" dirty="0" err="1" smtClean="0"/>
              <a:t>at</a:t>
            </a:r>
            <a:r>
              <a:rPr lang="en-US" baseline="-25000" dirty="0" smtClean="0"/>
              <a:t> </a:t>
            </a:r>
            <a:r>
              <a:rPr lang="en-US" dirty="0" smtClean="0"/>
              <a:t>sin(</a:t>
            </a:r>
            <a:r>
              <a:rPr lang="en-US" dirty="0" err="1">
                <a:latin typeface="Symbol" panose="05050102010706020507" pitchFamily="18" charset="2"/>
              </a:rPr>
              <a:t>a</a:t>
            </a:r>
            <a:r>
              <a:rPr lang="en-US" baseline="-25000" dirty="0" err="1" smtClean="0"/>
              <a:t>at</a:t>
            </a:r>
            <a:r>
              <a:rPr lang="en-US" dirty="0" smtClean="0"/>
              <a:t>)</a:t>
            </a:r>
          </a:p>
        </p:txBody>
      </p:sp>
      <p:sp>
        <p:nvSpPr>
          <p:cNvPr id="42" name="TextBox 41"/>
          <p:cNvSpPr txBox="1"/>
          <p:nvPr/>
        </p:nvSpPr>
        <p:spPr>
          <a:xfrm>
            <a:off x="765449" y="5597297"/>
            <a:ext cx="5932878" cy="923330"/>
          </a:xfrm>
          <a:prstGeom prst="rect">
            <a:avLst/>
          </a:prstGeom>
          <a:noFill/>
        </p:spPr>
        <p:txBody>
          <a:bodyPr wrap="square" rtlCol="0">
            <a:spAutoFit/>
          </a:bodyPr>
          <a:lstStyle/>
          <a:p>
            <a:r>
              <a:rPr lang="en-US" b="1" dirty="0" smtClean="0"/>
              <a:t>Determine Full Gradient Zonal and Meridional Components</a:t>
            </a:r>
          </a:p>
          <a:p>
            <a:r>
              <a:rPr lang="en-US" dirty="0" err="1" smtClean="0"/>
              <a:t>Grad</a:t>
            </a:r>
            <a:r>
              <a:rPr lang="en-US" baseline="-25000" dirty="0" err="1" smtClean="0"/>
              <a:t>tot</a:t>
            </a:r>
            <a:r>
              <a:rPr lang="en-US" dirty="0" smtClean="0"/>
              <a:t>(</a:t>
            </a:r>
            <a:r>
              <a:rPr lang="en-US" dirty="0" err="1"/>
              <a:t>Lat</a:t>
            </a:r>
            <a:r>
              <a:rPr lang="en-US" dirty="0" smtClean="0"/>
              <a:t>)=</a:t>
            </a:r>
            <a:r>
              <a:rPr lang="en-US" dirty="0" err="1"/>
              <a:t>Grad</a:t>
            </a:r>
            <a:r>
              <a:rPr lang="en-US" baseline="-25000" dirty="0" err="1"/>
              <a:t>at</a:t>
            </a:r>
            <a:r>
              <a:rPr lang="en-US" dirty="0"/>
              <a:t>(</a:t>
            </a:r>
            <a:r>
              <a:rPr lang="en-US" dirty="0" err="1"/>
              <a:t>Lat</a:t>
            </a:r>
            <a:r>
              <a:rPr lang="en-US" dirty="0" smtClean="0"/>
              <a:t>)+</a:t>
            </a:r>
            <a:r>
              <a:rPr lang="en-US" dirty="0" err="1"/>
              <a:t>Grad</a:t>
            </a:r>
            <a:r>
              <a:rPr lang="en-US" baseline="-25000" dirty="0" err="1"/>
              <a:t>xt</a:t>
            </a:r>
            <a:r>
              <a:rPr lang="en-US" dirty="0"/>
              <a:t>(</a:t>
            </a:r>
            <a:r>
              <a:rPr lang="en-US" dirty="0" err="1"/>
              <a:t>Lat</a:t>
            </a:r>
            <a:r>
              <a:rPr lang="en-US" dirty="0" smtClean="0"/>
              <a:t>)</a:t>
            </a:r>
          </a:p>
          <a:p>
            <a:r>
              <a:rPr lang="en-US" dirty="0" err="1"/>
              <a:t>Grad</a:t>
            </a:r>
            <a:r>
              <a:rPr lang="en-US" baseline="-25000" dirty="0" err="1"/>
              <a:t>tot</a:t>
            </a:r>
            <a:r>
              <a:rPr lang="en-US" dirty="0"/>
              <a:t>(</a:t>
            </a:r>
            <a:r>
              <a:rPr lang="en-US" dirty="0" smtClean="0"/>
              <a:t>Lon)</a:t>
            </a:r>
            <a:r>
              <a:rPr lang="en-US" dirty="0"/>
              <a:t>=</a:t>
            </a:r>
            <a:r>
              <a:rPr lang="en-US" dirty="0" err="1"/>
              <a:t>Grad</a:t>
            </a:r>
            <a:r>
              <a:rPr lang="en-US" baseline="-25000" dirty="0" err="1"/>
              <a:t>at</a:t>
            </a:r>
            <a:r>
              <a:rPr lang="en-US" dirty="0"/>
              <a:t>(</a:t>
            </a:r>
            <a:r>
              <a:rPr lang="en-US" dirty="0" smtClean="0"/>
              <a:t>Lon)</a:t>
            </a:r>
            <a:r>
              <a:rPr lang="en-US" dirty="0"/>
              <a:t>+</a:t>
            </a:r>
            <a:r>
              <a:rPr lang="en-US" dirty="0" err="1"/>
              <a:t>Grad</a:t>
            </a:r>
            <a:r>
              <a:rPr lang="en-US" baseline="-25000" dirty="0" err="1"/>
              <a:t>xt</a:t>
            </a:r>
            <a:r>
              <a:rPr lang="en-US" dirty="0"/>
              <a:t>(</a:t>
            </a:r>
            <a:r>
              <a:rPr lang="en-US" dirty="0" smtClean="0"/>
              <a:t>Lon)</a:t>
            </a:r>
            <a:endParaRPr lang="en-US" dirty="0"/>
          </a:p>
        </p:txBody>
      </p:sp>
      <p:sp>
        <p:nvSpPr>
          <p:cNvPr id="3" name="Rectangle 2"/>
          <p:cNvSpPr/>
          <p:nvPr/>
        </p:nvSpPr>
        <p:spPr>
          <a:xfrm>
            <a:off x="1124015" y="331919"/>
            <a:ext cx="3387316" cy="646331"/>
          </a:xfrm>
          <a:prstGeom prst="rect">
            <a:avLst/>
          </a:prstGeom>
        </p:spPr>
        <p:txBody>
          <a:bodyPr wrap="square">
            <a:spAutoFit/>
          </a:bodyPr>
          <a:lstStyle/>
          <a:p>
            <a:pPr algn="ctr"/>
            <a:r>
              <a:rPr lang="en-US" b="1" dirty="0"/>
              <a:t>Determine </a:t>
            </a:r>
            <a:r>
              <a:rPr lang="en-US" b="1" dirty="0" smtClean="0"/>
              <a:t>Gradient </a:t>
            </a:r>
            <a:r>
              <a:rPr lang="en-US" b="1" dirty="0"/>
              <a:t>and its Zonal and Meridional Components</a:t>
            </a:r>
          </a:p>
        </p:txBody>
      </p:sp>
      <p:grpSp>
        <p:nvGrpSpPr>
          <p:cNvPr id="39" name="Group 38"/>
          <p:cNvGrpSpPr/>
          <p:nvPr/>
        </p:nvGrpSpPr>
        <p:grpSpPr>
          <a:xfrm>
            <a:off x="6631069" y="978250"/>
            <a:ext cx="4507408" cy="4449271"/>
            <a:chOff x="4512767" y="1324108"/>
            <a:chExt cx="4507408" cy="4449271"/>
          </a:xfrm>
        </p:grpSpPr>
        <p:sp>
          <p:nvSpPr>
            <p:cNvPr id="47" name="TextBox 46"/>
            <p:cNvSpPr txBox="1"/>
            <p:nvPr/>
          </p:nvSpPr>
          <p:spPr>
            <a:xfrm rot="20158082">
              <a:off x="4512767" y="2962898"/>
              <a:ext cx="285750" cy="369332"/>
            </a:xfrm>
            <a:prstGeom prst="rect">
              <a:avLst/>
            </a:prstGeom>
            <a:noFill/>
          </p:spPr>
          <p:txBody>
            <a:bodyPr wrap="square" rtlCol="0">
              <a:spAutoFit/>
            </a:bodyPr>
            <a:lstStyle/>
            <a:p>
              <a:r>
                <a:rPr lang="en-US" b="1" dirty="0" smtClean="0"/>
                <a:t>s</a:t>
              </a:r>
              <a:endParaRPr lang="en-US" b="1" dirty="0"/>
            </a:p>
          </p:txBody>
        </p:sp>
        <p:sp>
          <p:nvSpPr>
            <p:cNvPr id="48" name="TextBox 47"/>
            <p:cNvSpPr txBox="1"/>
            <p:nvPr/>
          </p:nvSpPr>
          <p:spPr>
            <a:xfrm rot="20158082">
              <a:off x="5775052" y="2304058"/>
              <a:ext cx="755464" cy="369332"/>
            </a:xfrm>
            <a:prstGeom prst="rect">
              <a:avLst/>
            </a:prstGeom>
            <a:noFill/>
          </p:spPr>
          <p:txBody>
            <a:bodyPr wrap="square" rtlCol="0">
              <a:spAutoFit/>
            </a:bodyPr>
            <a:lstStyle/>
            <a:p>
              <a:r>
                <a:rPr lang="en-US" b="1" dirty="0" smtClean="0"/>
                <a:t>s(at2)</a:t>
              </a:r>
              <a:endParaRPr lang="en-US" b="1" dirty="0"/>
            </a:p>
          </p:txBody>
        </p:sp>
        <p:sp>
          <p:nvSpPr>
            <p:cNvPr id="52" name="TextBox 51"/>
            <p:cNvSpPr txBox="1"/>
            <p:nvPr/>
          </p:nvSpPr>
          <p:spPr>
            <a:xfrm rot="20158082">
              <a:off x="7135623" y="1793373"/>
              <a:ext cx="285750" cy="369332"/>
            </a:xfrm>
            <a:prstGeom prst="rect">
              <a:avLst/>
            </a:prstGeom>
            <a:noFill/>
          </p:spPr>
          <p:txBody>
            <a:bodyPr wrap="square" rtlCol="0">
              <a:spAutoFit/>
            </a:bodyPr>
            <a:lstStyle/>
            <a:p>
              <a:r>
                <a:rPr lang="en-US" b="1" dirty="0"/>
                <a:t>s</a:t>
              </a:r>
            </a:p>
          </p:txBody>
        </p:sp>
        <p:sp>
          <p:nvSpPr>
            <p:cNvPr id="64" name="TextBox 63"/>
            <p:cNvSpPr txBox="1"/>
            <p:nvPr/>
          </p:nvSpPr>
          <p:spPr>
            <a:xfrm rot="20158082">
              <a:off x="4913454" y="4123884"/>
              <a:ext cx="840151" cy="369332"/>
            </a:xfrm>
            <a:prstGeom prst="rect">
              <a:avLst/>
            </a:prstGeom>
            <a:noFill/>
          </p:spPr>
          <p:txBody>
            <a:bodyPr wrap="square" rtlCol="0">
              <a:spAutoFit/>
            </a:bodyPr>
            <a:lstStyle/>
            <a:p>
              <a:r>
                <a:rPr lang="en-US" b="1" dirty="0" smtClean="0"/>
                <a:t>s(xt1)</a:t>
              </a:r>
              <a:endParaRPr lang="en-US" b="1" dirty="0"/>
            </a:p>
          </p:txBody>
        </p:sp>
        <p:sp>
          <p:nvSpPr>
            <p:cNvPr id="65" name="TextBox 64"/>
            <p:cNvSpPr txBox="1"/>
            <p:nvPr/>
          </p:nvSpPr>
          <p:spPr>
            <a:xfrm rot="20158082">
              <a:off x="7658902" y="2915425"/>
              <a:ext cx="769611" cy="369332"/>
            </a:xfrm>
            <a:prstGeom prst="rect">
              <a:avLst/>
            </a:prstGeom>
            <a:noFill/>
          </p:spPr>
          <p:txBody>
            <a:bodyPr wrap="square" rtlCol="0">
              <a:spAutoFit/>
            </a:bodyPr>
            <a:lstStyle/>
            <a:p>
              <a:r>
                <a:rPr lang="en-US" b="1" dirty="0" smtClean="0"/>
                <a:t>s(xt2)</a:t>
              </a:r>
              <a:endParaRPr lang="en-US" b="1" dirty="0"/>
            </a:p>
          </p:txBody>
        </p:sp>
        <p:sp>
          <p:nvSpPr>
            <p:cNvPr id="66" name="TextBox 65"/>
            <p:cNvSpPr txBox="1"/>
            <p:nvPr/>
          </p:nvSpPr>
          <p:spPr>
            <a:xfrm rot="20158082">
              <a:off x="5601268" y="5404047"/>
              <a:ext cx="285750" cy="369332"/>
            </a:xfrm>
            <a:prstGeom prst="rect">
              <a:avLst/>
            </a:prstGeom>
            <a:noFill/>
          </p:spPr>
          <p:txBody>
            <a:bodyPr wrap="square" rtlCol="0">
              <a:spAutoFit/>
            </a:bodyPr>
            <a:lstStyle/>
            <a:p>
              <a:r>
                <a:rPr lang="en-US" b="1" dirty="0"/>
                <a:t>s</a:t>
              </a:r>
            </a:p>
          </p:txBody>
        </p:sp>
        <p:sp>
          <p:nvSpPr>
            <p:cNvPr id="69" name="TextBox 68"/>
            <p:cNvSpPr txBox="1"/>
            <p:nvPr/>
          </p:nvSpPr>
          <p:spPr>
            <a:xfrm rot="20158082">
              <a:off x="6891921" y="4721680"/>
              <a:ext cx="765091" cy="369332"/>
            </a:xfrm>
            <a:prstGeom prst="rect">
              <a:avLst/>
            </a:prstGeom>
            <a:noFill/>
          </p:spPr>
          <p:txBody>
            <a:bodyPr wrap="square" rtlCol="0">
              <a:spAutoFit/>
            </a:bodyPr>
            <a:lstStyle/>
            <a:p>
              <a:r>
                <a:rPr lang="en-US" b="1" dirty="0" smtClean="0"/>
                <a:t>s(at1)</a:t>
              </a:r>
              <a:endParaRPr lang="en-US" b="1" dirty="0"/>
            </a:p>
          </p:txBody>
        </p:sp>
        <p:sp>
          <p:nvSpPr>
            <p:cNvPr id="83" name="TextBox 82"/>
            <p:cNvSpPr txBox="1"/>
            <p:nvPr/>
          </p:nvSpPr>
          <p:spPr>
            <a:xfrm rot="20158082">
              <a:off x="8224125" y="4234522"/>
              <a:ext cx="285750" cy="369332"/>
            </a:xfrm>
            <a:prstGeom prst="rect">
              <a:avLst/>
            </a:prstGeom>
            <a:noFill/>
          </p:spPr>
          <p:txBody>
            <a:bodyPr wrap="square" rtlCol="0">
              <a:spAutoFit/>
            </a:bodyPr>
            <a:lstStyle/>
            <a:p>
              <a:r>
                <a:rPr lang="en-US" b="1" dirty="0"/>
                <a:t>s</a:t>
              </a:r>
            </a:p>
          </p:txBody>
        </p:sp>
        <p:grpSp>
          <p:nvGrpSpPr>
            <p:cNvPr id="84" name="Group 83"/>
            <p:cNvGrpSpPr/>
            <p:nvPr/>
          </p:nvGrpSpPr>
          <p:grpSpPr>
            <a:xfrm rot="17433259">
              <a:off x="4539981" y="1989995"/>
              <a:ext cx="3157538" cy="3042166"/>
              <a:chOff x="2645569" y="541015"/>
              <a:chExt cx="3157538" cy="3042166"/>
            </a:xfrm>
          </p:grpSpPr>
          <p:sp>
            <p:nvSpPr>
              <p:cNvPr id="99" name="TextBox 98"/>
              <p:cNvSpPr txBox="1"/>
              <p:nvPr/>
            </p:nvSpPr>
            <p:spPr>
              <a:xfrm rot="19412425">
                <a:off x="2645569" y="541015"/>
                <a:ext cx="285750" cy="369332"/>
              </a:xfrm>
              <a:prstGeom prst="rect">
                <a:avLst/>
              </a:prstGeom>
              <a:noFill/>
            </p:spPr>
            <p:txBody>
              <a:bodyPr wrap="square" rtlCol="0">
                <a:spAutoFit/>
              </a:bodyPr>
              <a:lstStyle/>
              <a:p>
                <a:r>
                  <a:rPr lang="en-US" b="1" dirty="0" smtClean="0"/>
                  <a:t>o</a:t>
                </a:r>
                <a:endParaRPr lang="en-US" b="1" dirty="0"/>
              </a:p>
            </p:txBody>
          </p:sp>
          <p:sp>
            <p:nvSpPr>
              <p:cNvPr id="100" name="TextBox 99"/>
              <p:cNvSpPr txBox="1"/>
              <p:nvPr/>
            </p:nvSpPr>
            <p:spPr>
              <a:xfrm rot="19412425">
                <a:off x="4081463" y="541015"/>
                <a:ext cx="285750" cy="369332"/>
              </a:xfrm>
              <a:prstGeom prst="rect">
                <a:avLst/>
              </a:prstGeom>
              <a:noFill/>
            </p:spPr>
            <p:txBody>
              <a:bodyPr wrap="square" rtlCol="0">
                <a:spAutoFit/>
              </a:bodyPr>
              <a:lstStyle/>
              <a:p>
                <a:r>
                  <a:rPr lang="en-US" b="1" dirty="0" smtClean="0"/>
                  <a:t>o</a:t>
                </a:r>
                <a:endParaRPr lang="en-US" b="1" dirty="0"/>
              </a:p>
            </p:txBody>
          </p:sp>
          <p:sp>
            <p:nvSpPr>
              <p:cNvPr id="101" name="TextBox 100"/>
              <p:cNvSpPr txBox="1"/>
              <p:nvPr/>
            </p:nvSpPr>
            <p:spPr>
              <a:xfrm rot="19412425">
                <a:off x="5517357" y="541015"/>
                <a:ext cx="285750" cy="369332"/>
              </a:xfrm>
              <a:prstGeom prst="rect">
                <a:avLst/>
              </a:prstGeom>
              <a:noFill/>
            </p:spPr>
            <p:txBody>
              <a:bodyPr wrap="square" rtlCol="0">
                <a:spAutoFit/>
              </a:bodyPr>
              <a:lstStyle/>
              <a:p>
                <a:r>
                  <a:rPr lang="en-US" b="1" dirty="0" smtClean="0"/>
                  <a:t>o</a:t>
                </a:r>
                <a:endParaRPr lang="en-US" b="1" dirty="0"/>
              </a:p>
            </p:txBody>
          </p:sp>
          <p:sp>
            <p:nvSpPr>
              <p:cNvPr id="102" name="TextBox 101"/>
              <p:cNvSpPr txBox="1"/>
              <p:nvPr/>
            </p:nvSpPr>
            <p:spPr>
              <a:xfrm rot="19412425">
                <a:off x="2645569" y="1877432"/>
                <a:ext cx="285750" cy="369332"/>
              </a:xfrm>
              <a:prstGeom prst="rect">
                <a:avLst/>
              </a:prstGeom>
              <a:noFill/>
            </p:spPr>
            <p:txBody>
              <a:bodyPr wrap="square" rtlCol="0">
                <a:spAutoFit/>
              </a:bodyPr>
              <a:lstStyle/>
              <a:p>
                <a:r>
                  <a:rPr lang="en-US" b="1" dirty="0" smtClean="0"/>
                  <a:t>o</a:t>
                </a:r>
                <a:endParaRPr lang="en-US" b="1" dirty="0"/>
              </a:p>
            </p:txBody>
          </p:sp>
          <p:sp>
            <p:nvSpPr>
              <p:cNvPr id="103" name="TextBox 102"/>
              <p:cNvSpPr txBox="1"/>
              <p:nvPr/>
            </p:nvSpPr>
            <p:spPr>
              <a:xfrm rot="8179973">
                <a:off x="4021532" y="1761258"/>
                <a:ext cx="579187" cy="369332"/>
              </a:xfrm>
              <a:prstGeom prst="rect">
                <a:avLst/>
              </a:prstGeom>
              <a:noFill/>
            </p:spPr>
            <p:txBody>
              <a:bodyPr wrap="square" rtlCol="0">
                <a:spAutoFit/>
              </a:bodyPr>
              <a:lstStyle/>
              <a:p>
                <a:r>
                  <a:rPr lang="en-US" b="1" dirty="0" smtClean="0"/>
                  <a:t>(0)o</a:t>
                </a:r>
                <a:endParaRPr lang="en-US" b="1" dirty="0"/>
              </a:p>
            </p:txBody>
          </p:sp>
          <p:sp>
            <p:nvSpPr>
              <p:cNvPr id="104" name="TextBox 103"/>
              <p:cNvSpPr txBox="1"/>
              <p:nvPr/>
            </p:nvSpPr>
            <p:spPr>
              <a:xfrm rot="19412425">
                <a:off x="5517357" y="1877432"/>
                <a:ext cx="285750" cy="369332"/>
              </a:xfrm>
              <a:prstGeom prst="rect">
                <a:avLst/>
              </a:prstGeom>
              <a:noFill/>
            </p:spPr>
            <p:txBody>
              <a:bodyPr wrap="square" rtlCol="0">
                <a:spAutoFit/>
              </a:bodyPr>
              <a:lstStyle/>
              <a:p>
                <a:r>
                  <a:rPr lang="en-US" b="1" dirty="0"/>
                  <a:t>o</a:t>
                </a:r>
              </a:p>
            </p:txBody>
          </p:sp>
          <p:sp>
            <p:nvSpPr>
              <p:cNvPr id="105" name="TextBox 104"/>
              <p:cNvSpPr txBox="1"/>
              <p:nvPr/>
            </p:nvSpPr>
            <p:spPr>
              <a:xfrm rot="19412425">
                <a:off x="2645569" y="3213849"/>
                <a:ext cx="285750" cy="369332"/>
              </a:xfrm>
              <a:prstGeom prst="rect">
                <a:avLst/>
              </a:prstGeom>
              <a:noFill/>
            </p:spPr>
            <p:txBody>
              <a:bodyPr wrap="square" rtlCol="0">
                <a:spAutoFit/>
              </a:bodyPr>
              <a:lstStyle/>
              <a:p>
                <a:r>
                  <a:rPr lang="en-US" b="1" dirty="0" smtClean="0"/>
                  <a:t>o</a:t>
                </a:r>
                <a:endParaRPr lang="en-US" b="1" dirty="0"/>
              </a:p>
            </p:txBody>
          </p:sp>
          <p:sp>
            <p:nvSpPr>
              <p:cNvPr id="106" name="TextBox 105"/>
              <p:cNvSpPr txBox="1"/>
              <p:nvPr/>
            </p:nvSpPr>
            <p:spPr>
              <a:xfrm rot="19412425">
                <a:off x="4081463" y="3213849"/>
                <a:ext cx="285750" cy="369332"/>
              </a:xfrm>
              <a:prstGeom prst="rect">
                <a:avLst/>
              </a:prstGeom>
              <a:noFill/>
            </p:spPr>
            <p:txBody>
              <a:bodyPr wrap="square" rtlCol="0">
                <a:spAutoFit/>
              </a:bodyPr>
              <a:lstStyle/>
              <a:p>
                <a:r>
                  <a:rPr lang="en-US" b="1" dirty="0" smtClean="0"/>
                  <a:t>o</a:t>
                </a:r>
                <a:endParaRPr lang="en-US" b="1" dirty="0"/>
              </a:p>
            </p:txBody>
          </p:sp>
          <p:sp>
            <p:nvSpPr>
              <p:cNvPr id="107" name="TextBox 106"/>
              <p:cNvSpPr txBox="1"/>
              <p:nvPr/>
            </p:nvSpPr>
            <p:spPr>
              <a:xfrm rot="19412425">
                <a:off x="5517357" y="3213849"/>
                <a:ext cx="285750" cy="369332"/>
              </a:xfrm>
              <a:prstGeom prst="rect">
                <a:avLst/>
              </a:prstGeom>
              <a:noFill/>
            </p:spPr>
            <p:txBody>
              <a:bodyPr wrap="square" rtlCol="0">
                <a:spAutoFit/>
              </a:bodyPr>
              <a:lstStyle/>
              <a:p>
                <a:r>
                  <a:rPr lang="en-US" b="1" dirty="0" smtClean="0"/>
                  <a:t>o</a:t>
                </a:r>
                <a:endParaRPr lang="en-US" b="1" dirty="0"/>
              </a:p>
            </p:txBody>
          </p:sp>
        </p:grpSp>
        <p:cxnSp>
          <p:nvCxnSpPr>
            <p:cNvPr id="85" name="Straight Arrow Connector 84"/>
            <p:cNvCxnSpPr/>
            <p:nvPr/>
          </p:nvCxnSpPr>
          <p:spPr>
            <a:xfrm flipV="1">
              <a:off x="6506563" y="1605380"/>
              <a:ext cx="977" cy="21053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6549664" y="3783377"/>
              <a:ext cx="19252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118749" y="1324108"/>
              <a:ext cx="737302" cy="369332"/>
            </a:xfrm>
            <a:prstGeom prst="rect">
              <a:avLst/>
            </a:prstGeom>
            <a:noFill/>
          </p:spPr>
          <p:txBody>
            <a:bodyPr wrap="square" rtlCol="0">
              <a:spAutoFit/>
            </a:bodyPr>
            <a:lstStyle/>
            <a:p>
              <a:r>
                <a:rPr lang="en-US" dirty="0" smtClean="0"/>
                <a:t>North</a:t>
              </a:r>
              <a:endParaRPr lang="en-US" dirty="0"/>
            </a:p>
          </p:txBody>
        </p:sp>
        <p:sp>
          <p:nvSpPr>
            <p:cNvPr id="88" name="TextBox 87"/>
            <p:cNvSpPr txBox="1"/>
            <p:nvPr/>
          </p:nvSpPr>
          <p:spPr>
            <a:xfrm>
              <a:off x="8429819" y="3594829"/>
              <a:ext cx="590356" cy="369332"/>
            </a:xfrm>
            <a:prstGeom prst="rect">
              <a:avLst/>
            </a:prstGeom>
            <a:noFill/>
          </p:spPr>
          <p:txBody>
            <a:bodyPr wrap="square" rtlCol="0">
              <a:spAutoFit/>
            </a:bodyPr>
            <a:lstStyle/>
            <a:p>
              <a:r>
                <a:rPr lang="en-US" dirty="0" smtClean="0"/>
                <a:t>East</a:t>
              </a:r>
              <a:endParaRPr lang="en-US" dirty="0"/>
            </a:p>
          </p:txBody>
        </p:sp>
        <p:cxnSp>
          <p:nvCxnSpPr>
            <p:cNvPr id="89" name="Straight Arrow Connector 88"/>
            <p:cNvCxnSpPr/>
            <p:nvPr/>
          </p:nvCxnSpPr>
          <p:spPr>
            <a:xfrm flipH="1" flipV="1">
              <a:off x="6006554" y="2646988"/>
              <a:ext cx="1011399" cy="2218966"/>
            </a:xfrm>
            <a:prstGeom prst="straightConnector1">
              <a:avLst/>
            </a:prstGeom>
            <a:ln w="381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5578771" y="3250702"/>
              <a:ext cx="2205481" cy="955094"/>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rot="10800000" flipV="1">
              <a:off x="6126431" y="2623548"/>
              <a:ext cx="489301" cy="369332"/>
            </a:xfrm>
            <a:prstGeom prst="rect">
              <a:avLst/>
            </a:prstGeom>
            <a:noFill/>
          </p:spPr>
          <p:txBody>
            <a:bodyPr wrap="square" rtlCol="0">
              <a:spAutoFit/>
            </a:bodyPr>
            <a:lstStyle/>
            <a:p>
              <a:r>
                <a:rPr lang="en-US" dirty="0" err="1">
                  <a:latin typeface="Symbol" panose="05050102010706020507" pitchFamily="18" charset="2"/>
                </a:rPr>
                <a:t>a</a:t>
              </a:r>
              <a:r>
                <a:rPr lang="en-US" baseline="-25000" dirty="0" err="1" smtClean="0"/>
                <a:t>at</a:t>
              </a:r>
              <a:endParaRPr lang="en-US" dirty="0">
                <a:latin typeface="Symbol" panose="05050102010706020507" pitchFamily="18" charset="2"/>
              </a:endParaRPr>
            </a:p>
          </p:txBody>
        </p:sp>
        <p:sp>
          <p:nvSpPr>
            <p:cNvPr id="92" name="TextBox 91"/>
            <p:cNvSpPr txBox="1"/>
            <p:nvPr/>
          </p:nvSpPr>
          <p:spPr>
            <a:xfrm rot="10800000" flipH="1" flipV="1">
              <a:off x="6592500" y="2942224"/>
              <a:ext cx="490249" cy="369332"/>
            </a:xfrm>
            <a:prstGeom prst="rect">
              <a:avLst/>
            </a:prstGeom>
            <a:noFill/>
          </p:spPr>
          <p:txBody>
            <a:bodyPr wrap="square" rtlCol="0">
              <a:spAutoFit/>
            </a:bodyPr>
            <a:lstStyle/>
            <a:p>
              <a:r>
                <a:rPr lang="en-US" dirty="0" err="1">
                  <a:latin typeface="Symbol" panose="05050102010706020507" pitchFamily="18" charset="2"/>
                </a:rPr>
                <a:t>a</a:t>
              </a:r>
              <a:r>
                <a:rPr lang="en-US" baseline="-25000" dirty="0" err="1" smtClean="0"/>
                <a:t>xt</a:t>
              </a:r>
              <a:endParaRPr lang="en-US" dirty="0">
                <a:latin typeface="Symbol" panose="05050102010706020507" pitchFamily="18" charset="2"/>
              </a:endParaRPr>
            </a:p>
          </p:txBody>
        </p:sp>
        <p:cxnSp>
          <p:nvCxnSpPr>
            <p:cNvPr id="93" name="Straight Arrow Connector 92"/>
            <p:cNvCxnSpPr/>
            <p:nvPr/>
          </p:nvCxnSpPr>
          <p:spPr>
            <a:xfrm flipH="1" flipV="1">
              <a:off x="6179765" y="3530253"/>
              <a:ext cx="282190" cy="203481"/>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4" name="Arc 93"/>
            <p:cNvSpPr/>
            <p:nvPr/>
          </p:nvSpPr>
          <p:spPr>
            <a:xfrm rot="17813421">
              <a:off x="6087955" y="2641598"/>
              <a:ext cx="582026" cy="581719"/>
            </a:xfrm>
            <a:prstGeom prst="arc">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p:cNvSpPr/>
            <p:nvPr/>
          </p:nvSpPr>
          <p:spPr>
            <a:xfrm rot="1774643">
              <a:off x="5747855" y="2980358"/>
              <a:ext cx="1795425" cy="581719"/>
            </a:xfrm>
            <a:prstGeom prst="arc">
              <a:avLst>
                <a:gd name="adj1" fmla="val 13494926"/>
                <a:gd name="adj2" fmla="val 20567316"/>
              </a:avLst>
            </a:prstGeom>
            <a:ln w="28575">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p:cNvSpPr/>
            <p:nvPr/>
          </p:nvSpPr>
          <p:spPr>
            <a:xfrm rot="16200000">
              <a:off x="6318532" y="3431286"/>
              <a:ext cx="365760" cy="365760"/>
            </a:xfrm>
            <a:prstGeom prst="arc">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TextBox 96"/>
            <p:cNvSpPr txBox="1"/>
            <p:nvPr/>
          </p:nvSpPr>
          <p:spPr>
            <a:xfrm rot="20158082">
              <a:off x="6359048" y="3521258"/>
              <a:ext cx="611975" cy="369332"/>
            </a:xfrm>
            <a:prstGeom prst="rect">
              <a:avLst/>
            </a:prstGeom>
            <a:noFill/>
          </p:spPr>
          <p:txBody>
            <a:bodyPr wrap="square" rtlCol="0">
              <a:spAutoFit/>
            </a:bodyPr>
            <a:lstStyle/>
            <a:p>
              <a:r>
                <a:rPr lang="en-US" b="1" dirty="0"/>
                <a:t>s</a:t>
              </a:r>
              <a:r>
                <a:rPr lang="en-US" b="1" dirty="0" smtClean="0"/>
                <a:t>(0)</a:t>
              </a:r>
              <a:endParaRPr lang="en-US" b="1" dirty="0"/>
            </a:p>
          </p:txBody>
        </p:sp>
        <p:sp>
          <p:nvSpPr>
            <p:cNvPr id="98" name="TextBox 97"/>
            <p:cNvSpPr txBox="1"/>
            <p:nvPr/>
          </p:nvSpPr>
          <p:spPr>
            <a:xfrm rot="10800000" flipH="1" flipV="1">
              <a:off x="6105536" y="3235791"/>
              <a:ext cx="280476" cy="369332"/>
            </a:xfrm>
            <a:prstGeom prst="rect">
              <a:avLst/>
            </a:prstGeom>
            <a:noFill/>
          </p:spPr>
          <p:txBody>
            <a:bodyPr wrap="square" rtlCol="0">
              <a:spAutoFit/>
            </a:bodyPr>
            <a:lstStyle/>
            <a:p>
              <a:r>
                <a:rPr lang="en-US" dirty="0">
                  <a:latin typeface="Symbol" panose="05050102010706020507" pitchFamily="18" charset="2"/>
                </a:rPr>
                <a:t>b</a:t>
              </a:r>
            </a:p>
          </p:txBody>
        </p:sp>
      </p:grpSp>
    </p:spTree>
    <p:extLst>
      <p:ext uri="{BB962C8B-B14F-4D97-AF65-F5344CB8AC3E}">
        <p14:creationId xmlns:p14="http://schemas.microsoft.com/office/powerpoint/2010/main" val="3375815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2556" y="3327058"/>
            <a:ext cx="5940947" cy="1477328"/>
          </a:xfrm>
          <a:prstGeom prst="rect">
            <a:avLst/>
          </a:prstGeom>
          <a:noFill/>
        </p:spPr>
        <p:txBody>
          <a:bodyPr wrap="square" rtlCol="0">
            <a:spAutoFit/>
          </a:bodyPr>
          <a:lstStyle/>
          <a:p>
            <a:r>
              <a:rPr lang="en-US" dirty="0" smtClean="0"/>
              <a:t>Apply Gradient to find the Ta perturbation between the sample location of the first satellite instrument to the location of second satellite instrument</a:t>
            </a:r>
          </a:p>
          <a:p>
            <a:r>
              <a:rPr lang="en-US" dirty="0" err="1" smtClean="0">
                <a:latin typeface="Symbol" panose="05050102010706020507" pitchFamily="18" charset="2"/>
              </a:rPr>
              <a:t>D</a:t>
            </a:r>
            <a:r>
              <a:rPr lang="en-US" dirty="0" err="1" smtClean="0"/>
              <a:t>Ta</a:t>
            </a:r>
            <a:r>
              <a:rPr lang="en-US" baseline="-25000" dirty="0" smtClean="0"/>
              <a:t>(sat1-to-sat2) </a:t>
            </a:r>
            <a:r>
              <a:rPr lang="en-US" dirty="0" smtClean="0"/>
              <a:t>= </a:t>
            </a:r>
            <a:r>
              <a:rPr lang="en-US" dirty="0" err="1" smtClean="0"/>
              <a:t>Grad</a:t>
            </a:r>
            <a:r>
              <a:rPr lang="en-US" baseline="-25000" dirty="0" err="1" smtClean="0"/>
              <a:t>tot</a:t>
            </a:r>
            <a:r>
              <a:rPr lang="en-US" dirty="0" smtClean="0"/>
              <a:t>(Lon) </a:t>
            </a:r>
            <a:r>
              <a:rPr lang="en-US" dirty="0" err="1" smtClean="0">
                <a:latin typeface="Symbol" panose="05050102010706020507" pitchFamily="18" charset="2"/>
              </a:rPr>
              <a:t>D</a:t>
            </a:r>
            <a:r>
              <a:rPr lang="en-US" dirty="0" err="1" smtClean="0"/>
              <a:t>d</a:t>
            </a:r>
            <a:r>
              <a:rPr lang="en-US" baseline="-25000" dirty="0" err="1" smtClean="0"/>
              <a:t>Lon</a:t>
            </a:r>
            <a:r>
              <a:rPr lang="en-US" baseline="-25000" dirty="0" smtClean="0"/>
              <a:t>(o(0)) </a:t>
            </a:r>
            <a:r>
              <a:rPr lang="en-US" dirty="0" smtClean="0"/>
              <a:t>+ </a:t>
            </a:r>
            <a:r>
              <a:rPr lang="en-US" dirty="0" err="1" smtClean="0"/>
              <a:t>Grad</a:t>
            </a:r>
            <a:r>
              <a:rPr lang="en-US" baseline="-25000" dirty="0" err="1" smtClean="0"/>
              <a:t>tot</a:t>
            </a:r>
            <a:r>
              <a:rPr lang="en-US" dirty="0" smtClean="0"/>
              <a:t>(</a:t>
            </a:r>
            <a:r>
              <a:rPr lang="en-US" dirty="0" err="1" smtClean="0"/>
              <a:t>Lat</a:t>
            </a:r>
            <a:r>
              <a:rPr lang="en-US" dirty="0" smtClean="0"/>
              <a:t>) </a:t>
            </a:r>
            <a:r>
              <a:rPr lang="en-US" dirty="0" err="1" smtClean="0">
                <a:latin typeface="Symbol" panose="05050102010706020507" pitchFamily="18" charset="2"/>
              </a:rPr>
              <a:t>D</a:t>
            </a:r>
            <a:r>
              <a:rPr lang="en-US" dirty="0" err="1" smtClean="0"/>
              <a:t>d</a:t>
            </a:r>
            <a:r>
              <a:rPr lang="en-US" baseline="-25000" dirty="0" err="1" smtClean="0"/>
              <a:t>Lat</a:t>
            </a:r>
            <a:r>
              <a:rPr lang="en-US" baseline="-25000" dirty="0" smtClean="0"/>
              <a:t>(o(0))</a:t>
            </a:r>
          </a:p>
          <a:p>
            <a:r>
              <a:rPr lang="en-US" dirty="0" smtClean="0"/>
              <a:t>Ta</a:t>
            </a:r>
            <a:r>
              <a:rPr lang="en-US" baseline="-25000" dirty="0" smtClean="0"/>
              <a:t>(sat2)</a:t>
            </a:r>
            <a:r>
              <a:rPr lang="en-US" dirty="0" smtClean="0"/>
              <a:t> = Ta</a:t>
            </a:r>
            <a:r>
              <a:rPr lang="en-US" baseline="-25000" dirty="0" smtClean="0"/>
              <a:t>(s0) </a:t>
            </a:r>
            <a:r>
              <a:rPr lang="en-US" dirty="0" smtClean="0"/>
              <a:t>+ </a:t>
            </a:r>
            <a:r>
              <a:rPr lang="en-US" dirty="0" err="1" smtClean="0">
                <a:latin typeface="Symbol" panose="05050102010706020507" pitchFamily="18" charset="2"/>
              </a:rPr>
              <a:t>D</a:t>
            </a:r>
            <a:r>
              <a:rPr lang="en-US" dirty="0" err="1" smtClean="0"/>
              <a:t>Ta</a:t>
            </a:r>
            <a:r>
              <a:rPr lang="en-US" baseline="-25000" dirty="0" smtClean="0"/>
              <a:t>(sat1-to-sat2</a:t>
            </a:r>
            <a:r>
              <a:rPr lang="en-US" baseline="-25000" dirty="0"/>
              <a:t>) </a:t>
            </a:r>
            <a:endParaRPr lang="en-US" dirty="0"/>
          </a:p>
        </p:txBody>
      </p:sp>
      <p:sp>
        <p:nvSpPr>
          <p:cNvPr id="2" name="Rectangle 1"/>
          <p:cNvSpPr/>
          <p:nvPr/>
        </p:nvSpPr>
        <p:spPr>
          <a:xfrm>
            <a:off x="622072" y="725167"/>
            <a:ext cx="6331472" cy="2308324"/>
          </a:xfrm>
          <a:prstGeom prst="rect">
            <a:avLst/>
          </a:prstGeom>
        </p:spPr>
        <p:txBody>
          <a:bodyPr wrap="square">
            <a:spAutoFit/>
          </a:bodyPr>
          <a:lstStyle/>
          <a:p>
            <a:r>
              <a:rPr lang="en-US" b="1" dirty="0" smtClean="0"/>
              <a:t>Determine </a:t>
            </a:r>
            <a:r>
              <a:rPr lang="en-US" b="1" dirty="0" err="1" smtClean="0"/>
              <a:t>Lat</a:t>
            </a:r>
            <a:r>
              <a:rPr lang="en-US" b="1" dirty="0" smtClean="0"/>
              <a:t>/Lon Coordinates of the Satellite 2 Sample Point</a:t>
            </a:r>
          </a:p>
          <a:p>
            <a:r>
              <a:rPr lang="en-US" dirty="0" err="1" smtClean="0">
                <a:latin typeface="Symbol" panose="05050102010706020507" pitchFamily="18" charset="2"/>
              </a:rPr>
              <a:t>D</a:t>
            </a:r>
            <a:r>
              <a:rPr lang="en-US" dirty="0" err="1" smtClean="0"/>
              <a:t>Lon</a:t>
            </a:r>
            <a:r>
              <a:rPr lang="en-US" baseline="-25000" dirty="0" err="1" smtClean="0"/>
              <a:t>o</a:t>
            </a:r>
            <a:r>
              <a:rPr lang="en-US" baseline="-25000" dirty="0" smtClean="0"/>
              <a:t>(0)</a:t>
            </a:r>
            <a:r>
              <a:rPr lang="en-US" dirty="0" smtClean="0"/>
              <a:t> </a:t>
            </a:r>
            <a:r>
              <a:rPr lang="en-US" dirty="0"/>
              <a:t>= </a:t>
            </a:r>
            <a:r>
              <a:rPr lang="en-US" dirty="0" err="1" smtClean="0"/>
              <a:t>Lon</a:t>
            </a:r>
            <a:r>
              <a:rPr lang="en-US" baseline="-25000" dirty="0" err="1" smtClean="0"/>
              <a:t>o</a:t>
            </a:r>
            <a:r>
              <a:rPr lang="en-US" baseline="-25000" dirty="0" smtClean="0"/>
              <a:t>(0) </a:t>
            </a:r>
            <a:r>
              <a:rPr lang="en-US" dirty="0"/>
              <a:t>- </a:t>
            </a:r>
            <a:r>
              <a:rPr lang="en-US" dirty="0" err="1"/>
              <a:t>Lon</a:t>
            </a:r>
            <a:r>
              <a:rPr lang="en-US" baseline="-25000" dirty="0" err="1"/>
              <a:t>s</a:t>
            </a:r>
            <a:r>
              <a:rPr lang="en-US" baseline="-25000" dirty="0"/>
              <a:t>(0</a:t>
            </a:r>
            <a:r>
              <a:rPr lang="en-US" baseline="-25000" dirty="0" smtClean="0"/>
              <a:t>)</a:t>
            </a:r>
            <a:endParaRPr lang="en-US" dirty="0"/>
          </a:p>
          <a:p>
            <a:r>
              <a:rPr lang="en-US" dirty="0" err="1" smtClean="0">
                <a:latin typeface="Symbol" panose="05050102010706020507" pitchFamily="18" charset="2"/>
              </a:rPr>
              <a:t>D</a:t>
            </a:r>
            <a:r>
              <a:rPr lang="en-US" dirty="0" err="1" smtClean="0"/>
              <a:t>d</a:t>
            </a:r>
            <a:r>
              <a:rPr lang="en-US" baseline="-25000" dirty="0" err="1" smtClean="0"/>
              <a:t>Lon</a:t>
            </a:r>
            <a:r>
              <a:rPr lang="en-US" dirty="0" smtClean="0"/>
              <a:t>=</a:t>
            </a:r>
            <a:r>
              <a:rPr lang="en-US" dirty="0" smtClean="0">
                <a:latin typeface="Symbol" panose="05050102010706020507" pitchFamily="18" charset="2"/>
              </a:rPr>
              <a:t>p</a:t>
            </a:r>
            <a:r>
              <a:rPr lang="en-US" dirty="0" smtClean="0"/>
              <a:t>r</a:t>
            </a:r>
            <a:r>
              <a:rPr lang="en-US" baseline="-25000" dirty="0" smtClean="0"/>
              <a:t>e </a:t>
            </a:r>
            <a:r>
              <a:rPr lang="en-US" dirty="0"/>
              <a:t>cos(</a:t>
            </a:r>
            <a:r>
              <a:rPr lang="en-US" dirty="0" err="1"/>
              <a:t>Lat</a:t>
            </a:r>
            <a:r>
              <a:rPr lang="en-US" baseline="-25000" dirty="0" err="1"/>
              <a:t>s</a:t>
            </a:r>
            <a:r>
              <a:rPr lang="en-US" baseline="-25000" dirty="0"/>
              <a:t>(0</a:t>
            </a:r>
            <a:r>
              <a:rPr lang="en-US" baseline="-25000" dirty="0" smtClean="0"/>
              <a:t>)</a:t>
            </a:r>
            <a:r>
              <a:rPr lang="en-US" dirty="0" smtClean="0"/>
              <a:t>) </a:t>
            </a:r>
            <a:r>
              <a:rPr lang="en-US" dirty="0" err="1" smtClean="0">
                <a:latin typeface="Symbol" panose="05050102010706020507" pitchFamily="18" charset="2"/>
              </a:rPr>
              <a:t>D</a:t>
            </a:r>
            <a:r>
              <a:rPr lang="en-US" dirty="0" err="1" smtClean="0"/>
              <a:t>Lon</a:t>
            </a:r>
            <a:r>
              <a:rPr lang="en-US" baseline="-25000" dirty="0" err="1" smtClean="0"/>
              <a:t>o</a:t>
            </a:r>
            <a:r>
              <a:rPr lang="en-US" baseline="-25000" dirty="0" smtClean="0"/>
              <a:t>(0)</a:t>
            </a:r>
            <a:r>
              <a:rPr lang="en-US" dirty="0" smtClean="0"/>
              <a:t>/180.0</a:t>
            </a:r>
            <a:endParaRPr lang="en-US" baseline="-25000" dirty="0"/>
          </a:p>
          <a:p>
            <a:r>
              <a:rPr lang="en-US" dirty="0"/>
              <a:t>Need to reconcile difference at the date line. (see last slide</a:t>
            </a:r>
            <a:r>
              <a:rPr lang="en-US" dirty="0" smtClean="0"/>
              <a:t>)</a:t>
            </a:r>
            <a:endParaRPr lang="en-US" dirty="0"/>
          </a:p>
          <a:p>
            <a:endParaRPr lang="en-US" dirty="0">
              <a:latin typeface="Symbol" panose="05050102010706020507" pitchFamily="18" charset="2"/>
            </a:endParaRPr>
          </a:p>
          <a:p>
            <a:r>
              <a:rPr lang="en-US" dirty="0" err="1" smtClean="0">
                <a:latin typeface="Symbol" panose="05050102010706020507" pitchFamily="18" charset="2"/>
              </a:rPr>
              <a:t>D</a:t>
            </a:r>
            <a:r>
              <a:rPr lang="en-US" dirty="0" err="1" smtClean="0"/>
              <a:t>Lat</a:t>
            </a:r>
            <a:r>
              <a:rPr lang="en-US" baseline="-25000" dirty="0" err="1" smtClean="0"/>
              <a:t>o</a:t>
            </a:r>
            <a:r>
              <a:rPr lang="en-US" baseline="-25000" dirty="0" smtClean="0"/>
              <a:t>(0)</a:t>
            </a:r>
            <a:r>
              <a:rPr lang="en-US" dirty="0" smtClean="0"/>
              <a:t> </a:t>
            </a:r>
            <a:r>
              <a:rPr lang="en-US" dirty="0"/>
              <a:t>= </a:t>
            </a:r>
            <a:r>
              <a:rPr lang="en-US" dirty="0" err="1" smtClean="0"/>
              <a:t>Lat</a:t>
            </a:r>
            <a:r>
              <a:rPr lang="en-US" baseline="-25000" dirty="0" err="1" smtClean="0"/>
              <a:t>o</a:t>
            </a:r>
            <a:r>
              <a:rPr lang="en-US" baseline="-25000" dirty="0" smtClean="0"/>
              <a:t>(0) </a:t>
            </a:r>
            <a:r>
              <a:rPr lang="en-US" dirty="0"/>
              <a:t>- </a:t>
            </a:r>
            <a:r>
              <a:rPr lang="en-US" dirty="0" err="1"/>
              <a:t>Lat</a:t>
            </a:r>
            <a:r>
              <a:rPr lang="en-US" baseline="-25000" dirty="0" err="1"/>
              <a:t>s</a:t>
            </a:r>
            <a:r>
              <a:rPr lang="en-US" baseline="-25000" dirty="0"/>
              <a:t>(0) </a:t>
            </a:r>
            <a:endParaRPr lang="en-US" dirty="0"/>
          </a:p>
          <a:p>
            <a:r>
              <a:rPr lang="en-US" dirty="0" err="1" smtClean="0">
                <a:latin typeface="Symbol" panose="05050102010706020507" pitchFamily="18" charset="2"/>
              </a:rPr>
              <a:t>D</a:t>
            </a:r>
            <a:r>
              <a:rPr lang="en-US" dirty="0" err="1" smtClean="0"/>
              <a:t>d</a:t>
            </a:r>
            <a:r>
              <a:rPr lang="en-US" baseline="-25000" dirty="0" err="1" smtClean="0"/>
              <a:t>Lat</a:t>
            </a:r>
            <a:r>
              <a:rPr lang="en-US" dirty="0" smtClean="0"/>
              <a:t>=</a:t>
            </a:r>
            <a:r>
              <a:rPr lang="en-US" dirty="0" smtClean="0">
                <a:latin typeface="Symbol" panose="05050102010706020507" pitchFamily="18" charset="2"/>
              </a:rPr>
              <a:t>p</a:t>
            </a:r>
            <a:r>
              <a:rPr lang="en-US" dirty="0" smtClean="0"/>
              <a:t>r</a:t>
            </a:r>
            <a:r>
              <a:rPr lang="en-US" baseline="-25000" dirty="0" smtClean="0"/>
              <a:t>e </a:t>
            </a:r>
            <a:r>
              <a:rPr lang="en-US" dirty="0"/>
              <a:t>|</a:t>
            </a:r>
            <a:r>
              <a:rPr lang="en-US" dirty="0" err="1" smtClean="0">
                <a:latin typeface="Symbol" panose="05050102010706020507" pitchFamily="18" charset="2"/>
              </a:rPr>
              <a:t>D</a:t>
            </a:r>
            <a:r>
              <a:rPr lang="en-US" dirty="0" err="1" smtClean="0"/>
              <a:t>Lat</a:t>
            </a:r>
            <a:r>
              <a:rPr lang="en-US" baseline="-25000" dirty="0" err="1" smtClean="0"/>
              <a:t>o</a:t>
            </a:r>
            <a:r>
              <a:rPr lang="en-US" baseline="-25000" dirty="0" smtClean="0"/>
              <a:t>(0)</a:t>
            </a:r>
            <a:r>
              <a:rPr lang="en-US" dirty="0" smtClean="0"/>
              <a:t>|/180.0</a:t>
            </a:r>
            <a:endParaRPr lang="en-US" baseline="-25000" dirty="0"/>
          </a:p>
          <a:p>
            <a:r>
              <a:rPr lang="en-US" dirty="0"/>
              <a:t>R</a:t>
            </a:r>
            <a:r>
              <a:rPr lang="en-US" baseline="-25000" dirty="0"/>
              <a:t>e</a:t>
            </a:r>
            <a:r>
              <a:rPr lang="en-US" dirty="0"/>
              <a:t>=6372 km</a:t>
            </a:r>
          </a:p>
        </p:txBody>
      </p:sp>
      <p:grpSp>
        <p:nvGrpSpPr>
          <p:cNvPr id="38" name="Group 37"/>
          <p:cNvGrpSpPr/>
          <p:nvPr/>
        </p:nvGrpSpPr>
        <p:grpSpPr>
          <a:xfrm>
            <a:off x="6852742" y="1046043"/>
            <a:ext cx="4507408" cy="4449271"/>
            <a:chOff x="4512767" y="1324108"/>
            <a:chExt cx="4507408" cy="4449271"/>
          </a:xfrm>
        </p:grpSpPr>
        <p:sp>
          <p:nvSpPr>
            <p:cNvPr id="39" name="TextBox 38"/>
            <p:cNvSpPr txBox="1"/>
            <p:nvPr/>
          </p:nvSpPr>
          <p:spPr>
            <a:xfrm rot="20158082">
              <a:off x="4512767" y="2962898"/>
              <a:ext cx="285750" cy="369332"/>
            </a:xfrm>
            <a:prstGeom prst="rect">
              <a:avLst/>
            </a:prstGeom>
            <a:noFill/>
          </p:spPr>
          <p:txBody>
            <a:bodyPr wrap="square" rtlCol="0">
              <a:spAutoFit/>
            </a:bodyPr>
            <a:lstStyle/>
            <a:p>
              <a:r>
                <a:rPr lang="en-US" b="1" dirty="0" smtClean="0"/>
                <a:t>s</a:t>
              </a:r>
              <a:endParaRPr lang="en-US" b="1" dirty="0"/>
            </a:p>
          </p:txBody>
        </p:sp>
        <p:sp>
          <p:nvSpPr>
            <p:cNvPr id="40" name="TextBox 39"/>
            <p:cNvSpPr txBox="1"/>
            <p:nvPr/>
          </p:nvSpPr>
          <p:spPr>
            <a:xfrm rot="20158082">
              <a:off x="5775052" y="2304058"/>
              <a:ext cx="755464" cy="369332"/>
            </a:xfrm>
            <a:prstGeom prst="rect">
              <a:avLst/>
            </a:prstGeom>
            <a:noFill/>
          </p:spPr>
          <p:txBody>
            <a:bodyPr wrap="square" rtlCol="0">
              <a:spAutoFit/>
            </a:bodyPr>
            <a:lstStyle/>
            <a:p>
              <a:r>
                <a:rPr lang="en-US" b="1" dirty="0" smtClean="0"/>
                <a:t>s(at2)</a:t>
              </a:r>
              <a:endParaRPr lang="en-US" b="1" dirty="0"/>
            </a:p>
          </p:txBody>
        </p:sp>
        <p:sp>
          <p:nvSpPr>
            <p:cNvPr id="41" name="TextBox 40"/>
            <p:cNvSpPr txBox="1"/>
            <p:nvPr/>
          </p:nvSpPr>
          <p:spPr>
            <a:xfrm rot="20158082">
              <a:off x="7135623" y="1793373"/>
              <a:ext cx="285750" cy="369332"/>
            </a:xfrm>
            <a:prstGeom prst="rect">
              <a:avLst/>
            </a:prstGeom>
            <a:noFill/>
          </p:spPr>
          <p:txBody>
            <a:bodyPr wrap="square" rtlCol="0">
              <a:spAutoFit/>
            </a:bodyPr>
            <a:lstStyle/>
            <a:p>
              <a:r>
                <a:rPr lang="en-US" b="1" dirty="0"/>
                <a:t>s</a:t>
              </a:r>
            </a:p>
          </p:txBody>
        </p:sp>
        <p:sp>
          <p:nvSpPr>
            <p:cNvPr id="42" name="TextBox 41"/>
            <p:cNvSpPr txBox="1"/>
            <p:nvPr/>
          </p:nvSpPr>
          <p:spPr>
            <a:xfrm rot="20158082">
              <a:off x="4913454" y="4123884"/>
              <a:ext cx="840151" cy="369332"/>
            </a:xfrm>
            <a:prstGeom prst="rect">
              <a:avLst/>
            </a:prstGeom>
            <a:noFill/>
          </p:spPr>
          <p:txBody>
            <a:bodyPr wrap="square" rtlCol="0">
              <a:spAutoFit/>
            </a:bodyPr>
            <a:lstStyle/>
            <a:p>
              <a:r>
                <a:rPr lang="en-US" b="1" dirty="0" smtClean="0"/>
                <a:t>s(xt1)</a:t>
              </a:r>
              <a:endParaRPr lang="en-US" b="1" dirty="0"/>
            </a:p>
          </p:txBody>
        </p:sp>
        <p:sp>
          <p:nvSpPr>
            <p:cNvPr id="43" name="TextBox 42"/>
            <p:cNvSpPr txBox="1"/>
            <p:nvPr/>
          </p:nvSpPr>
          <p:spPr>
            <a:xfrm rot="20158082">
              <a:off x="7658902" y="2915425"/>
              <a:ext cx="769611" cy="369332"/>
            </a:xfrm>
            <a:prstGeom prst="rect">
              <a:avLst/>
            </a:prstGeom>
            <a:noFill/>
          </p:spPr>
          <p:txBody>
            <a:bodyPr wrap="square" rtlCol="0">
              <a:spAutoFit/>
            </a:bodyPr>
            <a:lstStyle/>
            <a:p>
              <a:r>
                <a:rPr lang="en-US" b="1" dirty="0" smtClean="0"/>
                <a:t>s(xt2)</a:t>
              </a:r>
              <a:endParaRPr lang="en-US" b="1" dirty="0"/>
            </a:p>
          </p:txBody>
        </p:sp>
        <p:sp>
          <p:nvSpPr>
            <p:cNvPr id="44" name="TextBox 43"/>
            <p:cNvSpPr txBox="1"/>
            <p:nvPr/>
          </p:nvSpPr>
          <p:spPr>
            <a:xfrm rot="20158082">
              <a:off x="5601268" y="5404047"/>
              <a:ext cx="285750" cy="369332"/>
            </a:xfrm>
            <a:prstGeom prst="rect">
              <a:avLst/>
            </a:prstGeom>
            <a:noFill/>
          </p:spPr>
          <p:txBody>
            <a:bodyPr wrap="square" rtlCol="0">
              <a:spAutoFit/>
            </a:bodyPr>
            <a:lstStyle/>
            <a:p>
              <a:r>
                <a:rPr lang="en-US" b="1" dirty="0"/>
                <a:t>s</a:t>
              </a:r>
            </a:p>
          </p:txBody>
        </p:sp>
        <p:sp>
          <p:nvSpPr>
            <p:cNvPr id="45" name="TextBox 44"/>
            <p:cNvSpPr txBox="1"/>
            <p:nvPr/>
          </p:nvSpPr>
          <p:spPr>
            <a:xfrm rot="20158082">
              <a:off x="6891921" y="4721680"/>
              <a:ext cx="765091" cy="369332"/>
            </a:xfrm>
            <a:prstGeom prst="rect">
              <a:avLst/>
            </a:prstGeom>
            <a:noFill/>
          </p:spPr>
          <p:txBody>
            <a:bodyPr wrap="square" rtlCol="0">
              <a:spAutoFit/>
            </a:bodyPr>
            <a:lstStyle/>
            <a:p>
              <a:r>
                <a:rPr lang="en-US" b="1" dirty="0" smtClean="0"/>
                <a:t>s(at1)</a:t>
              </a:r>
              <a:endParaRPr lang="en-US" b="1" dirty="0"/>
            </a:p>
          </p:txBody>
        </p:sp>
        <p:sp>
          <p:nvSpPr>
            <p:cNvPr id="46" name="TextBox 45"/>
            <p:cNvSpPr txBox="1"/>
            <p:nvPr/>
          </p:nvSpPr>
          <p:spPr>
            <a:xfrm rot="20158082">
              <a:off x="8224125" y="4234522"/>
              <a:ext cx="285750" cy="369332"/>
            </a:xfrm>
            <a:prstGeom prst="rect">
              <a:avLst/>
            </a:prstGeom>
            <a:noFill/>
          </p:spPr>
          <p:txBody>
            <a:bodyPr wrap="square" rtlCol="0">
              <a:spAutoFit/>
            </a:bodyPr>
            <a:lstStyle/>
            <a:p>
              <a:r>
                <a:rPr lang="en-US" b="1" dirty="0"/>
                <a:t>s</a:t>
              </a:r>
            </a:p>
          </p:txBody>
        </p:sp>
        <p:grpSp>
          <p:nvGrpSpPr>
            <p:cNvPr id="47" name="Group 46"/>
            <p:cNvGrpSpPr/>
            <p:nvPr/>
          </p:nvGrpSpPr>
          <p:grpSpPr>
            <a:xfrm rot="17433259">
              <a:off x="4539981" y="1989995"/>
              <a:ext cx="3157538" cy="3042166"/>
              <a:chOff x="2645569" y="541015"/>
              <a:chExt cx="3157538" cy="3042166"/>
            </a:xfrm>
          </p:grpSpPr>
          <p:sp>
            <p:nvSpPr>
              <p:cNvPr id="62" name="TextBox 61"/>
              <p:cNvSpPr txBox="1"/>
              <p:nvPr/>
            </p:nvSpPr>
            <p:spPr>
              <a:xfrm rot="19412425">
                <a:off x="2645569" y="541015"/>
                <a:ext cx="285750" cy="369332"/>
              </a:xfrm>
              <a:prstGeom prst="rect">
                <a:avLst/>
              </a:prstGeom>
              <a:noFill/>
            </p:spPr>
            <p:txBody>
              <a:bodyPr wrap="square" rtlCol="0">
                <a:spAutoFit/>
              </a:bodyPr>
              <a:lstStyle/>
              <a:p>
                <a:r>
                  <a:rPr lang="en-US" b="1" dirty="0" smtClean="0"/>
                  <a:t>o</a:t>
                </a:r>
                <a:endParaRPr lang="en-US" b="1" dirty="0"/>
              </a:p>
            </p:txBody>
          </p:sp>
          <p:sp>
            <p:nvSpPr>
              <p:cNvPr id="63" name="TextBox 62"/>
              <p:cNvSpPr txBox="1"/>
              <p:nvPr/>
            </p:nvSpPr>
            <p:spPr>
              <a:xfrm rot="19412425">
                <a:off x="4081463" y="541015"/>
                <a:ext cx="285750" cy="369332"/>
              </a:xfrm>
              <a:prstGeom prst="rect">
                <a:avLst/>
              </a:prstGeom>
              <a:noFill/>
            </p:spPr>
            <p:txBody>
              <a:bodyPr wrap="square" rtlCol="0">
                <a:spAutoFit/>
              </a:bodyPr>
              <a:lstStyle/>
              <a:p>
                <a:r>
                  <a:rPr lang="en-US" b="1" dirty="0" smtClean="0"/>
                  <a:t>o</a:t>
                </a:r>
                <a:endParaRPr lang="en-US" b="1" dirty="0"/>
              </a:p>
            </p:txBody>
          </p:sp>
          <p:sp>
            <p:nvSpPr>
              <p:cNvPr id="64" name="TextBox 63"/>
              <p:cNvSpPr txBox="1"/>
              <p:nvPr/>
            </p:nvSpPr>
            <p:spPr>
              <a:xfrm rot="19412425">
                <a:off x="5517357" y="541015"/>
                <a:ext cx="285750" cy="369332"/>
              </a:xfrm>
              <a:prstGeom prst="rect">
                <a:avLst/>
              </a:prstGeom>
              <a:noFill/>
            </p:spPr>
            <p:txBody>
              <a:bodyPr wrap="square" rtlCol="0">
                <a:spAutoFit/>
              </a:bodyPr>
              <a:lstStyle/>
              <a:p>
                <a:r>
                  <a:rPr lang="en-US" b="1" dirty="0" smtClean="0"/>
                  <a:t>o</a:t>
                </a:r>
                <a:endParaRPr lang="en-US" b="1" dirty="0"/>
              </a:p>
            </p:txBody>
          </p:sp>
          <p:sp>
            <p:nvSpPr>
              <p:cNvPr id="65" name="TextBox 64"/>
              <p:cNvSpPr txBox="1"/>
              <p:nvPr/>
            </p:nvSpPr>
            <p:spPr>
              <a:xfrm rot="19412425">
                <a:off x="2645569" y="1877432"/>
                <a:ext cx="285750" cy="369332"/>
              </a:xfrm>
              <a:prstGeom prst="rect">
                <a:avLst/>
              </a:prstGeom>
              <a:noFill/>
            </p:spPr>
            <p:txBody>
              <a:bodyPr wrap="square" rtlCol="0">
                <a:spAutoFit/>
              </a:bodyPr>
              <a:lstStyle/>
              <a:p>
                <a:r>
                  <a:rPr lang="en-US" b="1" dirty="0" smtClean="0"/>
                  <a:t>o</a:t>
                </a:r>
                <a:endParaRPr lang="en-US" b="1" dirty="0"/>
              </a:p>
            </p:txBody>
          </p:sp>
          <p:sp>
            <p:nvSpPr>
              <p:cNvPr id="66" name="TextBox 65"/>
              <p:cNvSpPr txBox="1"/>
              <p:nvPr/>
            </p:nvSpPr>
            <p:spPr>
              <a:xfrm rot="8179973">
                <a:off x="4021532" y="1761258"/>
                <a:ext cx="579187" cy="369332"/>
              </a:xfrm>
              <a:prstGeom prst="rect">
                <a:avLst/>
              </a:prstGeom>
              <a:noFill/>
            </p:spPr>
            <p:txBody>
              <a:bodyPr wrap="square" rtlCol="0">
                <a:spAutoFit/>
              </a:bodyPr>
              <a:lstStyle/>
              <a:p>
                <a:r>
                  <a:rPr lang="en-US" b="1" dirty="0" smtClean="0"/>
                  <a:t>(0)o</a:t>
                </a:r>
                <a:endParaRPr lang="en-US" b="1" dirty="0"/>
              </a:p>
            </p:txBody>
          </p:sp>
          <p:sp>
            <p:nvSpPr>
              <p:cNvPr id="67" name="TextBox 66"/>
              <p:cNvSpPr txBox="1"/>
              <p:nvPr/>
            </p:nvSpPr>
            <p:spPr>
              <a:xfrm rot="19412425">
                <a:off x="5517357" y="1877432"/>
                <a:ext cx="285750" cy="369332"/>
              </a:xfrm>
              <a:prstGeom prst="rect">
                <a:avLst/>
              </a:prstGeom>
              <a:noFill/>
            </p:spPr>
            <p:txBody>
              <a:bodyPr wrap="square" rtlCol="0">
                <a:spAutoFit/>
              </a:bodyPr>
              <a:lstStyle/>
              <a:p>
                <a:r>
                  <a:rPr lang="en-US" b="1" dirty="0"/>
                  <a:t>o</a:t>
                </a:r>
              </a:p>
            </p:txBody>
          </p:sp>
          <p:sp>
            <p:nvSpPr>
              <p:cNvPr id="68" name="TextBox 67"/>
              <p:cNvSpPr txBox="1"/>
              <p:nvPr/>
            </p:nvSpPr>
            <p:spPr>
              <a:xfrm rot="19412425">
                <a:off x="2645569" y="3213849"/>
                <a:ext cx="285750" cy="369332"/>
              </a:xfrm>
              <a:prstGeom prst="rect">
                <a:avLst/>
              </a:prstGeom>
              <a:noFill/>
            </p:spPr>
            <p:txBody>
              <a:bodyPr wrap="square" rtlCol="0">
                <a:spAutoFit/>
              </a:bodyPr>
              <a:lstStyle/>
              <a:p>
                <a:r>
                  <a:rPr lang="en-US" b="1" dirty="0" smtClean="0"/>
                  <a:t>o</a:t>
                </a:r>
                <a:endParaRPr lang="en-US" b="1" dirty="0"/>
              </a:p>
            </p:txBody>
          </p:sp>
          <p:sp>
            <p:nvSpPr>
              <p:cNvPr id="69" name="TextBox 68"/>
              <p:cNvSpPr txBox="1"/>
              <p:nvPr/>
            </p:nvSpPr>
            <p:spPr>
              <a:xfrm rot="19412425">
                <a:off x="4081463" y="3213849"/>
                <a:ext cx="285750" cy="369332"/>
              </a:xfrm>
              <a:prstGeom prst="rect">
                <a:avLst/>
              </a:prstGeom>
              <a:noFill/>
            </p:spPr>
            <p:txBody>
              <a:bodyPr wrap="square" rtlCol="0">
                <a:spAutoFit/>
              </a:bodyPr>
              <a:lstStyle/>
              <a:p>
                <a:r>
                  <a:rPr lang="en-US" b="1" dirty="0" smtClean="0"/>
                  <a:t>o</a:t>
                </a:r>
                <a:endParaRPr lang="en-US" b="1" dirty="0"/>
              </a:p>
            </p:txBody>
          </p:sp>
          <p:sp>
            <p:nvSpPr>
              <p:cNvPr id="70" name="TextBox 69"/>
              <p:cNvSpPr txBox="1"/>
              <p:nvPr/>
            </p:nvSpPr>
            <p:spPr>
              <a:xfrm rot="19412425">
                <a:off x="5517357" y="3213849"/>
                <a:ext cx="285750" cy="369332"/>
              </a:xfrm>
              <a:prstGeom prst="rect">
                <a:avLst/>
              </a:prstGeom>
              <a:noFill/>
            </p:spPr>
            <p:txBody>
              <a:bodyPr wrap="square" rtlCol="0">
                <a:spAutoFit/>
              </a:bodyPr>
              <a:lstStyle/>
              <a:p>
                <a:r>
                  <a:rPr lang="en-US" b="1" dirty="0" smtClean="0"/>
                  <a:t>o</a:t>
                </a:r>
                <a:endParaRPr lang="en-US" b="1" dirty="0"/>
              </a:p>
            </p:txBody>
          </p:sp>
        </p:grpSp>
        <p:cxnSp>
          <p:nvCxnSpPr>
            <p:cNvPr id="48" name="Straight Arrow Connector 47"/>
            <p:cNvCxnSpPr/>
            <p:nvPr/>
          </p:nvCxnSpPr>
          <p:spPr>
            <a:xfrm flipV="1">
              <a:off x="6506563" y="1605380"/>
              <a:ext cx="977" cy="21053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6549664" y="3783377"/>
              <a:ext cx="19252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118749" y="1324108"/>
              <a:ext cx="737302" cy="369332"/>
            </a:xfrm>
            <a:prstGeom prst="rect">
              <a:avLst/>
            </a:prstGeom>
            <a:noFill/>
          </p:spPr>
          <p:txBody>
            <a:bodyPr wrap="square" rtlCol="0">
              <a:spAutoFit/>
            </a:bodyPr>
            <a:lstStyle/>
            <a:p>
              <a:r>
                <a:rPr lang="en-US" dirty="0" smtClean="0"/>
                <a:t>North</a:t>
              </a:r>
              <a:endParaRPr lang="en-US" dirty="0"/>
            </a:p>
          </p:txBody>
        </p:sp>
        <p:sp>
          <p:nvSpPr>
            <p:cNvPr id="51" name="TextBox 50"/>
            <p:cNvSpPr txBox="1"/>
            <p:nvPr/>
          </p:nvSpPr>
          <p:spPr>
            <a:xfrm>
              <a:off x="8429819" y="3594829"/>
              <a:ext cx="590356" cy="369332"/>
            </a:xfrm>
            <a:prstGeom prst="rect">
              <a:avLst/>
            </a:prstGeom>
            <a:noFill/>
          </p:spPr>
          <p:txBody>
            <a:bodyPr wrap="square" rtlCol="0">
              <a:spAutoFit/>
            </a:bodyPr>
            <a:lstStyle/>
            <a:p>
              <a:r>
                <a:rPr lang="en-US" dirty="0" smtClean="0"/>
                <a:t>East</a:t>
              </a:r>
              <a:endParaRPr lang="en-US" dirty="0"/>
            </a:p>
          </p:txBody>
        </p:sp>
        <p:cxnSp>
          <p:nvCxnSpPr>
            <p:cNvPr id="52" name="Straight Arrow Connector 51"/>
            <p:cNvCxnSpPr/>
            <p:nvPr/>
          </p:nvCxnSpPr>
          <p:spPr>
            <a:xfrm flipH="1" flipV="1">
              <a:off x="6006554" y="2646988"/>
              <a:ext cx="1011399" cy="2218966"/>
            </a:xfrm>
            <a:prstGeom prst="straightConnector1">
              <a:avLst/>
            </a:prstGeom>
            <a:ln w="381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5578771" y="3250702"/>
              <a:ext cx="2205481" cy="955094"/>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0800000" flipV="1">
              <a:off x="6126431" y="2623548"/>
              <a:ext cx="489301" cy="369332"/>
            </a:xfrm>
            <a:prstGeom prst="rect">
              <a:avLst/>
            </a:prstGeom>
            <a:noFill/>
          </p:spPr>
          <p:txBody>
            <a:bodyPr wrap="square" rtlCol="0">
              <a:spAutoFit/>
            </a:bodyPr>
            <a:lstStyle/>
            <a:p>
              <a:r>
                <a:rPr lang="en-US" dirty="0" err="1">
                  <a:latin typeface="Symbol" panose="05050102010706020507" pitchFamily="18" charset="2"/>
                </a:rPr>
                <a:t>a</a:t>
              </a:r>
              <a:r>
                <a:rPr lang="en-US" baseline="-25000" dirty="0" err="1" smtClean="0"/>
                <a:t>at</a:t>
              </a:r>
              <a:endParaRPr lang="en-US" dirty="0">
                <a:latin typeface="Symbol" panose="05050102010706020507" pitchFamily="18" charset="2"/>
              </a:endParaRPr>
            </a:p>
          </p:txBody>
        </p:sp>
        <p:sp>
          <p:nvSpPr>
            <p:cNvPr id="55" name="TextBox 54"/>
            <p:cNvSpPr txBox="1"/>
            <p:nvPr/>
          </p:nvSpPr>
          <p:spPr>
            <a:xfrm rot="10800000" flipH="1" flipV="1">
              <a:off x="6583265" y="2942224"/>
              <a:ext cx="479026" cy="369332"/>
            </a:xfrm>
            <a:prstGeom prst="rect">
              <a:avLst/>
            </a:prstGeom>
            <a:noFill/>
          </p:spPr>
          <p:txBody>
            <a:bodyPr wrap="square" rtlCol="0">
              <a:spAutoFit/>
            </a:bodyPr>
            <a:lstStyle/>
            <a:p>
              <a:r>
                <a:rPr lang="en-US" dirty="0" err="1">
                  <a:latin typeface="Symbol" panose="05050102010706020507" pitchFamily="18" charset="2"/>
                </a:rPr>
                <a:t>a</a:t>
              </a:r>
              <a:r>
                <a:rPr lang="en-US" baseline="-25000" dirty="0" err="1" smtClean="0"/>
                <a:t>xt</a:t>
              </a:r>
              <a:endParaRPr lang="en-US" dirty="0">
                <a:latin typeface="Symbol" panose="05050102010706020507" pitchFamily="18" charset="2"/>
              </a:endParaRPr>
            </a:p>
          </p:txBody>
        </p:sp>
        <p:cxnSp>
          <p:nvCxnSpPr>
            <p:cNvPr id="56" name="Straight Arrow Connector 55"/>
            <p:cNvCxnSpPr/>
            <p:nvPr/>
          </p:nvCxnSpPr>
          <p:spPr>
            <a:xfrm flipH="1" flipV="1">
              <a:off x="6179765" y="3530253"/>
              <a:ext cx="282190" cy="203481"/>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7" name="Arc 56"/>
            <p:cNvSpPr/>
            <p:nvPr/>
          </p:nvSpPr>
          <p:spPr>
            <a:xfrm rot="17813421">
              <a:off x="6087955" y="2641598"/>
              <a:ext cx="582026" cy="581719"/>
            </a:xfrm>
            <a:prstGeom prst="arc">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rot="1774643">
              <a:off x="5747855" y="2980358"/>
              <a:ext cx="1795425" cy="581719"/>
            </a:xfrm>
            <a:prstGeom prst="arc">
              <a:avLst>
                <a:gd name="adj1" fmla="val 13494926"/>
                <a:gd name="adj2" fmla="val 20567316"/>
              </a:avLst>
            </a:prstGeom>
            <a:ln w="28575">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p:cNvSpPr/>
            <p:nvPr/>
          </p:nvSpPr>
          <p:spPr>
            <a:xfrm rot="16200000">
              <a:off x="6318532" y="3431286"/>
              <a:ext cx="365760" cy="365760"/>
            </a:xfrm>
            <a:prstGeom prst="arc">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TextBox 59"/>
            <p:cNvSpPr txBox="1"/>
            <p:nvPr/>
          </p:nvSpPr>
          <p:spPr>
            <a:xfrm rot="20158082">
              <a:off x="6359048" y="3521258"/>
              <a:ext cx="611975" cy="369332"/>
            </a:xfrm>
            <a:prstGeom prst="rect">
              <a:avLst/>
            </a:prstGeom>
            <a:noFill/>
          </p:spPr>
          <p:txBody>
            <a:bodyPr wrap="square" rtlCol="0">
              <a:spAutoFit/>
            </a:bodyPr>
            <a:lstStyle/>
            <a:p>
              <a:r>
                <a:rPr lang="en-US" b="1" dirty="0"/>
                <a:t>s</a:t>
              </a:r>
              <a:r>
                <a:rPr lang="en-US" b="1" dirty="0" smtClean="0"/>
                <a:t>(0)</a:t>
              </a:r>
              <a:endParaRPr lang="en-US" b="1" dirty="0"/>
            </a:p>
          </p:txBody>
        </p:sp>
        <p:sp>
          <p:nvSpPr>
            <p:cNvPr id="61" name="TextBox 60"/>
            <p:cNvSpPr txBox="1"/>
            <p:nvPr/>
          </p:nvSpPr>
          <p:spPr>
            <a:xfrm rot="10800000" flipH="1" flipV="1">
              <a:off x="6105536" y="3235791"/>
              <a:ext cx="280476" cy="369332"/>
            </a:xfrm>
            <a:prstGeom prst="rect">
              <a:avLst/>
            </a:prstGeom>
            <a:noFill/>
          </p:spPr>
          <p:txBody>
            <a:bodyPr wrap="square" rtlCol="0">
              <a:spAutoFit/>
            </a:bodyPr>
            <a:lstStyle/>
            <a:p>
              <a:r>
                <a:rPr lang="en-US" dirty="0">
                  <a:latin typeface="Symbol" panose="05050102010706020507" pitchFamily="18" charset="2"/>
                </a:rPr>
                <a:t>b</a:t>
              </a:r>
            </a:p>
          </p:txBody>
        </p:sp>
      </p:grpSp>
    </p:spTree>
    <p:extLst>
      <p:ext uri="{BB962C8B-B14F-4D97-AF65-F5344CB8AC3E}">
        <p14:creationId xmlns:p14="http://schemas.microsoft.com/office/powerpoint/2010/main" val="1580490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28900" y="389846"/>
            <a:ext cx="5667375" cy="369332"/>
          </a:xfrm>
          <a:prstGeom prst="rect">
            <a:avLst/>
          </a:prstGeom>
          <a:noFill/>
        </p:spPr>
        <p:txBody>
          <a:bodyPr wrap="square" rtlCol="0">
            <a:spAutoFit/>
          </a:bodyPr>
          <a:lstStyle/>
          <a:p>
            <a:r>
              <a:rPr lang="en-US" b="1" dirty="0" smtClean="0"/>
              <a:t>Reconciling the Date Line in Determining Zonal Difference</a:t>
            </a:r>
            <a:endParaRPr lang="en-US" b="1" dirty="0"/>
          </a:p>
        </p:txBody>
      </p:sp>
      <p:sp>
        <p:nvSpPr>
          <p:cNvPr id="53" name="TextBox 52"/>
          <p:cNvSpPr txBox="1"/>
          <p:nvPr/>
        </p:nvSpPr>
        <p:spPr>
          <a:xfrm>
            <a:off x="412845" y="3112316"/>
            <a:ext cx="11513419" cy="2308324"/>
          </a:xfrm>
          <a:prstGeom prst="rect">
            <a:avLst/>
          </a:prstGeom>
          <a:noFill/>
        </p:spPr>
        <p:txBody>
          <a:bodyPr wrap="square" rtlCol="0">
            <a:spAutoFit/>
          </a:bodyPr>
          <a:lstStyle/>
          <a:p>
            <a:r>
              <a:rPr lang="en-US" b="1" dirty="0" smtClean="0"/>
              <a:t>Find </a:t>
            </a:r>
            <a:r>
              <a:rPr lang="en-US" dirty="0" err="1" smtClean="0">
                <a:latin typeface="Symbol" panose="05050102010706020507" pitchFamily="18" charset="2"/>
              </a:rPr>
              <a:t>D</a:t>
            </a:r>
            <a:r>
              <a:rPr lang="en-US" dirty="0" err="1"/>
              <a:t>L</a:t>
            </a:r>
            <a:r>
              <a:rPr lang="en-US" dirty="0" err="1" smtClean="0"/>
              <a:t>on</a:t>
            </a:r>
            <a:r>
              <a:rPr lang="en-US" dirty="0" smtClean="0"/>
              <a:t>(o)= Lon(o</a:t>
            </a:r>
            <a:r>
              <a:rPr lang="en-US" baseline="-25000" dirty="0" smtClean="0"/>
              <a:t>2</a:t>
            </a:r>
            <a:r>
              <a:rPr lang="en-US" dirty="0" smtClean="0"/>
              <a:t>) - Lon(o</a:t>
            </a:r>
            <a:r>
              <a:rPr lang="en-US" baseline="-25000" dirty="0" smtClean="0"/>
              <a:t>1</a:t>
            </a:r>
            <a:r>
              <a:rPr lang="en-US" dirty="0" smtClean="0"/>
              <a:t>)</a:t>
            </a:r>
          </a:p>
          <a:p>
            <a:pPr marL="457200" indent="-457200"/>
            <a:r>
              <a:rPr lang="en-US" dirty="0" smtClean="0"/>
              <a:t>At a date line, expect* that values of </a:t>
            </a:r>
            <a:r>
              <a:rPr lang="en-US" dirty="0" err="1">
                <a:latin typeface="Symbol" panose="05050102010706020507" pitchFamily="18" charset="2"/>
              </a:rPr>
              <a:t>D</a:t>
            </a:r>
            <a:r>
              <a:rPr lang="en-US" dirty="0" err="1"/>
              <a:t>Lon</a:t>
            </a:r>
            <a:r>
              <a:rPr lang="en-US" dirty="0"/>
              <a:t>(o</a:t>
            </a:r>
            <a:r>
              <a:rPr lang="en-US" dirty="0" smtClean="0"/>
              <a:t>) &lt;&lt; -180</a:t>
            </a:r>
            <a:r>
              <a:rPr lang="en-US" baseline="30000" dirty="0" smtClean="0"/>
              <a:t>o</a:t>
            </a:r>
            <a:r>
              <a:rPr lang="en-US" dirty="0" smtClean="0"/>
              <a:t> (Case 1) or </a:t>
            </a:r>
            <a:r>
              <a:rPr lang="en-US" dirty="0" err="1">
                <a:latin typeface="Symbol" panose="05050102010706020507" pitchFamily="18" charset="2"/>
              </a:rPr>
              <a:t>D</a:t>
            </a:r>
            <a:r>
              <a:rPr lang="en-US" dirty="0" err="1"/>
              <a:t>Lon</a:t>
            </a:r>
            <a:r>
              <a:rPr lang="en-US" dirty="0"/>
              <a:t>(o) </a:t>
            </a:r>
            <a:r>
              <a:rPr lang="en-US" dirty="0" smtClean="0"/>
              <a:t>&gt;&gt; 180</a:t>
            </a:r>
            <a:r>
              <a:rPr lang="en-US" baseline="30000" dirty="0" smtClean="0"/>
              <a:t>o</a:t>
            </a:r>
            <a:r>
              <a:rPr lang="en-US" dirty="0" smtClean="0"/>
              <a:t>  (Case 2) are due the footprints being on opposite sides of the date line, and that they need to be reconciled. </a:t>
            </a:r>
          </a:p>
          <a:p>
            <a:r>
              <a:rPr lang="en-US" dirty="0" smtClean="0"/>
              <a:t>Longitude values right of the date line need to be augmented by 360</a:t>
            </a:r>
            <a:r>
              <a:rPr lang="en-US" baseline="30000" dirty="0" smtClean="0"/>
              <a:t>o</a:t>
            </a:r>
            <a:r>
              <a:rPr lang="en-US" dirty="0" smtClean="0"/>
              <a:t>.</a:t>
            </a:r>
          </a:p>
          <a:p>
            <a:r>
              <a:rPr lang="en-US" i="1" dirty="0" smtClean="0"/>
              <a:t>Case 1</a:t>
            </a:r>
            <a:r>
              <a:rPr lang="en-US" dirty="0" smtClean="0"/>
              <a:t>:</a:t>
            </a:r>
            <a:r>
              <a:rPr lang="en-US" dirty="0">
                <a:latin typeface="Symbol" panose="05050102010706020507" pitchFamily="18" charset="2"/>
              </a:rPr>
              <a:t> </a:t>
            </a:r>
            <a:r>
              <a:rPr lang="en-US" dirty="0" err="1">
                <a:latin typeface="Symbol" panose="05050102010706020507" pitchFamily="18" charset="2"/>
              </a:rPr>
              <a:t>D</a:t>
            </a:r>
            <a:r>
              <a:rPr lang="en-US" dirty="0" err="1"/>
              <a:t>Lon</a:t>
            </a:r>
            <a:r>
              <a:rPr lang="en-US" dirty="0"/>
              <a:t>(o) </a:t>
            </a:r>
            <a:r>
              <a:rPr lang="en-US" dirty="0" smtClean="0"/>
              <a:t>&lt;&lt; </a:t>
            </a:r>
            <a:r>
              <a:rPr lang="en-US" dirty="0"/>
              <a:t>-180</a:t>
            </a:r>
            <a:r>
              <a:rPr lang="en-US" baseline="30000" dirty="0"/>
              <a:t>o</a:t>
            </a:r>
            <a:r>
              <a:rPr lang="en-US" dirty="0"/>
              <a:t> </a:t>
            </a:r>
            <a:endParaRPr lang="en-US" dirty="0" smtClean="0"/>
          </a:p>
          <a:p>
            <a:pPr marL="457200"/>
            <a:r>
              <a:rPr lang="en-US" dirty="0" err="1">
                <a:latin typeface="Symbol" panose="05050102010706020507" pitchFamily="18" charset="2"/>
              </a:rPr>
              <a:t>D</a:t>
            </a:r>
            <a:r>
              <a:rPr lang="en-US" dirty="0" err="1"/>
              <a:t>Lon</a:t>
            </a:r>
            <a:r>
              <a:rPr lang="en-US" dirty="0"/>
              <a:t>(o</a:t>
            </a:r>
            <a:r>
              <a:rPr lang="en-US" dirty="0" smtClean="0"/>
              <a:t>) = (Lon(o</a:t>
            </a:r>
            <a:r>
              <a:rPr lang="en-US" baseline="-25000" dirty="0" smtClean="0"/>
              <a:t>2</a:t>
            </a:r>
            <a:r>
              <a:rPr lang="en-US" dirty="0" smtClean="0"/>
              <a:t>) + 360.0) </a:t>
            </a:r>
            <a:r>
              <a:rPr lang="en-US" dirty="0"/>
              <a:t>- Lon(o</a:t>
            </a:r>
            <a:r>
              <a:rPr lang="en-US" baseline="-25000" dirty="0"/>
              <a:t>1</a:t>
            </a:r>
            <a:r>
              <a:rPr lang="en-US" dirty="0" smtClean="0"/>
              <a:t>) = 360.0 + </a:t>
            </a:r>
            <a:r>
              <a:rPr lang="en-US" dirty="0" err="1">
                <a:latin typeface="Symbol" panose="05050102010706020507" pitchFamily="18" charset="2"/>
              </a:rPr>
              <a:t>D</a:t>
            </a:r>
            <a:r>
              <a:rPr lang="en-US" dirty="0" err="1"/>
              <a:t>Lon</a:t>
            </a:r>
            <a:r>
              <a:rPr lang="en-US" dirty="0"/>
              <a:t>(o</a:t>
            </a:r>
            <a:r>
              <a:rPr lang="en-US" dirty="0" smtClean="0"/>
              <a:t>)</a:t>
            </a:r>
          </a:p>
          <a:p>
            <a:r>
              <a:rPr lang="en-US" i="1" dirty="0"/>
              <a:t>Case </a:t>
            </a:r>
            <a:r>
              <a:rPr lang="en-US" i="1" dirty="0" smtClean="0"/>
              <a:t>2</a:t>
            </a:r>
            <a:r>
              <a:rPr lang="en-US" dirty="0" smtClean="0"/>
              <a:t>:</a:t>
            </a:r>
            <a:r>
              <a:rPr lang="en-US" dirty="0" smtClean="0">
                <a:latin typeface="Symbol" panose="05050102010706020507" pitchFamily="18" charset="2"/>
              </a:rPr>
              <a:t> </a:t>
            </a:r>
            <a:r>
              <a:rPr lang="en-US" dirty="0" err="1">
                <a:latin typeface="Symbol" panose="05050102010706020507" pitchFamily="18" charset="2"/>
              </a:rPr>
              <a:t>D</a:t>
            </a:r>
            <a:r>
              <a:rPr lang="en-US" dirty="0" err="1"/>
              <a:t>Lon</a:t>
            </a:r>
            <a:r>
              <a:rPr lang="en-US" dirty="0"/>
              <a:t>(o) </a:t>
            </a:r>
            <a:r>
              <a:rPr lang="en-US" dirty="0" smtClean="0"/>
              <a:t>&gt;&gt; 180</a:t>
            </a:r>
            <a:r>
              <a:rPr lang="en-US" baseline="30000" dirty="0" smtClean="0"/>
              <a:t>o</a:t>
            </a:r>
            <a:r>
              <a:rPr lang="en-US" dirty="0" smtClean="0"/>
              <a:t> </a:t>
            </a:r>
            <a:endParaRPr lang="en-US" dirty="0"/>
          </a:p>
          <a:p>
            <a:pPr marL="457200"/>
            <a:r>
              <a:rPr lang="en-US" dirty="0" err="1">
                <a:latin typeface="Symbol" panose="05050102010706020507" pitchFamily="18" charset="2"/>
              </a:rPr>
              <a:t>D</a:t>
            </a:r>
            <a:r>
              <a:rPr lang="en-US" dirty="0" err="1"/>
              <a:t>Lon</a:t>
            </a:r>
            <a:r>
              <a:rPr lang="en-US" dirty="0"/>
              <a:t>(o</a:t>
            </a:r>
            <a:r>
              <a:rPr lang="en-US" dirty="0" smtClean="0"/>
              <a:t>) = Lon(o</a:t>
            </a:r>
            <a:r>
              <a:rPr lang="en-US" baseline="-25000" dirty="0" smtClean="0"/>
              <a:t>2</a:t>
            </a:r>
            <a:r>
              <a:rPr lang="en-US" dirty="0" smtClean="0"/>
              <a:t>) – (Lon(o</a:t>
            </a:r>
            <a:r>
              <a:rPr lang="en-US" baseline="-25000" dirty="0" smtClean="0"/>
              <a:t>1</a:t>
            </a:r>
            <a:r>
              <a:rPr lang="en-US" dirty="0" smtClean="0"/>
              <a:t>)+360.0) = </a:t>
            </a:r>
            <a:r>
              <a:rPr lang="en-US" dirty="0" err="1">
                <a:latin typeface="Symbol" panose="05050102010706020507" pitchFamily="18" charset="2"/>
              </a:rPr>
              <a:t>D</a:t>
            </a:r>
            <a:r>
              <a:rPr lang="en-US" dirty="0" err="1"/>
              <a:t>Lon</a:t>
            </a:r>
            <a:r>
              <a:rPr lang="en-US" dirty="0"/>
              <a:t>(o</a:t>
            </a:r>
            <a:r>
              <a:rPr lang="en-US" dirty="0" smtClean="0"/>
              <a:t>) – 360.0</a:t>
            </a:r>
          </a:p>
        </p:txBody>
      </p:sp>
      <p:sp>
        <p:nvSpPr>
          <p:cNvPr id="54" name="TextBox 53"/>
          <p:cNvSpPr txBox="1"/>
          <p:nvPr/>
        </p:nvSpPr>
        <p:spPr>
          <a:xfrm>
            <a:off x="2207494" y="5651397"/>
            <a:ext cx="8144281" cy="461665"/>
          </a:xfrm>
          <a:prstGeom prst="rect">
            <a:avLst/>
          </a:prstGeom>
          <a:noFill/>
        </p:spPr>
        <p:txBody>
          <a:bodyPr wrap="square" rtlCol="0">
            <a:spAutoFit/>
          </a:bodyPr>
          <a:lstStyle/>
          <a:p>
            <a:r>
              <a:rPr lang="en-US" sz="1200" b="1" dirty="0" smtClean="0"/>
              <a:t>*At about 80 degrees latitude, where most SNO events are, |</a:t>
            </a:r>
            <a:r>
              <a:rPr lang="en-US" sz="1200" b="1" dirty="0" err="1" smtClean="0">
                <a:latin typeface="Symbol" panose="05050102010706020507" pitchFamily="18" charset="2"/>
              </a:rPr>
              <a:t>D</a:t>
            </a:r>
            <a:r>
              <a:rPr lang="en-US" sz="1200" b="1" dirty="0" err="1" smtClean="0"/>
              <a:t>Lon</a:t>
            </a:r>
            <a:r>
              <a:rPr lang="en-US" sz="1200" b="1" dirty="0" smtClean="0"/>
              <a:t>(o)| will always be less than 7.8</a:t>
            </a:r>
            <a:r>
              <a:rPr lang="en-US" sz="1200" b="1" baseline="30000" dirty="0" smtClean="0"/>
              <a:t>o</a:t>
            </a:r>
            <a:r>
              <a:rPr lang="en-US" sz="1200" b="1" dirty="0" smtClean="0"/>
              <a:t> between odd or even pairs of ATMS Ch1 and Ch2 footprints in a scan line. This will be smaller than all other channels for ATMS and AMSU/MHS.</a:t>
            </a:r>
            <a:endParaRPr lang="en-US" sz="1200" b="1" dirty="0"/>
          </a:p>
        </p:txBody>
      </p:sp>
      <p:grpSp>
        <p:nvGrpSpPr>
          <p:cNvPr id="29" name="Group 28"/>
          <p:cNvGrpSpPr/>
          <p:nvPr/>
        </p:nvGrpSpPr>
        <p:grpSpPr>
          <a:xfrm>
            <a:off x="4038320" y="759178"/>
            <a:ext cx="2848533" cy="2047875"/>
            <a:chOff x="7845510" y="328309"/>
            <a:chExt cx="2848533" cy="2047875"/>
          </a:xfrm>
        </p:grpSpPr>
        <p:cxnSp>
          <p:nvCxnSpPr>
            <p:cNvPr id="8" name="Straight Connector 7"/>
            <p:cNvCxnSpPr/>
            <p:nvPr/>
          </p:nvCxnSpPr>
          <p:spPr>
            <a:xfrm flipH="1">
              <a:off x="9320812" y="547384"/>
              <a:ext cx="10841" cy="1828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845510" y="328309"/>
              <a:ext cx="1445840" cy="369332"/>
            </a:xfrm>
            <a:prstGeom prst="rect">
              <a:avLst/>
            </a:prstGeom>
            <a:noFill/>
          </p:spPr>
          <p:txBody>
            <a:bodyPr wrap="square" rtlCol="0">
              <a:spAutoFit/>
            </a:bodyPr>
            <a:lstStyle/>
            <a:p>
              <a:r>
                <a:rPr lang="en-US" dirty="0" smtClean="0"/>
                <a:t>360</a:t>
              </a:r>
              <a:r>
                <a:rPr lang="en-US" baseline="30000" dirty="0" smtClean="0"/>
                <a:t>o </a:t>
              </a:r>
              <a:r>
                <a:rPr lang="en-US" dirty="0" smtClean="0"/>
                <a:t>or +180</a:t>
              </a:r>
              <a:r>
                <a:rPr lang="en-US" baseline="30000" dirty="0" smtClean="0"/>
                <a:t>o</a:t>
              </a:r>
              <a:endParaRPr lang="en-US" dirty="0"/>
            </a:p>
          </p:txBody>
        </p:sp>
        <p:sp>
          <p:nvSpPr>
            <p:cNvPr id="45" name="TextBox 44"/>
            <p:cNvSpPr txBox="1"/>
            <p:nvPr/>
          </p:nvSpPr>
          <p:spPr>
            <a:xfrm>
              <a:off x="9361115" y="328309"/>
              <a:ext cx="1231261" cy="369332"/>
            </a:xfrm>
            <a:prstGeom prst="rect">
              <a:avLst/>
            </a:prstGeom>
            <a:noFill/>
          </p:spPr>
          <p:txBody>
            <a:bodyPr wrap="square" rtlCol="0">
              <a:spAutoFit/>
            </a:bodyPr>
            <a:lstStyle/>
            <a:p>
              <a:r>
                <a:rPr lang="en-US" dirty="0" smtClean="0"/>
                <a:t>0</a:t>
              </a:r>
              <a:r>
                <a:rPr lang="en-US" baseline="30000" dirty="0" smtClean="0"/>
                <a:t>o </a:t>
              </a:r>
              <a:r>
                <a:rPr lang="en-US" dirty="0" smtClean="0"/>
                <a:t>or -180</a:t>
              </a:r>
              <a:r>
                <a:rPr lang="en-US" baseline="30000" dirty="0" smtClean="0"/>
                <a:t>o</a:t>
              </a:r>
              <a:endParaRPr lang="en-US" dirty="0"/>
            </a:p>
          </p:txBody>
        </p:sp>
        <p:sp>
          <p:nvSpPr>
            <p:cNvPr id="46" name="TextBox 45"/>
            <p:cNvSpPr txBox="1"/>
            <p:nvPr/>
          </p:nvSpPr>
          <p:spPr>
            <a:xfrm>
              <a:off x="9392378" y="859591"/>
              <a:ext cx="444975" cy="369332"/>
            </a:xfrm>
            <a:prstGeom prst="rect">
              <a:avLst/>
            </a:prstGeom>
            <a:noFill/>
          </p:spPr>
          <p:txBody>
            <a:bodyPr wrap="square" rtlCol="0">
              <a:spAutoFit/>
            </a:bodyPr>
            <a:lstStyle/>
            <a:p>
              <a:r>
                <a:rPr lang="en-US" b="1" dirty="0" smtClean="0"/>
                <a:t>o</a:t>
              </a:r>
              <a:r>
                <a:rPr lang="en-US" b="1" baseline="-25000" dirty="0" smtClean="0"/>
                <a:t>2</a:t>
              </a:r>
              <a:endParaRPr lang="en-US" b="1" dirty="0"/>
            </a:p>
          </p:txBody>
        </p:sp>
        <p:sp>
          <p:nvSpPr>
            <p:cNvPr id="49" name="TextBox 48"/>
            <p:cNvSpPr txBox="1"/>
            <p:nvPr/>
          </p:nvSpPr>
          <p:spPr>
            <a:xfrm>
              <a:off x="8825954" y="859591"/>
              <a:ext cx="407417" cy="369332"/>
            </a:xfrm>
            <a:prstGeom prst="rect">
              <a:avLst/>
            </a:prstGeom>
            <a:noFill/>
          </p:spPr>
          <p:txBody>
            <a:bodyPr wrap="square" rtlCol="0">
              <a:spAutoFit/>
            </a:bodyPr>
            <a:lstStyle/>
            <a:p>
              <a:r>
                <a:rPr lang="en-US" b="1" dirty="0" smtClean="0"/>
                <a:t>o</a:t>
              </a:r>
              <a:r>
                <a:rPr lang="en-US" b="1" baseline="-25000" dirty="0" smtClean="0"/>
                <a:t>1</a:t>
              </a:r>
              <a:endParaRPr lang="en-US" b="1" dirty="0"/>
            </a:p>
          </p:txBody>
        </p:sp>
        <p:sp>
          <p:nvSpPr>
            <p:cNvPr id="50" name="TextBox 49"/>
            <p:cNvSpPr txBox="1"/>
            <p:nvPr/>
          </p:nvSpPr>
          <p:spPr>
            <a:xfrm>
              <a:off x="9383526" y="1538702"/>
              <a:ext cx="387436" cy="369332"/>
            </a:xfrm>
            <a:prstGeom prst="rect">
              <a:avLst/>
            </a:prstGeom>
            <a:noFill/>
          </p:spPr>
          <p:txBody>
            <a:bodyPr wrap="square" rtlCol="0">
              <a:spAutoFit/>
            </a:bodyPr>
            <a:lstStyle/>
            <a:p>
              <a:r>
                <a:rPr lang="en-US" b="1" dirty="0" smtClean="0"/>
                <a:t>o</a:t>
              </a:r>
              <a:r>
                <a:rPr lang="en-US" b="1" baseline="-25000" dirty="0" smtClean="0"/>
                <a:t>1</a:t>
              </a:r>
              <a:endParaRPr lang="en-US" b="1" dirty="0"/>
            </a:p>
          </p:txBody>
        </p:sp>
        <p:sp>
          <p:nvSpPr>
            <p:cNvPr id="51" name="TextBox 50"/>
            <p:cNvSpPr txBox="1"/>
            <p:nvPr/>
          </p:nvSpPr>
          <p:spPr>
            <a:xfrm>
              <a:off x="8835479" y="1538702"/>
              <a:ext cx="398564" cy="369332"/>
            </a:xfrm>
            <a:prstGeom prst="rect">
              <a:avLst/>
            </a:prstGeom>
            <a:noFill/>
          </p:spPr>
          <p:txBody>
            <a:bodyPr wrap="square" rtlCol="0">
              <a:spAutoFit/>
            </a:bodyPr>
            <a:lstStyle/>
            <a:p>
              <a:r>
                <a:rPr lang="en-US" b="1" dirty="0" smtClean="0"/>
                <a:t>o</a:t>
              </a:r>
              <a:r>
                <a:rPr lang="en-US" b="1" baseline="-25000" dirty="0" smtClean="0"/>
                <a:t>2</a:t>
              </a:r>
              <a:endParaRPr lang="en-US" b="1" dirty="0"/>
            </a:p>
          </p:txBody>
        </p:sp>
        <p:sp>
          <p:nvSpPr>
            <p:cNvPr id="18" name="TextBox 17"/>
            <p:cNvSpPr txBox="1"/>
            <p:nvPr/>
          </p:nvSpPr>
          <p:spPr>
            <a:xfrm>
              <a:off x="9893479" y="895343"/>
              <a:ext cx="800564" cy="369332"/>
            </a:xfrm>
            <a:prstGeom prst="rect">
              <a:avLst/>
            </a:prstGeom>
            <a:noFill/>
          </p:spPr>
          <p:txBody>
            <a:bodyPr wrap="square" rtlCol="0">
              <a:spAutoFit/>
            </a:bodyPr>
            <a:lstStyle/>
            <a:p>
              <a:r>
                <a:rPr lang="en-US" dirty="0" smtClean="0"/>
                <a:t>Case 1</a:t>
              </a:r>
              <a:endParaRPr lang="en-US" dirty="0"/>
            </a:p>
          </p:txBody>
        </p:sp>
        <p:sp>
          <p:nvSpPr>
            <p:cNvPr id="55" name="TextBox 54"/>
            <p:cNvSpPr txBox="1"/>
            <p:nvPr/>
          </p:nvSpPr>
          <p:spPr>
            <a:xfrm>
              <a:off x="9883576" y="1569938"/>
              <a:ext cx="810467" cy="369332"/>
            </a:xfrm>
            <a:prstGeom prst="rect">
              <a:avLst/>
            </a:prstGeom>
            <a:noFill/>
          </p:spPr>
          <p:txBody>
            <a:bodyPr wrap="square" rtlCol="0">
              <a:spAutoFit/>
            </a:bodyPr>
            <a:lstStyle/>
            <a:p>
              <a:r>
                <a:rPr lang="en-US" dirty="0" smtClean="0"/>
                <a:t>Case 2</a:t>
              </a:r>
              <a:endParaRPr lang="en-US" dirty="0"/>
            </a:p>
          </p:txBody>
        </p:sp>
      </p:grpSp>
    </p:spTree>
    <p:extLst>
      <p:ext uri="{BB962C8B-B14F-4D97-AF65-F5344CB8AC3E}">
        <p14:creationId xmlns:p14="http://schemas.microsoft.com/office/powerpoint/2010/main" val="263417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05150" y="2842713"/>
            <a:ext cx="6332553" cy="1243512"/>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t>SNO Event Data Screening Methods</a:t>
            </a:r>
            <a:endParaRPr lang="en-US" dirty="0"/>
          </a:p>
        </p:txBody>
      </p:sp>
    </p:spTree>
    <p:extLst>
      <p:ext uri="{BB962C8B-B14F-4D97-AF65-F5344CB8AC3E}">
        <p14:creationId xmlns:p14="http://schemas.microsoft.com/office/powerpoint/2010/main" val="1266256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11334" y="741427"/>
            <a:ext cx="11759800" cy="2092881"/>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2000" b="1" i="0" u="none" strike="noStrike" cap="none" normalizeH="0" baseline="0" dirty="0" smtClean="0">
                <a:ln>
                  <a:noFill/>
                </a:ln>
                <a:solidFill>
                  <a:srgbClr val="222222"/>
                </a:solidFill>
                <a:effectLst/>
                <a:latin typeface="+mn-lt"/>
              </a:rPr>
              <a:t>1) </a:t>
            </a:r>
            <a:r>
              <a:rPr lang="en-US" altLang="en-US" sz="2000" b="1" dirty="0" smtClean="0">
                <a:solidFill>
                  <a:srgbClr val="222222"/>
                </a:solidFill>
                <a:latin typeface="+mn-lt"/>
              </a:rPr>
              <a:t>Local </a:t>
            </a:r>
            <a:r>
              <a:rPr lang="en-US" altLang="en-US" sz="2000" b="1" dirty="0">
                <a:solidFill>
                  <a:srgbClr val="222222"/>
                </a:solidFill>
                <a:latin typeface="+mn-lt"/>
              </a:rPr>
              <a:t>AMSU/MHS Scene T</a:t>
            </a:r>
            <a:r>
              <a:rPr lang="en-US" altLang="en-US" sz="2000" b="1" baseline="-25000" dirty="0">
                <a:solidFill>
                  <a:srgbClr val="222222"/>
                </a:solidFill>
                <a:latin typeface="+mn-lt"/>
              </a:rPr>
              <a:t>A</a:t>
            </a:r>
            <a:r>
              <a:rPr lang="en-US" altLang="en-US" sz="2000" b="1" dirty="0">
                <a:solidFill>
                  <a:srgbClr val="222222"/>
                </a:solidFill>
                <a:latin typeface="+mn-lt"/>
              </a:rPr>
              <a:t> </a:t>
            </a:r>
            <a:r>
              <a:rPr lang="en-US" altLang="en-US" sz="2000" b="1" dirty="0" smtClean="0">
                <a:solidFill>
                  <a:srgbClr val="222222"/>
                </a:solidFill>
                <a:latin typeface="+mn-lt"/>
              </a:rPr>
              <a:t>Inhomogeneity</a:t>
            </a:r>
            <a:r>
              <a:rPr kumimoji="0" lang="en-US" altLang="en-US" sz="1400" b="0" i="0" u="none" strike="noStrike" cap="none" normalizeH="0" baseline="0" dirty="0" smtClean="0">
                <a:ln>
                  <a:noFill/>
                </a:ln>
                <a:solidFill>
                  <a:srgbClr val="222222"/>
                </a:solidFill>
                <a:effectLst/>
                <a:latin typeface="+mn-lt"/>
              </a:rPr>
              <a:t/>
            </a:r>
            <a:br>
              <a:rPr kumimoji="0" lang="en-US" altLang="en-US" sz="1400" b="0" i="0" u="none" strike="noStrike" cap="none" normalizeH="0" baseline="0" dirty="0" smtClean="0">
                <a:ln>
                  <a:noFill/>
                </a:ln>
                <a:solidFill>
                  <a:srgbClr val="222222"/>
                </a:solidFill>
                <a:effectLst/>
                <a:latin typeface="+mn-lt"/>
              </a:rPr>
            </a:br>
            <a:endParaRPr kumimoji="0" lang="en-US" altLang="en-US" sz="1400" b="0" i="0" u="none" strike="noStrike" cap="none" normalizeH="0" baseline="0" dirty="0" smtClean="0">
              <a:ln>
                <a:noFill/>
              </a:ln>
              <a:solidFill>
                <a:srgbClr val="222222"/>
              </a:solidFill>
              <a:effectLst/>
              <a:latin typeface="+mn-lt"/>
            </a:endParaRPr>
          </a:p>
          <a:p>
            <a:pPr lvl="0"/>
            <a:r>
              <a:rPr lang="en-US" altLang="en-US" sz="1600" b="1" dirty="0" smtClean="0">
                <a:solidFill>
                  <a:srgbClr val="222222"/>
                </a:solidFill>
                <a:latin typeface="+mn-lt"/>
              </a:rPr>
              <a:t>Parameter</a:t>
            </a:r>
            <a:r>
              <a:rPr kumimoji="0" lang="en-US" altLang="en-US" sz="1600" b="1" u="none" strike="noStrike" cap="none" normalizeH="0" baseline="0" dirty="0" smtClean="0">
                <a:ln>
                  <a:noFill/>
                </a:ln>
                <a:solidFill>
                  <a:srgbClr val="222222"/>
                </a:solidFill>
                <a:effectLst/>
                <a:latin typeface="+mn-lt"/>
              </a:rPr>
              <a:t>)</a:t>
            </a:r>
            <a:r>
              <a:rPr lang="en-US" altLang="en-US" sz="1600" b="1" dirty="0">
                <a:solidFill>
                  <a:srgbClr val="222222"/>
                </a:solidFill>
                <a:latin typeface="+mn-lt"/>
              </a:rPr>
              <a:t> </a:t>
            </a:r>
            <a:r>
              <a:rPr lang="en-US" altLang="en-US" sz="1600" b="1" i="1" dirty="0" smtClean="0">
                <a:solidFill>
                  <a:srgbClr val="222222"/>
                </a:solidFill>
                <a:latin typeface="+mn-lt"/>
              </a:rPr>
              <a:t>Instrument Noise </a:t>
            </a:r>
            <a:r>
              <a:rPr lang="en-US" altLang="en-US" sz="1600" b="1" i="1" dirty="0">
                <a:solidFill>
                  <a:srgbClr val="222222"/>
                </a:solidFill>
                <a:latin typeface="+mn-lt"/>
              </a:rPr>
              <a:t>Equivalent Delta Temperature </a:t>
            </a:r>
            <a:r>
              <a:rPr lang="en-US" altLang="en-US" sz="1600" b="1" i="1" dirty="0" smtClean="0">
                <a:solidFill>
                  <a:srgbClr val="222222"/>
                </a:solidFill>
                <a:latin typeface="+mn-lt"/>
              </a:rPr>
              <a:t>(NEDT) to </a:t>
            </a:r>
            <a:r>
              <a:rPr kumimoji="0" lang="en-US" altLang="en-US" sz="1600" b="1" i="1" u="none" strike="noStrike" cap="none" normalizeH="0" baseline="0" dirty="0" smtClean="0">
                <a:ln>
                  <a:noFill/>
                </a:ln>
                <a:solidFill>
                  <a:srgbClr val="222222"/>
                </a:solidFill>
                <a:effectLst/>
                <a:latin typeface="+mn-lt"/>
              </a:rPr>
              <a:t>Scene Ta Variability Ratio (V_NEDT)</a:t>
            </a:r>
            <a:r>
              <a:rPr kumimoji="0" lang="en-US" altLang="en-US" sz="1600" b="1" i="1" u="none" strike="noStrike" cap="none" normalizeH="0" dirty="0" smtClean="0">
                <a:ln>
                  <a:noFill/>
                </a:ln>
                <a:solidFill>
                  <a:srgbClr val="222222"/>
                </a:solidFill>
                <a:effectLst/>
                <a:latin typeface="+mn-lt"/>
              </a:rPr>
              <a:t> Threshold [Units = %]</a:t>
            </a:r>
            <a:endParaRPr kumimoji="0" lang="en-US" altLang="en-US" sz="1600" b="1" i="1" u="none" strike="noStrike" cap="none" normalizeH="0" baseline="0" dirty="0" smtClean="0">
              <a:ln>
                <a:noFill/>
              </a:ln>
              <a:solidFill>
                <a:schemeClr val="tx1"/>
              </a:solidFill>
              <a:effectLst/>
              <a:latin typeface="+mn-lt"/>
            </a:endParaRPr>
          </a:p>
          <a:p>
            <a:pPr lvl="0"/>
            <a:r>
              <a:rPr kumimoji="0" lang="en-US" altLang="en-US" sz="1600" b="0" i="0" u="none" strike="noStrike" cap="none" normalizeH="0" baseline="0" dirty="0" smtClean="0">
                <a:ln>
                  <a:noFill/>
                </a:ln>
                <a:solidFill>
                  <a:srgbClr val="222222"/>
                </a:solidFill>
                <a:effectLst/>
                <a:latin typeface="+mn-lt"/>
              </a:rPr>
              <a:t>The percentage of inferred scene variance due to instrument noise. When V_NEDT is 100%, then the scene is completely homogeneous and all scene variability results from instrument noise. Decreasing values of V_NEDT are due to increasing scene antenna temperature variance resulting mainly from </a:t>
            </a:r>
            <a:r>
              <a:rPr kumimoji="0" lang="en-US" altLang="en-US" sz="1600" b="0" i="0" u="none" strike="noStrike" cap="none" normalizeH="0" dirty="0" smtClean="0">
                <a:ln>
                  <a:noFill/>
                </a:ln>
                <a:solidFill>
                  <a:srgbClr val="222222"/>
                </a:solidFill>
                <a:effectLst/>
                <a:latin typeface="+mn-lt"/>
              </a:rPr>
              <a:t>temperature, surface emissivity, and/or atmospheric scattering variability</a:t>
            </a:r>
            <a:r>
              <a:rPr kumimoji="0" lang="en-US" altLang="en-US" sz="1600" b="0" i="0" u="none" strike="noStrike" cap="none" normalizeH="0" baseline="0" dirty="0" smtClean="0">
                <a:ln>
                  <a:noFill/>
                </a:ln>
                <a:solidFill>
                  <a:srgbClr val="222222"/>
                </a:solidFill>
                <a:effectLst/>
                <a:latin typeface="+mn-lt"/>
              </a:rPr>
              <a:t>. In</a:t>
            </a:r>
            <a:r>
              <a:rPr kumimoji="0" lang="en-US" altLang="en-US" sz="1600" b="0" i="0" u="none" strike="noStrike" cap="none" normalizeH="0" dirty="0" smtClean="0">
                <a:ln>
                  <a:noFill/>
                </a:ln>
                <a:solidFill>
                  <a:srgbClr val="222222"/>
                </a:solidFill>
                <a:effectLst/>
                <a:latin typeface="+mn-lt"/>
              </a:rPr>
              <a:t> this application, t</a:t>
            </a:r>
            <a:r>
              <a:rPr kumimoji="0" lang="en-US" altLang="en-US" sz="1600" b="0" i="0" u="none" strike="noStrike" cap="none" normalizeH="0" baseline="0" dirty="0" smtClean="0">
                <a:ln>
                  <a:noFill/>
                </a:ln>
                <a:solidFill>
                  <a:srgbClr val="222222"/>
                </a:solidFill>
                <a:effectLst/>
                <a:latin typeface="+mn-lt"/>
              </a:rPr>
              <a:t>his threshold </a:t>
            </a:r>
            <a:r>
              <a:rPr lang="en-US" altLang="en-US" sz="1600" dirty="0" smtClean="0">
                <a:solidFill>
                  <a:srgbClr val="222222"/>
                </a:solidFill>
                <a:latin typeface="+mn-lt"/>
              </a:rPr>
              <a:t>discards</a:t>
            </a:r>
            <a:r>
              <a:rPr kumimoji="0" lang="en-US" altLang="en-US" sz="1600" b="0" i="0" u="none" strike="noStrike" cap="none" normalizeH="0" baseline="0" dirty="0" smtClean="0">
                <a:ln>
                  <a:noFill/>
                </a:ln>
                <a:solidFill>
                  <a:srgbClr val="222222"/>
                </a:solidFill>
                <a:effectLst/>
                <a:latin typeface="+mn-lt"/>
              </a:rPr>
              <a:t> data match-ups when AMSU/MHS</a:t>
            </a:r>
            <a:r>
              <a:rPr kumimoji="0" lang="en-US" altLang="en-US" sz="1600" b="0" i="0" u="none" strike="noStrike" cap="none" normalizeH="0" dirty="0" smtClean="0">
                <a:ln>
                  <a:noFill/>
                </a:ln>
                <a:solidFill>
                  <a:srgbClr val="222222"/>
                </a:solidFill>
                <a:effectLst/>
                <a:latin typeface="+mn-lt"/>
              </a:rPr>
              <a:t> have locally small V_NEDT values, which represents l</a:t>
            </a:r>
            <a:r>
              <a:rPr kumimoji="0" lang="en-US" altLang="en-US" sz="1600" b="0" i="0" u="none" strike="noStrike" cap="none" normalizeH="0" baseline="0" dirty="0" smtClean="0">
                <a:ln>
                  <a:noFill/>
                </a:ln>
                <a:solidFill>
                  <a:srgbClr val="222222"/>
                </a:solidFill>
                <a:effectLst/>
                <a:latin typeface="+mn-lt"/>
              </a:rPr>
              <a:t>ocally inhomogeneous environments. The expression</a:t>
            </a:r>
            <a:r>
              <a:rPr kumimoji="0" lang="en-US" altLang="en-US" sz="1600" b="0" i="0" u="none" strike="noStrike" cap="none" normalizeH="0" dirty="0" smtClean="0">
                <a:ln>
                  <a:noFill/>
                </a:ln>
                <a:solidFill>
                  <a:srgbClr val="222222"/>
                </a:solidFill>
                <a:effectLst/>
                <a:latin typeface="+mn-lt"/>
              </a:rPr>
              <a:t> for </a:t>
            </a:r>
            <a:r>
              <a:rPr lang="en-US" altLang="en-US" sz="1600" dirty="0">
                <a:solidFill>
                  <a:srgbClr val="222222"/>
                </a:solidFill>
                <a:latin typeface="+mn-lt"/>
              </a:rPr>
              <a:t>V_NEDT is </a:t>
            </a:r>
            <a:r>
              <a:rPr lang="en-US" altLang="en-US" sz="1600" dirty="0" smtClean="0">
                <a:solidFill>
                  <a:srgbClr val="222222"/>
                </a:solidFill>
                <a:latin typeface="+mn-lt"/>
              </a:rPr>
              <a:t>given by:</a:t>
            </a:r>
            <a:endParaRPr kumimoji="0" lang="en-US" altLang="en-US" sz="1600" b="0" i="0" u="none" strike="noStrike" cap="none" normalizeH="0" baseline="0" dirty="0" smtClean="0">
              <a:ln>
                <a:noFill/>
              </a:ln>
              <a:solidFill>
                <a:schemeClr val="tx1"/>
              </a:solidFill>
              <a:effectLst/>
              <a:latin typeface="+mn-lt"/>
            </a:endParaRPr>
          </a:p>
        </p:txBody>
      </p:sp>
      <p:sp>
        <p:nvSpPr>
          <p:cNvPr id="2" name="TextBox 1"/>
          <p:cNvSpPr txBox="1"/>
          <p:nvPr/>
        </p:nvSpPr>
        <p:spPr>
          <a:xfrm>
            <a:off x="1238491" y="190500"/>
            <a:ext cx="9491243" cy="461665"/>
          </a:xfrm>
          <a:prstGeom prst="rect">
            <a:avLst/>
          </a:prstGeom>
          <a:noFill/>
        </p:spPr>
        <p:txBody>
          <a:bodyPr wrap="square" rtlCol="0">
            <a:spAutoFit/>
          </a:bodyPr>
          <a:lstStyle/>
          <a:p>
            <a:r>
              <a:rPr lang="en-US" sz="2400" dirty="0" smtClean="0"/>
              <a:t>Screening Techniques for SNO Individual ATMS-AMSU/MHS Data Matchups  </a:t>
            </a:r>
            <a:endParaRPr lang="en-US" sz="2400" dirty="0"/>
          </a:p>
        </p:txBody>
      </p:sp>
      <mc:AlternateContent xmlns:mc="http://schemas.openxmlformats.org/markup-compatibility/2006" xmlns:a14="http://schemas.microsoft.com/office/drawing/2010/main">
        <mc:Choice Requires="a14">
          <p:sp>
            <p:nvSpPr>
              <p:cNvPr id="5" name="TextBox 4"/>
              <p:cNvSpPr txBox="1"/>
              <p:nvPr/>
            </p:nvSpPr>
            <p:spPr>
              <a:xfrm>
                <a:off x="2116641" y="3036334"/>
                <a:ext cx="4811702" cy="6363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sub>
                          <m:r>
                            <a:rPr lang="en-US" sz="1600" b="0" i="1" smtClean="0">
                              <a:latin typeface="Cambria Math" panose="02040503050406030204" pitchFamily="18" charset="0"/>
                            </a:rPr>
                            <m:t>𝑁𝐸𝐷</m:t>
                          </m:r>
                          <m:r>
                            <a:rPr lang="en-US" sz="1600" b="0" i="1" smtClean="0">
                              <a:latin typeface="Cambria Math" panose="02040503050406030204" pitchFamily="18" charset="0"/>
                              <a:ea typeface="Cambria Math" panose="02040503050406030204" pitchFamily="18" charset="0"/>
                            </a:rPr>
                            <m:t>𝑇</m:t>
                          </m:r>
                        </m:sub>
                      </m:sSub>
                      <m:r>
                        <a:rPr lang="en-US" sz="1600" b="0" i="1" smtClean="0">
                          <a:latin typeface="Cambria Math" panose="02040503050406030204" pitchFamily="18" charset="0"/>
                          <a:ea typeface="Cambria Math" panose="02040503050406030204" pitchFamily="18" charset="0"/>
                        </a:rPr>
                        <m:t>=100</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𝑁𝐸𝐷</m:t>
                                  </m:r>
                                  <m:r>
                                    <a:rPr lang="en-US" sz="1600" i="1">
                                      <a:latin typeface="Cambria Math" panose="02040503050406030204" pitchFamily="18" charset="0"/>
                                      <a:ea typeface="Cambria Math" panose="02040503050406030204" pitchFamily="18" charset="0"/>
                                    </a:rPr>
                                    <m:t>𝑇</m:t>
                                  </m:r>
                                  <m:d>
                                    <m:dPr>
                                      <m:ctrlPr>
                                        <a:rPr lang="en-US" sz="160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𝑛𝐶h</m:t>
                                      </m:r>
                                    </m:e>
                                  </m:d>
                                </m:e>
                                <m:sup>
                                  <m:r>
                                    <a:rPr lang="en-US" sz="1600" b="0" i="1" smtClean="0">
                                      <a:latin typeface="Cambria Math" panose="02040503050406030204" pitchFamily="18" charset="0"/>
                                      <a:ea typeface="Cambria Math" panose="02040503050406030204" pitchFamily="18" charset="0"/>
                                    </a:rPr>
                                    <m:t>2</m:t>
                                  </m:r>
                                </m:sup>
                              </m:sSup>
                            </m:num>
                            <m:den>
                              <m:d>
                                <m:dPr>
                                  <m:ctrlPr>
                                    <a:rPr lang="en-US" sz="1600" b="0" i="1" smtClean="0">
                                      <a:latin typeface="Cambria Math" panose="02040503050406030204" pitchFamily="18" charset="0"/>
                                      <a:ea typeface="Cambria Math" panose="02040503050406030204" pitchFamily="18" charset="0"/>
                                    </a:rPr>
                                  </m:ctrlPr>
                                </m:dPr>
                                <m:e>
                                  <m:sSubSup>
                                    <m:sSubSupPr>
                                      <m:ctrlPr>
                                        <a:rPr lang="en-US" sz="1600" b="0" i="1" smtClean="0">
                                          <a:latin typeface="Cambria Math" panose="02040503050406030204" pitchFamily="18" charset="0"/>
                                          <a:ea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𝜎</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sub>
                                      <m:r>
                                        <a:rPr lang="en-US" sz="1600" b="0" i="1" smtClean="0">
                                          <a:latin typeface="Cambria Math" panose="02040503050406030204" pitchFamily="18" charset="0"/>
                                          <a:ea typeface="Cambria Math" panose="02040503050406030204" pitchFamily="18" charset="0"/>
                                        </a:rPr>
                                        <m:t>𝑠𝑝𝑎𝑡𝑖𝑎𝑙</m:t>
                                      </m:r>
                                    </m:sub>
                                    <m:sup>
                                      <m:r>
                                        <a:rPr lang="en-US" sz="1600" b="0" i="1" smtClean="0">
                                          <a:latin typeface="Cambria Math" panose="02040503050406030204" pitchFamily="18" charset="0"/>
                                          <a:ea typeface="Cambria Math" panose="02040503050406030204" pitchFamily="18" charset="0"/>
                                        </a:rPr>
                                        <m:t>2</m:t>
                                      </m:r>
                                    </m:sup>
                                  </m:sSubSup>
                                  <m:r>
                                    <a:rPr lang="en-US" sz="1600" b="0" i="1" smtClean="0">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𝑁𝐸</m:t>
                                      </m:r>
                                      <m:r>
                                        <a:rPr lang="en-US" sz="1600" b="0" i="1" smtClean="0">
                                          <a:latin typeface="Cambria Math" panose="02040503050406030204" pitchFamily="18" charset="0"/>
                                          <a:ea typeface="Cambria Math" panose="02040503050406030204" pitchFamily="18" charset="0"/>
                                        </a:rPr>
                                        <m:t>𝐷</m:t>
                                      </m:r>
                                      <m:r>
                                        <a:rPr lang="en-US" sz="1600" i="1">
                                          <a:latin typeface="Cambria Math" panose="02040503050406030204" pitchFamily="18" charset="0"/>
                                          <a:ea typeface="Cambria Math" panose="02040503050406030204" pitchFamily="18" charset="0"/>
                                        </a:rPr>
                                        <m:t>𝑇</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sup>
                                      <m:r>
                                        <a:rPr lang="en-US" sz="1600" i="1">
                                          <a:latin typeface="Cambria Math" panose="02040503050406030204" pitchFamily="18" charset="0"/>
                                          <a:ea typeface="Cambria Math" panose="02040503050406030204" pitchFamily="18" charset="0"/>
                                        </a:rPr>
                                        <m:t>2</m:t>
                                      </m:r>
                                    </m:sup>
                                  </m:sSup>
                                </m:e>
                              </m:d>
                            </m:den>
                          </m:f>
                        </m:e>
                      </m:d>
                    </m:oMath>
                  </m:oMathPara>
                </a14:m>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2116641" y="3036334"/>
                <a:ext cx="4811702" cy="636393"/>
              </a:xfrm>
              <a:prstGeom prst="rect">
                <a:avLst/>
              </a:prstGeom>
              <a:blipFill>
                <a:blip r:embed="rId2"/>
                <a:stretch>
                  <a:fillRect b="-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11334" y="3961945"/>
                <a:ext cx="11813383" cy="625171"/>
              </a:xfrm>
              <a:prstGeom prst="rect">
                <a:avLst/>
              </a:prstGeom>
              <a:noFill/>
            </p:spPr>
            <p:txBody>
              <a:bodyPr wrap="square" rtlCol="0">
                <a:spAutoFit/>
              </a:bodyPr>
              <a:lstStyle/>
              <a:p>
                <a:r>
                  <a:rPr lang="en-US" sz="1600" dirty="0" smtClean="0"/>
                  <a:t>In this equation, </a:t>
                </a:r>
                <a14:m>
                  <m:oMath xmlns:m="http://schemas.openxmlformats.org/officeDocument/2006/math">
                    <m:sSubSup>
                      <m:sSubSupPr>
                        <m:ctrlPr>
                          <a:rPr lang="en-US" sz="1600" i="1" smtClean="0">
                            <a:latin typeface="Cambria Math" panose="02040503050406030204" pitchFamily="18" charset="0"/>
                          </a:rPr>
                        </m:ctrlPr>
                      </m:sSubSupPr>
                      <m:e>
                        <m:r>
                          <a:rPr lang="en-US" sz="1600" i="1" smtClean="0">
                            <a:latin typeface="Cambria Math" panose="02040503050406030204" pitchFamily="18" charset="0"/>
                            <a:ea typeface="Cambria Math" panose="02040503050406030204" pitchFamily="18" charset="0"/>
                          </a:rPr>
                          <m:t>𝜎</m:t>
                        </m:r>
                        <m:d>
                          <m:dPr>
                            <m:ctrlPr>
                              <a:rPr lang="en-US" sz="160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𝑛𝐶h</m:t>
                            </m:r>
                          </m:e>
                        </m:d>
                      </m:e>
                      <m:sub>
                        <m:r>
                          <a:rPr lang="en-US" sz="1600" b="0" i="1" smtClean="0">
                            <a:latin typeface="Cambria Math" panose="02040503050406030204" pitchFamily="18" charset="0"/>
                          </a:rPr>
                          <m:t>𝑠𝑝𝑎𝑡𝑖𝑎𝑙</m:t>
                        </m:r>
                      </m:sub>
                      <m:sup>
                        <m:r>
                          <a:rPr lang="en-US" sz="1600" b="0" i="1" smtClean="0">
                            <a:latin typeface="Cambria Math" panose="02040503050406030204" pitchFamily="18" charset="0"/>
                          </a:rPr>
                          <m:t>2</m:t>
                        </m:r>
                      </m:sup>
                    </m:sSubSup>
                  </m:oMath>
                </a14:m>
                <a:r>
                  <a:rPr lang="en-US" sz="1600" dirty="0" smtClean="0"/>
                  <a:t> and </a:t>
                </a:r>
                <a14:m>
                  <m:oMath xmlns:m="http://schemas.openxmlformats.org/officeDocument/2006/math">
                    <m:sSup>
                      <m:sSupPr>
                        <m:ctrlPr>
                          <a:rPr lang="en-US" altLang="en-US" sz="1600" i="1">
                            <a:solidFill>
                              <a:srgbClr val="222222"/>
                            </a:solidFill>
                            <a:latin typeface="Cambria Math" panose="02040503050406030204" pitchFamily="18" charset="0"/>
                          </a:rPr>
                        </m:ctrlPr>
                      </m:sSupPr>
                      <m:e>
                        <m:r>
                          <a:rPr lang="en-US" altLang="en-US" sz="1600" i="1">
                            <a:solidFill>
                              <a:srgbClr val="222222"/>
                            </a:solidFill>
                            <a:latin typeface="Cambria Math" panose="02040503050406030204" pitchFamily="18" charset="0"/>
                          </a:rPr>
                          <m:t>𝑁𝐸𝐷𝑇</m:t>
                        </m:r>
                        <m:d>
                          <m:dPr>
                            <m:ctrlPr>
                              <a:rPr lang="en-US" altLang="en-US" sz="1600" i="1">
                                <a:solidFill>
                                  <a:srgbClr val="222222"/>
                                </a:solidFill>
                                <a:latin typeface="Cambria Math" panose="02040503050406030204" pitchFamily="18" charset="0"/>
                              </a:rPr>
                            </m:ctrlPr>
                          </m:dPr>
                          <m:e>
                            <m:r>
                              <a:rPr lang="en-US" altLang="en-US" sz="1600" i="1">
                                <a:solidFill>
                                  <a:srgbClr val="222222"/>
                                </a:solidFill>
                                <a:latin typeface="Cambria Math" panose="02040503050406030204" pitchFamily="18" charset="0"/>
                              </a:rPr>
                              <m:t>𝑛𝐶h</m:t>
                            </m:r>
                          </m:e>
                        </m:d>
                      </m:e>
                      <m:sup>
                        <m:r>
                          <a:rPr lang="en-US" altLang="en-US" sz="1600" i="1">
                            <a:solidFill>
                              <a:srgbClr val="222222"/>
                            </a:solidFill>
                            <a:latin typeface="Cambria Math" panose="02040503050406030204" pitchFamily="18" charset="0"/>
                          </a:rPr>
                          <m:t>2</m:t>
                        </m:r>
                      </m:sup>
                    </m:sSup>
                  </m:oMath>
                </a14:m>
                <a:r>
                  <a:rPr lang="en-US" sz="1600" dirty="0" smtClean="0"/>
                  <a:t> are the channel-dependent Ta variance due to 1) variability resulting from scene </a:t>
                </a:r>
                <a:r>
                  <a:rPr lang="en-US" altLang="en-US" sz="1600" dirty="0" smtClean="0">
                    <a:solidFill>
                      <a:srgbClr val="222222"/>
                    </a:solidFill>
                  </a:rPr>
                  <a:t>temperature</a:t>
                </a:r>
                <a:r>
                  <a:rPr lang="en-US" altLang="en-US" sz="1600" dirty="0">
                    <a:solidFill>
                      <a:srgbClr val="222222"/>
                    </a:solidFill>
                  </a:rPr>
                  <a:t>, surface emissivity, and/or atmospheric scattering </a:t>
                </a:r>
                <a:r>
                  <a:rPr lang="en-US" altLang="en-US" sz="1600" dirty="0" smtClean="0">
                    <a:solidFill>
                      <a:srgbClr val="222222"/>
                    </a:solidFill>
                  </a:rPr>
                  <a:t>variability, and 2) NEDT.  </a:t>
                </a:r>
                <a:r>
                  <a:rPr lang="en-US" sz="1600" dirty="0" smtClean="0"/>
                  <a:t> </a:t>
                </a:r>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211334" y="3961945"/>
                <a:ext cx="11813383" cy="625171"/>
              </a:xfrm>
              <a:prstGeom prst="rect">
                <a:avLst/>
              </a:prstGeom>
              <a:blipFill>
                <a:blip r:embed="rId3"/>
                <a:stretch>
                  <a:fillRect l="-310" b="-12745"/>
                </a:stretch>
              </a:blipFill>
            </p:spPr>
            <p:txBody>
              <a:bodyPr/>
              <a:lstStyle/>
              <a:p>
                <a:r>
                  <a:rPr lang="en-US">
                    <a:noFill/>
                  </a:rPr>
                  <a:t> </a:t>
                </a:r>
              </a:p>
            </p:txBody>
          </p:sp>
        </mc:Fallback>
      </mc:AlternateContent>
      <p:sp>
        <p:nvSpPr>
          <p:cNvPr id="11" name="TextBox 10"/>
          <p:cNvSpPr txBox="1"/>
          <p:nvPr/>
        </p:nvSpPr>
        <p:spPr>
          <a:xfrm>
            <a:off x="7201070" y="3108137"/>
            <a:ext cx="3851374" cy="276999"/>
          </a:xfrm>
          <a:prstGeom prst="rect">
            <a:avLst/>
          </a:prstGeom>
          <a:noFill/>
        </p:spPr>
        <p:txBody>
          <a:bodyPr wrap="square" rtlCol="0">
            <a:spAutoFit/>
          </a:bodyPr>
          <a:lstStyle/>
          <a:p>
            <a:r>
              <a:rPr lang="en-US" sz="1200" dirty="0" err="1" smtClean="0"/>
              <a:t>nCh</a:t>
            </a:r>
            <a:r>
              <a:rPr lang="en-US" sz="1200" dirty="0" smtClean="0"/>
              <a:t> is the channel number 1-15 for ATMS and 1-5 for MHS.</a:t>
            </a:r>
            <a:endParaRPr lang="en-US" sz="1200" dirty="0"/>
          </a:p>
        </p:txBody>
      </p:sp>
      <mc:AlternateContent xmlns:mc="http://schemas.openxmlformats.org/markup-compatibility/2006" xmlns:a14="http://schemas.microsoft.com/office/drawing/2010/main">
        <mc:Choice Requires="a14">
          <p:sp>
            <p:nvSpPr>
              <p:cNvPr id="13" name="Rectangle 1"/>
              <p:cNvSpPr>
                <a:spLocks noChangeArrowheads="1"/>
              </p:cNvSpPr>
              <p:nvPr/>
            </p:nvSpPr>
            <p:spPr bwMode="auto">
              <a:xfrm>
                <a:off x="264917" y="4904628"/>
                <a:ext cx="11759800" cy="1651029"/>
              </a:xfrm>
              <a:prstGeom prst="rect">
                <a:avLst/>
              </a:prstGeom>
              <a:solidFill>
                <a:srgbClr val="FFFFFF"/>
              </a:solidFill>
              <a:ln>
                <a:noFill/>
              </a:ln>
              <a:effectLst/>
              <a:extLs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600" b="1" dirty="0" smtClean="0">
                    <a:solidFill>
                      <a:srgbClr val="222222"/>
                    </a:solidFill>
                    <a:latin typeface="+mn-lt"/>
                  </a:rPr>
                  <a:t>Data Screening Protocol</a:t>
                </a:r>
              </a:p>
              <a:p>
                <a:pPr lvl="0"/>
                <a:r>
                  <a:rPr lang="en-US" altLang="en-US" sz="1600" b="1" dirty="0" smtClean="0">
                    <a:solidFill>
                      <a:srgbClr val="222222"/>
                    </a:solidFill>
                    <a:latin typeface="+mn-lt"/>
                  </a:rPr>
                  <a:t>A) </a:t>
                </a:r>
                <a:r>
                  <a:rPr lang="en-US" altLang="en-US" sz="1600" dirty="0" smtClean="0">
                    <a:solidFill>
                      <a:srgbClr val="222222"/>
                    </a:solidFill>
                    <a:latin typeface="+mn-lt"/>
                  </a:rPr>
                  <a:t>V_NEDT is a dynamic threshold based on the most recent 10-days average of NEDT for a given instrument (</a:t>
                </a:r>
                <a14:m>
                  <m:oMath xmlns:m="http://schemas.openxmlformats.org/officeDocument/2006/math">
                    <m:acc>
                      <m:accPr>
                        <m:chr m:val="̅"/>
                        <m:ctrlPr>
                          <a:rPr lang="en-US" altLang="en-US" sz="1600" i="1" smtClean="0">
                            <a:solidFill>
                              <a:srgbClr val="222222"/>
                            </a:solidFill>
                            <a:latin typeface="Cambria Math" panose="02040503050406030204" pitchFamily="18" charset="0"/>
                          </a:rPr>
                        </m:ctrlPr>
                      </m:accPr>
                      <m:e>
                        <m:r>
                          <m:rPr>
                            <m:sty m:val="p"/>
                          </m:rPr>
                          <a:rPr lang="en-US" altLang="en-US" sz="1600" b="0" i="0" smtClean="0">
                            <a:solidFill>
                              <a:srgbClr val="222222"/>
                            </a:solidFill>
                            <a:latin typeface="Cambria Math" panose="02040503050406030204" pitchFamily="18" charset="0"/>
                          </a:rPr>
                          <m:t>NEDT</m:t>
                        </m:r>
                        <m:d>
                          <m:dPr>
                            <m:ctrlPr>
                              <a:rPr lang="en-US" altLang="en-US" sz="1600" i="1" smtClean="0">
                                <a:solidFill>
                                  <a:srgbClr val="222222"/>
                                </a:solidFill>
                                <a:latin typeface="Cambria Math" panose="02040503050406030204" pitchFamily="18" charset="0"/>
                              </a:rPr>
                            </m:ctrlPr>
                          </m:dPr>
                          <m:e>
                            <m:r>
                              <m:rPr>
                                <m:sty m:val="p"/>
                              </m:rPr>
                              <a:rPr lang="en-US" altLang="en-US" sz="1600" b="0" i="0" smtClean="0">
                                <a:solidFill>
                                  <a:srgbClr val="222222"/>
                                </a:solidFill>
                                <a:latin typeface="Cambria Math" panose="02040503050406030204" pitchFamily="18" charset="0"/>
                              </a:rPr>
                              <m:t>nCh</m:t>
                            </m:r>
                          </m:e>
                        </m:d>
                      </m:e>
                    </m:acc>
                  </m:oMath>
                </a14:m>
                <a:r>
                  <a:rPr lang="en-US" altLang="en-US" sz="1600" dirty="0" smtClean="0">
                    <a:solidFill>
                      <a:srgbClr val="222222"/>
                    </a:solidFill>
                    <a:latin typeface="+mn-lt"/>
                  </a:rPr>
                  <a:t>) obtained from the STAR ICVS.</a:t>
                </a:r>
              </a:p>
              <a:p>
                <a:pPr lvl="0"/>
                <a:endParaRPr lang="en-US" altLang="en-US" sz="1600" dirty="0" smtClean="0">
                  <a:solidFill>
                    <a:srgbClr val="222222"/>
                  </a:solidFill>
                  <a:latin typeface="+mn-lt"/>
                </a:endParaRPr>
              </a:p>
              <a:p>
                <a:pPr lvl="0"/>
                <a:r>
                  <a:rPr lang="en-US" altLang="en-US" sz="1600" dirty="0" smtClean="0">
                    <a:solidFill>
                      <a:srgbClr val="222222"/>
                    </a:solidFill>
                    <a:latin typeface="+mn-lt"/>
                  </a:rPr>
                  <a:t>To implement this, a benchmark (BM) value of </a:t>
                </a:r>
                <a14:m>
                  <m:oMath xmlns:m="http://schemas.openxmlformats.org/officeDocument/2006/math">
                    <m:sSub>
                      <m:sSubPr>
                        <m:ctrlPr>
                          <a:rPr lang="en-US" altLang="en-US" sz="1600" i="1" smtClean="0">
                            <a:solidFill>
                              <a:srgbClr val="222222"/>
                            </a:solidFill>
                            <a:latin typeface="Cambria Math" panose="02040503050406030204" pitchFamily="18" charset="0"/>
                          </a:rPr>
                        </m:ctrlPr>
                      </m:sSubPr>
                      <m:e>
                        <m:r>
                          <m:rPr>
                            <m:sty m:val="p"/>
                          </m:rPr>
                          <a:rPr lang="en-US" altLang="en-US" sz="1600" b="0" i="0" smtClean="0">
                            <a:solidFill>
                              <a:srgbClr val="222222"/>
                            </a:solidFill>
                            <a:latin typeface="Cambria Math" panose="02040503050406030204" pitchFamily="18" charset="0"/>
                            <a:ea typeface="Cambria Math" panose="02040503050406030204" pitchFamily="18" charset="0"/>
                          </a:rPr>
                          <m:t>σ</m:t>
                        </m:r>
                        <m:d>
                          <m:dPr>
                            <m:ctrlPr>
                              <a:rPr lang="en-US" altLang="en-US" sz="1600" i="1" smtClean="0">
                                <a:solidFill>
                                  <a:srgbClr val="222222"/>
                                </a:solidFill>
                                <a:latin typeface="Cambria Math" panose="02040503050406030204" pitchFamily="18" charset="0"/>
                                <a:ea typeface="Cambria Math" panose="02040503050406030204" pitchFamily="18" charset="0"/>
                              </a:rPr>
                            </m:ctrlPr>
                          </m:dPr>
                          <m:e>
                            <m:r>
                              <m:rPr>
                                <m:sty m:val="p"/>
                              </m:rPr>
                              <a:rPr lang="en-US" altLang="en-US" sz="1600" b="0" i="0" smtClean="0">
                                <a:solidFill>
                                  <a:srgbClr val="222222"/>
                                </a:solidFill>
                                <a:latin typeface="Cambria Math" panose="02040503050406030204" pitchFamily="18" charset="0"/>
                                <a:ea typeface="Cambria Math" panose="02040503050406030204" pitchFamily="18" charset="0"/>
                              </a:rPr>
                              <m:t>nCh</m:t>
                            </m:r>
                          </m:e>
                        </m:d>
                      </m:e>
                      <m:sub>
                        <m:r>
                          <m:rPr>
                            <m:sty m:val="p"/>
                          </m:rPr>
                          <a:rPr lang="en-US" altLang="en-US" sz="1600" b="0" i="0" smtClean="0">
                            <a:solidFill>
                              <a:srgbClr val="222222"/>
                            </a:solidFill>
                            <a:latin typeface="Cambria Math" panose="02040503050406030204" pitchFamily="18" charset="0"/>
                          </a:rPr>
                          <m:t>spatial</m:t>
                        </m:r>
                      </m:sub>
                    </m:sSub>
                  </m:oMath>
                </a14:m>
                <a:r>
                  <a:rPr lang="en-US" altLang="en-US" sz="1600" dirty="0" smtClean="0">
                    <a:solidFill>
                      <a:srgbClr val="222222"/>
                    </a:solidFill>
                    <a:latin typeface="+mn-lt"/>
                  </a:rPr>
                  <a:t> [or </a:t>
                </a:r>
                <a14:m>
                  <m:oMath xmlns:m="http://schemas.openxmlformats.org/officeDocument/2006/math">
                    <m:sSubSup>
                      <m:sSubSupPr>
                        <m:ctrlPr>
                          <a:rPr lang="en-US" altLang="en-US" sz="1600" i="1" smtClean="0">
                            <a:solidFill>
                              <a:srgbClr val="222222"/>
                            </a:solidFill>
                            <a:latin typeface="Cambria Math" panose="02040503050406030204" pitchFamily="18" charset="0"/>
                          </a:rPr>
                        </m:ctrlPr>
                      </m:sSubSupPr>
                      <m:e>
                        <m:r>
                          <m:rPr>
                            <m:sty m:val="p"/>
                          </m:rPr>
                          <a:rPr lang="en-US" altLang="en-US" sz="1600" b="0" i="0" smtClean="0">
                            <a:solidFill>
                              <a:srgbClr val="222222"/>
                            </a:solidFill>
                            <a:latin typeface="Cambria Math" panose="02040503050406030204" pitchFamily="18" charset="0"/>
                            <a:ea typeface="Cambria Math" panose="02040503050406030204" pitchFamily="18" charset="0"/>
                          </a:rPr>
                          <m:t>σ</m:t>
                        </m:r>
                        <m:d>
                          <m:dPr>
                            <m:ctrlPr>
                              <a:rPr lang="en-US" altLang="en-US" sz="1600" i="1" smtClean="0">
                                <a:solidFill>
                                  <a:srgbClr val="222222"/>
                                </a:solidFill>
                                <a:latin typeface="Cambria Math" panose="02040503050406030204" pitchFamily="18" charset="0"/>
                                <a:ea typeface="Cambria Math" panose="02040503050406030204" pitchFamily="18" charset="0"/>
                              </a:rPr>
                            </m:ctrlPr>
                          </m:dPr>
                          <m:e>
                            <m:r>
                              <m:rPr>
                                <m:sty m:val="p"/>
                              </m:rPr>
                              <a:rPr lang="en-US" altLang="en-US" sz="1600" b="0" i="0" smtClean="0">
                                <a:solidFill>
                                  <a:srgbClr val="222222"/>
                                </a:solidFill>
                                <a:latin typeface="Cambria Math" panose="02040503050406030204" pitchFamily="18" charset="0"/>
                                <a:ea typeface="Cambria Math" panose="02040503050406030204" pitchFamily="18" charset="0"/>
                              </a:rPr>
                              <m:t>nCh</m:t>
                            </m:r>
                          </m:e>
                        </m:d>
                      </m:e>
                      <m:sub>
                        <m:r>
                          <m:rPr>
                            <m:sty m:val="p"/>
                          </m:rPr>
                          <a:rPr lang="en-US" altLang="en-US" sz="1600" b="0" i="0" smtClean="0">
                            <a:solidFill>
                              <a:srgbClr val="222222"/>
                            </a:solidFill>
                            <a:latin typeface="Cambria Math" panose="02040503050406030204" pitchFamily="18" charset="0"/>
                          </a:rPr>
                          <m:t>spatial</m:t>
                        </m:r>
                      </m:sub>
                      <m:sup>
                        <m:r>
                          <m:rPr>
                            <m:sty m:val="p"/>
                          </m:rPr>
                          <a:rPr lang="en-US" altLang="en-US" sz="1600" b="0" i="0" smtClean="0">
                            <a:solidFill>
                              <a:srgbClr val="222222"/>
                            </a:solidFill>
                            <a:latin typeface="Cambria Math" panose="02040503050406030204" pitchFamily="18" charset="0"/>
                          </a:rPr>
                          <m:t>BM</m:t>
                        </m:r>
                      </m:sup>
                    </m:sSubSup>
                    <m:r>
                      <a:rPr lang="en-US" altLang="en-US" sz="1600" b="0" i="0" smtClean="0">
                        <a:solidFill>
                          <a:srgbClr val="222222"/>
                        </a:solidFill>
                        <a:latin typeface="Cambria Math" panose="02040503050406030204" pitchFamily="18" charset="0"/>
                      </a:rPr>
                      <m:t>]</m:t>
                    </m:r>
                  </m:oMath>
                </a14:m>
                <a:r>
                  <a:rPr lang="en-US" altLang="en-US" sz="1600" dirty="0" smtClean="0">
                    <a:solidFill>
                      <a:srgbClr val="222222"/>
                    </a:solidFill>
                    <a:latin typeface="+mn-lt"/>
                  </a:rPr>
                  <a:t> needs to be estimated from a benchmark value of </a:t>
                </a:r>
                <a14:m>
                  <m:oMath xmlns:m="http://schemas.openxmlformats.org/officeDocument/2006/math">
                    <m:sSub>
                      <m:sSubPr>
                        <m:ctrlPr>
                          <a:rPr lang="en-US" altLang="en-US" sz="1600" i="1" smtClean="0">
                            <a:solidFill>
                              <a:srgbClr val="222222"/>
                            </a:solidFill>
                            <a:latin typeface="Cambria Math" panose="02040503050406030204" pitchFamily="18" charset="0"/>
                          </a:rPr>
                        </m:ctrlPr>
                      </m:sSubPr>
                      <m:e>
                        <m:r>
                          <m:rPr>
                            <m:sty m:val="p"/>
                          </m:rPr>
                          <a:rPr lang="en-US" altLang="en-US" sz="1600" b="0" i="0" smtClean="0">
                            <a:solidFill>
                              <a:srgbClr val="222222"/>
                            </a:solidFill>
                            <a:latin typeface="Cambria Math" panose="02040503050406030204" pitchFamily="18" charset="0"/>
                          </a:rPr>
                          <m:t>V</m:t>
                        </m:r>
                        <m:d>
                          <m:dPr>
                            <m:ctrlPr>
                              <a:rPr lang="en-US" altLang="en-US" sz="1600" i="1" smtClean="0">
                                <a:solidFill>
                                  <a:srgbClr val="222222"/>
                                </a:solidFill>
                                <a:latin typeface="Cambria Math" panose="02040503050406030204" pitchFamily="18" charset="0"/>
                              </a:rPr>
                            </m:ctrlPr>
                          </m:dPr>
                          <m:e>
                            <m:r>
                              <m:rPr>
                                <m:sty m:val="p"/>
                              </m:rPr>
                              <a:rPr lang="en-US" altLang="en-US" sz="1600" b="0" i="0" smtClean="0">
                                <a:solidFill>
                                  <a:srgbClr val="222222"/>
                                </a:solidFill>
                                <a:latin typeface="Cambria Math" panose="02040503050406030204" pitchFamily="18" charset="0"/>
                              </a:rPr>
                              <m:t>nCh</m:t>
                            </m:r>
                          </m:e>
                        </m:d>
                      </m:e>
                      <m:sub>
                        <m:r>
                          <m:rPr>
                            <m:sty m:val="p"/>
                          </m:rPr>
                          <a:rPr lang="en-US" altLang="en-US" sz="1600" b="0" i="0" smtClean="0">
                            <a:solidFill>
                              <a:srgbClr val="222222"/>
                            </a:solidFill>
                            <a:latin typeface="Cambria Math" panose="02040503050406030204" pitchFamily="18" charset="0"/>
                          </a:rPr>
                          <m:t>NEDT</m:t>
                        </m:r>
                      </m:sub>
                    </m:sSub>
                  </m:oMath>
                </a14:m>
                <a:r>
                  <a:rPr lang="en-US" altLang="en-US" sz="1600" dirty="0" smtClean="0">
                    <a:solidFill>
                      <a:srgbClr val="222222"/>
                    </a:solidFill>
                    <a:latin typeface="+mn-lt"/>
                  </a:rPr>
                  <a:t>  or [</a:t>
                </a:r>
                <a14:m>
                  <m:oMath xmlns:m="http://schemas.openxmlformats.org/officeDocument/2006/math">
                    <m:sSubSup>
                      <m:sSubSupPr>
                        <m:ctrlPr>
                          <a:rPr lang="en-US" altLang="en-US" sz="1600" i="1">
                            <a:solidFill>
                              <a:srgbClr val="222222"/>
                            </a:solidFill>
                            <a:latin typeface="Cambria Math" panose="02040503050406030204" pitchFamily="18" charset="0"/>
                          </a:rPr>
                        </m:ctrlPr>
                      </m:sSubSupPr>
                      <m:e>
                        <m:r>
                          <m:rPr>
                            <m:sty m:val="p"/>
                          </m:rPr>
                          <a:rPr lang="en-US" altLang="en-US" sz="1600" b="0" i="0" smtClean="0">
                            <a:solidFill>
                              <a:srgbClr val="222222"/>
                            </a:solidFill>
                            <a:latin typeface="Cambria Math" panose="02040503050406030204" pitchFamily="18" charset="0"/>
                          </a:rPr>
                          <m:t>V</m:t>
                        </m:r>
                        <m:d>
                          <m:dPr>
                            <m:ctrlPr>
                              <a:rPr lang="en-US" altLang="en-US" sz="1600" i="1">
                                <a:solidFill>
                                  <a:srgbClr val="222222"/>
                                </a:solidFill>
                                <a:latin typeface="Cambria Math" panose="02040503050406030204" pitchFamily="18" charset="0"/>
                                <a:ea typeface="Cambria Math" panose="02040503050406030204" pitchFamily="18" charset="0"/>
                              </a:rPr>
                            </m:ctrlPr>
                          </m:dPr>
                          <m:e>
                            <m:r>
                              <m:rPr>
                                <m:sty m:val="p"/>
                              </m:rPr>
                              <a:rPr lang="en-US" altLang="en-US" sz="1600" b="0" i="0">
                                <a:solidFill>
                                  <a:srgbClr val="222222"/>
                                </a:solidFill>
                                <a:latin typeface="Cambria Math" panose="02040503050406030204" pitchFamily="18" charset="0"/>
                                <a:ea typeface="Cambria Math" panose="02040503050406030204" pitchFamily="18" charset="0"/>
                              </a:rPr>
                              <m:t>nCh</m:t>
                            </m:r>
                          </m:e>
                        </m:d>
                      </m:e>
                      <m:sub>
                        <m:r>
                          <m:rPr>
                            <m:sty m:val="p"/>
                          </m:rPr>
                          <a:rPr lang="en-US" altLang="en-US" sz="1600" b="0" i="0" smtClean="0">
                            <a:solidFill>
                              <a:srgbClr val="222222"/>
                            </a:solidFill>
                            <a:latin typeface="Cambria Math" panose="02040503050406030204" pitchFamily="18" charset="0"/>
                            <a:ea typeface="Cambria Math" panose="02040503050406030204" pitchFamily="18" charset="0"/>
                          </a:rPr>
                          <m:t>NEDT</m:t>
                        </m:r>
                      </m:sub>
                      <m:sup>
                        <m:r>
                          <m:rPr>
                            <m:sty m:val="p"/>
                          </m:rPr>
                          <a:rPr lang="en-US" altLang="en-US" sz="1600" b="0" i="0">
                            <a:solidFill>
                              <a:srgbClr val="222222"/>
                            </a:solidFill>
                            <a:latin typeface="Cambria Math" panose="02040503050406030204" pitchFamily="18" charset="0"/>
                          </a:rPr>
                          <m:t>BM</m:t>
                        </m:r>
                      </m:sup>
                    </m:sSubSup>
                    <m:r>
                      <a:rPr lang="en-US" altLang="en-US" sz="1600" b="0" i="0" smtClean="0">
                        <a:solidFill>
                          <a:srgbClr val="222222"/>
                        </a:solidFill>
                        <a:latin typeface="Cambria Math" panose="02040503050406030204" pitchFamily="18" charset="0"/>
                      </a:rPr>
                      <m:t>]</m:t>
                    </m:r>
                  </m:oMath>
                </a14:m>
                <a:endParaRPr lang="en-US" altLang="en-US" sz="1600" dirty="0" smtClean="0">
                  <a:solidFill>
                    <a:srgbClr val="222222"/>
                  </a:solidFill>
                  <a:latin typeface="+mn-lt"/>
                </a:endParaRPr>
              </a:p>
            </p:txBody>
          </p:sp>
        </mc:Choice>
        <mc:Fallback xmlns="">
          <p:sp>
            <p:nvSpPr>
              <p:cNvPr id="13" name="Rectangle 1"/>
              <p:cNvSpPr>
                <a:spLocks noRot="1" noChangeAspect="1" noMove="1" noResize="1" noEditPoints="1" noAdjustHandles="1" noChangeArrowheads="1" noChangeShapeType="1" noTextEdit="1"/>
              </p:cNvSpPr>
              <p:nvPr/>
            </p:nvSpPr>
            <p:spPr bwMode="auto">
              <a:xfrm>
                <a:off x="264917" y="4904628"/>
                <a:ext cx="11759800" cy="1651029"/>
              </a:xfrm>
              <a:prstGeom prst="rect">
                <a:avLst/>
              </a:prstGeom>
              <a:blipFill>
                <a:blip r:embed="rId4"/>
                <a:stretch>
                  <a:fillRect l="-259" t="-741" b="-4815"/>
                </a:stretch>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368875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129850"/>
            <a:ext cx="9153525" cy="944563"/>
          </a:xfrm>
        </p:spPr>
        <p:txBody>
          <a:bodyPr>
            <a:normAutofit/>
          </a:bodyPr>
          <a:lstStyle/>
          <a:p>
            <a:r>
              <a:rPr lang="en-US" sz="3600" dirty="0" smtClean="0">
                <a:latin typeface="Verdana" panose="020B0604030504040204" pitchFamily="34" charset="0"/>
                <a:ea typeface="Verdana" panose="020B0604030504040204" pitchFamily="34" charset="0"/>
              </a:rPr>
              <a:t>ATMS, AMSU-A and MHS Scan Profiles</a:t>
            </a:r>
            <a:endParaRPr lang="en-US" sz="3600" dirty="0">
              <a:latin typeface="Verdana" panose="020B0604030504040204" pitchFamily="34" charset="0"/>
              <a:ea typeface="Verdana" panose="020B0604030504040204" pitchFamily="34" charset="0"/>
            </a:endParaRPr>
          </a:p>
        </p:txBody>
      </p:sp>
      <p:sp>
        <p:nvSpPr>
          <p:cNvPr id="17" name="Line 65"/>
          <p:cNvSpPr>
            <a:spLocks noChangeShapeType="1"/>
          </p:cNvSpPr>
          <p:nvPr/>
        </p:nvSpPr>
        <p:spPr bwMode="auto">
          <a:xfrm>
            <a:off x="5619750" y="2771775"/>
            <a:ext cx="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66"/>
          <p:cNvSpPr>
            <a:spLocks noChangeShapeType="1"/>
          </p:cNvSpPr>
          <p:nvPr/>
        </p:nvSpPr>
        <p:spPr bwMode="auto">
          <a:xfrm>
            <a:off x="5619750" y="2771775"/>
            <a:ext cx="22860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7"/>
          <p:cNvSpPr>
            <a:spLocks noChangeShapeType="1"/>
          </p:cNvSpPr>
          <p:nvPr/>
        </p:nvSpPr>
        <p:spPr bwMode="auto">
          <a:xfrm>
            <a:off x="5619750" y="2771775"/>
            <a:ext cx="297180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Oval 68"/>
          <p:cNvSpPr>
            <a:spLocks noChangeArrowheads="1"/>
          </p:cNvSpPr>
          <p:nvPr/>
        </p:nvSpPr>
        <p:spPr bwMode="auto">
          <a:xfrm>
            <a:off x="5695950" y="5286375"/>
            <a:ext cx="304800" cy="1524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69"/>
          <p:cNvSpPr>
            <a:spLocks noChangeArrowheads="1"/>
          </p:cNvSpPr>
          <p:nvPr/>
        </p:nvSpPr>
        <p:spPr bwMode="auto">
          <a:xfrm>
            <a:off x="8210550" y="5286375"/>
            <a:ext cx="685800" cy="1524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71"/>
          <p:cNvSpPr>
            <a:spLocks noChangeShapeType="1"/>
          </p:cNvSpPr>
          <p:nvPr/>
        </p:nvSpPr>
        <p:spPr bwMode="auto">
          <a:xfrm flipH="1">
            <a:off x="5314950" y="2771775"/>
            <a:ext cx="30480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Oval 72"/>
          <p:cNvSpPr>
            <a:spLocks noChangeArrowheads="1"/>
          </p:cNvSpPr>
          <p:nvPr/>
        </p:nvSpPr>
        <p:spPr bwMode="auto">
          <a:xfrm>
            <a:off x="5162550" y="5286375"/>
            <a:ext cx="304800" cy="1524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73"/>
          <p:cNvSpPr>
            <a:spLocks noChangeShapeType="1"/>
          </p:cNvSpPr>
          <p:nvPr/>
        </p:nvSpPr>
        <p:spPr bwMode="auto">
          <a:xfrm flipH="1">
            <a:off x="2571750" y="2771775"/>
            <a:ext cx="304800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Oval 74"/>
          <p:cNvSpPr>
            <a:spLocks noChangeArrowheads="1"/>
          </p:cNvSpPr>
          <p:nvPr/>
        </p:nvSpPr>
        <p:spPr bwMode="auto">
          <a:xfrm>
            <a:off x="2190750" y="5210175"/>
            <a:ext cx="685800" cy="1524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83"/>
          <p:cNvSpPr txBox="1">
            <a:spLocks noChangeArrowheads="1"/>
          </p:cNvSpPr>
          <p:nvPr/>
        </p:nvSpPr>
        <p:spPr bwMode="auto">
          <a:xfrm>
            <a:off x="995362" y="3711040"/>
            <a:ext cx="9958388" cy="9541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b="1" dirty="0">
                <a:latin typeface="Verdana" panose="020B0604030504040204" pitchFamily="34" charset="0"/>
                <a:ea typeface="Verdana" panose="020B0604030504040204" pitchFamily="34" charset="0"/>
              </a:rPr>
              <a:t>During </a:t>
            </a:r>
            <a:r>
              <a:rPr lang="en-US" altLang="en-US" sz="1400" b="1" dirty="0" smtClean="0">
                <a:latin typeface="Verdana" panose="020B0604030504040204" pitchFamily="34" charset="0"/>
                <a:ea typeface="Verdana" panose="020B0604030504040204" pitchFamily="34" charset="0"/>
              </a:rPr>
              <a:t>each in-orbit </a:t>
            </a:r>
            <a:r>
              <a:rPr lang="en-US" altLang="en-US" sz="1400" b="1" dirty="0">
                <a:latin typeface="Verdana" panose="020B0604030504040204" pitchFamily="34" charset="0"/>
                <a:ea typeface="Verdana" panose="020B0604030504040204" pitchFamily="34" charset="0"/>
              </a:rPr>
              <a:t>scan line, the </a:t>
            </a:r>
            <a:r>
              <a:rPr lang="en-US" altLang="en-US" sz="1400" b="1" dirty="0" smtClean="0">
                <a:latin typeface="Verdana" panose="020B0604030504040204" pitchFamily="34" charset="0"/>
                <a:ea typeface="Verdana" panose="020B0604030504040204" pitchFamily="34" charset="0"/>
              </a:rPr>
              <a:t>ATMS </a:t>
            </a:r>
            <a:r>
              <a:rPr lang="en-US" altLang="en-US" sz="1400" b="1" dirty="0">
                <a:latin typeface="Verdana" panose="020B0604030504040204" pitchFamily="34" charset="0"/>
                <a:ea typeface="Verdana" panose="020B0604030504040204" pitchFamily="34" charset="0"/>
              </a:rPr>
              <a:t>(</a:t>
            </a:r>
            <a:r>
              <a:rPr lang="en-US" altLang="en-US" sz="1400" b="1" dirty="0" smtClean="0">
                <a:latin typeface="Verdana" panose="020B0604030504040204" pitchFamily="34" charset="0"/>
                <a:ea typeface="Verdana" panose="020B0604030504040204" pitchFamily="34" charset="0"/>
              </a:rPr>
              <a:t>AMSU-A) [MHS] </a:t>
            </a:r>
            <a:r>
              <a:rPr lang="en-US" altLang="en-US" sz="1400" b="1" dirty="0">
                <a:latin typeface="Verdana" panose="020B0604030504040204" pitchFamily="34" charset="0"/>
                <a:ea typeface="Verdana" panose="020B0604030504040204" pitchFamily="34" charset="0"/>
              </a:rPr>
              <a:t>views three different types of targets:</a:t>
            </a:r>
          </a:p>
          <a:p>
            <a:pPr marL="342900" indent="-342900">
              <a:buFont typeface="+mj-lt"/>
              <a:buAutoNum type="arabicPeriod"/>
            </a:pPr>
            <a:r>
              <a:rPr lang="en-US" altLang="en-US" sz="1400" b="1" dirty="0">
                <a:latin typeface="Verdana" panose="020B0604030504040204" pitchFamily="34" charset="0"/>
                <a:ea typeface="Verdana" panose="020B0604030504040204" pitchFamily="34" charset="0"/>
              </a:rPr>
              <a:t> </a:t>
            </a:r>
            <a:r>
              <a:rPr lang="en-US" altLang="en-US" sz="1400" b="1" dirty="0" smtClean="0">
                <a:latin typeface="Verdana" panose="020B0604030504040204" pitchFamily="34" charset="0"/>
                <a:ea typeface="Verdana" panose="020B0604030504040204" pitchFamily="34" charset="0"/>
              </a:rPr>
              <a:t>96 (30) [90] </a:t>
            </a:r>
            <a:r>
              <a:rPr lang="en-US" altLang="en-US" sz="1400" b="1" dirty="0">
                <a:latin typeface="Verdana" panose="020B0604030504040204" pitchFamily="34" charset="0"/>
                <a:ea typeface="Verdana" panose="020B0604030504040204" pitchFamily="34" charset="0"/>
              </a:rPr>
              <a:t>Earth view (EV) </a:t>
            </a:r>
            <a:r>
              <a:rPr lang="en-US" altLang="en-US" sz="1400" b="1" dirty="0" smtClean="0">
                <a:latin typeface="Verdana" panose="020B0604030504040204" pitchFamily="34" charset="0"/>
                <a:ea typeface="Verdana" panose="020B0604030504040204" pitchFamily="34" charset="0"/>
              </a:rPr>
              <a:t>positions</a:t>
            </a:r>
            <a:endParaRPr lang="en-US" altLang="en-US" sz="1400" b="1" dirty="0">
              <a:latin typeface="Verdana" panose="020B0604030504040204" pitchFamily="34" charset="0"/>
              <a:ea typeface="Verdana" panose="020B0604030504040204" pitchFamily="34" charset="0"/>
            </a:endParaRPr>
          </a:p>
          <a:p>
            <a:pPr marL="342900" indent="-342900">
              <a:buFont typeface="+mj-lt"/>
              <a:buAutoNum type="arabicPeriod"/>
            </a:pPr>
            <a:r>
              <a:rPr lang="en-US" altLang="en-US" sz="1400" b="1" dirty="0">
                <a:latin typeface="Verdana" panose="020B0604030504040204" pitchFamily="34" charset="0"/>
                <a:ea typeface="Verdana" panose="020B0604030504040204" pitchFamily="34" charset="0"/>
              </a:rPr>
              <a:t> 4 (2) [4] views of cold space (~2.73K) </a:t>
            </a:r>
            <a:endParaRPr lang="en-US" altLang="en-US" sz="1400" b="1" dirty="0" smtClean="0">
              <a:latin typeface="Verdana" panose="020B0604030504040204" pitchFamily="34" charset="0"/>
              <a:ea typeface="Verdana" panose="020B0604030504040204" pitchFamily="34" charset="0"/>
            </a:endParaRPr>
          </a:p>
          <a:p>
            <a:pPr marL="342900" indent="-342900">
              <a:buFont typeface="+mj-lt"/>
              <a:buAutoNum type="arabicPeriod"/>
            </a:pPr>
            <a:r>
              <a:rPr lang="en-US" altLang="en-US" sz="1400" b="1" dirty="0">
                <a:latin typeface="Verdana" panose="020B0604030504040204" pitchFamily="34" charset="0"/>
                <a:ea typeface="Verdana" panose="020B0604030504040204" pitchFamily="34" charset="0"/>
              </a:rPr>
              <a:t> </a:t>
            </a:r>
            <a:r>
              <a:rPr lang="en-US" altLang="en-US" sz="1400" b="1" dirty="0" smtClean="0">
                <a:latin typeface="Verdana" panose="020B0604030504040204" pitchFamily="34" charset="0"/>
                <a:ea typeface="Verdana" panose="020B0604030504040204" pitchFamily="34" charset="0"/>
              </a:rPr>
              <a:t>4 (2) [4] </a:t>
            </a:r>
            <a:r>
              <a:rPr lang="en-US" altLang="en-US" sz="1400" b="1" dirty="0">
                <a:latin typeface="Verdana" panose="020B0604030504040204" pitchFamily="34" charset="0"/>
                <a:ea typeface="Verdana" panose="020B0604030504040204" pitchFamily="34" charset="0"/>
              </a:rPr>
              <a:t>views of the internal warm target </a:t>
            </a:r>
            <a:r>
              <a:rPr lang="en-US" altLang="en-US" sz="1400" b="1" dirty="0" smtClean="0">
                <a:latin typeface="Verdana" panose="020B0604030504040204" pitchFamily="34" charset="0"/>
                <a:ea typeface="Verdana" panose="020B0604030504040204" pitchFamily="34" charset="0"/>
              </a:rPr>
              <a:t>(~273 K – 295 K)</a:t>
            </a:r>
            <a:endParaRPr lang="en-US" altLang="en-US" sz="1400" b="1" dirty="0">
              <a:latin typeface="Verdana" panose="020B0604030504040204" pitchFamily="34" charset="0"/>
              <a:ea typeface="Verdana" panose="020B0604030504040204" pitchFamily="34" charset="0"/>
            </a:endParaRPr>
          </a:p>
        </p:txBody>
      </p:sp>
      <p:sp>
        <p:nvSpPr>
          <p:cNvPr id="29" name="Text Box 84"/>
          <p:cNvSpPr txBox="1">
            <a:spLocks noChangeArrowheads="1"/>
          </p:cNvSpPr>
          <p:nvPr/>
        </p:nvSpPr>
        <p:spPr bwMode="auto">
          <a:xfrm>
            <a:off x="2088613" y="5391478"/>
            <a:ext cx="20170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dirty="0" smtClean="0">
                <a:latin typeface="Verdana" panose="020B0604030504040204" pitchFamily="34" charset="0"/>
                <a:ea typeface="Verdana" panose="020B0604030504040204" pitchFamily="34" charset="0"/>
              </a:rPr>
              <a:t>EV-96 </a:t>
            </a:r>
            <a:r>
              <a:rPr lang="en-US" altLang="en-US" sz="1400" dirty="0">
                <a:latin typeface="Verdana" panose="020B0604030504040204" pitchFamily="34" charset="0"/>
                <a:ea typeface="Verdana" panose="020B0604030504040204" pitchFamily="34" charset="0"/>
              </a:rPr>
              <a:t>+</a:t>
            </a:r>
            <a:r>
              <a:rPr lang="en-US" altLang="en-US" sz="1400" dirty="0" smtClean="0">
                <a:latin typeface="Verdana" panose="020B0604030504040204" pitchFamily="34" charset="0"/>
                <a:ea typeface="Verdana" panose="020B0604030504040204" pitchFamily="34" charset="0"/>
              </a:rPr>
              <a:t>52.275 </a:t>
            </a:r>
            <a:r>
              <a:rPr lang="en-US" altLang="en-US" sz="1400" dirty="0" err="1" smtClean="0">
                <a:latin typeface="Verdana" panose="020B0604030504040204" pitchFamily="34" charset="0"/>
                <a:ea typeface="Verdana" panose="020B0604030504040204" pitchFamily="34" charset="0"/>
              </a:rPr>
              <a:t>Deg</a:t>
            </a:r>
            <a:r>
              <a:rPr lang="en-US" altLang="en-US" sz="1400" dirty="0" smtClean="0">
                <a:latin typeface="Verdana" panose="020B0604030504040204" pitchFamily="34" charset="0"/>
                <a:ea typeface="Verdana" panose="020B0604030504040204" pitchFamily="34" charset="0"/>
              </a:rPr>
              <a:t> </a:t>
            </a:r>
          </a:p>
          <a:p>
            <a:r>
              <a:rPr lang="en-US" altLang="en-US" sz="1400" dirty="0" smtClean="0">
                <a:latin typeface="Verdana" panose="020B0604030504040204" pitchFamily="34" charset="0"/>
                <a:ea typeface="Verdana" panose="020B0604030504040204" pitchFamily="34" charset="0"/>
              </a:rPr>
              <a:t>(EV-30 </a:t>
            </a:r>
            <a:r>
              <a:rPr lang="en-US" altLang="en-US" sz="1400" dirty="0">
                <a:latin typeface="Verdana" panose="020B0604030504040204" pitchFamily="34" charset="0"/>
                <a:ea typeface="Verdana" panose="020B0604030504040204" pitchFamily="34" charset="0"/>
              </a:rPr>
              <a:t>+</a:t>
            </a:r>
            <a:r>
              <a:rPr lang="en-US" altLang="en-US" sz="1400" dirty="0" smtClean="0">
                <a:latin typeface="Verdana" panose="020B0604030504040204" pitchFamily="34" charset="0"/>
                <a:ea typeface="Verdana" panose="020B0604030504040204" pitchFamily="34" charset="0"/>
              </a:rPr>
              <a:t>48.3 </a:t>
            </a:r>
            <a:r>
              <a:rPr lang="en-US" altLang="en-US" sz="1400" dirty="0" err="1">
                <a:latin typeface="Verdana" panose="020B0604030504040204" pitchFamily="34" charset="0"/>
                <a:ea typeface="Verdana" panose="020B0604030504040204" pitchFamily="34" charset="0"/>
              </a:rPr>
              <a:t>Deg</a:t>
            </a:r>
            <a:r>
              <a:rPr lang="en-US" altLang="en-US" sz="1400" dirty="0" smtClean="0">
                <a:latin typeface="Verdana" panose="020B0604030504040204" pitchFamily="34" charset="0"/>
                <a:ea typeface="Verdana" panose="020B0604030504040204" pitchFamily="34" charset="0"/>
              </a:rPr>
              <a:t>)</a:t>
            </a:r>
          </a:p>
          <a:p>
            <a:r>
              <a:rPr lang="en-US" altLang="en-US" sz="1400" dirty="0">
                <a:latin typeface="Verdana" panose="020B0604030504040204" pitchFamily="34" charset="0"/>
                <a:ea typeface="Verdana" panose="020B0604030504040204" pitchFamily="34" charset="0"/>
              </a:rPr>
              <a:t>(</a:t>
            </a:r>
            <a:r>
              <a:rPr lang="en-US" altLang="en-US" sz="1400" dirty="0" smtClean="0">
                <a:latin typeface="Verdana" panose="020B0604030504040204" pitchFamily="34" charset="0"/>
                <a:ea typeface="Verdana" panose="020B0604030504040204" pitchFamily="34" charset="0"/>
              </a:rPr>
              <a:t>EV-90 +50.0 </a:t>
            </a:r>
            <a:r>
              <a:rPr lang="en-US" altLang="en-US" sz="1400" dirty="0" err="1">
                <a:latin typeface="Verdana" panose="020B0604030504040204" pitchFamily="34" charset="0"/>
                <a:ea typeface="Verdana" panose="020B0604030504040204" pitchFamily="34" charset="0"/>
              </a:rPr>
              <a:t>Deg</a:t>
            </a:r>
            <a:r>
              <a:rPr lang="en-US" altLang="en-US" sz="1400" dirty="0">
                <a:latin typeface="Verdana" panose="020B0604030504040204" pitchFamily="34" charset="0"/>
                <a:ea typeface="Verdana" panose="020B0604030504040204" pitchFamily="34" charset="0"/>
              </a:rPr>
              <a:t>)</a:t>
            </a:r>
          </a:p>
          <a:p>
            <a:endParaRPr lang="en-US" altLang="en-US" sz="1400" dirty="0">
              <a:latin typeface="Verdana" panose="020B0604030504040204" pitchFamily="34" charset="0"/>
              <a:ea typeface="Verdana" panose="020B0604030504040204" pitchFamily="34" charset="0"/>
            </a:endParaRPr>
          </a:p>
        </p:txBody>
      </p:sp>
      <p:sp>
        <p:nvSpPr>
          <p:cNvPr id="30" name="Text Box 85"/>
          <p:cNvSpPr txBox="1">
            <a:spLocks noChangeArrowheads="1"/>
          </p:cNvSpPr>
          <p:nvPr/>
        </p:nvSpPr>
        <p:spPr bwMode="auto">
          <a:xfrm>
            <a:off x="8896350" y="5309532"/>
            <a:ext cx="2286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smtClean="0">
                <a:latin typeface="Verdana" panose="020B0604030504040204" pitchFamily="34" charset="0"/>
                <a:ea typeface="Verdana" panose="020B0604030504040204" pitchFamily="34" charset="0"/>
              </a:rPr>
              <a:t>EV-1 </a:t>
            </a:r>
            <a:r>
              <a:rPr lang="en-US" altLang="en-US" sz="1400" dirty="0">
                <a:latin typeface="Verdana" panose="020B0604030504040204" pitchFamily="34" charset="0"/>
                <a:ea typeface="Verdana" panose="020B0604030504040204" pitchFamily="34" charset="0"/>
              </a:rPr>
              <a:t>-52.275 </a:t>
            </a:r>
            <a:r>
              <a:rPr lang="en-US" altLang="en-US" sz="1400" dirty="0" err="1" smtClean="0">
                <a:latin typeface="Verdana" panose="020B0604030504040204" pitchFamily="34" charset="0"/>
                <a:ea typeface="Verdana" panose="020B0604030504040204" pitchFamily="34" charset="0"/>
              </a:rPr>
              <a:t>Deg</a:t>
            </a:r>
            <a:endParaRPr lang="en-US" altLang="en-US" sz="1400" dirty="0" smtClean="0">
              <a:latin typeface="Verdana" panose="020B0604030504040204" pitchFamily="34" charset="0"/>
              <a:ea typeface="Verdana" panose="020B0604030504040204" pitchFamily="34" charset="0"/>
            </a:endParaRPr>
          </a:p>
          <a:p>
            <a:r>
              <a:rPr lang="en-US" altLang="en-US" sz="1400" dirty="0" smtClean="0">
                <a:latin typeface="Verdana" panose="020B0604030504040204" pitchFamily="34" charset="0"/>
                <a:ea typeface="Verdana" panose="020B0604030504040204" pitchFamily="34" charset="0"/>
              </a:rPr>
              <a:t>(EV-1 -48.3 </a:t>
            </a:r>
            <a:r>
              <a:rPr lang="en-US" altLang="en-US" sz="1400" dirty="0" err="1">
                <a:latin typeface="Verdana" panose="020B0604030504040204" pitchFamily="34" charset="0"/>
                <a:ea typeface="Verdana" panose="020B0604030504040204" pitchFamily="34" charset="0"/>
              </a:rPr>
              <a:t>Deg</a:t>
            </a:r>
            <a:r>
              <a:rPr lang="en-US" altLang="en-US" sz="1400" dirty="0" smtClean="0">
                <a:latin typeface="Verdana" panose="020B0604030504040204" pitchFamily="34" charset="0"/>
                <a:ea typeface="Verdana" panose="020B0604030504040204" pitchFamily="34" charset="0"/>
              </a:rPr>
              <a:t>)</a:t>
            </a:r>
          </a:p>
          <a:p>
            <a:r>
              <a:rPr lang="en-US" altLang="en-US" sz="1400" dirty="0" smtClean="0">
                <a:latin typeface="Verdana" panose="020B0604030504040204" pitchFamily="34" charset="0"/>
                <a:ea typeface="Verdana" panose="020B0604030504040204" pitchFamily="34" charset="0"/>
              </a:rPr>
              <a:t>[EV-1 -50.0 </a:t>
            </a:r>
            <a:r>
              <a:rPr lang="en-US" altLang="en-US" sz="1400" dirty="0" err="1" smtClean="0">
                <a:latin typeface="Verdana" panose="020B0604030504040204" pitchFamily="34" charset="0"/>
                <a:ea typeface="Verdana" panose="020B0604030504040204" pitchFamily="34" charset="0"/>
              </a:rPr>
              <a:t>Deg</a:t>
            </a:r>
            <a:r>
              <a:rPr lang="en-US" altLang="en-US" sz="1400" dirty="0" smtClean="0">
                <a:latin typeface="Verdana" panose="020B0604030504040204" pitchFamily="34" charset="0"/>
                <a:ea typeface="Verdana" panose="020B0604030504040204" pitchFamily="34" charset="0"/>
              </a:rPr>
              <a:t>]</a:t>
            </a:r>
            <a:endParaRPr lang="en-US" altLang="en-US" sz="1400" dirty="0">
              <a:latin typeface="Verdana" panose="020B0604030504040204" pitchFamily="34" charset="0"/>
              <a:ea typeface="Verdana" panose="020B0604030504040204" pitchFamily="34" charset="0"/>
            </a:endParaRPr>
          </a:p>
        </p:txBody>
      </p:sp>
      <p:sp>
        <p:nvSpPr>
          <p:cNvPr id="31" name="AutoShape 89"/>
          <p:cNvSpPr>
            <a:spLocks noChangeArrowheads="1"/>
          </p:cNvSpPr>
          <p:nvPr/>
        </p:nvSpPr>
        <p:spPr bwMode="auto">
          <a:xfrm rot="14973098">
            <a:off x="5334000" y="1990725"/>
            <a:ext cx="495300" cy="1143000"/>
          </a:xfrm>
          <a:prstGeom prst="flowChartDelay">
            <a:avLst/>
          </a:prstGeom>
          <a:solidFill>
            <a:srgbClr val="FF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90"/>
          <p:cNvSpPr>
            <a:spLocks noChangeArrowheads="1"/>
          </p:cNvSpPr>
          <p:nvPr/>
        </p:nvSpPr>
        <p:spPr bwMode="auto">
          <a:xfrm>
            <a:off x="5086350" y="1247775"/>
            <a:ext cx="1302744" cy="68580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91"/>
          <p:cNvSpPr txBox="1">
            <a:spLocks noChangeArrowheads="1"/>
          </p:cNvSpPr>
          <p:nvPr/>
        </p:nvSpPr>
        <p:spPr bwMode="auto">
          <a:xfrm>
            <a:off x="5010149" y="1414463"/>
            <a:ext cx="13789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err="1">
                <a:solidFill>
                  <a:schemeClr val="bg1"/>
                </a:solidFill>
                <a:latin typeface="Verdana" panose="020B0604030504040204" pitchFamily="34" charset="0"/>
                <a:ea typeface="Verdana" panose="020B0604030504040204" pitchFamily="34" charset="0"/>
              </a:rPr>
              <a:t>BlackBody</a:t>
            </a:r>
            <a:endParaRPr lang="en-US" altLang="en-US" dirty="0">
              <a:solidFill>
                <a:schemeClr val="bg1"/>
              </a:solidFill>
              <a:latin typeface="Verdana" panose="020B0604030504040204" pitchFamily="34" charset="0"/>
              <a:ea typeface="Verdana" panose="020B0604030504040204" pitchFamily="34" charset="0"/>
            </a:endParaRPr>
          </a:p>
        </p:txBody>
      </p:sp>
      <p:sp>
        <p:nvSpPr>
          <p:cNvPr id="34" name="AutoShape 96"/>
          <p:cNvSpPr>
            <a:spLocks noChangeArrowheads="1"/>
          </p:cNvSpPr>
          <p:nvPr/>
        </p:nvSpPr>
        <p:spPr bwMode="auto">
          <a:xfrm rot="16515294" flipV="1">
            <a:off x="5136227" y="1982530"/>
            <a:ext cx="685800" cy="1403138"/>
          </a:xfrm>
          <a:prstGeom prst="curvedRightArrow">
            <a:avLst>
              <a:gd name="adj1" fmla="val 2505"/>
              <a:gd name="adj2" fmla="val 81543"/>
              <a:gd name="adj3" fmla="val 28269"/>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97"/>
          <p:cNvSpPr txBox="1">
            <a:spLocks noChangeArrowheads="1"/>
          </p:cNvSpPr>
          <p:nvPr/>
        </p:nvSpPr>
        <p:spPr bwMode="auto">
          <a:xfrm rot="20309626">
            <a:off x="5162550" y="2405162"/>
            <a:ext cx="990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dirty="0">
                <a:latin typeface="Verdana" panose="020B0604030504040204" pitchFamily="34" charset="0"/>
                <a:ea typeface="Verdana" panose="020B0604030504040204" pitchFamily="34" charset="0"/>
              </a:rPr>
              <a:t>Antenna</a:t>
            </a:r>
          </a:p>
        </p:txBody>
      </p:sp>
      <p:pic>
        <p:nvPicPr>
          <p:cNvPr id="36" name="Picture 101" descr="j02762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3150" y="1781175"/>
            <a:ext cx="1371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102"/>
          <p:cNvSpPr txBox="1">
            <a:spLocks noChangeArrowheads="1"/>
          </p:cNvSpPr>
          <p:nvPr/>
        </p:nvSpPr>
        <p:spPr bwMode="auto">
          <a:xfrm>
            <a:off x="2343150" y="1825625"/>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latin typeface="Verdana" panose="020B0604030504040204" pitchFamily="34" charset="0"/>
                <a:ea typeface="Verdana" panose="020B0604030504040204" pitchFamily="34" charset="0"/>
              </a:rPr>
              <a:t>Deep Space</a:t>
            </a:r>
          </a:p>
        </p:txBody>
      </p:sp>
      <p:sp>
        <p:nvSpPr>
          <p:cNvPr id="38" name="Line 105"/>
          <p:cNvSpPr>
            <a:spLocks noChangeShapeType="1"/>
          </p:cNvSpPr>
          <p:nvPr/>
        </p:nvSpPr>
        <p:spPr bwMode="auto">
          <a:xfrm flipV="1">
            <a:off x="5619750" y="1933575"/>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06"/>
          <p:cNvSpPr>
            <a:spLocks noChangeShapeType="1"/>
          </p:cNvSpPr>
          <p:nvPr/>
        </p:nvSpPr>
        <p:spPr bwMode="auto">
          <a:xfrm flipH="1">
            <a:off x="3714750" y="2695575"/>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Text Box 70"/>
          <p:cNvSpPr txBox="1">
            <a:spLocks noChangeArrowheads="1"/>
          </p:cNvSpPr>
          <p:nvPr/>
        </p:nvSpPr>
        <p:spPr bwMode="auto">
          <a:xfrm>
            <a:off x="4524375" y="6263740"/>
            <a:ext cx="21900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smtClean="0"/>
              <a:t>(~ </a:t>
            </a:r>
            <a:r>
              <a:rPr lang="en-US" altLang="en-US" sz="1600" b="1" dirty="0"/>
              <a:t>50 </a:t>
            </a:r>
            <a:r>
              <a:rPr lang="en-US" altLang="en-US" sz="1600" b="1" dirty="0" smtClean="0"/>
              <a:t>km all channels)</a:t>
            </a:r>
            <a:endParaRPr lang="en-US" altLang="en-US" sz="1600" b="1" dirty="0"/>
          </a:p>
        </p:txBody>
      </p:sp>
      <p:sp>
        <p:nvSpPr>
          <p:cNvPr id="41" name="Text Box 70"/>
          <p:cNvSpPr txBox="1">
            <a:spLocks noChangeArrowheads="1"/>
          </p:cNvSpPr>
          <p:nvPr/>
        </p:nvSpPr>
        <p:spPr bwMode="auto">
          <a:xfrm>
            <a:off x="4622851" y="5480263"/>
            <a:ext cx="23783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smtClean="0"/>
              <a:t>Near-Nadir Footprint Size</a:t>
            </a:r>
            <a:endParaRPr lang="en-US" altLang="en-US" sz="1600" b="1" dirty="0"/>
          </a:p>
        </p:txBody>
      </p:sp>
      <p:sp>
        <p:nvSpPr>
          <p:cNvPr id="42" name="Text Box 70"/>
          <p:cNvSpPr txBox="1">
            <a:spLocks noChangeArrowheads="1"/>
          </p:cNvSpPr>
          <p:nvPr/>
        </p:nvSpPr>
        <p:spPr bwMode="auto">
          <a:xfrm>
            <a:off x="4524376" y="6501865"/>
            <a:ext cx="21900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a:t>[</a:t>
            </a:r>
            <a:r>
              <a:rPr lang="en-US" altLang="en-US" sz="1600" b="1" dirty="0" smtClean="0"/>
              <a:t>~ 16 km all channels]</a:t>
            </a:r>
            <a:endParaRPr lang="en-US" altLang="en-US" sz="1600" b="1" dirty="0"/>
          </a:p>
        </p:txBody>
      </p:sp>
      <p:sp>
        <p:nvSpPr>
          <p:cNvPr id="43" name="Text Box 70"/>
          <p:cNvSpPr txBox="1">
            <a:spLocks noChangeArrowheads="1"/>
          </p:cNvSpPr>
          <p:nvPr/>
        </p:nvSpPr>
        <p:spPr bwMode="auto">
          <a:xfrm>
            <a:off x="4441231" y="5768440"/>
            <a:ext cx="38957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b="1" dirty="0" smtClean="0"/>
              <a:t>K/</a:t>
            </a:r>
            <a:r>
              <a:rPr lang="en-US" altLang="en-US" sz="1600" b="1" dirty="0" err="1" smtClean="0"/>
              <a:t>Ka</a:t>
            </a:r>
            <a:r>
              <a:rPr lang="en-US" altLang="en-US" sz="1600" b="1" dirty="0" smtClean="0"/>
              <a:t> Bands Ch1-2 ~ 75 km, V Band Ch3-15 ~32 km, W/G Bands </a:t>
            </a:r>
            <a:r>
              <a:rPr lang="en-US" altLang="en-US" sz="1600" b="1" dirty="0" err="1" smtClean="0"/>
              <a:t>Ch</a:t>
            </a:r>
            <a:r>
              <a:rPr lang="en-US" altLang="en-US" sz="1600" b="1" dirty="0" smtClean="0"/>
              <a:t> 16-22 ~16 km</a:t>
            </a:r>
            <a:endParaRPr lang="en-US" altLang="en-US" sz="1600" b="1" dirty="0"/>
          </a:p>
        </p:txBody>
      </p:sp>
    </p:spTree>
    <p:extLst>
      <p:ext uri="{BB962C8B-B14F-4D97-AF65-F5344CB8AC3E}">
        <p14:creationId xmlns:p14="http://schemas.microsoft.com/office/powerpoint/2010/main" val="39231302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757" y="4433641"/>
            <a:ext cx="12192000" cy="830997"/>
          </a:xfrm>
          <a:prstGeom prst="rect">
            <a:avLst/>
          </a:prstGeom>
          <a:noFill/>
        </p:spPr>
        <p:txBody>
          <a:bodyPr wrap="square" rtlCol="0">
            <a:spAutoFit/>
          </a:bodyPr>
          <a:lstStyle/>
          <a:p>
            <a:r>
              <a:rPr lang="nn-NO" sz="1200" b="1" dirty="0" smtClean="0">
                <a:latin typeface="Courier New" panose="02070309020205020404" pitchFamily="49" charset="0"/>
                <a:cs typeface="Courier New" panose="02070309020205020404" pitchFamily="49" charset="0"/>
              </a:rPr>
              <a:t>Instrument     |-------------------------------------- </a:t>
            </a:r>
            <a:r>
              <a:rPr lang="nn-NO" sz="1200" b="1" dirty="0">
                <a:latin typeface="Courier New" panose="02070309020205020404" pitchFamily="49" charset="0"/>
                <a:cs typeface="Courier New" panose="02070309020205020404" pitchFamily="49" charset="0"/>
              </a:rPr>
              <a:t>AMSU ------------------------------------------|------------ MHS </a:t>
            </a:r>
            <a:r>
              <a:rPr lang="nn-NO" sz="1200" b="1" dirty="0" smtClean="0">
                <a:latin typeface="Courier New" panose="02070309020205020404" pitchFamily="49" charset="0"/>
                <a:cs typeface="Courier New" panose="02070309020205020404" pitchFamily="49" charset="0"/>
              </a:rPr>
              <a:t>---------|</a:t>
            </a:r>
            <a:endParaRPr lang="nn-NO" sz="1200" b="1" dirty="0">
              <a:latin typeface="Courier New" panose="02070309020205020404" pitchFamily="49" charset="0"/>
              <a:cs typeface="Courier New" panose="02070309020205020404" pitchFamily="49" charset="0"/>
            </a:endParaRPr>
          </a:p>
          <a:p>
            <a:r>
              <a:rPr lang="nn-NO" sz="1200" b="1" dirty="0" smtClean="0">
                <a:latin typeface="Courier New" panose="02070309020205020404" pitchFamily="49" charset="0"/>
                <a:cs typeface="Courier New" panose="02070309020205020404" pitchFamily="49" charset="0"/>
              </a:rPr>
              <a:t>Channel </a:t>
            </a:r>
            <a:r>
              <a:rPr lang="nn-NO" sz="1200" b="1" dirty="0">
                <a:latin typeface="Courier New" panose="02070309020205020404" pitchFamily="49" charset="0"/>
                <a:cs typeface="Courier New" panose="02070309020205020404" pitchFamily="49" charset="0"/>
              </a:rPr>
              <a:t>Number  </a:t>
            </a:r>
            <a:r>
              <a:rPr lang="nn-NO" sz="1200" b="1" dirty="0" smtClean="0">
                <a:latin typeface="Courier New" panose="02070309020205020404" pitchFamily="49" charset="0"/>
                <a:cs typeface="Courier New" panose="02070309020205020404" pitchFamily="49" charset="0"/>
              </a:rPr>
              <a:t>1     </a:t>
            </a:r>
            <a:r>
              <a:rPr lang="nn-NO" sz="1200" b="1" dirty="0">
                <a:latin typeface="Courier New" panose="02070309020205020404" pitchFamily="49" charset="0"/>
                <a:cs typeface="Courier New" panose="02070309020205020404" pitchFamily="49" charset="0"/>
              </a:rPr>
              <a:t>2     3     4     5     6     7     8     9    10    11    12    13    14   15    1    2     3     4     5</a:t>
            </a:r>
          </a:p>
          <a:p>
            <a:r>
              <a:rPr lang="nn-NO" sz="1200" b="1" dirty="0" smtClean="0">
                <a:latin typeface="Courier New" panose="02070309020205020404" pitchFamily="49" charset="0"/>
                <a:cs typeface="Courier New" panose="02070309020205020404" pitchFamily="49" charset="0"/>
              </a:rPr>
              <a:t>V_NEDT BM      0.02  </a:t>
            </a:r>
            <a:r>
              <a:rPr lang="nn-NO" sz="1200" b="1" dirty="0">
                <a:latin typeface="Courier New" panose="02070309020205020404" pitchFamily="49" charset="0"/>
                <a:cs typeface="Courier New" panose="02070309020205020404" pitchFamily="49" charset="0"/>
              </a:rPr>
              <a:t>0.02  0.02  2.0   2.0   2.0   2.0   2.0   2.0   2.0   2.0   2.0   2.0   2.0  0.02 0.2  2.0   2.0   2.0   </a:t>
            </a:r>
            <a:r>
              <a:rPr lang="nn-NO" sz="1200" b="1" dirty="0" smtClean="0">
                <a:latin typeface="Courier New" panose="02070309020205020404" pitchFamily="49" charset="0"/>
                <a:cs typeface="Courier New" panose="02070309020205020404" pitchFamily="49" charset="0"/>
              </a:rPr>
              <a:t>2.0</a:t>
            </a:r>
          </a:p>
          <a:p>
            <a:r>
              <a:rPr lang="en-US" sz="1200" b="1" dirty="0" smtClean="0">
                <a:latin typeface="Courier New" panose="02070309020205020404" pitchFamily="49" charset="0"/>
                <a:cs typeface="Courier New" panose="02070309020205020404" pitchFamily="49" charset="0"/>
              </a:rPr>
              <a:t>SD_SPATIAL BM 10.6  10.6  </a:t>
            </a:r>
            <a:r>
              <a:rPr lang="en-US" sz="1200" b="1" dirty="0">
                <a:latin typeface="Courier New" panose="02070309020205020404" pitchFamily="49" charset="0"/>
                <a:cs typeface="Courier New" panose="02070309020205020404" pitchFamily="49" charset="0"/>
              </a:rPr>
              <a:t>10.6 </a:t>
            </a:r>
            <a:r>
              <a:rPr lang="en-US" sz="1200" b="1" dirty="0" smtClean="0">
                <a:latin typeface="Courier New" panose="02070309020205020404" pitchFamily="49" charset="0"/>
                <a:cs typeface="Courier New" panose="02070309020205020404" pitchFamily="49" charset="0"/>
              </a:rPr>
              <a:t>  1.0   1.0   1.0   1.0   1.0   1.0   </a:t>
            </a:r>
            <a:r>
              <a:rPr lang="en-US" sz="1200" b="1" dirty="0">
                <a:latin typeface="Courier New" panose="02070309020205020404" pitchFamily="49" charset="0"/>
                <a:cs typeface="Courier New" panose="02070309020205020404" pitchFamily="49" charset="0"/>
              </a:rPr>
              <a:t>1.0 </a:t>
            </a:r>
            <a:r>
              <a:rPr lang="en-US" sz="1200" b="1" dirty="0" smtClean="0">
                <a:latin typeface="Courier New" panose="02070309020205020404" pitchFamily="49" charset="0"/>
                <a:cs typeface="Courier New" panose="02070309020205020404" pitchFamily="49" charset="0"/>
              </a:rPr>
              <a:t>  1.4   2.1   </a:t>
            </a:r>
            <a:r>
              <a:rPr lang="en-US" sz="1200" b="1" dirty="0">
                <a:latin typeface="Courier New" panose="02070309020205020404" pitchFamily="49" charset="0"/>
                <a:cs typeface="Courier New" panose="02070309020205020404" pitchFamily="49" charset="0"/>
              </a:rPr>
              <a:t>3.5 </a:t>
            </a:r>
            <a:r>
              <a:rPr lang="en-US" sz="1200" b="1" dirty="0" smtClean="0">
                <a:latin typeface="Courier New" panose="02070309020205020404" pitchFamily="49" charset="0"/>
                <a:cs typeface="Courier New" panose="02070309020205020404" pitchFamily="49" charset="0"/>
              </a:rPr>
              <a:t>  4.2 10.6  </a:t>
            </a:r>
            <a:r>
              <a:rPr lang="en-US" sz="1200" b="1" dirty="0">
                <a:latin typeface="Courier New" panose="02070309020205020404" pitchFamily="49" charset="0"/>
                <a:cs typeface="Courier New" panose="02070309020205020404" pitchFamily="49" charset="0"/>
              </a:rPr>
              <a:t>4.5 </a:t>
            </a:r>
            <a:r>
              <a:rPr lang="en-US" sz="1200" b="1" dirty="0" smtClean="0">
                <a:latin typeface="Courier New" panose="02070309020205020404" pitchFamily="49" charset="0"/>
                <a:cs typeface="Courier New" panose="02070309020205020404" pitchFamily="49" charset="0"/>
              </a:rPr>
              <a:t> 2.4   3.5   2.8   2.8</a:t>
            </a:r>
            <a:endParaRPr lang="en-US" sz="1200" b="1"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8" name="TextBox 7"/>
              <p:cNvSpPr txBox="1"/>
              <p:nvPr/>
            </p:nvSpPr>
            <p:spPr>
              <a:xfrm>
                <a:off x="258066" y="994634"/>
                <a:ext cx="11813383" cy="1966500"/>
              </a:xfrm>
              <a:prstGeom prst="rect">
                <a:avLst/>
              </a:prstGeom>
              <a:noFill/>
            </p:spPr>
            <p:txBody>
              <a:bodyPr wrap="square" rtlCol="0">
                <a:spAutoFit/>
              </a:bodyPr>
              <a:lstStyle/>
              <a:p>
                <a:r>
                  <a:rPr lang="en-US" sz="1600" dirty="0" smtClean="0">
                    <a:solidFill>
                      <a:schemeClr val="tx1"/>
                    </a:solidFill>
                  </a:rPr>
                  <a:t>Determining a </a:t>
                </a:r>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𝜎</m:t>
                        </m:r>
                      </m:e>
                      <m:sub>
                        <m:r>
                          <a:rPr lang="en-US" sz="1600" b="0" i="1" smtClean="0">
                            <a:solidFill>
                              <a:schemeClr val="tx1"/>
                            </a:solidFill>
                            <a:latin typeface="Cambria Math" panose="02040503050406030204" pitchFamily="18" charset="0"/>
                          </a:rPr>
                          <m:t>𝑠𝑝𝑎𝑡𝑖𝑎𝑙</m:t>
                        </m:r>
                      </m:sub>
                    </m:sSub>
                  </m:oMath>
                </a14:m>
                <a:r>
                  <a:rPr lang="en-US" sz="1600" dirty="0" smtClean="0">
                    <a:solidFill>
                      <a:schemeClr val="tx1"/>
                    </a:solidFill>
                  </a:rPr>
                  <a:t> </a:t>
                </a:r>
                <a:r>
                  <a:rPr lang="en-US" sz="1600" dirty="0" smtClean="0"/>
                  <a:t>BM value </a:t>
                </a:r>
                <a:r>
                  <a:rPr lang="en-US" sz="1600" dirty="0" smtClean="0">
                    <a:solidFill>
                      <a:schemeClr val="tx1"/>
                    </a:solidFill>
                  </a:rPr>
                  <a:t>needed to compute </a:t>
                </a:r>
                <a:r>
                  <a:rPr lang="en-US" altLang="en-US" sz="1600" dirty="0">
                    <a:solidFill>
                      <a:schemeClr val="tx1"/>
                    </a:solidFill>
                  </a:rPr>
                  <a:t>(V_NEDT) </a:t>
                </a:r>
                <a:r>
                  <a:rPr lang="en-US" altLang="en-US" sz="1600" dirty="0" smtClean="0">
                    <a:solidFill>
                      <a:schemeClr val="tx1"/>
                    </a:solidFill>
                  </a:rPr>
                  <a:t>Threshold</a:t>
                </a:r>
              </a:p>
              <a:p>
                <a:endParaRPr lang="en-US" sz="1600" dirty="0" smtClean="0">
                  <a:solidFill>
                    <a:schemeClr val="tx1"/>
                  </a:solidFill>
                </a:endParaRPr>
              </a:p>
              <a:p>
                <a:r>
                  <a:rPr lang="en-US" sz="1600" dirty="0" smtClean="0"/>
                  <a:t>In the SNO Software, a </a:t>
                </a:r>
                <a:r>
                  <a:rPr lang="en-US" sz="1600" dirty="0"/>
                  <a:t>V_NEDT </a:t>
                </a:r>
                <a:r>
                  <a:rPr lang="en-US" sz="1600" dirty="0" smtClean="0"/>
                  <a:t>BM </a:t>
                </a:r>
                <a:r>
                  <a:rPr lang="en-US" altLang="en-US" sz="1600" dirty="0">
                    <a:solidFill>
                      <a:srgbClr val="222222"/>
                    </a:solidFill>
                  </a:rPr>
                  <a:t>[</a:t>
                </a:r>
                <a14:m>
                  <m:oMath xmlns:m="http://schemas.openxmlformats.org/officeDocument/2006/math">
                    <m:sSubSup>
                      <m:sSubSupPr>
                        <m:ctrlPr>
                          <a:rPr lang="en-US" altLang="en-US" sz="1600" i="1">
                            <a:solidFill>
                              <a:srgbClr val="222222"/>
                            </a:solidFill>
                            <a:latin typeface="Cambria Math" panose="02040503050406030204" pitchFamily="18" charset="0"/>
                          </a:rPr>
                        </m:ctrlPr>
                      </m:sSubSupPr>
                      <m:e>
                        <m:r>
                          <m:rPr>
                            <m:sty m:val="p"/>
                          </m:rPr>
                          <a:rPr lang="en-US" altLang="en-US" sz="1600">
                            <a:solidFill>
                              <a:srgbClr val="222222"/>
                            </a:solidFill>
                            <a:latin typeface="Cambria Math" panose="02040503050406030204" pitchFamily="18" charset="0"/>
                          </a:rPr>
                          <m:t>V</m:t>
                        </m:r>
                        <m:d>
                          <m:dPr>
                            <m:ctrlPr>
                              <a:rPr lang="en-US" altLang="en-US" sz="1600" i="1">
                                <a:solidFill>
                                  <a:srgbClr val="222222"/>
                                </a:solidFill>
                                <a:latin typeface="Cambria Math" panose="02040503050406030204" pitchFamily="18" charset="0"/>
                                <a:ea typeface="Cambria Math" panose="02040503050406030204" pitchFamily="18" charset="0"/>
                              </a:rPr>
                            </m:ctrlPr>
                          </m:dPr>
                          <m:e>
                            <m:r>
                              <m:rPr>
                                <m:sty m:val="p"/>
                              </m:rPr>
                              <a:rPr lang="en-US" altLang="en-US" sz="1600">
                                <a:solidFill>
                                  <a:srgbClr val="222222"/>
                                </a:solidFill>
                                <a:latin typeface="Cambria Math" panose="02040503050406030204" pitchFamily="18" charset="0"/>
                                <a:ea typeface="Cambria Math" panose="02040503050406030204" pitchFamily="18" charset="0"/>
                              </a:rPr>
                              <m:t>nCh</m:t>
                            </m:r>
                          </m:e>
                        </m:d>
                      </m:e>
                      <m:sub>
                        <m:r>
                          <m:rPr>
                            <m:sty m:val="p"/>
                          </m:rPr>
                          <a:rPr lang="en-US" altLang="en-US" sz="1600">
                            <a:solidFill>
                              <a:srgbClr val="222222"/>
                            </a:solidFill>
                            <a:latin typeface="Cambria Math" panose="02040503050406030204" pitchFamily="18" charset="0"/>
                            <a:ea typeface="Cambria Math" panose="02040503050406030204" pitchFamily="18" charset="0"/>
                          </a:rPr>
                          <m:t>NEDT</m:t>
                        </m:r>
                      </m:sub>
                      <m:sup>
                        <m:r>
                          <m:rPr>
                            <m:sty m:val="p"/>
                          </m:rPr>
                          <a:rPr lang="en-US" altLang="en-US" sz="1600">
                            <a:solidFill>
                              <a:srgbClr val="222222"/>
                            </a:solidFill>
                            <a:latin typeface="Cambria Math" panose="02040503050406030204" pitchFamily="18" charset="0"/>
                          </a:rPr>
                          <m:t>BM</m:t>
                        </m:r>
                      </m:sup>
                    </m:sSubSup>
                    <m:r>
                      <a:rPr lang="en-US" altLang="en-US" sz="1600">
                        <a:solidFill>
                          <a:srgbClr val="222222"/>
                        </a:solidFill>
                        <a:latin typeface="Cambria Math" panose="02040503050406030204" pitchFamily="18" charset="0"/>
                      </a:rPr>
                      <m:t>]</m:t>
                    </m:r>
                  </m:oMath>
                </a14:m>
                <a:r>
                  <a:rPr lang="en-US" sz="1600" dirty="0" smtClean="0"/>
                  <a:t> value for each AMSU/MHS channel is assumed based </a:t>
                </a:r>
                <a:r>
                  <a:rPr lang="en-US" sz="1600" dirty="0"/>
                  <a:t>on Iacovazzi, Jr. and Cao (</a:t>
                </a:r>
                <a:r>
                  <a:rPr lang="en-US" sz="1600" dirty="0" smtClean="0"/>
                  <a:t>2008). </a:t>
                </a:r>
                <a:r>
                  <a:rPr lang="en-US" sz="1600" dirty="0"/>
                  <a:t>M</a:t>
                </a:r>
                <a:r>
                  <a:rPr lang="en-US" sz="1600" dirty="0" smtClean="0"/>
                  <a:t>ost surface channels are assigned a value of </a:t>
                </a:r>
                <a14:m>
                  <m:oMath xmlns:m="http://schemas.openxmlformats.org/officeDocument/2006/math">
                    <m:sSubSup>
                      <m:sSubSupPr>
                        <m:ctrlPr>
                          <a:rPr lang="en-US" altLang="en-US" sz="1600" i="1">
                            <a:solidFill>
                              <a:srgbClr val="222222"/>
                            </a:solidFill>
                            <a:latin typeface="Cambria Math" panose="02040503050406030204" pitchFamily="18" charset="0"/>
                          </a:rPr>
                        </m:ctrlPr>
                      </m:sSubSupPr>
                      <m:e>
                        <m:r>
                          <m:rPr>
                            <m:sty m:val="p"/>
                          </m:rPr>
                          <a:rPr lang="en-US" altLang="en-US" sz="1600">
                            <a:solidFill>
                              <a:srgbClr val="222222"/>
                            </a:solidFill>
                            <a:latin typeface="Cambria Math" panose="02040503050406030204" pitchFamily="18" charset="0"/>
                          </a:rPr>
                          <m:t>V</m:t>
                        </m:r>
                        <m:d>
                          <m:dPr>
                            <m:ctrlPr>
                              <a:rPr lang="en-US" altLang="en-US" sz="1600" i="1">
                                <a:solidFill>
                                  <a:srgbClr val="222222"/>
                                </a:solidFill>
                                <a:latin typeface="Cambria Math" panose="02040503050406030204" pitchFamily="18" charset="0"/>
                                <a:ea typeface="Cambria Math" panose="02040503050406030204" pitchFamily="18" charset="0"/>
                              </a:rPr>
                            </m:ctrlPr>
                          </m:dPr>
                          <m:e>
                            <m:r>
                              <m:rPr>
                                <m:sty m:val="p"/>
                              </m:rPr>
                              <a:rPr lang="en-US" altLang="en-US" sz="1600">
                                <a:solidFill>
                                  <a:srgbClr val="222222"/>
                                </a:solidFill>
                                <a:latin typeface="Cambria Math" panose="02040503050406030204" pitchFamily="18" charset="0"/>
                                <a:ea typeface="Cambria Math" panose="02040503050406030204" pitchFamily="18" charset="0"/>
                              </a:rPr>
                              <m:t>nCh</m:t>
                            </m:r>
                          </m:e>
                        </m:d>
                      </m:e>
                      <m:sub>
                        <m:r>
                          <m:rPr>
                            <m:sty m:val="p"/>
                          </m:rPr>
                          <a:rPr lang="en-US" altLang="en-US" sz="1600">
                            <a:solidFill>
                              <a:srgbClr val="222222"/>
                            </a:solidFill>
                            <a:latin typeface="Cambria Math" panose="02040503050406030204" pitchFamily="18" charset="0"/>
                            <a:ea typeface="Cambria Math" panose="02040503050406030204" pitchFamily="18" charset="0"/>
                          </a:rPr>
                          <m:t>NEDT</m:t>
                        </m:r>
                      </m:sub>
                      <m:sup>
                        <m:r>
                          <m:rPr>
                            <m:sty m:val="p"/>
                          </m:rPr>
                          <a:rPr lang="en-US" altLang="en-US" sz="1600">
                            <a:solidFill>
                              <a:srgbClr val="222222"/>
                            </a:solidFill>
                            <a:latin typeface="Cambria Math" panose="02040503050406030204" pitchFamily="18" charset="0"/>
                          </a:rPr>
                          <m:t>BM</m:t>
                        </m:r>
                      </m:sup>
                    </m:sSubSup>
                  </m:oMath>
                </a14:m>
                <a:r>
                  <a:rPr lang="en-US" sz="1600" dirty="0" smtClean="0"/>
                  <a:t> of about 0.02% or 0.2%, and the sounding channels have a value of 2.0%. </a:t>
                </a:r>
                <a:r>
                  <a:rPr lang="en-US" sz="1600" dirty="0"/>
                  <a:t>From </a:t>
                </a:r>
                <a14:m>
                  <m:oMath xmlns:m="http://schemas.openxmlformats.org/officeDocument/2006/math">
                    <m:sSubSup>
                      <m:sSubSupPr>
                        <m:ctrlPr>
                          <a:rPr lang="en-US" altLang="en-US" sz="1600" i="1">
                            <a:solidFill>
                              <a:srgbClr val="222222"/>
                            </a:solidFill>
                            <a:latin typeface="Cambria Math" panose="02040503050406030204" pitchFamily="18" charset="0"/>
                          </a:rPr>
                        </m:ctrlPr>
                      </m:sSubSupPr>
                      <m:e>
                        <m:r>
                          <m:rPr>
                            <m:sty m:val="p"/>
                          </m:rPr>
                          <a:rPr lang="en-US" altLang="en-US" sz="1600">
                            <a:solidFill>
                              <a:srgbClr val="222222"/>
                            </a:solidFill>
                            <a:latin typeface="Cambria Math" panose="02040503050406030204" pitchFamily="18" charset="0"/>
                          </a:rPr>
                          <m:t>V</m:t>
                        </m:r>
                        <m:d>
                          <m:dPr>
                            <m:ctrlPr>
                              <a:rPr lang="en-US" altLang="en-US" sz="1600" i="1">
                                <a:solidFill>
                                  <a:srgbClr val="222222"/>
                                </a:solidFill>
                                <a:latin typeface="Cambria Math" panose="02040503050406030204" pitchFamily="18" charset="0"/>
                                <a:ea typeface="Cambria Math" panose="02040503050406030204" pitchFamily="18" charset="0"/>
                              </a:rPr>
                            </m:ctrlPr>
                          </m:dPr>
                          <m:e>
                            <m:r>
                              <m:rPr>
                                <m:sty m:val="p"/>
                              </m:rPr>
                              <a:rPr lang="en-US" altLang="en-US" sz="1600">
                                <a:solidFill>
                                  <a:srgbClr val="222222"/>
                                </a:solidFill>
                                <a:latin typeface="Cambria Math" panose="02040503050406030204" pitchFamily="18" charset="0"/>
                                <a:ea typeface="Cambria Math" panose="02040503050406030204" pitchFamily="18" charset="0"/>
                              </a:rPr>
                              <m:t>nCh</m:t>
                            </m:r>
                          </m:e>
                        </m:d>
                      </m:e>
                      <m:sub>
                        <m:r>
                          <m:rPr>
                            <m:sty m:val="p"/>
                          </m:rPr>
                          <a:rPr lang="en-US" altLang="en-US" sz="1600">
                            <a:solidFill>
                              <a:srgbClr val="222222"/>
                            </a:solidFill>
                            <a:latin typeface="Cambria Math" panose="02040503050406030204" pitchFamily="18" charset="0"/>
                            <a:ea typeface="Cambria Math" panose="02040503050406030204" pitchFamily="18" charset="0"/>
                          </a:rPr>
                          <m:t>NEDT</m:t>
                        </m:r>
                      </m:sub>
                      <m:sup>
                        <m:r>
                          <m:rPr>
                            <m:sty m:val="p"/>
                          </m:rPr>
                          <a:rPr lang="en-US" altLang="en-US" sz="1600">
                            <a:solidFill>
                              <a:srgbClr val="222222"/>
                            </a:solidFill>
                            <a:latin typeface="Cambria Math" panose="02040503050406030204" pitchFamily="18" charset="0"/>
                          </a:rPr>
                          <m:t>BM</m:t>
                        </m:r>
                      </m:sup>
                    </m:sSubSup>
                  </m:oMath>
                </a14:m>
                <a:r>
                  <a:rPr lang="en-US" sz="1600" dirty="0" smtClean="0"/>
                  <a:t>, </a:t>
                </a:r>
                <a:r>
                  <a:rPr lang="en-US" sz="1600" dirty="0"/>
                  <a:t>a </a:t>
                </a:r>
                <a:r>
                  <a:rPr lang="en-US" sz="1600" dirty="0" smtClean="0"/>
                  <a:t>scene </a:t>
                </a:r>
                <a14:m>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𝝈</m:t>
                        </m:r>
                      </m:e>
                      <m:sub>
                        <m:r>
                          <a:rPr lang="en-US" sz="1600" b="1" i="1">
                            <a:latin typeface="Cambria Math" panose="02040503050406030204" pitchFamily="18" charset="0"/>
                          </a:rPr>
                          <m:t>𝒔𝒑𝒂𝒕𝒊𝒂𝒍</m:t>
                        </m:r>
                      </m:sub>
                    </m:sSub>
                  </m:oMath>
                </a14:m>
                <a:r>
                  <a:rPr lang="en-US" sz="1600" dirty="0"/>
                  <a:t> </a:t>
                </a:r>
                <a:r>
                  <a:rPr lang="en-US" sz="1600" dirty="0" smtClean="0"/>
                  <a:t>BM (units in K) estimate for each channel </a:t>
                </a:r>
                <a14:m>
                  <m:oMath xmlns:m="http://schemas.openxmlformats.org/officeDocument/2006/math">
                    <m:sSubSup>
                      <m:sSubSupPr>
                        <m:ctrlPr>
                          <a:rPr lang="en-US" altLang="en-US" sz="1600" i="1">
                            <a:solidFill>
                              <a:srgbClr val="222222"/>
                            </a:solidFill>
                            <a:latin typeface="Cambria Math" panose="02040503050406030204" pitchFamily="18" charset="0"/>
                          </a:rPr>
                        </m:ctrlPr>
                      </m:sSubSupPr>
                      <m:e>
                        <m:r>
                          <m:rPr>
                            <m:sty m:val="p"/>
                          </m:rPr>
                          <a:rPr lang="en-US" altLang="en-US" sz="1600">
                            <a:solidFill>
                              <a:srgbClr val="222222"/>
                            </a:solidFill>
                            <a:latin typeface="Cambria Math" panose="02040503050406030204" pitchFamily="18" charset="0"/>
                            <a:ea typeface="Cambria Math" panose="02040503050406030204" pitchFamily="18" charset="0"/>
                          </a:rPr>
                          <m:t>σ</m:t>
                        </m:r>
                        <m:d>
                          <m:dPr>
                            <m:ctrlPr>
                              <a:rPr lang="en-US" altLang="en-US" sz="1600" i="1">
                                <a:solidFill>
                                  <a:srgbClr val="222222"/>
                                </a:solidFill>
                                <a:latin typeface="Cambria Math" panose="02040503050406030204" pitchFamily="18" charset="0"/>
                                <a:ea typeface="Cambria Math" panose="02040503050406030204" pitchFamily="18" charset="0"/>
                              </a:rPr>
                            </m:ctrlPr>
                          </m:dPr>
                          <m:e>
                            <m:r>
                              <m:rPr>
                                <m:sty m:val="p"/>
                              </m:rPr>
                              <a:rPr lang="en-US" altLang="en-US" sz="1600">
                                <a:solidFill>
                                  <a:srgbClr val="222222"/>
                                </a:solidFill>
                                <a:latin typeface="Cambria Math" panose="02040503050406030204" pitchFamily="18" charset="0"/>
                                <a:ea typeface="Cambria Math" panose="02040503050406030204" pitchFamily="18" charset="0"/>
                              </a:rPr>
                              <m:t>nCh</m:t>
                            </m:r>
                          </m:e>
                        </m:d>
                      </m:e>
                      <m:sub>
                        <m:r>
                          <m:rPr>
                            <m:sty m:val="p"/>
                          </m:rPr>
                          <a:rPr lang="en-US" altLang="en-US" sz="1600">
                            <a:solidFill>
                              <a:srgbClr val="222222"/>
                            </a:solidFill>
                            <a:latin typeface="Cambria Math" panose="02040503050406030204" pitchFamily="18" charset="0"/>
                          </a:rPr>
                          <m:t>spatial</m:t>
                        </m:r>
                      </m:sub>
                      <m:sup>
                        <m:r>
                          <m:rPr>
                            <m:sty m:val="p"/>
                          </m:rPr>
                          <a:rPr lang="en-US" altLang="en-US" sz="1600">
                            <a:solidFill>
                              <a:srgbClr val="222222"/>
                            </a:solidFill>
                            <a:latin typeface="Cambria Math" panose="02040503050406030204" pitchFamily="18" charset="0"/>
                          </a:rPr>
                          <m:t>BM</m:t>
                        </m:r>
                      </m:sup>
                    </m:sSubSup>
                  </m:oMath>
                </a14:m>
                <a:r>
                  <a:rPr lang="en-US" sz="1600" dirty="0" smtClean="0"/>
                  <a:t> can </a:t>
                </a:r>
                <a:r>
                  <a:rPr lang="en-US" sz="1600" dirty="0"/>
                  <a:t>be </a:t>
                </a:r>
                <a:r>
                  <a:rPr lang="en-US" sz="1600" dirty="0" smtClean="0"/>
                  <a:t>computed </a:t>
                </a:r>
                <a:r>
                  <a:rPr lang="en-US" sz="1600" dirty="0"/>
                  <a:t>using on-orbit average values of AMSU/MHS noise derived from Iacovazzi, Jr. and Cao (</a:t>
                </a:r>
                <a:r>
                  <a:rPr lang="en-US" sz="1600" dirty="0" smtClean="0"/>
                  <a:t>2007) and </a:t>
                </a:r>
                <a:r>
                  <a:rPr lang="en-US" sz="1600" dirty="0" err="1" smtClean="0"/>
                  <a:t>Bonsignori</a:t>
                </a:r>
                <a:r>
                  <a:rPr lang="en-US" sz="1600" dirty="0" smtClean="0"/>
                  <a:t> </a:t>
                </a:r>
                <a:r>
                  <a:rPr lang="en-US" sz="1600" dirty="0"/>
                  <a:t>(2007</a:t>
                </a:r>
                <a:r>
                  <a:rPr lang="en-US" sz="1600" dirty="0" smtClean="0"/>
                  <a:t>). This </a:t>
                </a:r>
                <a14:m>
                  <m:oMath xmlns:m="http://schemas.openxmlformats.org/officeDocument/2006/math">
                    <m:sSubSup>
                      <m:sSubSupPr>
                        <m:ctrlPr>
                          <a:rPr lang="en-US" altLang="en-US" sz="1600" i="1">
                            <a:solidFill>
                              <a:srgbClr val="222222"/>
                            </a:solidFill>
                            <a:latin typeface="Cambria Math" panose="02040503050406030204" pitchFamily="18" charset="0"/>
                          </a:rPr>
                        </m:ctrlPr>
                      </m:sSubSupPr>
                      <m:e>
                        <m:r>
                          <m:rPr>
                            <m:sty m:val="p"/>
                          </m:rPr>
                          <a:rPr lang="en-US" altLang="en-US" sz="1600">
                            <a:solidFill>
                              <a:srgbClr val="222222"/>
                            </a:solidFill>
                            <a:latin typeface="Cambria Math" panose="02040503050406030204" pitchFamily="18" charset="0"/>
                            <a:ea typeface="Cambria Math" panose="02040503050406030204" pitchFamily="18" charset="0"/>
                          </a:rPr>
                          <m:t>σ</m:t>
                        </m:r>
                        <m:d>
                          <m:dPr>
                            <m:ctrlPr>
                              <a:rPr lang="en-US" altLang="en-US" sz="1600" i="1">
                                <a:solidFill>
                                  <a:srgbClr val="222222"/>
                                </a:solidFill>
                                <a:latin typeface="Cambria Math" panose="02040503050406030204" pitchFamily="18" charset="0"/>
                                <a:ea typeface="Cambria Math" panose="02040503050406030204" pitchFamily="18" charset="0"/>
                              </a:rPr>
                            </m:ctrlPr>
                          </m:dPr>
                          <m:e>
                            <m:r>
                              <m:rPr>
                                <m:sty m:val="p"/>
                              </m:rPr>
                              <a:rPr lang="en-US" altLang="en-US" sz="1600">
                                <a:solidFill>
                                  <a:srgbClr val="222222"/>
                                </a:solidFill>
                                <a:latin typeface="Cambria Math" panose="02040503050406030204" pitchFamily="18" charset="0"/>
                                <a:ea typeface="Cambria Math" panose="02040503050406030204" pitchFamily="18" charset="0"/>
                              </a:rPr>
                              <m:t>nCh</m:t>
                            </m:r>
                          </m:e>
                        </m:d>
                      </m:e>
                      <m:sub>
                        <m:r>
                          <m:rPr>
                            <m:sty m:val="p"/>
                          </m:rPr>
                          <a:rPr lang="en-US" altLang="en-US" sz="1600">
                            <a:solidFill>
                              <a:srgbClr val="222222"/>
                            </a:solidFill>
                            <a:latin typeface="Cambria Math" panose="02040503050406030204" pitchFamily="18" charset="0"/>
                          </a:rPr>
                          <m:t>spatial</m:t>
                        </m:r>
                      </m:sub>
                      <m:sup>
                        <m:r>
                          <m:rPr>
                            <m:sty m:val="p"/>
                          </m:rPr>
                          <a:rPr lang="en-US" altLang="en-US" sz="1600">
                            <a:solidFill>
                              <a:srgbClr val="222222"/>
                            </a:solidFill>
                            <a:latin typeface="Cambria Math" panose="02040503050406030204" pitchFamily="18" charset="0"/>
                          </a:rPr>
                          <m:t>BM</m:t>
                        </m:r>
                      </m:sup>
                    </m:sSubSup>
                  </m:oMath>
                </a14:m>
                <a:r>
                  <a:rPr lang="en-US" sz="1600" dirty="0" smtClean="0"/>
                  <a:t> value can be use to compute V_NEDT </a:t>
                </a:r>
                <a:r>
                  <a:rPr lang="en-US" sz="1600" dirty="0"/>
                  <a:t>threshold values </a:t>
                </a:r>
                <a:r>
                  <a:rPr lang="en-US" sz="1600" dirty="0" smtClean="0"/>
                  <a:t>using recent instrument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𝑁𝐸</m:t>
                        </m:r>
                        <m:r>
                          <m:rPr>
                            <m:sty m:val="p"/>
                          </m:rPr>
                          <a:rPr lang="el-GR" sz="1600" i="1">
                            <a:latin typeface="Cambria Math" panose="02040503050406030204" pitchFamily="18" charset="0"/>
                            <a:ea typeface="Cambria Math" panose="02040503050406030204" pitchFamily="18" charset="0"/>
                          </a:rPr>
                          <m:t>Δ</m:t>
                        </m:r>
                        <m:r>
                          <a:rPr lang="en-US" sz="1600" i="1">
                            <a:latin typeface="Cambria Math" panose="02040503050406030204" pitchFamily="18" charset="0"/>
                            <a:ea typeface="Cambria Math" panose="02040503050406030204" pitchFamily="18" charset="0"/>
                          </a:rPr>
                          <m:t>𝑇</m:t>
                        </m:r>
                      </m:e>
                    </m:acc>
                  </m:oMath>
                </a14:m>
                <a:r>
                  <a:rPr lang="en-US" sz="1600" dirty="0"/>
                  <a:t> </a:t>
                </a:r>
                <a:r>
                  <a:rPr lang="en-US" sz="1600" dirty="0" smtClean="0"/>
                  <a:t>values.</a:t>
                </a:r>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258066" y="994634"/>
                <a:ext cx="11813383" cy="1966500"/>
              </a:xfrm>
              <a:prstGeom prst="rect">
                <a:avLst/>
              </a:prstGeom>
              <a:blipFill>
                <a:blip r:embed="rId2"/>
                <a:stretch>
                  <a:fillRect l="-258" t="-619" b="-30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00491" y="3281977"/>
                <a:ext cx="4578818" cy="727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𝜎</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sub>
                          <m:r>
                            <a:rPr lang="en-US" sz="1600" i="1">
                              <a:latin typeface="Cambria Math" panose="02040503050406030204" pitchFamily="18" charset="0"/>
                              <a:ea typeface="Cambria Math" panose="02040503050406030204" pitchFamily="18" charset="0"/>
                            </a:rPr>
                            <m:t>𝑠𝑝𝑎𝑡𝑖𝑎𝑙</m:t>
                          </m:r>
                        </m:sub>
                        <m:sup>
                          <m:r>
                            <a:rPr lang="en-US" sz="1600" i="1">
                              <a:latin typeface="Cambria Math" panose="02040503050406030204" pitchFamily="18" charset="0"/>
                              <a:ea typeface="Cambria Math" panose="02040503050406030204" pitchFamily="18" charset="0"/>
                            </a:rPr>
                            <m:t>𝐵𝑀</m:t>
                          </m:r>
                        </m:sup>
                      </m:sSubSup>
                      <m:r>
                        <a:rPr lang="en-US" sz="1600" b="0" i="1" smtClean="0">
                          <a:latin typeface="Cambria Math" panose="02040503050406030204" pitchFamily="18" charset="0"/>
                          <a:ea typeface="Cambria Math" panose="02040503050406030204" pitchFamily="18" charset="0"/>
                        </a:rPr>
                        <m:t>=</m:t>
                      </m:r>
                      <m:rad>
                        <m:radPr>
                          <m:degHide m:val="on"/>
                          <m:ctrlPr>
                            <a:rPr lang="en-US" sz="1600" b="0" i="1" smtClean="0">
                              <a:latin typeface="Cambria Math" panose="02040503050406030204" pitchFamily="18" charset="0"/>
                              <a:ea typeface="Cambria Math" panose="02040503050406030204" pitchFamily="18" charset="0"/>
                            </a:rPr>
                          </m:ctrlPr>
                        </m:radPr>
                        <m:deg/>
                        <m:e>
                          <m:r>
                            <a:rPr lang="en-US" sz="1600" i="1">
                              <a:latin typeface="Cambria Math" panose="02040503050406030204" pitchFamily="18" charset="0"/>
                              <a:ea typeface="Cambria Math" panose="02040503050406030204" pitchFamily="18" charset="0"/>
                            </a:rPr>
                            <m:t>100</m:t>
                          </m:r>
                          <m:f>
                            <m:fPr>
                              <m:ctrlPr>
                                <a:rPr lang="en-US" sz="1600" i="1" smtClean="0">
                                  <a:latin typeface="Cambria Math" panose="02040503050406030204" pitchFamily="18" charset="0"/>
                                  <a:ea typeface="Cambria Math" panose="02040503050406030204" pitchFamily="18" charset="0"/>
                                </a:rPr>
                              </m:ctrlPr>
                            </m:fPr>
                            <m:num>
                              <m:sSup>
                                <m:sSupPr>
                                  <m:ctrlPr>
                                    <a:rPr lang="en-US" sz="1600" i="1" smtClean="0">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𝑁𝐸</m:t>
                                  </m:r>
                                  <m:r>
                                    <m:rPr>
                                      <m:sty m:val="p"/>
                                    </m:rPr>
                                    <a:rPr lang="el-GR" sz="1600" i="1">
                                      <a:latin typeface="Cambria Math" panose="02040503050406030204" pitchFamily="18" charset="0"/>
                                      <a:ea typeface="Cambria Math" panose="02040503050406030204" pitchFamily="18" charset="0"/>
                                    </a:rPr>
                                    <m:t>Δ</m:t>
                                  </m:r>
                                  <m:r>
                                    <a:rPr lang="en-US" sz="1600" i="1">
                                      <a:latin typeface="Cambria Math" panose="02040503050406030204" pitchFamily="18" charset="0"/>
                                      <a:ea typeface="Cambria Math" panose="02040503050406030204" pitchFamily="18" charset="0"/>
                                    </a:rPr>
                                    <m:t>𝑇</m:t>
                                  </m:r>
                                  <m:d>
                                    <m:dPr>
                                      <m:ctrlPr>
                                        <a:rPr lang="en-US" sz="160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𝑛𝐶h</m:t>
                                      </m:r>
                                    </m:e>
                                  </m:d>
                                </m:e>
                                <m:sup>
                                  <m:r>
                                    <a:rPr lang="en-US" sz="1600" b="0" i="1" smtClean="0">
                                      <a:latin typeface="Cambria Math" panose="02040503050406030204" pitchFamily="18" charset="0"/>
                                      <a:ea typeface="Cambria Math" panose="02040503050406030204" pitchFamily="18" charset="0"/>
                                    </a:rPr>
                                    <m:t>2</m:t>
                                  </m:r>
                                </m:sup>
                              </m:sSup>
                            </m:num>
                            <m:den>
                              <m:sSubSup>
                                <m:sSubSupPr>
                                  <m:ctrlPr>
                                    <a:rPr lang="en-US" sz="1600" i="1" smtClean="0">
                                      <a:latin typeface="Cambria Math" panose="02040503050406030204" pitchFamily="18" charset="0"/>
                                      <a:ea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𝑉</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sub>
                                  <m:r>
                                    <a:rPr lang="en-US" sz="1600" i="1">
                                      <a:latin typeface="Cambria Math" panose="02040503050406030204" pitchFamily="18" charset="0"/>
                                      <a:ea typeface="Cambria Math" panose="02040503050406030204" pitchFamily="18" charset="0"/>
                                    </a:rPr>
                                    <m:t>𝑁𝐸</m:t>
                                  </m:r>
                                  <m:r>
                                    <m:rPr>
                                      <m:sty m:val="p"/>
                                    </m:rPr>
                                    <a:rPr lang="el-GR" sz="1600" i="1">
                                      <a:latin typeface="Cambria Math" panose="02040503050406030204" pitchFamily="18" charset="0"/>
                                      <a:ea typeface="Cambria Math" panose="02040503050406030204" pitchFamily="18" charset="0"/>
                                    </a:rPr>
                                    <m:t>Δ</m:t>
                                  </m:r>
                                  <m:r>
                                    <a:rPr lang="en-US" sz="1600" i="1">
                                      <a:latin typeface="Cambria Math" panose="02040503050406030204" pitchFamily="18" charset="0"/>
                                      <a:ea typeface="Cambria Math" panose="02040503050406030204" pitchFamily="18" charset="0"/>
                                    </a:rPr>
                                    <m:t>𝑇</m:t>
                                  </m:r>
                                </m:sub>
                                <m:sup>
                                  <m:r>
                                    <a:rPr lang="en-US" sz="1600" b="0" i="1" smtClean="0">
                                      <a:latin typeface="Cambria Math" panose="02040503050406030204" pitchFamily="18" charset="0"/>
                                      <a:ea typeface="Cambria Math" panose="02040503050406030204" pitchFamily="18" charset="0"/>
                                    </a:rPr>
                                    <m:t>𝐵𝑀</m:t>
                                  </m:r>
                                </m:sup>
                              </m:sSubSup>
                            </m:den>
                          </m:f>
                          <m:r>
                            <a:rPr lang="en-US" sz="1600" b="0" i="1" smtClean="0">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𝑁𝐸</m:t>
                              </m:r>
                              <m:r>
                                <m:rPr>
                                  <m:sty m:val="p"/>
                                </m:rPr>
                                <a:rPr lang="el-GR" sz="1600" i="1">
                                  <a:latin typeface="Cambria Math" panose="02040503050406030204" pitchFamily="18" charset="0"/>
                                  <a:ea typeface="Cambria Math" panose="02040503050406030204" pitchFamily="18" charset="0"/>
                                </a:rPr>
                                <m:t>Δ</m:t>
                              </m:r>
                              <m:r>
                                <a:rPr lang="en-US" sz="1600" i="1">
                                  <a:latin typeface="Cambria Math" panose="02040503050406030204" pitchFamily="18" charset="0"/>
                                  <a:ea typeface="Cambria Math" panose="02040503050406030204" pitchFamily="18" charset="0"/>
                                </a:rPr>
                                <m:t>𝑇</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sup>
                              <m:r>
                                <a:rPr lang="en-US" sz="1600" i="1">
                                  <a:latin typeface="Cambria Math" panose="02040503050406030204" pitchFamily="18" charset="0"/>
                                  <a:ea typeface="Cambria Math" panose="02040503050406030204" pitchFamily="18" charset="0"/>
                                </a:rPr>
                                <m:t>2</m:t>
                              </m:r>
                            </m:sup>
                          </m:sSup>
                        </m:e>
                      </m:rad>
                    </m:oMath>
                  </m:oMathPara>
                </a14:m>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3700491" y="3281977"/>
                <a:ext cx="4578818" cy="727507"/>
              </a:xfrm>
              <a:prstGeom prst="rect">
                <a:avLst/>
              </a:prstGeom>
              <a:blipFill>
                <a:blip r:embed="rId3"/>
                <a:stretch>
                  <a:fillRect/>
                </a:stretch>
              </a:blipFill>
            </p:spPr>
            <p:txBody>
              <a:bodyPr/>
              <a:lstStyle/>
              <a:p>
                <a:r>
                  <a:rPr lang="en-US">
                    <a:noFill/>
                  </a:rPr>
                  <a:t> </a:t>
                </a:r>
              </a:p>
            </p:txBody>
          </p:sp>
        </mc:Fallback>
      </mc:AlternateContent>
      <p:sp>
        <p:nvSpPr>
          <p:cNvPr id="3" name="Rectangle 2"/>
          <p:cNvSpPr/>
          <p:nvPr/>
        </p:nvSpPr>
        <p:spPr>
          <a:xfrm>
            <a:off x="164600" y="5804177"/>
            <a:ext cx="11906849" cy="861774"/>
          </a:xfrm>
          <a:prstGeom prst="rect">
            <a:avLst/>
          </a:prstGeom>
        </p:spPr>
        <p:txBody>
          <a:bodyPr wrap="square">
            <a:spAutoFit/>
          </a:bodyPr>
          <a:lstStyle/>
          <a:p>
            <a:r>
              <a:rPr lang="en-US" sz="1000" dirty="0"/>
              <a:t>Roberto </a:t>
            </a:r>
            <a:r>
              <a:rPr lang="en-US" sz="1000" dirty="0" err="1"/>
              <a:t>Bonsignori</a:t>
            </a:r>
            <a:r>
              <a:rPr lang="en-US" sz="1000" dirty="0"/>
              <a:t>, "The Microwave Humidity Sounder (MHS): </a:t>
            </a:r>
            <a:r>
              <a:rPr lang="en-US" sz="1000" dirty="0" smtClean="0"/>
              <a:t>in-orbit performance </a:t>
            </a:r>
            <a:r>
              <a:rPr lang="en-US" sz="1000" dirty="0"/>
              <a:t>assessment," Proc. SPIE 6744, Sensors, Systems, and </a:t>
            </a:r>
            <a:r>
              <a:rPr lang="en-US" sz="1000" dirty="0" smtClean="0"/>
              <a:t>Next-Generation </a:t>
            </a:r>
            <a:r>
              <a:rPr lang="en-US" sz="1000" dirty="0"/>
              <a:t>Satellites XI, 67440A (17 October 2007); </a:t>
            </a:r>
            <a:r>
              <a:rPr lang="en-US" sz="1000" dirty="0" smtClean="0"/>
              <a:t>DOI: 10.1117/12.737986</a:t>
            </a:r>
          </a:p>
          <a:p>
            <a:r>
              <a:rPr lang="en-US" sz="1000" dirty="0" smtClean="0"/>
              <a:t>Robert A. Iacovazzi, Jr. and C. Cao, 2008: Reducing Uncertainties of SNO-Estimated </a:t>
            </a:r>
            <a:r>
              <a:rPr lang="en-US" sz="1000" dirty="0" err="1" smtClean="0"/>
              <a:t>Intersatellite</a:t>
            </a:r>
            <a:r>
              <a:rPr lang="en-US" sz="1000" dirty="0" smtClean="0"/>
              <a:t> AMSU-A Brightness Temperature Biases for Surface-Sensitive Channels, Journal of Atmospheric and Ocean Technology, Vol. 25, 1048-1054; DOI:10.1175/2007/JTECHA1020.1</a:t>
            </a:r>
          </a:p>
          <a:p>
            <a:r>
              <a:rPr lang="en-US" sz="1000" dirty="0"/>
              <a:t>Robert A. Iacovazzi, Jr. and C. Cao, 2007: Quantifying EOS Aqua and NOAA POES AMSU-A Brightness Temperature Biases for Weather and Climate Applications Utilizing the SNO Method, Journal of Atmospheric and Ocean Technology, Vol. 24, 1895-1909; </a:t>
            </a:r>
            <a:r>
              <a:rPr lang="en-US" sz="1000" dirty="0" smtClean="0"/>
              <a:t>DOI:10.1175/JTECH2095.1</a:t>
            </a:r>
            <a:endParaRPr lang="en-US" sz="1000" dirty="0"/>
          </a:p>
        </p:txBody>
      </p:sp>
      <p:sp>
        <p:nvSpPr>
          <p:cNvPr id="12" name="TextBox 11"/>
          <p:cNvSpPr txBox="1"/>
          <p:nvPr/>
        </p:nvSpPr>
        <p:spPr>
          <a:xfrm>
            <a:off x="1250066" y="190500"/>
            <a:ext cx="9479668" cy="461665"/>
          </a:xfrm>
          <a:prstGeom prst="rect">
            <a:avLst/>
          </a:prstGeom>
          <a:noFill/>
        </p:spPr>
        <p:txBody>
          <a:bodyPr wrap="square" rtlCol="0">
            <a:spAutoFit/>
          </a:bodyPr>
          <a:lstStyle/>
          <a:p>
            <a:r>
              <a:rPr lang="en-US" sz="2400" dirty="0" smtClean="0"/>
              <a:t>Screening Techniques for SNO Individual ATMS-AMSU/MHS Data Matchups  </a:t>
            </a:r>
            <a:endParaRPr lang="en-US" sz="2400" dirty="0"/>
          </a:p>
        </p:txBody>
      </p:sp>
    </p:spTree>
    <p:extLst>
      <p:ext uri="{BB962C8B-B14F-4D97-AF65-F5344CB8AC3E}">
        <p14:creationId xmlns:p14="http://schemas.microsoft.com/office/powerpoint/2010/main" val="5686351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1"/>
              <p:cNvSpPr>
                <a:spLocks noChangeArrowheads="1"/>
              </p:cNvSpPr>
              <p:nvPr/>
            </p:nvSpPr>
            <p:spPr bwMode="auto">
              <a:xfrm>
                <a:off x="238123" y="858053"/>
                <a:ext cx="11759800" cy="887359"/>
              </a:xfrm>
              <a:prstGeom prst="rect">
                <a:avLst/>
              </a:prstGeom>
              <a:solidFill>
                <a:srgbClr val="FFFFFF"/>
              </a:solidFill>
              <a:ln>
                <a:noFill/>
              </a:ln>
              <a:effectLst/>
              <a:extLs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b="1" dirty="0">
                    <a:latin typeface="+mn-lt"/>
                  </a:rPr>
                  <a:t>B</a:t>
                </a:r>
                <a:r>
                  <a:rPr lang="en-US" sz="1600" b="1" dirty="0" smtClean="0">
                    <a:latin typeface="+mn-lt"/>
                  </a:rPr>
                  <a:t>) </a:t>
                </a:r>
                <a:r>
                  <a:rPr lang="en-US" sz="1600" dirty="0" smtClean="0">
                    <a:latin typeface="+mn-lt"/>
                  </a:rPr>
                  <a:t>Computing </a:t>
                </a:r>
                <a:r>
                  <a:rPr lang="en-US" sz="1600" dirty="0">
                    <a:latin typeface="+mn-lt"/>
                  </a:rPr>
                  <a:t>the </a:t>
                </a:r>
                <a:r>
                  <a:rPr lang="en-US" altLang="en-US" sz="1600" dirty="0">
                    <a:latin typeface="+mn-lt"/>
                  </a:rPr>
                  <a:t>(V_NEDT) Threshold</a:t>
                </a:r>
                <a:endParaRPr lang="en-US" sz="1600" dirty="0">
                  <a:latin typeface="+mn-lt"/>
                </a:endParaRPr>
              </a:p>
              <a:p>
                <a:pPr lvl="0"/>
                <a:r>
                  <a:rPr kumimoji="0" lang="en-US" altLang="en-US" sz="1600" b="0" i="0" u="none" strike="noStrike" cap="none" normalizeH="0" baseline="0" dirty="0" smtClean="0">
                    <a:ln>
                      <a:noFill/>
                    </a:ln>
                    <a:solidFill>
                      <a:srgbClr val="222222"/>
                    </a:solidFill>
                    <a:effectLst/>
                    <a:latin typeface="+mn-lt"/>
                  </a:rPr>
                  <a:t>The V_NEDT Threshold (</a:t>
                </a:r>
                <a14:m>
                  <m:oMath xmlns:m="http://schemas.openxmlformats.org/officeDocument/2006/math">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𝑉</m:t>
                        </m:r>
                        <m:d>
                          <m:dPr>
                            <m:ctrlPr>
                              <a:rPr lang="en-US" sz="160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𝑛𝐶h</m:t>
                            </m:r>
                          </m:e>
                        </m:d>
                      </m:e>
                      <m:sub>
                        <m:r>
                          <a:rPr lang="en-US" sz="1600" i="1">
                            <a:latin typeface="Cambria Math" panose="02040503050406030204" pitchFamily="18" charset="0"/>
                          </a:rPr>
                          <m:t>𝑁𝐸</m:t>
                        </m:r>
                        <m:r>
                          <a:rPr lang="en-US" sz="1600" b="0" i="1" smtClean="0">
                            <a:latin typeface="Cambria Math" panose="02040503050406030204" pitchFamily="18" charset="0"/>
                          </a:rPr>
                          <m:t>𝐷</m:t>
                        </m:r>
                        <m:r>
                          <a:rPr lang="en-US" sz="1600" i="1">
                            <a:latin typeface="Cambria Math" panose="02040503050406030204" pitchFamily="18" charset="0"/>
                            <a:ea typeface="Cambria Math" panose="02040503050406030204" pitchFamily="18" charset="0"/>
                          </a:rPr>
                          <m:t>𝑇</m:t>
                        </m:r>
                      </m:sub>
                      <m:sup>
                        <m:r>
                          <a:rPr lang="en-US" sz="1600" i="1">
                            <a:latin typeface="Cambria Math" panose="02040503050406030204" pitchFamily="18" charset="0"/>
                            <a:ea typeface="Cambria Math" panose="02040503050406030204" pitchFamily="18" charset="0"/>
                          </a:rPr>
                          <m:t>𝑇</m:t>
                        </m:r>
                        <m:r>
                          <a:rPr lang="en-US" sz="1600" i="1">
                            <a:latin typeface="Cambria Math" panose="02040503050406030204" pitchFamily="18" charset="0"/>
                            <a:ea typeface="Cambria Math" panose="02040503050406030204" pitchFamily="18" charset="0"/>
                          </a:rPr>
                          <m:t>_</m:t>
                        </m:r>
                        <m:r>
                          <a:rPr lang="en-US" sz="1600" i="1">
                            <a:latin typeface="Cambria Math" panose="02040503050406030204" pitchFamily="18" charset="0"/>
                            <a:ea typeface="Cambria Math" panose="02040503050406030204" pitchFamily="18" charset="0"/>
                          </a:rPr>
                          <m:t>𝐻𝑂𝐿𝐷</m:t>
                        </m:r>
                      </m:sup>
                    </m:sSubSup>
                  </m:oMath>
                </a14:m>
                <a:r>
                  <a:rPr kumimoji="0" lang="en-US" altLang="en-US" sz="1600" b="0" i="0" u="none" strike="noStrike" cap="none" normalizeH="0" baseline="0" dirty="0" smtClean="0">
                    <a:ln>
                      <a:noFill/>
                    </a:ln>
                    <a:solidFill>
                      <a:srgbClr val="222222"/>
                    </a:solidFill>
                    <a:effectLst/>
                    <a:latin typeface="+mn-lt"/>
                  </a:rPr>
                  <a:t>) can be computed for each instrument channel</a:t>
                </a:r>
                <a:r>
                  <a:rPr kumimoji="0" lang="en-US" altLang="en-US" sz="1600" b="0" i="0" u="none" strike="noStrike" cap="none" normalizeH="0" dirty="0" smtClean="0">
                    <a:ln>
                      <a:noFill/>
                    </a:ln>
                    <a:solidFill>
                      <a:srgbClr val="222222"/>
                    </a:solidFill>
                    <a:effectLst/>
                    <a:latin typeface="+mn-lt"/>
                  </a:rPr>
                  <a:t> based on </a:t>
                </a:r>
                <a14:m>
                  <m:oMath xmlns:m="http://schemas.openxmlformats.org/officeDocument/2006/math">
                    <m:sSubSup>
                      <m:sSubSupPr>
                        <m:ctrlPr>
                          <a:rPr kumimoji="0" lang="en-US" altLang="en-US" sz="1600" b="0" i="1" u="none" strike="noStrike" cap="none" normalizeH="0" smtClean="0">
                            <a:ln>
                              <a:noFill/>
                            </a:ln>
                            <a:solidFill>
                              <a:srgbClr val="222222"/>
                            </a:solidFill>
                            <a:effectLst/>
                            <a:latin typeface="Cambria Math" panose="02040503050406030204" pitchFamily="18" charset="0"/>
                          </a:rPr>
                        </m:ctrlPr>
                      </m:sSubSupPr>
                      <m:e>
                        <m:r>
                          <a:rPr kumimoji="0" lang="en-US" altLang="en-US" sz="1600" b="0" i="1" u="none" strike="noStrike" cap="none" normalizeH="0" smtClean="0">
                            <a:ln>
                              <a:noFill/>
                            </a:ln>
                            <a:solidFill>
                              <a:srgbClr val="222222"/>
                            </a:solidFill>
                            <a:effectLst/>
                            <a:latin typeface="Cambria Math" panose="02040503050406030204" pitchFamily="18" charset="0"/>
                            <a:ea typeface="Cambria Math" panose="02040503050406030204" pitchFamily="18" charset="0"/>
                          </a:rPr>
                          <m:t>𝜎</m:t>
                        </m:r>
                        <m:d>
                          <m:dPr>
                            <m:ctrlPr>
                              <a:rPr kumimoji="0" lang="en-US" altLang="en-US" sz="1600" b="0" i="1" u="none" strike="noStrike" cap="none" normalizeH="0" smtClean="0">
                                <a:ln>
                                  <a:noFill/>
                                </a:ln>
                                <a:solidFill>
                                  <a:srgbClr val="222222"/>
                                </a:solidFill>
                                <a:effectLst/>
                                <a:latin typeface="Cambria Math" panose="02040503050406030204" pitchFamily="18" charset="0"/>
                                <a:ea typeface="Cambria Math" panose="02040503050406030204" pitchFamily="18" charset="0"/>
                              </a:rPr>
                            </m:ctrlPr>
                          </m:dPr>
                          <m:e>
                            <m:r>
                              <a:rPr kumimoji="0" lang="en-US" altLang="en-US" sz="1600" b="0" i="1" u="none" strike="noStrike" cap="none" normalizeH="0" smtClean="0">
                                <a:ln>
                                  <a:noFill/>
                                </a:ln>
                                <a:solidFill>
                                  <a:srgbClr val="222222"/>
                                </a:solidFill>
                                <a:effectLst/>
                                <a:latin typeface="Cambria Math" panose="02040503050406030204" pitchFamily="18" charset="0"/>
                                <a:ea typeface="Cambria Math" panose="02040503050406030204" pitchFamily="18" charset="0"/>
                              </a:rPr>
                              <m:t>𝑛𝐶h</m:t>
                            </m:r>
                          </m:e>
                        </m:d>
                      </m:e>
                      <m:sub>
                        <m:r>
                          <a:rPr kumimoji="0" lang="en-US" altLang="en-US" sz="1600" b="0" i="1" u="none" strike="noStrike" cap="none" normalizeH="0" smtClean="0">
                            <a:ln>
                              <a:noFill/>
                            </a:ln>
                            <a:solidFill>
                              <a:srgbClr val="222222"/>
                            </a:solidFill>
                            <a:effectLst/>
                            <a:latin typeface="Cambria Math" panose="02040503050406030204" pitchFamily="18" charset="0"/>
                          </a:rPr>
                          <m:t>𝑠𝑝𝑎𝑡𝑖𝑎𝑙</m:t>
                        </m:r>
                      </m:sub>
                      <m:sup>
                        <m:r>
                          <a:rPr kumimoji="0" lang="en-US" altLang="en-US" sz="1600" b="0" i="1" u="none" strike="noStrike" cap="none" normalizeH="0" smtClean="0">
                            <a:ln>
                              <a:noFill/>
                            </a:ln>
                            <a:solidFill>
                              <a:srgbClr val="222222"/>
                            </a:solidFill>
                            <a:effectLst/>
                            <a:latin typeface="Cambria Math" panose="02040503050406030204" pitchFamily="18" charset="0"/>
                          </a:rPr>
                          <m:t>𝐵𝑀</m:t>
                        </m:r>
                      </m:sup>
                    </m:sSubSup>
                  </m:oMath>
                </a14:m>
                <a:r>
                  <a:rPr lang="en-US" sz="1600" dirty="0" smtClean="0">
                    <a:latin typeface="+mn-lt"/>
                  </a:rPr>
                  <a:t>, well as the most recent 10-day average instrument noise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𝑁𝐸</m:t>
                        </m:r>
                        <m:r>
                          <a:rPr lang="en-US" sz="1600" b="0" i="1" smtClean="0">
                            <a:latin typeface="Cambria Math" panose="02040503050406030204" pitchFamily="18" charset="0"/>
                          </a:rPr>
                          <m:t>𝐷</m:t>
                        </m:r>
                        <m:r>
                          <a:rPr lang="en-US" sz="1600" i="1">
                            <a:latin typeface="Cambria Math" panose="02040503050406030204" pitchFamily="18" charset="0"/>
                            <a:ea typeface="Cambria Math" panose="02040503050406030204" pitchFamily="18" charset="0"/>
                          </a:rPr>
                          <m:t>𝑇</m:t>
                        </m:r>
                        <m:d>
                          <m:dPr>
                            <m:ctrlPr>
                              <a:rPr lang="en-US" sz="160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𝑛𝐶h</m:t>
                            </m:r>
                          </m:e>
                        </m:d>
                      </m:e>
                    </m:acc>
                  </m:oMath>
                </a14:m>
                <a:r>
                  <a:rPr lang="en-US" sz="1600" dirty="0" smtClean="0">
                    <a:latin typeface="+mn-lt"/>
                  </a:rPr>
                  <a:t>) for that channel. This can be expressed as</a:t>
                </a:r>
                <a:r>
                  <a:rPr lang="en-US" altLang="en-US" sz="1600" dirty="0" smtClean="0">
                    <a:solidFill>
                      <a:srgbClr val="222222"/>
                    </a:solidFill>
                    <a:latin typeface="+mn-lt"/>
                  </a:rPr>
                  <a:t>:</a:t>
                </a:r>
                <a:endParaRPr kumimoji="0" lang="en-US" altLang="en-US" sz="1600" b="0" i="0" u="none" strike="noStrike" cap="none" normalizeH="0" baseline="0" dirty="0" smtClean="0">
                  <a:ln>
                    <a:noFill/>
                  </a:ln>
                  <a:solidFill>
                    <a:schemeClr val="tx1"/>
                  </a:solidFill>
                  <a:effectLst/>
                  <a:latin typeface="+mn-lt"/>
                </a:endParaRPr>
              </a:p>
            </p:txBody>
          </p:sp>
        </mc:Choice>
        <mc:Fallback xmlns="">
          <p:sp>
            <p:nvSpPr>
              <p:cNvPr id="4" name="Rectangle 1"/>
              <p:cNvSpPr>
                <a:spLocks noRot="1" noChangeAspect="1" noMove="1" noResize="1" noEditPoints="1" noAdjustHandles="1" noChangeArrowheads="1" noChangeShapeType="1" noTextEdit="1"/>
              </p:cNvSpPr>
              <p:nvPr/>
            </p:nvSpPr>
            <p:spPr bwMode="auto">
              <a:xfrm>
                <a:off x="238123" y="858053"/>
                <a:ext cx="11759800" cy="887359"/>
              </a:xfrm>
              <a:prstGeom prst="rect">
                <a:avLst/>
              </a:prstGeom>
              <a:blipFill>
                <a:blip r:embed="rId3"/>
                <a:stretch>
                  <a:fillRect l="-259" t="-2069" b="-8966"/>
                </a:stretch>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444366" y="1750773"/>
                <a:ext cx="5050678" cy="6842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ea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𝑉</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sub>
                          <m:r>
                            <a:rPr lang="en-US" sz="1600" i="1">
                              <a:latin typeface="Cambria Math" panose="02040503050406030204" pitchFamily="18" charset="0"/>
                            </a:rPr>
                            <m:t>𝑁𝐸</m:t>
                          </m:r>
                          <m:r>
                            <a:rPr lang="en-US" sz="1600" b="0" i="1" smtClean="0">
                              <a:latin typeface="Cambria Math" panose="02040503050406030204" pitchFamily="18" charset="0"/>
                            </a:rPr>
                            <m:t>𝐷</m:t>
                          </m:r>
                          <m:r>
                            <a:rPr lang="en-US" sz="1600" i="1">
                              <a:latin typeface="Cambria Math" panose="02040503050406030204" pitchFamily="18" charset="0"/>
                              <a:ea typeface="Cambria Math" panose="02040503050406030204" pitchFamily="18" charset="0"/>
                            </a:rPr>
                            <m:t>𝑇</m:t>
                          </m:r>
                        </m:sub>
                        <m:sup>
                          <m:r>
                            <a:rPr lang="en-US" sz="1600" b="0" i="1" smtClean="0">
                              <a:latin typeface="Cambria Math" panose="02040503050406030204" pitchFamily="18" charset="0"/>
                              <a:ea typeface="Cambria Math" panose="02040503050406030204" pitchFamily="18" charset="0"/>
                            </a:rPr>
                            <m:t>𝑇</m:t>
                          </m:r>
                          <m:r>
                            <a:rPr lang="en-US" sz="1600" b="0" i="1" smtClean="0">
                              <a:latin typeface="Cambria Math" panose="02040503050406030204" pitchFamily="18" charset="0"/>
                              <a:ea typeface="Cambria Math" panose="02040503050406030204" pitchFamily="18" charset="0"/>
                            </a:rPr>
                            <m:t>_</m:t>
                          </m:r>
                          <m:r>
                            <a:rPr lang="en-US" sz="1600" b="0" i="1" smtClean="0">
                              <a:latin typeface="Cambria Math" panose="02040503050406030204" pitchFamily="18" charset="0"/>
                              <a:ea typeface="Cambria Math" panose="02040503050406030204" pitchFamily="18" charset="0"/>
                            </a:rPr>
                            <m:t>𝐻𝑂𝐿𝐷</m:t>
                          </m:r>
                        </m:sup>
                      </m:sSubSup>
                      <m:r>
                        <a:rPr lang="en-US" sz="1600" b="0" i="1" smtClean="0">
                          <a:latin typeface="Cambria Math" panose="02040503050406030204" pitchFamily="18" charset="0"/>
                          <a:ea typeface="Cambria Math" panose="02040503050406030204" pitchFamily="18" charset="0"/>
                        </a:rPr>
                        <m:t>=100</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sSup>
                                <m:sSupPr>
                                  <m:ctrlPr>
                                    <a:rPr lang="en-US" sz="1600" b="0" i="1" smtClean="0">
                                      <a:latin typeface="Cambria Math" panose="02040503050406030204" pitchFamily="18" charset="0"/>
                                      <a:ea typeface="Cambria Math" panose="02040503050406030204" pitchFamily="18" charset="0"/>
                                    </a:rPr>
                                  </m:ctrlPr>
                                </m:sSupPr>
                                <m:e>
                                  <m:acc>
                                    <m:accPr>
                                      <m:chr m:val="̅"/>
                                      <m:ctrlPr>
                                        <a:rPr lang="en-US" sz="1600" b="0" i="1" smtClean="0">
                                          <a:latin typeface="Cambria Math" panose="02040503050406030204" pitchFamily="18" charset="0"/>
                                          <a:ea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𝑁𝐸</m:t>
                                      </m:r>
                                      <m:r>
                                        <a:rPr lang="en-US" sz="1600" b="0" i="1" smtClean="0">
                                          <a:latin typeface="Cambria Math" panose="02040503050406030204" pitchFamily="18" charset="0"/>
                                          <a:ea typeface="Cambria Math" panose="02040503050406030204" pitchFamily="18" charset="0"/>
                                        </a:rPr>
                                        <m:t>𝐷</m:t>
                                      </m:r>
                                      <m:r>
                                        <a:rPr lang="en-US" sz="1600" i="1">
                                          <a:latin typeface="Cambria Math" panose="02040503050406030204" pitchFamily="18" charset="0"/>
                                          <a:ea typeface="Cambria Math" panose="02040503050406030204" pitchFamily="18" charset="0"/>
                                        </a:rPr>
                                        <m:t>𝑇</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acc>
                                </m:e>
                                <m:sup>
                                  <m:r>
                                    <a:rPr lang="en-US" sz="1600" b="0" i="1" smtClean="0">
                                      <a:latin typeface="Cambria Math" panose="02040503050406030204" pitchFamily="18" charset="0"/>
                                      <a:ea typeface="Cambria Math" panose="02040503050406030204" pitchFamily="18" charset="0"/>
                                    </a:rPr>
                                    <m:t>2</m:t>
                                  </m:r>
                                </m:sup>
                              </m:sSup>
                            </m:num>
                            <m:den>
                              <m:d>
                                <m:dPr>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sSubSup>
                                        <m:sSubSupPr>
                                          <m:ctrlPr>
                                            <a:rPr lang="en-US" altLang="en-US" sz="1600" i="1">
                                              <a:solidFill>
                                                <a:srgbClr val="222222"/>
                                              </a:solidFill>
                                              <a:latin typeface="Cambria Math" panose="02040503050406030204" pitchFamily="18" charset="0"/>
                                            </a:rPr>
                                          </m:ctrlPr>
                                        </m:sSubSupPr>
                                        <m:e>
                                          <m:r>
                                            <a:rPr lang="en-US" altLang="en-US" sz="1600" i="1">
                                              <a:solidFill>
                                                <a:srgbClr val="222222"/>
                                              </a:solidFill>
                                              <a:latin typeface="Cambria Math" panose="02040503050406030204" pitchFamily="18" charset="0"/>
                                              <a:ea typeface="Cambria Math" panose="02040503050406030204" pitchFamily="18" charset="0"/>
                                            </a:rPr>
                                            <m:t>𝜎</m:t>
                                          </m:r>
                                          <m:d>
                                            <m:dPr>
                                              <m:ctrlPr>
                                                <a:rPr lang="en-US" altLang="en-US" sz="1600" i="1" smtClean="0">
                                                  <a:solidFill>
                                                    <a:srgbClr val="222222"/>
                                                  </a:solidFill>
                                                  <a:latin typeface="Cambria Math" panose="02040503050406030204" pitchFamily="18" charset="0"/>
                                                  <a:ea typeface="Cambria Math" panose="02040503050406030204" pitchFamily="18" charset="0"/>
                                                </a:rPr>
                                              </m:ctrlPr>
                                            </m:dPr>
                                            <m:e>
                                              <m:r>
                                                <a:rPr lang="en-US" altLang="en-US" sz="1600" b="0" i="1" smtClean="0">
                                                  <a:solidFill>
                                                    <a:srgbClr val="222222"/>
                                                  </a:solidFill>
                                                  <a:latin typeface="Cambria Math" panose="02040503050406030204" pitchFamily="18" charset="0"/>
                                                  <a:ea typeface="Cambria Math" panose="02040503050406030204" pitchFamily="18" charset="0"/>
                                                </a:rPr>
                                                <m:t>𝑛𝐶h</m:t>
                                              </m:r>
                                            </m:e>
                                          </m:d>
                                        </m:e>
                                        <m:sub>
                                          <m:r>
                                            <a:rPr lang="en-US" altLang="en-US" sz="1600" i="1">
                                              <a:solidFill>
                                                <a:srgbClr val="222222"/>
                                              </a:solidFill>
                                              <a:latin typeface="Cambria Math" panose="02040503050406030204" pitchFamily="18" charset="0"/>
                                            </a:rPr>
                                            <m:t>𝑠𝑝𝑎𝑡𝑖𝑎𝑙</m:t>
                                          </m:r>
                                        </m:sub>
                                        <m:sup>
                                          <m:r>
                                            <a:rPr lang="en-US" altLang="en-US" sz="1600" i="1">
                                              <a:solidFill>
                                                <a:srgbClr val="222222"/>
                                              </a:solidFill>
                                              <a:latin typeface="Cambria Math" panose="02040503050406030204" pitchFamily="18" charset="0"/>
                                            </a:rPr>
                                            <m:t>𝐵𝑀</m:t>
                                          </m:r>
                                        </m:sup>
                                      </m:sSubSup>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acc>
                                        <m:accPr>
                                          <m:chr m:val="̅"/>
                                          <m:ctrlPr>
                                            <a:rPr lang="en-US" sz="1600" i="1">
                                              <a:latin typeface="Cambria Math" panose="02040503050406030204" pitchFamily="18" charset="0"/>
                                              <a:ea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𝑁𝐸</m:t>
                                          </m:r>
                                          <m:r>
                                            <a:rPr lang="en-US" sz="1600" b="0" i="1" smtClean="0">
                                              <a:latin typeface="Cambria Math" panose="02040503050406030204" pitchFamily="18" charset="0"/>
                                              <a:ea typeface="Cambria Math" panose="02040503050406030204" pitchFamily="18" charset="0"/>
                                            </a:rPr>
                                            <m:t>𝐷</m:t>
                                          </m:r>
                                          <m:r>
                                            <a:rPr lang="en-US" sz="1600" i="1">
                                              <a:latin typeface="Cambria Math" panose="02040503050406030204" pitchFamily="18" charset="0"/>
                                              <a:ea typeface="Cambria Math" panose="02040503050406030204" pitchFamily="18" charset="0"/>
                                            </a:rPr>
                                            <m:t>𝑇</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acc>
                                    </m:e>
                                    <m:sup>
                                      <m:r>
                                        <a:rPr lang="en-US" sz="1600" i="1">
                                          <a:latin typeface="Cambria Math" panose="02040503050406030204" pitchFamily="18" charset="0"/>
                                          <a:ea typeface="Cambria Math" panose="02040503050406030204" pitchFamily="18" charset="0"/>
                                        </a:rPr>
                                        <m:t>2</m:t>
                                      </m:r>
                                    </m:sup>
                                  </m:sSup>
                                </m:e>
                              </m:d>
                            </m:den>
                          </m:f>
                        </m:e>
                      </m:d>
                    </m:oMath>
                  </m:oMathPara>
                </a14:m>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3444366" y="1750773"/>
                <a:ext cx="5050678" cy="68429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258441" y="2463337"/>
                <a:ext cx="11759800" cy="863698"/>
              </a:xfrm>
              <a:prstGeom prst="rect">
                <a:avLst/>
              </a:prstGeom>
              <a:solidFill>
                <a:srgbClr val="FFFFFF"/>
              </a:solidFill>
              <a:ln>
                <a:noFill/>
              </a:ln>
              <a:effectLst/>
              <a:extLs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b="1" dirty="0">
                    <a:latin typeface="+mn-lt"/>
                  </a:rPr>
                  <a:t>C</a:t>
                </a:r>
                <a:r>
                  <a:rPr lang="en-US" sz="1600" b="1" dirty="0" smtClean="0">
                    <a:latin typeface="+mn-lt"/>
                  </a:rPr>
                  <a:t>) </a:t>
                </a:r>
                <a:r>
                  <a:rPr lang="en-US" sz="1600" dirty="0" smtClean="0">
                    <a:latin typeface="+mn-lt"/>
                  </a:rPr>
                  <a:t>Computing the Actual Scene </a:t>
                </a:r>
                <a:r>
                  <a:rPr lang="en-US" altLang="en-US" sz="1600" dirty="0" smtClean="0">
                    <a:latin typeface="+mn-lt"/>
                  </a:rPr>
                  <a:t>V_NEDT</a:t>
                </a:r>
              </a:p>
              <a:p>
                <a:r>
                  <a:rPr kumimoji="0" lang="en-US" altLang="en-US" sz="1600" b="0" i="0" u="none" strike="noStrike" cap="none" normalizeH="0" baseline="0" dirty="0" smtClean="0">
                    <a:ln>
                      <a:noFill/>
                    </a:ln>
                    <a:solidFill>
                      <a:srgbClr val="222222"/>
                    </a:solidFill>
                    <a:effectLst/>
                    <a:latin typeface="+mn-lt"/>
                  </a:rPr>
                  <a:t>The local* V_NEDT value (</a:t>
                </a:r>
                <a14:m>
                  <m:oMath xmlns:m="http://schemas.openxmlformats.org/officeDocument/2006/math">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𝑉</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sub>
                        <m:r>
                          <a:rPr lang="en-US" sz="1600" i="1">
                            <a:latin typeface="Cambria Math" panose="02040503050406030204" pitchFamily="18" charset="0"/>
                          </a:rPr>
                          <m:t>𝑁𝐸</m:t>
                        </m:r>
                        <m:r>
                          <a:rPr lang="en-US" sz="1600" b="0" i="1" smtClean="0">
                            <a:latin typeface="Cambria Math" panose="02040503050406030204" pitchFamily="18" charset="0"/>
                          </a:rPr>
                          <m:t>𝐷</m:t>
                        </m:r>
                        <m:r>
                          <a:rPr lang="en-US" sz="1600" i="1">
                            <a:latin typeface="Cambria Math" panose="02040503050406030204" pitchFamily="18" charset="0"/>
                            <a:ea typeface="Cambria Math" panose="02040503050406030204" pitchFamily="18" charset="0"/>
                          </a:rPr>
                          <m:t>𝑇</m:t>
                        </m:r>
                      </m:sub>
                      <m:sup>
                        <m:r>
                          <a:rPr lang="en-US" sz="1600" i="1">
                            <a:latin typeface="Cambria Math" panose="02040503050406030204" pitchFamily="18" charset="0"/>
                            <a:ea typeface="Cambria Math" panose="02040503050406030204" pitchFamily="18" charset="0"/>
                          </a:rPr>
                          <m:t>𝑙𝑜𝑐𝑎𝑙</m:t>
                        </m:r>
                      </m:sup>
                    </m:sSubSup>
                  </m:oMath>
                </a14:m>
                <a:r>
                  <a:rPr kumimoji="0" lang="en-US" altLang="en-US" sz="1600" b="0" i="0" u="none" strike="noStrike" cap="none" normalizeH="0" baseline="0" dirty="0" smtClean="0">
                    <a:ln>
                      <a:noFill/>
                    </a:ln>
                    <a:solidFill>
                      <a:srgbClr val="222222"/>
                    </a:solidFill>
                    <a:effectLst/>
                    <a:latin typeface="+mn-lt"/>
                  </a:rPr>
                  <a:t>) can be computed for each instrument channel</a:t>
                </a:r>
                <a:r>
                  <a:rPr kumimoji="0" lang="en-US" altLang="en-US" sz="1600" b="0" i="0" u="none" strike="noStrike" cap="none" normalizeH="0" dirty="0" smtClean="0">
                    <a:ln>
                      <a:noFill/>
                    </a:ln>
                    <a:solidFill>
                      <a:srgbClr val="222222"/>
                    </a:solidFill>
                    <a:effectLst/>
                    <a:latin typeface="+mn-lt"/>
                  </a:rPr>
                  <a:t> based on </a:t>
                </a:r>
                <a14:m>
                  <m:oMath xmlns:m="http://schemas.openxmlformats.org/officeDocument/2006/math">
                    <m:d>
                      <m:dPr>
                        <m:ctrlPr>
                          <a:rPr kumimoji="0" lang="en-US" altLang="en-US" sz="1600" b="0" i="1" u="none" strike="noStrike" cap="none" normalizeH="0" smtClean="0">
                            <a:ln>
                              <a:noFill/>
                            </a:ln>
                            <a:solidFill>
                              <a:srgbClr val="222222"/>
                            </a:solidFill>
                            <a:effectLst/>
                            <a:latin typeface="Cambria Math" panose="02040503050406030204" pitchFamily="18" charset="0"/>
                          </a:rPr>
                        </m:ctrlPr>
                      </m:dPr>
                      <m:e>
                        <m:sSub>
                          <m:sSubPr>
                            <m:ctrlPr>
                              <a:rPr kumimoji="0" lang="en-US" altLang="en-US" sz="1600" b="0" i="1" u="none" strike="noStrike" cap="none" normalizeH="0" smtClean="0">
                                <a:ln>
                                  <a:noFill/>
                                </a:ln>
                                <a:solidFill>
                                  <a:srgbClr val="222222"/>
                                </a:solidFill>
                                <a:effectLst/>
                                <a:latin typeface="Cambria Math" panose="02040503050406030204" pitchFamily="18" charset="0"/>
                              </a:rPr>
                            </m:ctrlPr>
                          </m:sSubPr>
                          <m:e>
                            <m:r>
                              <a:rPr kumimoji="0" lang="en-US" altLang="en-US" sz="1600" b="0" i="1" u="none" strike="noStrike" cap="none" normalizeH="0" smtClean="0">
                                <a:ln>
                                  <a:noFill/>
                                </a:ln>
                                <a:solidFill>
                                  <a:srgbClr val="222222"/>
                                </a:solidFill>
                                <a:effectLst/>
                                <a:latin typeface="Cambria Math" panose="02040503050406030204" pitchFamily="18" charset="0"/>
                                <a:ea typeface="Cambria Math" panose="02040503050406030204" pitchFamily="18" charset="0"/>
                              </a:rPr>
                              <m:t>𝜎</m:t>
                            </m:r>
                          </m:e>
                          <m:sub>
                            <m:r>
                              <a:rPr kumimoji="0" lang="en-US" altLang="en-US" sz="1600" b="0" i="1" u="none" strike="noStrike" cap="none" normalizeH="0" smtClean="0">
                                <a:ln>
                                  <a:noFill/>
                                </a:ln>
                                <a:solidFill>
                                  <a:srgbClr val="222222"/>
                                </a:solidFill>
                                <a:effectLst/>
                                <a:latin typeface="Cambria Math" panose="02040503050406030204" pitchFamily="18" charset="0"/>
                              </a:rPr>
                              <m:t>𝑙𝑜𝑐𝑎𝑙</m:t>
                            </m:r>
                          </m:sub>
                        </m:sSub>
                      </m:e>
                    </m:d>
                  </m:oMath>
                </a14:m>
                <a:r>
                  <a:rPr lang="en-US" sz="1600" dirty="0" smtClean="0">
                    <a:latin typeface="+mn-lt"/>
                  </a:rPr>
                  <a:t>, well as the most recent 10-day average instrument noise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𝑁𝐸</m:t>
                        </m:r>
                        <m:r>
                          <m:rPr>
                            <m:sty m:val="p"/>
                          </m:rPr>
                          <a:rPr lang="el-GR" sz="1600" i="1">
                            <a:latin typeface="Cambria Math" panose="02040503050406030204" pitchFamily="18" charset="0"/>
                            <a:ea typeface="Cambria Math" panose="02040503050406030204" pitchFamily="18" charset="0"/>
                          </a:rPr>
                          <m:t>Δ</m:t>
                        </m:r>
                        <m:r>
                          <a:rPr lang="en-US" sz="1600" i="1">
                            <a:latin typeface="Cambria Math" panose="02040503050406030204" pitchFamily="18" charset="0"/>
                            <a:ea typeface="Cambria Math" panose="02040503050406030204" pitchFamily="18" charset="0"/>
                          </a:rPr>
                          <m:t>𝑇</m:t>
                        </m:r>
                        <m:d>
                          <m:dPr>
                            <m:ctrlPr>
                              <a:rPr lang="en-US" sz="160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𝑛𝐶h</m:t>
                            </m:r>
                          </m:e>
                        </m:d>
                      </m:e>
                    </m:acc>
                  </m:oMath>
                </a14:m>
                <a:r>
                  <a:rPr lang="en-US" sz="1600" dirty="0" smtClean="0">
                    <a:latin typeface="+mn-lt"/>
                  </a:rPr>
                  <a:t>) for that channel. This can be expressed as</a:t>
                </a:r>
                <a:r>
                  <a:rPr lang="en-US" altLang="en-US" sz="1600" dirty="0" smtClean="0">
                    <a:solidFill>
                      <a:srgbClr val="222222"/>
                    </a:solidFill>
                    <a:latin typeface="+mn-lt"/>
                  </a:rPr>
                  <a:t>:</a:t>
                </a:r>
                <a:endParaRPr kumimoji="0" lang="en-US" altLang="en-US" sz="1600" b="0" i="0" u="none" strike="noStrike" cap="none" normalizeH="0" baseline="0" dirty="0" smtClean="0">
                  <a:ln>
                    <a:noFill/>
                  </a:ln>
                  <a:solidFill>
                    <a:schemeClr val="tx1"/>
                  </a:solidFill>
                  <a:effectLst/>
                  <a:latin typeface="+mn-lt"/>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258441" y="2463337"/>
                <a:ext cx="11759800" cy="863698"/>
              </a:xfrm>
              <a:prstGeom prst="rect">
                <a:avLst/>
              </a:prstGeom>
              <a:blipFill>
                <a:blip r:embed="rId5"/>
                <a:stretch>
                  <a:fillRect l="-259" t="-1408" b="-8451"/>
                </a:stretch>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104553" y="3360696"/>
                <a:ext cx="3150799" cy="5747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ea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𝑉</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sub>
                          <m:r>
                            <a:rPr lang="en-US" sz="1600" i="1">
                              <a:latin typeface="Cambria Math" panose="02040503050406030204" pitchFamily="18" charset="0"/>
                            </a:rPr>
                            <m:t>𝑁𝐸</m:t>
                          </m:r>
                          <m:r>
                            <a:rPr lang="en-US" sz="1600" b="0" i="1" smtClean="0">
                              <a:latin typeface="Cambria Math" panose="02040503050406030204" pitchFamily="18" charset="0"/>
                            </a:rPr>
                            <m:t>𝐷</m:t>
                          </m:r>
                          <m:r>
                            <a:rPr lang="en-US" sz="1600" i="1">
                              <a:latin typeface="Cambria Math" panose="02040503050406030204" pitchFamily="18" charset="0"/>
                              <a:ea typeface="Cambria Math" panose="02040503050406030204" pitchFamily="18" charset="0"/>
                            </a:rPr>
                            <m:t>𝑇</m:t>
                          </m:r>
                        </m:sub>
                        <m:sup>
                          <m:r>
                            <a:rPr lang="en-US" sz="1600" b="0" i="1" smtClean="0">
                              <a:latin typeface="Cambria Math" panose="02040503050406030204" pitchFamily="18" charset="0"/>
                              <a:ea typeface="Cambria Math" panose="02040503050406030204" pitchFamily="18" charset="0"/>
                            </a:rPr>
                            <m:t>𝑙𝑜𝑐𝑎𝑙</m:t>
                          </m:r>
                        </m:sup>
                      </m:sSubSup>
                      <m:r>
                        <a:rPr lang="en-US" sz="1600" b="0" i="1" smtClean="0">
                          <a:latin typeface="Cambria Math" panose="02040503050406030204" pitchFamily="18" charset="0"/>
                          <a:ea typeface="Cambria Math" panose="02040503050406030204" pitchFamily="18" charset="0"/>
                        </a:rPr>
                        <m:t>=100</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sSup>
                                <m:sSupPr>
                                  <m:ctrlPr>
                                    <a:rPr lang="en-US" sz="1600" b="0" i="1" smtClean="0">
                                      <a:latin typeface="Cambria Math" panose="02040503050406030204" pitchFamily="18" charset="0"/>
                                      <a:ea typeface="Cambria Math" panose="02040503050406030204" pitchFamily="18" charset="0"/>
                                    </a:rPr>
                                  </m:ctrlPr>
                                </m:sSupPr>
                                <m:e>
                                  <m:acc>
                                    <m:accPr>
                                      <m:chr m:val="̅"/>
                                      <m:ctrlPr>
                                        <a:rPr lang="en-US" sz="1600" b="0" i="1" smtClean="0">
                                          <a:latin typeface="Cambria Math" panose="02040503050406030204" pitchFamily="18" charset="0"/>
                                          <a:ea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𝑁𝐸</m:t>
                                      </m:r>
                                      <m:r>
                                        <a:rPr lang="en-US" sz="1600" b="0" i="1" smtClean="0">
                                          <a:latin typeface="Cambria Math" panose="02040503050406030204" pitchFamily="18" charset="0"/>
                                          <a:ea typeface="Cambria Math" panose="02040503050406030204" pitchFamily="18" charset="0"/>
                                        </a:rPr>
                                        <m:t>𝐷</m:t>
                                      </m:r>
                                      <m:r>
                                        <a:rPr lang="en-US" sz="1600" i="1">
                                          <a:latin typeface="Cambria Math" panose="02040503050406030204" pitchFamily="18" charset="0"/>
                                          <a:ea typeface="Cambria Math" panose="02040503050406030204" pitchFamily="18" charset="0"/>
                                        </a:rPr>
                                        <m:t>𝑇</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acc>
                                </m:e>
                                <m:sup>
                                  <m:r>
                                    <a:rPr lang="en-US" sz="1600" b="0" i="1" smtClean="0">
                                      <a:latin typeface="Cambria Math" panose="02040503050406030204" pitchFamily="18" charset="0"/>
                                      <a:ea typeface="Cambria Math" panose="02040503050406030204" pitchFamily="18" charset="0"/>
                                    </a:rPr>
                                    <m:t>2</m:t>
                                  </m:r>
                                </m:sup>
                              </m:sSup>
                            </m:num>
                            <m:den>
                              <m:sSup>
                                <m:sSupPr>
                                  <m:ctrlPr>
                                    <a:rPr lang="en-US" sz="1600" i="1">
                                      <a:latin typeface="Cambria Math" panose="02040503050406030204" pitchFamily="18" charset="0"/>
                                      <a:ea typeface="Cambria Math" panose="02040503050406030204" pitchFamily="18" charset="0"/>
                                    </a:rPr>
                                  </m:ctrlPr>
                                </m:sSupPr>
                                <m:e>
                                  <m:sSub>
                                    <m:sSubPr>
                                      <m:ctrlPr>
                                        <a:rPr lang="en-US" altLang="en-US" sz="1600" i="1">
                                          <a:solidFill>
                                            <a:srgbClr val="222222"/>
                                          </a:solidFill>
                                          <a:latin typeface="Cambria Math" panose="02040503050406030204" pitchFamily="18" charset="0"/>
                                        </a:rPr>
                                      </m:ctrlPr>
                                    </m:sSubPr>
                                    <m:e>
                                      <m:r>
                                        <a:rPr lang="en-US" altLang="en-US" sz="1600" i="1">
                                          <a:solidFill>
                                            <a:srgbClr val="222222"/>
                                          </a:solidFill>
                                          <a:latin typeface="Cambria Math" panose="02040503050406030204" pitchFamily="18" charset="0"/>
                                          <a:ea typeface="Cambria Math" panose="02040503050406030204" pitchFamily="18" charset="0"/>
                                        </a:rPr>
                                        <m:t>𝜎</m:t>
                                      </m:r>
                                    </m:e>
                                    <m:sub>
                                      <m:r>
                                        <a:rPr lang="en-US" altLang="en-US" sz="1600" i="1">
                                          <a:solidFill>
                                            <a:srgbClr val="222222"/>
                                          </a:solidFill>
                                          <a:latin typeface="Cambria Math" panose="02040503050406030204" pitchFamily="18" charset="0"/>
                                        </a:rPr>
                                        <m:t>𝑙𝑜𝑐𝑎𝑙</m:t>
                                      </m:r>
                                    </m:sub>
                                  </m:sSub>
                                  <m:d>
                                    <m:dPr>
                                      <m:ctrlPr>
                                        <a:rPr lang="en-US" altLang="en-US" sz="1600" i="1">
                                          <a:solidFill>
                                            <a:srgbClr val="222222"/>
                                          </a:solidFill>
                                          <a:latin typeface="Cambria Math" panose="02040503050406030204" pitchFamily="18" charset="0"/>
                                        </a:rPr>
                                      </m:ctrlPr>
                                    </m:dPr>
                                    <m:e>
                                      <m:r>
                                        <a:rPr lang="en-US" altLang="en-US" sz="1600" i="1">
                                          <a:solidFill>
                                            <a:srgbClr val="222222"/>
                                          </a:solidFill>
                                          <a:latin typeface="Cambria Math" panose="02040503050406030204" pitchFamily="18" charset="0"/>
                                        </a:rPr>
                                        <m:t>𝑛𝐶h</m:t>
                                      </m:r>
                                    </m:e>
                                  </m:d>
                                </m:e>
                                <m:sup>
                                  <m:r>
                                    <a:rPr lang="en-US" sz="1600" i="1">
                                      <a:latin typeface="Cambria Math" panose="02040503050406030204" pitchFamily="18" charset="0"/>
                                      <a:ea typeface="Cambria Math" panose="02040503050406030204" pitchFamily="18" charset="0"/>
                                    </a:rPr>
                                    <m:t>2</m:t>
                                  </m:r>
                                </m:sup>
                              </m:sSup>
                            </m:den>
                          </m:f>
                        </m:e>
                      </m:d>
                    </m:oMath>
                  </m:oMathPara>
                </a14:m>
                <a:endParaRPr lang="en-US"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104553" y="3360696"/>
                <a:ext cx="3150799" cy="574773"/>
              </a:xfrm>
              <a:prstGeom prst="rect">
                <a:avLst/>
              </a:prstGeom>
              <a:blipFill>
                <a:blip r:embed="rId6"/>
                <a:stretch>
                  <a:fillRect/>
                </a:stretch>
              </a:blipFill>
            </p:spPr>
            <p:txBody>
              <a:bodyPr/>
              <a:lstStyle/>
              <a:p>
                <a:r>
                  <a:rPr lang="en-US">
                    <a:noFill/>
                  </a:rPr>
                  <a:t> </a:t>
                </a:r>
              </a:p>
            </p:txBody>
          </p:sp>
        </mc:Fallback>
      </mc:AlternateContent>
      <p:sp>
        <p:nvSpPr>
          <p:cNvPr id="38" name="TextBox 37"/>
          <p:cNvSpPr txBox="1"/>
          <p:nvPr/>
        </p:nvSpPr>
        <p:spPr>
          <a:xfrm>
            <a:off x="6483124" y="5150263"/>
            <a:ext cx="285750" cy="369332"/>
          </a:xfrm>
          <a:prstGeom prst="rect">
            <a:avLst/>
          </a:prstGeom>
          <a:noFill/>
        </p:spPr>
        <p:txBody>
          <a:bodyPr wrap="square" rtlCol="0">
            <a:spAutoFit/>
          </a:bodyPr>
          <a:lstStyle/>
          <a:p>
            <a:r>
              <a:rPr lang="en-US" b="1" dirty="0" smtClean="0"/>
              <a:t>S</a:t>
            </a:r>
            <a:endParaRPr lang="en-US" b="1" dirty="0"/>
          </a:p>
        </p:txBody>
      </p:sp>
      <p:sp>
        <p:nvSpPr>
          <p:cNvPr id="46" name="Rectangle 1"/>
          <p:cNvSpPr>
            <a:spLocks noChangeArrowheads="1"/>
          </p:cNvSpPr>
          <p:nvPr/>
        </p:nvSpPr>
        <p:spPr bwMode="auto">
          <a:xfrm>
            <a:off x="237145" y="5191487"/>
            <a:ext cx="5527047" cy="156966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dirty="0" smtClean="0">
                <a:latin typeface="+mn-lt"/>
              </a:rPr>
              <a:t>*The definition of “local” is that for a given matchup pair of ATMS-AMSU/MHS antenna temperature data (S(0),O(0)), the nine AMSU/MHS field of view measurements comprised of the matched field of view, O(0), and its eight nearest-neighbor </a:t>
            </a:r>
            <a:r>
              <a:rPr lang="en-US" sz="1600" dirty="0">
                <a:latin typeface="+mn-lt"/>
              </a:rPr>
              <a:t>AMSU/MHS </a:t>
            </a:r>
            <a:r>
              <a:rPr lang="en-US" sz="1600" dirty="0" smtClean="0">
                <a:latin typeface="+mn-lt"/>
              </a:rPr>
              <a:t>field of views. This can be visualized with the aid of the figure to the right.</a:t>
            </a:r>
            <a:endParaRPr kumimoji="0" lang="en-US" altLang="en-US" sz="1600" b="0" i="0" u="none" strike="noStrike" cap="none" normalizeH="0" baseline="0" dirty="0" smtClean="0">
              <a:ln>
                <a:noFill/>
              </a:ln>
              <a:solidFill>
                <a:schemeClr val="tx1"/>
              </a:solidFill>
              <a:effectLst/>
              <a:latin typeface="+mn-lt"/>
            </a:endParaRPr>
          </a:p>
        </p:txBody>
      </p:sp>
      <p:sp>
        <p:nvSpPr>
          <p:cNvPr id="19" name="TextBox 18"/>
          <p:cNvSpPr txBox="1"/>
          <p:nvPr/>
        </p:nvSpPr>
        <p:spPr>
          <a:xfrm>
            <a:off x="7255352" y="5150263"/>
            <a:ext cx="285750" cy="369332"/>
          </a:xfrm>
          <a:prstGeom prst="rect">
            <a:avLst/>
          </a:prstGeom>
          <a:noFill/>
        </p:spPr>
        <p:txBody>
          <a:bodyPr wrap="square" rtlCol="0">
            <a:spAutoFit/>
          </a:bodyPr>
          <a:lstStyle/>
          <a:p>
            <a:r>
              <a:rPr lang="en-US" b="1" dirty="0" smtClean="0"/>
              <a:t>S</a:t>
            </a:r>
            <a:endParaRPr lang="en-US" b="1" dirty="0"/>
          </a:p>
        </p:txBody>
      </p:sp>
      <p:sp>
        <p:nvSpPr>
          <p:cNvPr id="20" name="TextBox 19"/>
          <p:cNvSpPr txBox="1"/>
          <p:nvPr/>
        </p:nvSpPr>
        <p:spPr>
          <a:xfrm>
            <a:off x="7994126" y="5150263"/>
            <a:ext cx="285750" cy="369332"/>
          </a:xfrm>
          <a:prstGeom prst="rect">
            <a:avLst/>
          </a:prstGeom>
          <a:noFill/>
        </p:spPr>
        <p:txBody>
          <a:bodyPr wrap="square" rtlCol="0">
            <a:spAutoFit/>
          </a:bodyPr>
          <a:lstStyle/>
          <a:p>
            <a:r>
              <a:rPr lang="en-US" b="1" dirty="0" smtClean="0"/>
              <a:t>S</a:t>
            </a:r>
            <a:endParaRPr lang="en-US" b="1" dirty="0"/>
          </a:p>
        </p:txBody>
      </p:sp>
      <p:sp>
        <p:nvSpPr>
          <p:cNvPr id="21" name="TextBox 20"/>
          <p:cNvSpPr txBox="1"/>
          <p:nvPr/>
        </p:nvSpPr>
        <p:spPr>
          <a:xfrm>
            <a:off x="6483124" y="5764400"/>
            <a:ext cx="285750" cy="369332"/>
          </a:xfrm>
          <a:prstGeom prst="rect">
            <a:avLst/>
          </a:prstGeom>
          <a:noFill/>
        </p:spPr>
        <p:txBody>
          <a:bodyPr wrap="square" rtlCol="0">
            <a:spAutoFit/>
          </a:bodyPr>
          <a:lstStyle/>
          <a:p>
            <a:r>
              <a:rPr lang="en-US" b="1" dirty="0" smtClean="0"/>
              <a:t>S</a:t>
            </a:r>
            <a:endParaRPr lang="en-US" b="1" dirty="0"/>
          </a:p>
        </p:txBody>
      </p:sp>
      <p:sp>
        <p:nvSpPr>
          <p:cNvPr id="22" name="TextBox 21"/>
          <p:cNvSpPr txBox="1"/>
          <p:nvPr/>
        </p:nvSpPr>
        <p:spPr>
          <a:xfrm>
            <a:off x="7162061" y="5764400"/>
            <a:ext cx="561296" cy="369332"/>
          </a:xfrm>
          <a:prstGeom prst="rect">
            <a:avLst/>
          </a:prstGeom>
          <a:noFill/>
        </p:spPr>
        <p:txBody>
          <a:bodyPr wrap="square" rtlCol="0">
            <a:spAutoFit/>
          </a:bodyPr>
          <a:lstStyle/>
          <a:p>
            <a:r>
              <a:rPr lang="en-US" b="1" dirty="0" smtClean="0"/>
              <a:t>S(0)</a:t>
            </a:r>
            <a:endParaRPr lang="en-US" b="1" dirty="0"/>
          </a:p>
        </p:txBody>
      </p:sp>
      <p:sp>
        <p:nvSpPr>
          <p:cNvPr id="23" name="TextBox 22"/>
          <p:cNvSpPr txBox="1"/>
          <p:nvPr/>
        </p:nvSpPr>
        <p:spPr>
          <a:xfrm>
            <a:off x="7994126" y="5764400"/>
            <a:ext cx="285750" cy="369332"/>
          </a:xfrm>
          <a:prstGeom prst="rect">
            <a:avLst/>
          </a:prstGeom>
          <a:noFill/>
        </p:spPr>
        <p:txBody>
          <a:bodyPr wrap="square" rtlCol="0">
            <a:spAutoFit/>
          </a:bodyPr>
          <a:lstStyle/>
          <a:p>
            <a:r>
              <a:rPr lang="en-US" b="1" dirty="0" smtClean="0"/>
              <a:t>S</a:t>
            </a:r>
            <a:endParaRPr lang="en-US" b="1" dirty="0"/>
          </a:p>
        </p:txBody>
      </p:sp>
      <p:sp>
        <p:nvSpPr>
          <p:cNvPr id="24" name="TextBox 23"/>
          <p:cNvSpPr txBox="1"/>
          <p:nvPr/>
        </p:nvSpPr>
        <p:spPr>
          <a:xfrm>
            <a:off x="6483124" y="6391815"/>
            <a:ext cx="285750" cy="369332"/>
          </a:xfrm>
          <a:prstGeom prst="rect">
            <a:avLst/>
          </a:prstGeom>
          <a:noFill/>
        </p:spPr>
        <p:txBody>
          <a:bodyPr wrap="square" rtlCol="0">
            <a:spAutoFit/>
          </a:bodyPr>
          <a:lstStyle/>
          <a:p>
            <a:r>
              <a:rPr lang="en-US" b="1" dirty="0" smtClean="0"/>
              <a:t>S</a:t>
            </a:r>
            <a:endParaRPr lang="en-US" b="1" dirty="0"/>
          </a:p>
        </p:txBody>
      </p:sp>
      <p:sp>
        <p:nvSpPr>
          <p:cNvPr id="25" name="TextBox 24"/>
          <p:cNvSpPr txBox="1"/>
          <p:nvPr/>
        </p:nvSpPr>
        <p:spPr>
          <a:xfrm>
            <a:off x="7255352" y="6391815"/>
            <a:ext cx="285750" cy="369332"/>
          </a:xfrm>
          <a:prstGeom prst="rect">
            <a:avLst/>
          </a:prstGeom>
          <a:noFill/>
        </p:spPr>
        <p:txBody>
          <a:bodyPr wrap="square" rtlCol="0">
            <a:spAutoFit/>
          </a:bodyPr>
          <a:lstStyle/>
          <a:p>
            <a:r>
              <a:rPr lang="en-US" b="1" dirty="0" smtClean="0"/>
              <a:t>S</a:t>
            </a:r>
            <a:endParaRPr lang="en-US" b="1" dirty="0"/>
          </a:p>
        </p:txBody>
      </p:sp>
      <p:sp>
        <p:nvSpPr>
          <p:cNvPr id="26" name="TextBox 25"/>
          <p:cNvSpPr txBox="1"/>
          <p:nvPr/>
        </p:nvSpPr>
        <p:spPr>
          <a:xfrm>
            <a:off x="7994126" y="6391815"/>
            <a:ext cx="285750" cy="369332"/>
          </a:xfrm>
          <a:prstGeom prst="rect">
            <a:avLst/>
          </a:prstGeom>
          <a:noFill/>
        </p:spPr>
        <p:txBody>
          <a:bodyPr wrap="square" rtlCol="0">
            <a:spAutoFit/>
          </a:bodyPr>
          <a:lstStyle/>
          <a:p>
            <a:r>
              <a:rPr lang="en-US" b="1" dirty="0" smtClean="0"/>
              <a:t>S</a:t>
            </a:r>
            <a:endParaRPr lang="en-US" b="1" dirty="0"/>
          </a:p>
        </p:txBody>
      </p:sp>
      <p:sp>
        <p:nvSpPr>
          <p:cNvPr id="27" name="TextBox 26"/>
          <p:cNvSpPr txBox="1"/>
          <p:nvPr/>
        </p:nvSpPr>
        <p:spPr>
          <a:xfrm>
            <a:off x="6928235" y="5506317"/>
            <a:ext cx="654233" cy="369332"/>
          </a:xfrm>
          <a:prstGeom prst="rect">
            <a:avLst/>
          </a:prstGeom>
          <a:noFill/>
        </p:spPr>
        <p:txBody>
          <a:bodyPr wrap="square" rtlCol="0">
            <a:spAutoFit/>
          </a:bodyPr>
          <a:lstStyle/>
          <a:p>
            <a:r>
              <a:rPr lang="en-US" b="1" dirty="0" smtClean="0"/>
              <a:t>O(0)</a:t>
            </a:r>
            <a:endParaRPr lang="en-US" b="1" dirty="0"/>
          </a:p>
        </p:txBody>
      </p:sp>
      <mc:AlternateContent xmlns:mc="http://schemas.openxmlformats.org/markup-compatibility/2006" xmlns:a14="http://schemas.microsoft.com/office/drawing/2010/main">
        <mc:Choice Requires="a14">
          <p:sp>
            <p:nvSpPr>
              <p:cNvPr id="18" name="Rectangle 1"/>
              <p:cNvSpPr>
                <a:spLocks noChangeArrowheads="1"/>
              </p:cNvSpPr>
              <p:nvPr/>
            </p:nvSpPr>
            <p:spPr bwMode="auto">
              <a:xfrm>
                <a:off x="258441" y="4255247"/>
                <a:ext cx="8329974" cy="374783"/>
              </a:xfrm>
              <a:prstGeom prst="rect">
                <a:avLst/>
              </a:prstGeom>
              <a:solidFill>
                <a:srgbClr val="FFFFFF"/>
              </a:solidFill>
              <a:ln>
                <a:noFill/>
              </a:ln>
              <a:effectLst/>
              <a:extLs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b="1" dirty="0" smtClean="0">
                    <a:latin typeface="+mn-lt"/>
                  </a:rPr>
                  <a:t>D) </a:t>
                </a:r>
                <a:r>
                  <a:rPr lang="en-US" sz="1600" dirty="0" smtClean="0">
                    <a:latin typeface="+mn-lt"/>
                  </a:rPr>
                  <a:t>If </a:t>
                </a:r>
                <a14:m>
                  <m:oMath xmlns:m="http://schemas.openxmlformats.org/officeDocument/2006/math">
                    <m:sSubSup>
                      <m:sSubSupPr>
                        <m:ctrlPr>
                          <a:rPr lang="en-US" sz="1600" i="1">
                            <a:latin typeface="Cambria Math" panose="02040503050406030204" pitchFamily="18" charset="0"/>
                            <a:ea typeface="Cambria Math" panose="02040503050406030204" pitchFamily="18" charset="0"/>
                          </a:rPr>
                        </m:ctrlPr>
                      </m:sSubSupPr>
                      <m:e>
                        <m:r>
                          <a:rPr lang="en-US" sz="1600" b="0" i="1">
                            <a:latin typeface="Cambria Math" panose="02040503050406030204" pitchFamily="18" charset="0"/>
                            <a:ea typeface="Cambria Math" panose="02040503050406030204" pitchFamily="18" charset="0"/>
                          </a:rPr>
                          <m:t>𝑉</m:t>
                        </m:r>
                        <m:d>
                          <m:dPr>
                            <m:ctrlPr>
                              <a:rPr lang="en-US" sz="1600" i="1">
                                <a:latin typeface="Cambria Math" panose="02040503050406030204" pitchFamily="18" charset="0"/>
                                <a:ea typeface="Cambria Math" panose="02040503050406030204" pitchFamily="18" charset="0"/>
                              </a:rPr>
                            </m:ctrlPr>
                          </m:dPr>
                          <m:e>
                            <m:r>
                              <a:rPr lang="en-US" sz="1600" b="0" i="1">
                                <a:latin typeface="Cambria Math" panose="02040503050406030204" pitchFamily="18" charset="0"/>
                                <a:ea typeface="Cambria Math" panose="02040503050406030204" pitchFamily="18" charset="0"/>
                              </a:rPr>
                              <m:t>𝑛𝐶h</m:t>
                            </m:r>
                          </m:e>
                        </m:d>
                      </m:e>
                      <m:sub>
                        <m:r>
                          <a:rPr lang="en-US" sz="1600" b="0" i="1">
                            <a:latin typeface="Cambria Math" panose="02040503050406030204" pitchFamily="18" charset="0"/>
                          </a:rPr>
                          <m:t>𝑁𝐸𝐷</m:t>
                        </m:r>
                        <m:r>
                          <a:rPr lang="en-US" sz="1600" b="0" i="1">
                            <a:latin typeface="Cambria Math" panose="02040503050406030204" pitchFamily="18" charset="0"/>
                            <a:ea typeface="Cambria Math" panose="02040503050406030204" pitchFamily="18" charset="0"/>
                          </a:rPr>
                          <m:t>𝑇</m:t>
                        </m:r>
                      </m:sub>
                      <m:sup>
                        <m:r>
                          <a:rPr lang="en-US" sz="1600" b="0" i="1">
                            <a:latin typeface="Cambria Math" panose="02040503050406030204" pitchFamily="18" charset="0"/>
                            <a:ea typeface="Cambria Math" panose="02040503050406030204" pitchFamily="18" charset="0"/>
                          </a:rPr>
                          <m:t>𝑙𝑜𝑐𝑎𝑙</m:t>
                        </m:r>
                      </m:sup>
                    </m:sSubSup>
                  </m:oMath>
                </a14:m>
                <a:r>
                  <a:rPr lang="en-US" altLang="en-US" sz="1600" dirty="0" smtClean="0">
                    <a:latin typeface="+mn-lt"/>
                  </a:rPr>
                  <a:t> is greater than </a:t>
                </a:r>
                <a14:m>
                  <m:oMath xmlns:m="http://schemas.openxmlformats.org/officeDocument/2006/math">
                    <m:sSubSup>
                      <m:sSubSupPr>
                        <m:ctrlPr>
                          <a:rPr lang="en-US" sz="1600" i="1">
                            <a:latin typeface="Cambria Math" panose="02040503050406030204" pitchFamily="18" charset="0"/>
                            <a:ea typeface="Cambria Math" panose="02040503050406030204" pitchFamily="18" charset="0"/>
                          </a:rPr>
                        </m:ctrlPr>
                      </m:sSubSupPr>
                      <m:e>
                        <m:r>
                          <a:rPr lang="en-US" sz="1600" b="0" i="1">
                            <a:latin typeface="Cambria Math" panose="02040503050406030204" pitchFamily="18" charset="0"/>
                            <a:ea typeface="Cambria Math" panose="02040503050406030204" pitchFamily="18" charset="0"/>
                          </a:rPr>
                          <m:t>𝑉</m:t>
                        </m:r>
                        <m:d>
                          <m:dPr>
                            <m:ctrlPr>
                              <a:rPr lang="en-US" sz="1600" i="1">
                                <a:latin typeface="Cambria Math" panose="02040503050406030204" pitchFamily="18" charset="0"/>
                                <a:ea typeface="Cambria Math" panose="02040503050406030204" pitchFamily="18" charset="0"/>
                              </a:rPr>
                            </m:ctrlPr>
                          </m:dPr>
                          <m:e>
                            <m:r>
                              <a:rPr lang="en-US" sz="1600" b="0" i="1">
                                <a:latin typeface="Cambria Math" panose="02040503050406030204" pitchFamily="18" charset="0"/>
                                <a:ea typeface="Cambria Math" panose="02040503050406030204" pitchFamily="18" charset="0"/>
                              </a:rPr>
                              <m:t>𝑛𝐶h</m:t>
                            </m:r>
                          </m:e>
                        </m:d>
                      </m:e>
                      <m:sub>
                        <m:r>
                          <a:rPr lang="en-US" sz="1600" b="0" i="1">
                            <a:latin typeface="Cambria Math" panose="02040503050406030204" pitchFamily="18" charset="0"/>
                          </a:rPr>
                          <m:t>𝑁𝐸𝐷</m:t>
                        </m:r>
                        <m:r>
                          <a:rPr lang="en-US" sz="1600" b="0" i="1">
                            <a:latin typeface="Cambria Math" panose="02040503050406030204" pitchFamily="18" charset="0"/>
                            <a:ea typeface="Cambria Math" panose="02040503050406030204" pitchFamily="18" charset="0"/>
                          </a:rPr>
                          <m:t>𝑇</m:t>
                        </m:r>
                      </m:sub>
                      <m:sup>
                        <m:r>
                          <a:rPr lang="en-US" sz="1600" b="0" i="1">
                            <a:latin typeface="Cambria Math" panose="02040503050406030204" pitchFamily="18" charset="0"/>
                            <a:ea typeface="Cambria Math" panose="02040503050406030204" pitchFamily="18" charset="0"/>
                          </a:rPr>
                          <m:t>𝑇</m:t>
                        </m:r>
                        <m:r>
                          <a:rPr lang="en-US" sz="1600" b="0" i="1">
                            <a:latin typeface="Cambria Math" panose="02040503050406030204" pitchFamily="18" charset="0"/>
                            <a:ea typeface="Cambria Math" panose="02040503050406030204" pitchFamily="18" charset="0"/>
                          </a:rPr>
                          <m:t>_</m:t>
                        </m:r>
                        <m:r>
                          <a:rPr lang="en-US" sz="1600" b="0" i="1">
                            <a:latin typeface="Cambria Math" panose="02040503050406030204" pitchFamily="18" charset="0"/>
                            <a:ea typeface="Cambria Math" panose="02040503050406030204" pitchFamily="18" charset="0"/>
                          </a:rPr>
                          <m:t>𝐻𝑂𝐿𝐷</m:t>
                        </m:r>
                      </m:sup>
                    </m:sSubSup>
                  </m:oMath>
                </a14:m>
                <a:r>
                  <a:rPr lang="en-US" altLang="en-US" sz="1600" dirty="0" smtClean="0">
                    <a:latin typeface="+mn-lt"/>
                  </a:rPr>
                  <a:t> then the SNO event matchup pair is retained</a:t>
                </a:r>
              </a:p>
            </p:txBody>
          </p:sp>
        </mc:Choice>
        <mc:Fallback xmlns="">
          <p:sp>
            <p:nvSpPr>
              <p:cNvPr id="18" name="Rectangle 1"/>
              <p:cNvSpPr>
                <a:spLocks noRot="1" noChangeAspect="1" noMove="1" noResize="1" noEditPoints="1" noAdjustHandles="1" noChangeArrowheads="1" noChangeShapeType="1" noTextEdit="1"/>
              </p:cNvSpPr>
              <p:nvPr/>
            </p:nvSpPr>
            <p:spPr bwMode="auto">
              <a:xfrm>
                <a:off x="258441" y="4255247"/>
                <a:ext cx="8329974" cy="374783"/>
              </a:xfrm>
              <a:prstGeom prst="rect">
                <a:avLst/>
              </a:prstGeom>
              <a:blipFill>
                <a:blip r:embed="rId7"/>
                <a:stretch>
                  <a:fillRect l="-366" b="-19355"/>
                </a:stretch>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8" name="TextBox 27"/>
          <p:cNvSpPr txBox="1"/>
          <p:nvPr/>
        </p:nvSpPr>
        <p:spPr>
          <a:xfrm>
            <a:off x="1250066" y="190500"/>
            <a:ext cx="9479668" cy="461665"/>
          </a:xfrm>
          <a:prstGeom prst="rect">
            <a:avLst/>
          </a:prstGeom>
          <a:noFill/>
        </p:spPr>
        <p:txBody>
          <a:bodyPr wrap="square" rtlCol="0">
            <a:spAutoFit/>
          </a:bodyPr>
          <a:lstStyle/>
          <a:p>
            <a:r>
              <a:rPr lang="en-US" sz="2400" dirty="0" smtClean="0"/>
              <a:t>Screening Techniques for SNO Individual ATMS-AMSU/MHS Data Matchups  </a:t>
            </a:r>
            <a:endParaRPr lang="en-US" sz="2400" dirty="0"/>
          </a:p>
        </p:txBody>
      </p:sp>
    </p:spTree>
    <p:extLst>
      <p:ext uri="{BB962C8B-B14F-4D97-AF65-F5344CB8AC3E}">
        <p14:creationId xmlns:p14="http://schemas.microsoft.com/office/powerpoint/2010/main" val="40124206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1"/>
              <p:cNvSpPr>
                <a:spLocks noChangeArrowheads="1"/>
              </p:cNvSpPr>
              <p:nvPr/>
            </p:nvSpPr>
            <p:spPr bwMode="auto">
              <a:xfrm>
                <a:off x="205959" y="880727"/>
                <a:ext cx="11953875" cy="1640257"/>
              </a:xfrm>
              <a:prstGeom prst="rect">
                <a:avLst/>
              </a:prstGeom>
              <a:solidFill>
                <a:srgbClr val="FFFFFF"/>
              </a:solidFill>
              <a:ln>
                <a:noFill/>
              </a:ln>
              <a:effectLst/>
              <a:extLs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000" b="1" dirty="0" smtClean="0">
                    <a:solidFill>
                      <a:srgbClr val="222222"/>
                    </a:solidFill>
                    <a:latin typeface="+mn-lt"/>
                  </a:rPr>
                  <a:t>2) </a:t>
                </a:r>
                <a:r>
                  <a:rPr lang="en-US" altLang="en-US" sz="2000" b="1" dirty="0">
                    <a:solidFill>
                      <a:srgbClr val="222222"/>
                    </a:solidFill>
                    <a:latin typeface="+mn-lt"/>
                  </a:rPr>
                  <a:t>ATMS-AMSU/MHS Data Match-up </a:t>
                </a:r>
                <a:r>
                  <a:rPr lang="en-US" altLang="en-US" sz="2000" b="1" dirty="0" smtClean="0">
                    <a:solidFill>
                      <a:srgbClr val="222222"/>
                    </a:solidFill>
                    <a:latin typeface="+mn-lt"/>
                  </a:rPr>
                  <a:t>Ta Threshold </a:t>
                </a:r>
                <a14:m>
                  <m:oMath xmlns:m="http://schemas.openxmlformats.org/officeDocument/2006/math">
                    <m:sSubSup>
                      <m:sSubSupPr>
                        <m:ctrlPr>
                          <a:rPr lang="en-US" sz="2000" i="1">
                            <a:latin typeface="Cambria Math" panose="02040503050406030204" pitchFamily="18" charset="0"/>
                            <a:ea typeface="Cambria Math" panose="02040503050406030204" pitchFamily="18" charset="0"/>
                          </a:rPr>
                        </m:ctrlPr>
                      </m:sSubSupPr>
                      <m:e>
                        <m:r>
                          <m:rPr>
                            <m:sty m:val="p"/>
                          </m:rPr>
                          <a:rPr lang="el-GR" sz="2000" i="1">
                            <a:latin typeface="Cambria Math" panose="02040503050406030204" pitchFamily="18" charset="0"/>
                            <a:ea typeface="Cambria Math" panose="02040503050406030204" pitchFamily="18" charset="0"/>
                          </a:rPr>
                          <m:t>Δ</m:t>
                        </m:r>
                        <m:r>
                          <a:rPr lang="en-US" sz="2000" i="1">
                            <a:latin typeface="Cambria Math" panose="02040503050406030204" pitchFamily="18" charset="0"/>
                            <a:ea typeface="Cambria Math" panose="02040503050406030204" pitchFamily="18" charset="0"/>
                          </a:rPr>
                          <m:t>𝑇</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𝑛𝐶h</m:t>
                            </m:r>
                          </m:e>
                        </m:d>
                      </m:e>
                      <m:sub>
                        <m:r>
                          <a:rPr lang="en-US" sz="2000" i="1">
                            <a:latin typeface="Cambria Math" panose="02040503050406030204" pitchFamily="18" charset="0"/>
                            <a:ea typeface="Cambria Math" panose="02040503050406030204" pitchFamily="18" charset="0"/>
                          </a:rPr>
                          <m:t>𝑏</m:t>
                        </m:r>
                      </m:sub>
                      <m:sup>
                        <m:r>
                          <a:rPr lang="en-US" sz="2000" i="1">
                            <a:latin typeface="Cambria Math" panose="02040503050406030204" pitchFamily="18" charset="0"/>
                            <a:ea typeface="Cambria Math" panose="02040503050406030204" pitchFamily="18" charset="0"/>
                          </a:rPr>
                          <m:t>𝑇</m:t>
                        </m:r>
                        <m:r>
                          <a:rPr lang="en-US" sz="2000" i="1">
                            <a:latin typeface="Cambria Math" panose="02040503050406030204" pitchFamily="18" charset="0"/>
                            <a:ea typeface="Cambria Math" panose="02040503050406030204" pitchFamily="18" charset="0"/>
                          </a:rPr>
                          <m:t>_</m:t>
                        </m:r>
                        <m:r>
                          <a:rPr lang="en-US" sz="2000" i="1">
                            <a:latin typeface="Cambria Math" panose="02040503050406030204" pitchFamily="18" charset="0"/>
                            <a:ea typeface="Cambria Math" panose="02040503050406030204" pitchFamily="18" charset="0"/>
                          </a:rPr>
                          <m:t>𝐻𝑂𝐿𝐷</m:t>
                        </m:r>
                      </m:sup>
                    </m:sSubSup>
                  </m:oMath>
                </a14:m>
                <a:r>
                  <a:rPr lang="en-US" altLang="en-US" sz="2000" b="1" dirty="0" smtClean="0">
                    <a:solidFill>
                      <a:srgbClr val="222222"/>
                    </a:solidFill>
                    <a:latin typeface="+mn-lt"/>
                  </a:rPr>
                  <a:t> Relative to the SNO Event Mean Ta Bias </a:t>
                </a:r>
              </a:p>
              <a:p>
                <a:pPr lvl="0"/>
                <a:endParaRPr lang="en-US" altLang="en-US" sz="1600" b="1" i="1" dirty="0" smtClean="0">
                  <a:solidFill>
                    <a:srgbClr val="222222"/>
                  </a:solidFill>
                  <a:latin typeface="+mn-lt"/>
                </a:endParaRPr>
              </a:p>
              <a:p>
                <a:pPr lvl="0"/>
                <a:r>
                  <a:rPr lang="en-US" altLang="en-US" sz="1600" b="1" dirty="0" smtClean="0">
                    <a:solidFill>
                      <a:srgbClr val="222222"/>
                    </a:solidFill>
                    <a:latin typeface="+mn-lt"/>
                  </a:rPr>
                  <a:t>Parameter</a:t>
                </a:r>
                <a:r>
                  <a:rPr kumimoji="0" lang="en-US" altLang="en-US" sz="1600" b="1" u="none" strike="noStrike" cap="none" normalizeH="0" baseline="0" dirty="0" smtClean="0">
                    <a:ln>
                      <a:noFill/>
                    </a:ln>
                    <a:solidFill>
                      <a:srgbClr val="222222"/>
                    </a:solidFill>
                    <a:effectLst/>
                    <a:latin typeface="+mn-lt"/>
                  </a:rPr>
                  <a:t>)</a:t>
                </a:r>
                <a:r>
                  <a:rPr kumimoji="0" lang="en-US" altLang="en-US" sz="1600" b="1" i="1" u="none" strike="noStrike" cap="none" normalizeH="0" baseline="0" dirty="0" smtClean="0">
                    <a:ln>
                      <a:noFill/>
                    </a:ln>
                    <a:solidFill>
                      <a:srgbClr val="222222"/>
                    </a:solidFill>
                    <a:effectLst/>
                    <a:latin typeface="+mn-lt"/>
                  </a:rPr>
                  <a:t> Channel-Dependent</a:t>
                </a:r>
                <a:r>
                  <a:rPr kumimoji="0" lang="en-US" altLang="en-US" sz="1600" b="1" i="1" u="none" strike="noStrike" cap="none" normalizeH="0" dirty="0" smtClean="0">
                    <a:ln>
                      <a:noFill/>
                    </a:ln>
                    <a:solidFill>
                      <a:srgbClr val="222222"/>
                    </a:solidFill>
                    <a:effectLst/>
                    <a:latin typeface="+mn-lt"/>
                  </a:rPr>
                  <a:t> </a:t>
                </a:r>
                <a:r>
                  <a:rPr kumimoji="0" lang="en-US" altLang="en-US" sz="1600" b="1" i="1" u="none" strike="noStrike" cap="none" normalizeH="0" baseline="0" dirty="0" smtClean="0">
                    <a:ln>
                      <a:noFill/>
                    </a:ln>
                    <a:solidFill>
                      <a:srgbClr val="222222"/>
                    </a:solidFill>
                    <a:effectLst/>
                    <a:latin typeface="+mn-lt"/>
                  </a:rPr>
                  <a:t>Match-up Pair Brightness Temperature (TB) Bias Threshold [Units:</a:t>
                </a:r>
                <a:r>
                  <a:rPr kumimoji="0" lang="en-US" altLang="en-US" sz="1600" b="1" i="1" u="none" strike="noStrike" cap="none" normalizeH="0" dirty="0" smtClean="0">
                    <a:ln>
                      <a:noFill/>
                    </a:ln>
                    <a:solidFill>
                      <a:srgbClr val="222222"/>
                    </a:solidFill>
                    <a:effectLst/>
                    <a:latin typeface="+mn-lt"/>
                  </a:rPr>
                  <a:t> </a:t>
                </a:r>
                <a:r>
                  <a:rPr kumimoji="0" lang="en-US" altLang="en-US" sz="1600" b="1" i="1" u="none" strike="noStrike" cap="none" normalizeH="0" baseline="0" dirty="0" smtClean="0">
                    <a:ln>
                      <a:noFill/>
                    </a:ln>
                    <a:solidFill>
                      <a:srgbClr val="222222"/>
                    </a:solidFill>
                    <a:effectLst/>
                    <a:latin typeface="+mn-lt"/>
                  </a:rPr>
                  <a:t>Degrees K]</a:t>
                </a:r>
                <a:r>
                  <a:rPr kumimoji="0" lang="en-US" altLang="en-US" sz="1200" b="0" i="0" u="none" strike="noStrike" cap="none" normalizeH="0" baseline="0" dirty="0" smtClean="0">
                    <a:ln>
                      <a:noFill/>
                    </a:ln>
                    <a:solidFill>
                      <a:srgbClr val="222222"/>
                    </a:solidFill>
                    <a:effectLst/>
                    <a:latin typeface="Georgia" panose="02040502050405020303" pitchFamily="18" charset="0"/>
                  </a:rPr>
                  <a:t/>
                </a:r>
                <a:br>
                  <a:rPr kumimoji="0" lang="en-US" altLang="en-US" sz="1200" b="0" i="0" u="none" strike="noStrike" cap="none" normalizeH="0" baseline="0" dirty="0" smtClean="0">
                    <a:ln>
                      <a:noFill/>
                    </a:ln>
                    <a:solidFill>
                      <a:srgbClr val="222222"/>
                    </a:solidFill>
                    <a:effectLst/>
                    <a:latin typeface="Georgia" panose="02040502050405020303" pitchFamily="18" charset="0"/>
                  </a:rPr>
                </a:br>
                <a:r>
                  <a:rPr kumimoji="0" lang="en-US" altLang="en-US" sz="1200" b="0" i="0" u="none" strike="noStrike" cap="none" normalizeH="0" baseline="0" dirty="0" smtClean="0">
                    <a:ln>
                      <a:noFill/>
                    </a:ln>
                    <a:solidFill>
                      <a:srgbClr val="222222"/>
                    </a:solidFill>
                    <a:effectLst/>
                    <a:latin typeface="Georgia" panose="02040502050405020303" pitchFamily="18" charset="0"/>
                  </a:rPr>
                  <a:t/>
                </a:r>
                <a:br>
                  <a:rPr kumimoji="0" lang="en-US" altLang="en-US" sz="1200" b="0" i="0" u="none" strike="noStrike" cap="none" normalizeH="0" baseline="0" dirty="0" smtClean="0">
                    <a:ln>
                      <a:noFill/>
                    </a:ln>
                    <a:solidFill>
                      <a:srgbClr val="222222"/>
                    </a:solidFill>
                    <a:effectLst/>
                    <a:latin typeface="Georgia" panose="02040502050405020303" pitchFamily="18" charset="0"/>
                  </a:rPr>
                </a:br>
                <a:r>
                  <a:rPr kumimoji="0" lang="en-US" altLang="en-US" sz="1600" i="0" u="none" strike="noStrike" cap="none" normalizeH="0" baseline="0" dirty="0" smtClean="0">
                    <a:ln>
                      <a:noFill/>
                    </a:ln>
                    <a:solidFill>
                      <a:srgbClr val="222222"/>
                    </a:solidFill>
                    <a:effectLst/>
                    <a:latin typeface="+mn-lt"/>
                  </a:rPr>
                  <a:t>Based on the </a:t>
                </a:r>
                <a:r>
                  <a:rPr lang="en-US" altLang="en-US" sz="1600" dirty="0" smtClean="0">
                    <a:solidFill>
                      <a:srgbClr val="222222"/>
                    </a:solidFill>
                    <a:latin typeface="+mn-lt"/>
                  </a:rPr>
                  <a:t>V_NEDT </a:t>
                </a:r>
                <a:r>
                  <a:rPr lang="en-US" altLang="en-US" sz="1600" dirty="0">
                    <a:solidFill>
                      <a:srgbClr val="222222"/>
                    </a:solidFill>
                    <a:latin typeface="+mn-lt"/>
                  </a:rPr>
                  <a:t>Threshold (</a:t>
                </a:r>
                <a14:m>
                  <m:oMath xmlns:m="http://schemas.openxmlformats.org/officeDocument/2006/math">
                    <m:sSubSup>
                      <m:sSubSupPr>
                        <m:ctrlPr>
                          <a:rPr lang="en-US" sz="1600" i="1">
                            <a:latin typeface="Cambria Math" panose="02040503050406030204" pitchFamily="18" charset="0"/>
                            <a:ea typeface="Cambria Math" panose="02040503050406030204" pitchFamily="18" charset="0"/>
                          </a:rPr>
                        </m:ctrlPr>
                      </m:sSubSupPr>
                      <m:e>
                        <m:r>
                          <a:rPr lang="en-US" sz="1600" b="0" i="1">
                            <a:latin typeface="Cambria Math" panose="02040503050406030204" pitchFamily="18" charset="0"/>
                            <a:ea typeface="Cambria Math" panose="02040503050406030204" pitchFamily="18" charset="0"/>
                          </a:rPr>
                          <m:t>𝑉</m:t>
                        </m:r>
                        <m:d>
                          <m:dPr>
                            <m:ctrlPr>
                              <a:rPr lang="en-US" sz="160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𝑛𝐶h</m:t>
                            </m:r>
                          </m:e>
                        </m:d>
                      </m:e>
                      <m:sub>
                        <m:r>
                          <a:rPr lang="en-US" sz="1600" b="0" i="1">
                            <a:latin typeface="Cambria Math" panose="02040503050406030204" pitchFamily="18" charset="0"/>
                          </a:rPr>
                          <m:t>𝑁𝐸</m:t>
                        </m:r>
                        <m:r>
                          <a:rPr lang="en-US" sz="1600" b="0" i="1" smtClean="0">
                            <a:latin typeface="Cambria Math" panose="02040503050406030204" pitchFamily="18" charset="0"/>
                          </a:rPr>
                          <m:t>𝐷</m:t>
                        </m:r>
                        <m:r>
                          <a:rPr lang="en-US" sz="1600" b="0" i="1">
                            <a:latin typeface="Cambria Math" panose="02040503050406030204" pitchFamily="18" charset="0"/>
                            <a:ea typeface="Cambria Math" panose="02040503050406030204" pitchFamily="18" charset="0"/>
                          </a:rPr>
                          <m:t>𝑇</m:t>
                        </m:r>
                      </m:sub>
                      <m:sup>
                        <m:r>
                          <a:rPr lang="en-US" sz="1600" b="0" i="1">
                            <a:latin typeface="Cambria Math" panose="02040503050406030204" pitchFamily="18" charset="0"/>
                            <a:ea typeface="Cambria Math" panose="02040503050406030204" pitchFamily="18" charset="0"/>
                          </a:rPr>
                          <m:t>𝑇</m:t>
                        </m:r>
                        <m:r>
                          <a:rPr lang="en-US" sz="1600" b="0" i="1">
                            <a:latin typeface="Cambria Math" panose="02040503050406030204" pitchFamily="18" charset="0"/>
                            <a:ea typeface="Cambria Math" panose="02040503050406030204" pitchFamily="18" charset="0"/>
                          </a:rPr>
                          <m:t>_</m:t>
                        </m:r>
                        <m:r>
                          <a:rPr lang="en-US" sz="1600" b="0" i="1">
                            <a:latin typeface="Cambria Math" panose="02040503050406030204" pitchFamily="18" charset="0"/>
                            <a:ea typeface="Cambria Math" panose="02040503050406030204" pitchFamily="18" charset="0"/>
                          </a:rPr>
                          <m:t>𝐻𝑂𝐿𝐷</m:t>
                        </m:r>
                      </m:sup>
                    </m:sSubSup>
                  </m:oMath>
                </a14:m>
                <a:r>
                  <a:rPr lang="en-US" altLang="en-US" sz="1600" dirty="0" smtClean="0">
                    <a:solidFill>
                      <a:srgbClr val="222222"/>
                    </a:solidFill>
                    <a:latin typeface="+mn-lt"/>
                  </a:rPr>
                  <a:t>)</a:t>
                </a:r>
                <a:r>
                  <a:rPr lang="en-US" sz="1600" dirty="0" smtClean="0">
                    <a:latin typeface="+mn-lt"/>
                  </a:rPr>
                  <a:t>, as well </a:t>
                </a:r>
                <a:r>
                  <a:rPr lang="en-US" sz="1600" dirty="0">
                    <a:latin typeface="+mn-lt"/>
                  </a:rPr>
                  <a:t>as the most recent 10-day average instrument noise (</a:t>
                </a:r>
                <a14:m>
                  <m:oMath xmlns:m="http://schemas.openxmlformats.org/officeDocument/2006/math">
                    <m:acc>
                      <m:accPr>
                        <m:chr m:val="̅"/>
                        <m:ctrlPr>
                          <a:rPr lang="en-US" sz="1600" i="1">
                            <a:latin typeface="Cambria Math" panose="02040503050406030204" pitchFamily="18" charset="0"/>
                          </a:rPr>
                        </m:ctrlPr>
                      </m:accPr>
                      <m:e>
                        <m:r>
                          <a:rPr lang="en-US" sz="1600" b="0" i="1">
                            <a:latin typeface="Cambria Math" panose="02040503050406030204" pitchFamily="18" charset="0"/>
                          </a:rPr>
                          <m:t>𝑁𝐸</m:t>
                        </m:r>
                        <m:r>
                          <a:rPr lang="en-US" sz="1600" b="0" i="1" smtClean="0">
                            <a:latin typeface="Cambria Math" panose="02040503050406030204" pitchFamily="18" charset="0"/>
                          </a:rPr>
                          <m:t>𝐷</m:t>
                        </m:r>
                        <m:r>
                          <a:rPr lang="en-US" sz="1600" b="0" i="1">
                            <a:latin typeface="Cambria Math" panose="02040503050406030204" pitchFamily="18" charset="0"/>
                            <a:ea typeface="Cambria Math" panose="02040503050406030204" pitchFamily="18" charset="0"/>
                          </a:rPr>
                          <m:t>𝑇</m:t>
                        </m:r>
                        <m:d>
                          <m:dPr>
                            <m:ctrlPr>
                              <a:rPr lang="en-US" sz="160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𝑛𝐶h</m:t>
                            </m:r>
                          </m:e>
                        </m:d>
                      </m:e>
                    </m:acc>
                  </m:oMath>
                </a14:m>
                <a:r>
                  <a:rPr lang="en-US" sz="1600" dirty="0">
                    <a:latin typeface="+mn-lt"/>
                  </a:rPr>
                  <a:t>) for that channel. This can be expressed as</a:t>
                </a:r>
                <a:r>
                  <a:rPr lang="en-US" altLang="en-US" sz="1600" dirty="0">
                    <a:solidFill>
                      <a:srgbClr val="222222"/>
                    </a:solidFill>
                    <a:latin typeface="+mn-lt"/>
                  </a:rPr>
                  <a:t>:</a:t>
                </a:r>
                <a:endParaRPr lang="en-US" altLang="en-US" sz="1600" dirty="0">
                  <a:latin typeface="+mn-lt"/>
                </a:endParaRPr>
              </a:p>
            </p:txBody>
          </p:sp>
        </mc:Choice>
        <mc:Fallback xmlns="">
          <p:sp>
            <p:nvSpPr>
              <p:cNvPr id="4" name="Rectangle 1"/>
              <p:cNvSpPr>
                <a:spLocks noRot="1" noChangeAspect="1" noMove="1" noResize="1" noEditPoints="1" noAdjustHandles="1" noChangeArrowheads="1" noChangeShapeType="1" noTextEdit="1"/>
              </p:cNvSpPr>
              <p:nvPr/>
            </p:nvSpPr>
            <p:spPr bwMode="auto">
              <a:xfrm>
                <a:off x="205959" y="880727"/>
                <a:ext cx="11953875" cy="1640257"/>
              </a:xfrm>
              <a:prstGeom prst="rect">
                <a:avLst/>
              </a:prstGeom>
              <a:blipFill>
                <a:blip r:embed="rId2"/>
                <a:stretch>
                  <a:fillRect l="-561" b="-4444"/>
                </a:stretch>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094825" y="2684045"/>
                <a:ext cx="4117666" cy="727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ea typeface="Cambria Math" panose="02040503050406030204" pitchFamily="18" charset="0"/>
                            </a:rPr>
                          </m:ctrlPr>
                        </m:sSubSupPr>
                        <m:e>
                          <m:r>
                            <m:rPr>
                              <m:sty m:val="p"/>
                            </m:rPr>
                            <a:rPr lang="el-GR" sz="1600" b="0" i="1" smtClean="0">
                              <a:latin typeface="Cambria Math" panose="02040503050406030204" pitchFamily="18" charset="0"/>
                              <a:ea typeface="Cambria Math" panose="02040503050406030204" pitchFamily="18" charset="0"/>
                            </a:rPr>
                            <m:t>Δ</m:t>
                          </m:r>
                          <m:r>
                            <a:rPr lang="en-US" sz="1600" b="0" i="1" smtClean="0">
                              <a:latin typeface="Cambria Math" panose="02040503050406030204" pitchFamily="18" charset="0"/>
                              <a:ea typeface="Cambria Math" panose="02040503050406030204" pitchFamily="18" charset="0"/>
                            </a:rPr>
                            <m:t>𝑇</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𝑛𝐶h</m:t>
                              </m:r>
                            </m:e>
                          </m:d>
                        </m:e>
                        <m:sub>
                          <m:r>
                            <a:rPr lang="en-US" sz="1600" b="0" i="1" smtClean="0">
                              <a:latin typeface="Cambria Math" panose="02040503050406030204" pitchFamily="18" charset="0"/>
                              <a:ea typeface="Cambria Math" panose="02040503050406030204" pitchFamily="18" charset="0"/>
                            </a:rPr>
                            <m:t>𝑏</m:t>
                          </m:r>
                        </m:sub>
                        <m:sup>
                          <m:r>
                            <a:rPr lang="en-US" sz="1600" b="0" i="1" smtClean="0">
                              <a:latin typeface="Cambria Math" panose="02040503050406030204" pitchFamily="18" charset="0"/>
                              <a:ea typeface="Cambria Math" panose="02040503050406030204" pitchFamily="18" charset="0"/>
                            </a:rPr>
                            <m:t>𝑇</m:t>
                          </m:r>
                          <m:r>
                            <a:rPr lang="en-US" sz="1600" b="0" i="1" smtClean="0">
                              <a:latin typeface="Cambria Math" panose="02040503050406030204" pitchFamily="18" charset="0"/>
                              <a:ea typeface="Cambria Math" panose="02040503050406030204" pitchFamily="18" charset="0"/>
                            </a:rPr>
                            <m:t>_</m:t>
                          </m:r>
                          <m:r>
                            <a:rPr lang="en-US" sz="1600" b="0" i="1" smtClean="0">
                              <a:latin typeface="Cambria Math" panose="02040503050406030204" pitchFamily="18" charset="0"/>
                              <a:ea typeface="Cambria Math" panose="02040503050406030204" pitchFamily="18" charset="0"/>
                            </a:rPr>
                            <m:t>𝐻𝑂𝐿𝐷</m:t>
                          </m:r>
                        </m:sup>
                      </m:sSubSup>
                      <m:r>
                        <a:rPr lang="en-US" sz="1600" b="0" i="1" smtClean="0">
                          <a:latin typeface="Cambria Math" panose="02040503050406030204" pitchFamily="18" charset="0"/>
                          <a:ea typeface="Cambria Math" panose="02040503050406030204" pitchFamily="18" charset="0"/>
                        </a:rPr>
                        <m:t>=</m:t>
                      </m:r>
                      <m:rad>
                        <m:radPr>
                          <m:degHide m:val="on"/>
                          <m:ctrlPr>
                            <a:rPr lang="en-US" sz="1600" b="0" i="1" smtClean="0">
                              <a:latin typeface="Cambria Math" panose="02040503050406030204" pitchFamily="18" charset="0"/>
                              <a:ea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2.0∗</m:t>
                          </m:r>
                          <m:d>
                            <m:dPr>
                              <m:ctrlPr>
                                <a:rPr lang="en-US" sz="1600" b="0" i="1" smtClean="0">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100</m:t>
                              </m:r>
                              <m:f>
                                <m:fPr>
                                  <m:ctrlPr>
                                    <a:rPr lang="en-US" sz="1600" i="1">
                                      <a:latin typeface="Cambria Math" panose="02040503050406030204" pitchFamily="18" charset="0"/>
                                      <a:ea typeface="Cambria Math" panose="02040503050406030204" pitchFamily="18" charset="0"/>
                                    </a:rPr>
                                  </m:ctrlPr>
                                </m:fPr>
                                <m:num>
                                  <m:sSup>
                                    <m:sSupPr>
                                      <m:ctrlPr>
                                        <a:rPr lang="en-US" sz="1600" i="1">
                                          <a:latin typeface="Cambria Math" panose="02040503050406030204" pitchFamily="18" charset="0"/>
                                          <a:ea typeface="Cambria Math" panose="02040503050406030204" pitchFamily="18" charset="0"/>
                                        </a:rPr>
                                      </m:ctrlPr>
                                    </m:sSupPr>
                                    <m:e>
                                      <m:acc>
                                        <m:accPr>
                                          <m:chr m:val="̅"/>
                                          <m:ctrlPr>
                                            <a:rPr lang="en-US" sz="1600" i="1">
                                              <a:latin typeface="Cambria Math" panose="02040503050406030204" pitchFamily="18" charset="0"/>
                                              <a:ea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𝑁𝐸</m:t>
                                          </m:r>
                                          <m:r>
                                            <m:rPr>
                                              <m:sty m:val="p"/>
                                            </m:rPr>
                                            <a:rPr lang="el-GR" sz="1600" i="1">
                                              <a:latin typeface="Cambria Math" panose="02040503050406030204" pitchFamily="18" charset="0"/>
                                              <a:ea typeface="Cambria Math" panose="02040503050406030204" pitchFamily="18" charset="0"/>
                                            </a:rPr>
                                            <m:t>Δ</m:t>
                                          </m:r>
                                          <m:r>
                                            <a:rPr lang="en-US" sz="1600" i="1">
                                              <a:latin typeface="Cambria Math" panose="02040503050406030204" pitchFamily="18" charset="0"/>
                                              <a:ea typeface="Cambria Math" panose="02040503050406030204" pitchFamily="18" charset="0"/>
                                            </a:rPr>
                                            <m:t>𝑇</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acc>
                                    </m:e>
                                    <m:sup>
                                      <m:r>
                                        <a:rPr lang="en-US" sz="1600" i="1">
                                          <a:latin typeface="Cambria Math" panose="02040503050406030204" pitchFamily="18" charset="0"/>
                                          <a:ea typeface="Cambria Math" panose="02040503050406030204" pitchFamily="18" charset="0"/>
                                        </a:rPr>
                                        <m:t>2</m:t>
                                      </m:r>
                                    </m:sup>
                                  </m:sSup>
                                </m:num>
                                <m:den>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𝑉</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sub>
                                      <m:r>
                                        <a:rPr lang="en-US" sz="1600" i="1">
                                          <a:latin typeface="Cambria Math" panose="02040503050406030204" pitchFamily="18" charset="0"/>
                                        </a:rPr>
                                        <m:t>𝑁𝐸</m:t>
                                      </m:r>
                                      <m:r>
                                        <m:rPr>
                                          <m:sty m:val="p"/>
                                        </m:rPr>
                                        <a:rPr lang="el-GR" sz="1600" i="1">
                                          <a:latin typeface="Cambria Math" panose="02040503050406030204" pitchFamily="18" charset="0"/>
                                          <a:ea typeface="Cambria Math" panose="02040503050406030204" pitchFamily="18" charset="0"/>
                                        </a:rPr>
                                        <m:t>Δ</m:t>
                                      </m:r>
                                      <m:r>
                                        <a:rPr lang="en-US" sz="1600" i="1">
                                          <a:latin typeface="Cambria Math" panose="02040503050406030204" pitchFamily="18" charset="0"/>
                                          <a:ea typeface="Cambria Math" panose="02040503050406030204" pitchFamily="18" charset="0"/>
                                        </a:rPr>
                                        <m:t>𝑇</m:t>
                                      </m:r>
                                    </m:sub>
                                    <m:sup>
                                      <m:r>
                                        <a:rPr lang="en-US" sz="1600" i="1">
                                          <a:latin typeface="Cambria Math" panose="02040503050406030204" pitchFamily="18" charset="0"/>
                                          <a:ea typeface="Cambria Math" panose="02040503050406030204" pitchFamily="18" charset="0"/>
                                        </a:rPr>
                                        <m:t>𝑇</m:t>
                                      </m:r>
                                      <m:r>
                                        <a:rPr lang="en-US" sz="1600" i="1">
                                          <a:latin typeface="Cambria Math" panose="02040503050406030204" pitchFamily="18" charset="0"/>
                                          <a:ea typeface="Cambria Math" panose="02040503050406030204" pitchFamily="18" charset="0"/>
                                        </a:rPr>
                                        <m:t>_</m:t>
                                      </m:r>
                                      <m:r>
                                        <a:rPr lang="en-US" sz="1600" i="1">
                                          <a:latin typeface="Cambria Math" panose="02040503050406030204" pitchFamily="18" charset="0"/>
                                          <a:ea typeface="Cambria Math" panose="02040503050406030204" pitchFamily="18" charset="0"/>
                                        </a:rPr>
                                        <m:t>𝐻𝑂𝐿𝐷</m:t>
                                      </m:r>
                                    </m:sup>
                                  </m:sSubSup>
                                </m:den>
                              </m:f>
                            </m:e>
                          </m:d>
                        </m:e>
                      </m:rad>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3094825" y="2684045"/>
                <a:ext cx="4117666" cy="727507"/>
              </a:xfrm>
              <a:prstGeom prst="rect">
                <a:avLst/>
              </a:prstGeom>
              <a:blipFill>
                <a:blip r:embed="rId3"/>
                <a:stretch>
                  <a:fillRect/>
                </a:stretch>
              </a:blipFill>
            </p:spPr>
            <p:txBody>
              <a:bodyPr/>
              <a:lstStyle/>
              <a:p>
                <a:r>
                  <a:rPr lang="en-US">
                    <a:noFill/>
                  </a:rPr>
                  <a:t> </a:t>
                </a:r>
              </a:p>
            </p:txBody>
          </p:sp>
        </mc:Fallback>
      </mc:AlternateContent>
      <p:sp>
        <p:nvSpPr>
          <p:cNvPr id="8" name="TextBox 7"/>
          <p:cNvSpPr txBox="1"/>
          <p:nvPr/>
        </p:nvSpPr>
        <p:spPr>
          <a:xfrm>
            <a:off x="4178461" y="3738371"/>
            <a:ext cx="614762" cy="338554"/>
          </a:xfrm>
          <a:prstGeom prst="rect">
            <a:avLst/>
          </a:prstGeom>
          <a:noFill/>
        </p:spPr>
        <p:txBody>
          <a:bodyPr wrap="square" rtlCol="0">
            <a:spAutoFit/>
          </a:bodyPr>
          <a:lstStyle/>
          <a:p>
            <a:r>
              <a:rPr lang="en-US" sz="1600" dirty="0" smtClean="0"/>
              <a:t>For </a:t>
            </a:r>
            <a:endParaRPr lang="en-US" sz="1600" dirty="0"/>
          </a:p>
        </p:txBody>
      </p:sp>
      <mc:AlternateContent xmlns:mc="http://schemas.openxmlformats.org/markup-compatibility/2006" xmlns:a14="http://schemas.microsoft.com/office/drawing/2010/main">
        <mc:Choice Requires="a14">
          <p:sp>
            <p:nvSpPr>
              <p:cNvPr id="9" name="TextBox 8"/>
              <p:cNvSpPr txBox="1"/>
              <p:nvPr/>
            </p:nvSpPr>
            <p:spPr>
              <a:xfrm>
                <a:off x="4793223" y="3728529"/>
                <a:ext cx="3172215" cy="2789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ea typeface="Cambria Math" panose="02040503050406030204" pitchFamily="18" charset="0"/>
                            </a:rPr>
                          </m:ctrlPr>
                        </m:sSubSupPr>
                        <m:e>
                          <m:r>
                            <m:rPr>
                              <m:sty m:val="p"/>
                            </m:rPr>
                            <a:rPr lang="el-GR" sz="1600" b="0" i="1" smtClean="0">
                              <a:latin typeface="Cambria Math" panose="02040503050406030204" pitchFamily="18" charset="0"/>
                              <a:ea typeface="Cambria Math" panose="02040503050406030204" pitchFamily="18" charset="0"/>
                            </a:rPr>
                            <m:t>Δ</m:t>
                          </m:r>
                          <m:r>
                            <a:rPr lang="en-US" sz="1600" b="0" i="1" smtClean="0">
                              <a:latin typeface="Cambria Math" panose="02040503050406030204" pitchFamily="18" charset="0"/>
                              <a:ea typeface="Cambria Math" panose="02040503050406030204" pitchFamily="18" charset="0"/>
                            </a:rPr>
                            <m:t>𝑇</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sub>
                          <m:r>
                            <a:rPr lang="en-US" sz="1600" b="0" i="1" smtClean="0">
                              <a:latin typeface="Cambria Math" panose="02040503050406030204" pitchFamily="18" charset="0"/>
                              <a:ea typeface="Cambria Math" panose="02040503050406030204" pitchFamily="18" charset="0"/>
                            </a:rPr>
                            <m:t>𝑏</m:t>
                          </m:r>
                        </m:sub>
                        <m:sup>
                          <m:r>
                            <a:rPr lang="en-US" sz="1600" b="0" i="1" smtClean="0">
                              <a:latin typeface="Cambria Math" panose="02040503050406030204" pitchFamily="18" charset="0"/>
                              <a:ea typeface="Cambria Math" panose="02040503050406030204" pitchFamily="18" charset="0"/>
                            </a:rPr>
                            <m:t>𝑇</m:t>
                          </m:r>
                          <m:r>
                            <a:rPr lang="en-US" sz="1600" b="0" i="1" smtClean="0">
                              <a:latin typeface="Cambria Math" panose="02040503050406030204" pitchFamily="18" charset="0"/>
                              <a:ea typeface="Cambria Math" panose="02040503050406030204" pitchFamily="18" charset="0"/>
                            </a:rPr>
                            <m:t>_</m:t>
                          </m:r>
                          <m:r>
                            <a:rPr lang="en-US" sz="1600" b="0" i="1" smtClean="0">
                              <a:latin typeface="Cambria Math" panose="02040503050406030204" pitchFamily="18" charset="0"/>
                              <a:ea typeface="Cambria Math" panose="02040503050406030204" pitchFamily="18" charset="0"/>
                            </a:rPr>
                            <m:t>𝐻𝑂𝐿𝐷</m:t>
                          </m:r>
                        </m:sup>
                      </m:sSubSup>
                      <m:r>
                        <a:rPr lang="en-US" sz="1600" b="0" i="1" smtClean="0">
                          <a:latin typeface="Cambria Math" panose="02040503050406030204" pitchFamily="18" charset="0"/>
                          <a:ea typeface="Cambria Math" panose="02040503050406030204" pitchFamily="18" charset="0"/>
                        </a:rPr>
                        <m:t>&gt;3.0∗</m:t>
                      </m:r>
                      <m:acc>
                        <m:accPr>
                          <m:chr m:val="̅"/>
                          <m:ctrlPr>
                            <a:rPr lang="en-US" sz="1600" b="0" i="1" smtClean="0">
                              <a:latin typeface="Cambria Math" panose="02040503050406030204" pitchFamily="18" charset="0"/>
                              <a:ea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𝑁𝐸</m:t>
                          </m:r>
                          <m:r>
                            <m:rPr>
                              <m:sty m:val="p"/>
                            </m:rPr>
                            <a:rPr lang="el-GR" sz="1600" i="1">
                              <a:latin typeface="Cambria Math" panose="02040503050406030204" pitchFamily="18" charset="0"/>
                              <a:ea typeface="Cambria Math" panose="02040503050406030204" pitchFamily="18" charset="0"/>
                            </a:rPr>
                            <m:t>Δ</m:t>
                          </m:r>
                          <m:r>
                            <a:rPr lang="en-US" sz="1600" i="1">
                              <a:latin typeface="Cambria Math" panose="02040503050406030204" pitchFamily="18" charset="0"/>
                              <a:ea typeface="Cambria Math" panose="02040503050406030204" pitchFamily="18" charset="0"/>
                            </a:rPr>
                            <m:t>𝑇</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acc>
                    </m:oMath>
                  </m:oMathPara>
                </a14:m>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793223" y="3728529"/>
                <a:ext cx="3172215" cy="278987"/>
              </a:xfrm>
              <a:prstGeom prst="rect">
                <a:avLst/>
              </a:prstGeom>
              <a:blipFill>
                <a:blip r:embed="rId4"/>
                <a:stretch>
                  <a:fillRect l="-960" b="-20000"/>
                </a:stretch>
              </a:blipFill>
            </p:spPr>
            <p:txBody>
              <a:bodyPr/>
              <a:lstStyle/>
              <a:p>
                <a:r>
                  <a:rPr lang="en-US">
                    <a:noFill/>
                  </a:rPr>
                  <a:t> </a:t>
                </a:r>
              </a:p>
            </p:txBody>
          </p:sp>
        </mc:Fallback>
      </mc:AlternateContent>
      <p:sp>
        <p:nvSpPr>
          <p:cNvPr id="10" name="TextBox 9"/>
          <p:cNvSpPr txBox="1"/>
          <p:nvPr/>
        </p:nvSpPr>
        <p:spPr>
          <a:xfrm>
            <a:off x="4178461" y="4160714"/>
            <a:ext cx="529982" cy="338554"/>
          </a:xfrm>
          <a:prstGeom prst="rect">
            <a:avLst/>
          </a:prstGeom>
          <a:noFill/>
        </p:spPr>
        <p:txBody>
          <a:bodyPr wrap="square" rtlCol="0">
            <a:spAutoFit/>
          </a:bodyPr>
          <a:lstStyle/>
          <a:p>
            <a:r>
              <a:rPr lang="en-US" sz="1600" dirty="0" smtClean="0"/>
              <a:t>Else </a:t>
            </a:r>
            <a:endParaRPr lang="en-US" sz="1600" dirty="0"/>
          </a:p>
        </p:txBody>
      </p:sp>
      <mc:AlternateContent xmlns:mc="http://schemas.openxmlformats.org/markup-compatibility/2006" xmlns:a14="http://schemas.microsoft.com/office/drawing/2010/main">
        <mc:Choice Requires="a14">
          <p:sp>
            <p:nvSpPr>
              <p:cNvPr id="11" name="TextBox 10"/>
              <p:cNvSpPr txBox="1"/>
              <p:nvPr/>
            </p:nvSpPr>
            <p:spPr>
              <a:xfrm>
                <a:off x="4793223" y="4200480"/>
                <a:ext cx="3172215" cy="2789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ea typeface="Cambria Math" panose="02040503050406030204" pitchFamily="18" charset="0"/>
                            </a:rPr>
                          </m:ctrlPr>
                        </m:sSubSupPr>
                        <m:e>
                          <m:r>
                            <m:rPr>
                              <m:sty m:val="p"/>
                            </m:rPr>
                            <a:rPr lang="el-GR" sz="1600" b="0" i="1" smtClean="0">
                              <a:latin typeface="Cambria Math" panose="02040503050406030204" pitchFamily="18" charset="0"/>
                              <a:ea typeface="Cambria Math" panose="02040503050406030204" pitchFamily="18" charset="0"/>
                            </a:rPr>
                            <m:t>Δ</m:t>
                          </m:r>
                          <m:r>
                            <a:rPr lang="en-US" sz="1600" b="0" i="1" smtClean="0">
                              <a:latin typeface="Cambria Math" panose="02040503050406030204" pitchFamily="18" charset="0"/>
                              <a:ea typeface="Cambria Math" panose="02040503050406030204" pitchFamily="18" charset="0"/>
                            </a:rPr>
                            <m:t>𝑇</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sub>
                          <m:r>
                            <a:rPr lang="en-US" sz="1600" b="0" i="1" smtClean="0">
                              <a:latin typeface="Cambria Math" panose="02040503050406030204" pitchFamily="18" charset="0"/>
                              <a:ea typeface="Cambria Math" panose="02040503050406030204" pitchFamily="18" charset="0"/>
                            </a:rPr>
                            <m:t>𝑏</m:t>
                          </m:r>
                        </m:sub>
                        <m:sup>
                          <m:r>
                            <a:rPr lang="en-US" sz="1600" b="0" i="1" smtClean="0">
                              <a:latin typeface="Cambria Math" panose="02040503050406030204" pitchFamily="18" charset="0"/>
                              <a:ea typeface="Cambria Math" panose="02040503050406030204" pitchFamily="18" charset="0"/>
                            </a:rPr>
                            <m:t>𝑇</m:t>
                          </m:r>
                          <m:r>
                            <a:rPr lang="en-US" sz="1600" b="0" i="1" smtClean="0">
                              <a:latin typeface="Cambria Math" panose="02040503050406030204" pitchFamily="18" charset="0"/>
                              <a:ea typeface="Cambria Math" panose="02040503050406030204" pitchFamily="18" charset="0"/>
                            </a:rPr>
                            <m:t>_</m:t>
                          </m:r>
                          <m:r>
                            <a:rPr lang="en-US" sz="1600" b="0" i="1" smtClean="0">
                              <a:latin typeface="Cambria Math" panose="02040503050406030204" pitchFamily="18" charset="0"/>
                              <a:ea typeface="Cambria Math" panose="02040503050406030204" pitchFamily="18" charset="0"/>
                            </a:rPr>
                            <m:t>𝐻𝑂𝐿𝐷</m:t>
                          </m:r>
                        </m:sup>
                      </m:sSubSup>
                      <m:r>
                        <a:rPr lang="en-US" sz="1600" b="0" i="1" smtClean="0">
                          <a:latin typeface="Cambria Math" panose="02040503050406030204" pitchFamily="18" charset="0"/>
                          <a:ea typeface="Cambria Math" panose="02040503050406030204" pitchFamily="18" charset="0"/>
                        </a:rPr>
                        <m:t>=3.0∗</m:t>
                      </m:r>
                      <m:acc>
                        <m:accPr>
                          <m:chr m:val="̅"/>
                          <m:ctrlPr>
                            <a:rPr lang="en-US" sz="1600" i="1">
                              <a:latin typeface="Cambria Math" panose="02040503050406030204" pitchFamily="18" charset="0"/>
                              <a:ea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𝑁𝐸</m:t>
                          </m:r>
                          <m:r>
                            <m:rPr>
                              <m:sty m:val="p"/>
                            </m:rPr>
                            <a:rPr lang="el-GR" sz="1600" i="1">
                              <a:latin typeface="Cambria Math" panose="02040503050406030204" pitchFamily="18" charset="0"/>
                              <a:ea typeface="Cambria Math" panose="02040503050406030204" pitchFamily="18" charset="0"/>
                            </a:rPr>
                            <m:t>Δ</m:t>
                          </m:r>
                          <m:r>
                            <a:rPr lang="en-US" sz="1600" i="1">
                              <a:latin typeface="Cambria Math" panose="02040503050406030204" pitchFamily="18" charset="0"/>
                              <a:ea typeface="Cambria Math" panose="02040503050406030204" pitchFamily="18" charset="0"/>
                            </a:rPr>
                            <m:t>𝑇</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acc>
                    </m:oMath>
                  </m:oMathPara>
                </a14:m>
                <a:endParaRPr lang="en-US"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793223" y="4200480"/>
                <a:ext cx="3172215" cy="278987"/>
              </a:xfrm>
              <a:prstGeom prst="rect">
                <a:avLst/>
              </a:prstGeom>
              <a:blipFill>
                <a:blip r:embed="rId5"/>
                <a:stretch>
                  <a:fillRect l="-960" b="-19565"/>
                </a:stretch>
              </a:blipFill>
            </p:spPr>
            <p:txBody>
              <a:bodyPr/>
              <a:lstStyle/>
              <a:p>
                <a:r>
                  <a:rPr lang="en-US">
                    <a:noFill/>
                  </a:rPr>
                  <a:t> </a:t>
                </a:r>
              </a:p>
            </p:txBody>
          </p:sp>
        </mc:Fallback>
      </mc:AlternateContent>
      <p:sp>
        <p:nvSpPr>
          <p:cNvPr id="12" name="TextBox 11"/>
          <p:cNvSpPr txBox="1"/>
          <p:nvPr/>
        </p:nvSpPr>
        <p:spPr>
          <a:xfrm>
            <a:off x="7359221" y="2792202"/>
            <a:ext cx="1993124" cy="646331"/>
          </a:xfrm>
          <a:prstGeom prst="rect">
            <a:avLst/>
          </a:prstGeom>
          <a:noFill/>
        </p:spPr>
        <p:txBody>
          <a:bodyPr wrap="square" rtlCol="0">
            <a:spAutoFit/>
          </a:bodyPr>
          <a:lstStyle/>
          <a:p>
            <a:r>
              <a:rPr lang="en-US" sz="1200" dirty="0" err="1" smtClean="0"/>
              <a:t>nCh</a:t>
            </a:r>
            <a:r>
              <a:rPr lang="en-US" sz="1200" dirty="0" smtClean="0"/>
              <a:t> is the channel number 1-15 for ATMS and 1-5 for MHS.</a:t>
            </a:r>
            <a:endParaRPr lang="en-US" sz="1200" dirty="0"/>
          </a:p>
        </p:txBody>
      </p:sp>
      <mc:AlternateContent xmlns:mc="http://schemas.openxmlformats.org/markup-compatibility/2006" xmlns:a14="http://schemas.microsoft.com/office/drawing/2010/main">
        <mc:Choice Requires="a14">
          <p:sp>
            <p:nvSpPr>
              <p:cNvPr id="3" name="TextBox 2"/>
              <p:cNvSpPr txBox="1"/>
              <p:nvPr/>
            </p:nvSpPr>
            <p:spPr>
              <a:xfrm>
                <a:off x="205960" y="4692786"/>
                <a:ext cx="11862213" cy="1897251"/>
              </a:xfrm>
              <a:prstGeom prst="rect">
                <a:avLst/>
              </a:prstGeom>
              <a:noFill/>
            </p:spPr>
            <p:txBody>
              <a:bodyPr wrap="square" rtlCol="0">
                <a:spAutoFit/>
              </a:bodyPr>
              <a:lstStyle/>
              <a:p>
                <a:r>
                  <a:rPr lang="en-US" sz="1600" dirty="0" smtClean="0"/>
                  <a:t>There are the following assumptions for </a:t>
                </a:r>
                <a14:m>
                  <m:oMath xmlns:m="http://schemas.openxmlformats.org/officeDocument/2006/math">
                    <m:sSubSup>
                      <m:sSubSupPr>
                        <m:ctrlPr>
                          <a:rPr lang="en-US" sz="1600" i="1">
                            <a:latin typeface="Cambria Math" panose="02040503050406030204" pitchFamily="18" charset="0"/>
                            <a:ea typeface="Cambria Math" panose="02040503050406030204" pitchFamily="18" charset="0"/>
                          </a:rPr>
                        </m:ctrlPr>
                      </m:sSubSupPr>
                      <m:e>
                        <m:r>
                          <m:rPr>
                            <m:sty m:val="p"/>
                          </m:rPr>
                          <a:rPr lang="el-GR" sz="1600" i="1">
                            <a:latin typeface="Cambria Math" panose="02040503050406030204" pitchFamily="18" charset="0"/>
                            <a:ea typeface="Cambria Math" panose="02040503050406030204" pitchFamily="18" charset="0"/>
                          </a:rPr>
                          <m:t>Δ</m:t>
                        </m:r>
                        <m:r>
                          <a:rPr lang="en-US" sz="1600" i="1">
                            <a:latin typeface="Cambria Math" panose="02040503050406030204" pitchFamily="18" charset="0"/>
                            <a:ea typeface="Cambria Math" panose="02040503050406030204" pitchFamily="18" charset="0"/>
                          </a:rPr>
                          <m:t>𝑇</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sub>
                        <m:r>
                          <a:rPr lang="en-US" sz="1600" i="1">
                            <a:latin typeface="Cambria Math" panose="02040503050406030204" pitchFamily="18" charset="0"/>
                            <a:ea typeface="Cambria Math" panose="02040503050406030204" pitchFamily="18" charset="0"/>
                          </a:rPr>
                          <m:t>𝑏</m:t>
                        </m:r>
                      </m:sub>
                      <m:sup>
                        <m:r>
                          <a:rPr lang="en-US" sz="1600" i="1">
                            <a:latin typeface="Cambria Math" panose="02040503050406030204" pitchFamily="18" charset="0"/>
                            <a:ea typeface="Cambria Math" panose="02040503050406030204" pitchFamily="18" charset="0"/>
                          </a:rPr>
                          <m:t>𝑇</m:t>
                        </m:r>
                        <m:r>
                          <a:rPr lang="en-US" sz="1600" i="1">
                            <a:latin typeface="Cambria Math" panose="02040503050406030204" pitchFamily="18" charset="0"/>
                            <a:ea typeface="Cambria Math" panose="02040503050406030204" pitchFamily="18" charset="0"/>
                          </a:rPr>
                          <m:t>_</m:t>
                        </m:r>
                        <m:r>
                          <a:rPr lang="en-US" sz="1600" i="1">
                            <a:latin typeface="Cambria Math" panose="02040503050406030204" pitchFamily="18" charset="0"/>
                            <a:ea typeface="Cambria Math" panose="02040503050406030204" pitchFamily="18" charset="0"/>
                          </a:rPr>
                          <m:t>𝐻𝑂𝐿𝐷</m:t>
                        </m:r>
                      </m:sup>
                    </m:sSubSup>
                  </m:oMath>
                </a14:m>
                <a:r>
                  <a:rPr lang="en-US" sz="1600" dirty="0" smtClean="0"/>
                  <a:t>:</a:t>
                </a:r>
              </a:p>
              <a:p>
                <a:pPr marL="285750" indent="-285750">
                  <a:buFont typeface="Arial" panose="020B0604020202020204" pitchFamily="34" charset="0"/>
                  <a:buChar char="•"/>
                </a:pPr>
                <a:r>
                  <a:rPr lang="en-US" sz="1600" dirty="0" smtClean="0"/>
                  <a:t>This parameter is designed to screen out only extreme outliers</a:t>
                </a:r>
              </a:p>
              <a:p>
                <a:pPr marL="285750" indent="-285750">
                  <a:buFont typeface="Arial" panose="020B0604020202020204" pitchFamily="34" charset="0"/>
                  <a:buChar char="•"/>
                </a:pPr>
                <a:r>
                  <a:rPr lang="en-US" sz="1600" dirty="0"/>
                  <a:t>M</a:t>
                </a:r>
                <a:r>
                  <a:rPr lang="en-US" sz="1600" dirty="0" smtClean="0"/>
                  <a:t>ay be thought of as the resultant ATMS and AMSU/MHS scene Ta variability, where the </a:t>
                </a:r>
                <a:r>
                  <a:rPr lang="en-US" sz="1600" dirty="0"/>
                  <a:t>ATMS scene </a:t>
                </a:r>
                <a:r>
                  <a:rPr lang="en-US" sz="1600" dirty="0" smtClean="0"/>
                  <a:t>Ta variability is considered to be about the same as AMSU/MHS. This explains the factor of two in the square root operator. </a:t>
                </a:r>
                <a:endParaRPr lang="en-US" sz="1600" dirty="0"/>
              </a:p>
              <a:p>
                <a:pPr marL="285750" indent="-285750">
                  <a:buFont typeface="Arial" panose="020B0604020202020204" pitchFamily="34" charset="0"/>
                  <a:buChar char="•"/>
                </a:pPr>
                <a:r>
                  <a:rPr lang="en-US" sz="1600" dirty="0" smtClean="0"/>
                  <a:t>The minimum value of </a:t>
                </a:r>
                <a14:m>
                  <m:oMath xmlns:m="http://schemas.openxmlformats.org/officeDocument/2006/math">
                    <m:sSubSup>
                      <m:sSubSupPr>
                        <m:ctrlPr>
                          <a:rPr lang="en-US" sz="1600" i="1">
                            <a:latin typeface="Cambria Math" panose="02040503050406030204" pitchFamily="18" charset="0"/>
                            <a:ea typeface="Cambria Math" panose="02040503050406030204" pitchFamily="18" charset="0"/>
                          </a:rPr>
                        </m:ctrlPr>
                      </m:sSubSupPr>
                      <m:e>
                        <m:r>
                          <m:rPr>
                            <m:sty m:val="p"/>
                          </m:rPr>
                          <a:rPr lang="el-GR" sz="1600" i="1">
                            <a:latin typeface="Cambria Math" panose="02040503050406030204" pitchFamily="18" charset="0"/>
                            <a:ea typeface="Cambria Math" panose="02040503050406030204" pitchFamily="18" charset="0"/>
                          </a:rPr>
                          <m:t>Δ</m:t>
                        </m:r>
                        <m:r>
                          <a:rPr lang="en-US" sz="1600" i="1">
                            <a:latin typeface="Cambria Math" panose="02040503050406030204" pitchFamily="18" charset="0"/>
                            <a:ea typeface="Cambria Math" panose="02040503050406030204" pitchFamily="18" charset="0"/>
                          </a:rPr>
                          <m:t>𝑇</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sub>
                        <m:r>
                          <a:rPr lang="en-US" sz="1600" i="1">
                            <a:latin typeface="Cambria Math" panose="02040503050406030204" pitchFamily="18" charset="0"/>
                            <a:ea typeface="Cambria Math" panose="02040503050406030204" pitchFamily="18" charset="0"/>
                          </a:rPr>
                          <m:t>𝑏</m:t>
                        </m:r>
                      </m:sub>
                      <m:sup>
                        <m:r>
                          <a:rPr lang="en-US" sz="1600" i="1">
                            <a:latin typeface="Cambria Math" panose="02040503050406030204" pitchFamily="18" charset="0"/>
                            <a:ea typeface="Cambria Math" panose="02040503050406030204" pitchFamily="18" charset="0"/>
                          </a:rPr>
                          <m:t>𝑇</m:t>
                        </m:r>
                        <m:r>
                          <a:rPr lang="en-US" sz="1600" i="1">
                            <a:latin typeface="Cambria Math" panose="02040503050406030204" pitchFamily="18" charset="0"/>
                            <a:ea typeface="Cambria Math" panose="02040503050406030204" pitchFamily="18" charset="0"/>
                          </a:rPr>
                          <m:t>_</m:t>
                        </m:r>
                        <m:r>
                          <a:rPr lang="en-US" sz="1600" i="1">
                            <a:latin typeface="Cambria Math" panose="02040503050406030204" pitchFamily="18" charset="0"/>
                            <a:ea typeface="Cambria Math" panose="02040503050406030204" pitchFamily="18" charset="0"/>
                          </a:rPr>
                          <m:t>𝐻𝑂𝐿𝐷</m:t>
                        </m:r>
                      </m:sup>
                    </m:sSubSup>
                  </m:oMath>
                </a14:m>
                <a:r>
                  <a:rPr lang="en-US" sz="1600" dirty="0" smtClean="0"/>
                  <a:t> is arbitrarily defined as three times the most recent </a:t>
                </a:r>
                <a:r>
                  <a:rPr lang="en-US" sz="1600" dirty="0"/>
                  <a:t>10-day average instrument noise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𝑁𝐸</m:t>
                        </m:r>
                        <m:r>
                          <m:rPr>
                            <m:sty m:val="p"/>
                          </m:rPr>
                          <a:rPr lang="el-GR" sz="1600" i="1">
                            <a:latin typeface="Cambria Math" panose="02040503050406030204" pitchFamily="18" charset="0"/>
                            <a:ea typeface="Cambria Math" panose="02040503050406030204" pitchFamily="18" charset="0"/>
                          </a:rPr>
                          <m:t>Δ</m:t>
                        </m:r>
                        <m:r>
                          <a:rPr lang="en-US" sz="1600" i="1">
                            <a:latin typeface="Cambria Math" panose="02040503050406030204" pitchFamily="18" charset="0"/>
                            <a:ea typeface="Cambria Math" panose="02040503050406030204" pitchFamily="18" charset="0"/>
                          </a:rPr>
                          <m:t>𝑇</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acc>
                  </m:oMath>
                </a14:m>
                <a:r>
                  <a:rPr lang="en-US" sz="1600" dirty="0" smtClean="0"/>
                  <a:t>).  The minimum is set because for sounding channels, low local spatial variability can cause most of the data to be unnecessarily discarded.</a:t>
                </a:r>
                <a:endParaRPr lang="en-US"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205960" y="4692786"/>
                <a:ext cx="11862213" cy="1897251"/>
              </a:xfrm>
              <a:prstGeom prst="rect">
                <a:avLst/>
              </a:prstGeom>
              <a:blipFill>
                <a:blip r:embed="rId6"/>
                <a:stretch>
                  <a:fillRect l="-308" b="-3215"/>
                </a:stretch>
              </a:blipFill>
            </p:spPr>
            <p:txBody>
              <a:bodyPr/>
              <a:lstStyle/>
              <a:p>
                <a:r>
                  <a:rPr lang="en-US">
                    <a:noFill/>
                  </a:rPr>
                  <a:t> </a:t>
                </a:r>
              </a:p>
            </p:txBody>
          </p:sp>
        </mc:Fallback>
      </mc:AlternateContent>
      <p:sp>
        <p:nvSpPr>
          <p:cNvPr id="13" name="TextBox 12"/>
          <p:cNvSpPr txBox="1"/>
          <p:nvPr/>
        </p:nvSpPr>
        <p:spPr>
          <a:xfrm>
            <a:off x="1250066" y="190500"/>
            <a:ext cx="9479668" cy="461665"/>
          </a:xfrm>
          <a:prstGeom prst="rect">
            <a:avLst/>
          </a:prstGeom>
          <a:noFill/>
        </p:spPr>
        <p:txBody>
          <a:bodyPr wrap="square" rtlCol="0">
            <a:spAutoFit/>
          </a:bodyPr>
          <a:lstStyle/>
          <a:p>
            <a:r>
              <a:rPr lang="en-US" sz="2400" dirty="0" smtClean="0"/>
              <a:t>Screening Techniques for SNO Individual ATMS-AMSU/MHS Data Matchups  </a:t>
            </a:r>
            <a:endParaRPr lang="en-US" sz="2400" dirty="0"/>
          </a:p>
        </p:txBody>
      </p:sp>
    </p:spTree>
    <p:extLst>
      <p:ext uri="{BB962C8B-B14F-4D97-AF65-F5344CB8AC3E}">
        <p14:creationId xmlns:p14="http://schemas.microsoft.com/office/powerpoint/2010/main" val="15697008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32200" y="4313226"/>
            <a:ext cx="11570747" cy="10772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2000" b="1" i="0" u="none" strike="noStrike" cap="none" normalizeH="0" baseline="0" dirty="0" smtClean="0">
                <a:ln>
                  <a:noFill/>
                </a:ln>
                <a:solidFill>
                  <a:srgbClr val="222222"/>
                </a:solidFill>
                <a:effectLst/>
                <a:latin typeface="+mn-lt"/>
              </a:rPr>
              <a:t>3) Number of Samples Needed to Compute Statistics for a Given SNO Event</a:t>
            </a:r>
            <a:endParaRPr kumimoji="0" lang="en-US" altLang="en-US" sz="2000" b="1"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222222"/>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i="1" dirty="0" smtClean="0">
                <a:solidFill>
                  <a:srgbClr val="222222"/>
                </a:solidFill>
                <a:latin typeface="+mn-lt"/>
              </a:rPr>
              <a:t>Parameter) </a:t>
            </a:r>
            <a:r>
              <a:rPr kumimoji="0" lang="en-US" altLang="en-US" sz="1600" b="1" i="1" u="none" strike="noStrike" cap="none" normalizeH="0" baseline="0" dirty="0" err="1" smtClean="0">
                <a:ln>
                  <a:noFill/>
                </a:ln>
                <a:solidFill>
                  <a:srgbClr val="222222"/>
                </a:solidFill>
                <a:effectLst/>
                <a:latin typeface="+mn-lt"/>
              </a:rPr>
              <a:t>nBIAS_THOLD</a:t>
            </a:r>
            <a:r>
              <a:rPr kumimoji="0" lang="en-US" altLang="en-US" sz="1600" b="1" i="1" u="none" strike="noStrike" cap="none" normalizeH="0" baseline="0" dirty="0" smtClean="0">
                <a:ln>
                  <a:noFill/>
                </a:ln>
                <a:solidFill>
                  <a:srgbClr val="222222"/>
                </a:solidFill>
                <a:effectLst/>
                <a:latin typeface="+mn-lt"/>
              </a:rPr>
              <a:t>=10  ; Assume a minimum of 10 AMSU/MHS-ATMS match-up samples to create meaningful statistics for a given SNO.</a:t>
            </a:r>
            <a:endParaRPr kumimoji="0" lang="en-US" altLang="en-US" sz="1400" b="0" i="0" u="none" strike="noStrike" cap="none" normalizeH="0" baseline="0" dirty="0" smtClean="0">
              <a:ln>
                <a:noFill/>
              </a:ln>
              <a:solidFill>
                <a:schemeClr val="tx1"/>
              </a:solidFill>
              <a:effectLst/>
              <a:latin typeface="+mn-lt"/>
            </a:endParaRPr>
          </a:p>
        </p:txBody>
      </p:sp>
      <p:sp>
        <p:nvSpPr>
          <p:cNvPr id="13" name="TextBox 12"/>
          <p:cNvSpPr txBox="1"/>
          <p:nvPr/>
        </p:nvSpPr>
        <p:spPr>
          <a:xfrm>
            <a:off x="1250066" y="190500"/>
            <a:ext cx="9479668" cy="461665"/>
          </a:xfrm>
          <a:prstGeom prst="rect">
            <a:avLst/>
          </a:prstGeom>
          <a:noFill/>
        </p:spPr>
        <p:txBody>
          <a:bodyPr wrap="square" rtlCol="0">
            <a:spAutoFit/>
          </a:bodyPr>
          <a:lstStyle/>
          <a:p>
            <a:r>
              <a:rPr lang="en-US" sz="2400" dirty="0" smtClean="0"/>
              <a:t>Screening Techniques for SNO Individual ATMS-AMSU/MHS Data Matchups  </a:t>
            </a:r>
            <a:endParaRPr lang="en-US" sz="2400" dirty="0"/>
          </a:p>
        </p:txBody>
      </p:sp>
      <p:sp>
        <p:nvSpPr>
          <p:cNvPr id="2" name="TextBox 1"/>
          <p:cNvSpPr txBox="1"/>
          <p:nvPr/>
        </p:nvSpPr>
        <p:spPr>
          <a:xfrm>
            <a:off x="434895" y="1111173"/>
            <a:ext cx="2586098" cy="338554"/>
          </a:xfrm>
          <a:prstGeom prst="rect">
            <a:avLst/>
          </a:prstGeom>
          <a:noFill/>
        </p:spPr>
        <p:txBody>
          <a:bodyPr wrap="square" rtlCol="0">
            <a:spAutoFit/>
          </a:bodyPr>
          <a:lstStyle/>
          <a:p>
            <a:r>
              <a:rPr lang="en-US" sz="1600" dirty="0" smtClean="0"/>
              <a:t>SNO Event Mean Ta Bias</a:t>
            </a:r>
            <a:endParaRPr lang="en-US" sz="1600" dirty="0"/>
          </a:p>
        </p:txBody>
      </p:sp>
      <mc:AlternateContent xmlns:mc="http://schemas.openxmlformats.org/markup-compatibility/2006" xmlns:a14="http://schemas.microsoft.com/office/drawing/2010/main">
        <mc:Choice Requires="a14">
          <p:sp>
            <p:nvSpPr>
              <p:cNvPr id="15" name="TextBox 14"/>
              <p:cNvSpPr txBox="1"/>
              <p:nvPr/>
            </p:nvSpPr>
            <p:spPr>
              <a:xfrm>
                <a:off x="3460831" y="903552"/>
                <a:ext cx="4675062" cy="6973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𝑇𝑎</m:t>
                              </m:r>
                            </m:e>
                          </m:acc>
                        </m:e>
                        <m:sub>
                          <m:r>
                            <a:rPr lang="en-US" sz="1600" b="0" i="1" smtClean="0">
                              <a:latin typeface="Cambria Math" panose="02040503050406030204" pitchFamily="18" charset="0"/>
                            </a:rPr>
                            <m:t>𝑏𝑖𝑎𝑠</m:t>
                          </m:r>
                        </m:sub>
                      </m:sSub>
                      <m:r>
                        <a:rPr lang="en-US" sz="1600" b="0" i="1" smtClean="0">
                          <a:latin typeface="Cambria Math" panose="02040503050406030204" pitchFamily="18" charset="0"/>
                        </a:rPr>
                        <m:t>=</m:t>
                      </m:r>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𝑛</m:t>
                          </m:r>
                          <m:r>
                            <a:rPr lang="en-US" sz="1600" b="0" i="1" smtClean="0">
                              <a:latin typeface="Cambria Math" panose="02040503050406030204" pitchFamily="18" charset="0"/>
                            </a:rPr>
                            <m:t>=1</m:t>
                          </m:r>
                        </m:sub>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𝑚𝑎𝑡𝑐h𝑢𝑝𝑠</m:t>
                          </m:r>
                        </m:sup>
                        <m:e>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𝑇𝑎</m:t>
                                  </m:r>
                                </m:e>
                                <m:sub>
                                  <m:r>
                                    <a:rPr lang="en-US" sz="1600" b="0" i="1" smtClean="0">
                                      <a:latin typeface="Cambria Math" panose="02040503050406030204" pitchFamily="18" charset="0"/>
                                    </a:rPr>
                                    <m:t>𝐴𝑇𝑀𝑆</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𝑇𝑎</m:t>
                                  </m:r>
                                </m:e>
                                <m:sub>
                                  <m:r>
                                    <a:rPr lang="en-US" sz="1600" i="1">
                                      <a:latin typeface="Cambria Math" panose="02040503050406030204" pitchFamily="18" charset="0"/>
                                    </a:rPr>
                                    <m:t>𝐴</m:t>
                                  </m:r>
                                  <m:r>
                                    <a:rPr lang="en-US" sz="1600" b="0" i="1" smtClean="0">
                                      <a:latin typeface="Cambria Math" panose="02040503050406030204" pitchFamily="18" charset="0"/>
                                    </a:rPr>
                                    <m:t>𝑀𝑆𝑈</m:t>
                                  </m:r>
                                  <m:r>
                                    <a:rPr lang="en-US" sz="1600" b="0" i="1" smtClean="0">
                                      <a:latin typeface="Cambria Math" panose="02040503050406030204" pitchFamily="18" charset="0"/>
                                    </a:rPr>
                                    <m:t>/</m:t>
                                  </m:r>
                                  <m:r>
                                    <a:rPr lang="en-US" sz="1600" b="0" i="1" smtClean="0">
                                      <a:latin typeface="Cambria Math" panose="02040503050406030204" pitchFamily="18" charset="0"/>
                                    </a:rPr>
                                    <m:t>𝑀𝐻𝑆</m:t>
                                  </m:r>
                                </m:sub>
                              </m:sSub>
                              <m:d>
                                <m:dPr>
                                  <m:ctrlPr>
                                    <a:rPr lang="en-US" sz="1600" i="1">
                                      <a:latin typeface="Cambria Math" panose="02040503050406030204" pitchFamily="18" charset="0"/>
                                    </a:rPr>
                                  </m:ctrlPr>
                                </m:dPr>
                                <m:e>
                                  <m:r>
                                    <a:rPr lang="en-US" sz="1600" i="1">
                                      <a:latin typeface="Cambria Math" panose="02040503050406030204" pitchFamily="18" charset="0"/>
                                    </a:rPr>
                                    <m:t>𝑛</m:t>
                                  </m:r>
                                </m:e>
                              </m:d>
                            </m:e>
                          </m:d>
                        </m:e>
                      </m:nary>
                    </m:oMath>
                  </m:oMathPara>
                </a14:m>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460831" y="903552"/>
                <a:ext cx="4675062" cy="69737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
              <p:cNvSpPr>
                <a:spLocks noChangeArrowheads="1"/>
              </p:cNvSpPr>
              <p:nvPr/>
            </p:nvSpPr>
            <p:spPr bwMode="auto">
              <a:xfrm>
                <a:off x="432200" y="1939513"/>
                <a:ext cx="11759800" cy="896336"/>
              </a:xfrm>
              <a:prstGeom prst="rect">
                <a:avLst/>
              </a:prstGeom>
              <a:solidFill>
                <a:srgbClr val="FFFFFF"/>
              </a:solidFill>
              <a:ln>
                <a:noFill/>
              </a:ln>
              <a:effectLst/>
              <a:extLs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600" b="1" dirty="0" smtClean="0">
                    <a:solidFill>
                      <a:srgbClr val="222222"/>
                    </a:solidFill>
                    <a:latin typeface="+mn-lt"/>
                  </a:rPr>
                  <a:t>Data Screening Protocol</a:t>
                </a:r>
              </a:p>
              <a:p>
                <a:pPr lvl="0"/>
                <a:r>
                  <a:rPr lang="en-US" altLang="en-US" sz="1600" b="1" dirty="0" smtClean="0">
                    <a:solidFill>
                      <a:srgbClr val="222222"/>
                    </a:solidFill>
                    <a:latin typeface="+mn-lt"/>
                  </a:rPr>
                  <a:t>A) </a:t>
                </a:r>
                <a:r>
                  <a:rPr lang="en-US" altLang="en-US" sz="1600" dirty="0" smtClean="0">
                    <a:solidFill>
                      <a:srgbClr val="222222"/>
                    </a:solidFill>
                    <a:latin typeface="+mn-lt"/>
                  </a:rPr>
                  <a:t>Compute high and low range of the threshold as</a:t>
                </a:r>
              </a:p>
              <a:p>
                <a:pPr lvl="0"/>
                <a14:m>
                  <m:oMath xmlns:m="http://schemas.openxmlformats.org/officeDocument/2006/math">
                    <m:sSubSup>
                      <m:sSubSupPr>
                        <m:ctrlPr>
                          <a:rPr lang="en-US" altLang="en-US" sz="1600" i="1" smtClean="0">
                            <a:solidFill>
                              <a:srgbClr val="222222"/>
                            </a:solidFill>
                            <a:latin typeface="Cambria Math" panose="02040503050406030204" pitchFamily="18" charset="0"/>
                          </a:rPr>
                        </m:ctrlPr>
                      </m:sSubSupPr>
                      <m:e>
                        <m:r>
                          <a:rPr lang="en-US" altLang="en-US" sz="1600" b="0" i="1" smtClean="0">
                            <a:solidFill>
                              <a:srgbClr val="222222"/>
                            </a:solidFill>
                            <a:latin typeface="Cambria Math" panose="02040503050406030204" pitchFamily="18" charset="0"/>
                          </a:rPr>
                          <m:t>𝑇𝑎</m:t>
                        </m:r>
                      </m:e>
                      <m:sub>
                        <m:r>
                          <a:rPr lang="en-US" altLang="en-US" sz="1600" b="0" i="1" smtClean="0">
                            <a:solidFill>
                              <a:srgbClr val="222222"/>
                            </a:solidFill>
                            <a:latin typeface="Cambria Math" panose="02040503050406030204" pitchFamily="18" charset="0"/>
                          </a:rPr>
                          <m:t>𝑏𝑖𝑎𝑠</m:t>
                        </m:r>
                      </m:sub>
                      <m:sup>
                        <m:r>
                          <a:rPr lang="en-US" altLang="en-US" sz="1600" b="0" i="1" smtClean="0">
                            <a:solidFill>
                              <a:srgbClr val="222222"/>
                            </a:solidFill>
                            <a:latin typeface="Cambria Math" panose="02040503050406030204" pitchFamily="18" charset="0"/>
                          </a:rPr>
                          <m:t>𝑇</m:t>
                        </m:r>
                        <m:r>
                          <a:rPr lang="en-US" altLang="en-US" sz="1600" b="0" i="1" smtClean="0">
                            <a:solidFill>
                              <a:srgbClr val="222222"/>
                            </a:solidFill>
                            <a:latin typeface="Cambria Math" panose="02040503050406030204" pitchFamily="18" charset="0"/>
                          </a:rPr>
                          <m:t>_</m:t>
                        </m:r>
                        <m:r>
                          <a:rPr lang="en-US" altLang="en-US" sz="1600" b="0" i="1" smtClean="0">
                            <a:solidFill>
                              <a:srgbClr val="222222"/>
                            </a:solidFill>
                            <a:latin typeface="Cambria Math" panose="02040503050406030204" pitchFamily="18" charset="0"/>
                          </a:rPr>
                          <m:t>𝐻𝑂𝐿𝐷</m:t>
                        </m:r>
                      </m:sup>
                    </m:sSubSup>
                    <m:d>
                      <m:dPr>
                        <m:ctrlPr>
                          <a:rPr lang="en-US" altLang="en-US" sz="1600" i="1" smtClean="0">
                            <a:solidFill>
                              <a:srgbClr val="222222"/>
                            </a:solidFill>
                            <a:latin typeface="Cambria Math" panose="02040503050406030204" pitchFamily="18" charset="0"/>
                          </a:rPr>
                        </m:ctrlPr>
                      </m:dPr>
                      <m:e>
                        <m:r>
                          <a:rPr lang="en-US" altLang="en-US" sz="1600" b="0" i="1" smtClean="0">
                            <a:solidFill>
                              <a:srgbClr val="222222"/>
                            </a:solidFill>
                            <a:latin typeface="Cambria Math" panose="02040503050406030204" pitchFamily="18" charset="0"/>
                          </a:rPr>
                          <m:t>h𝑖𝑔h</m:t>
                        </m:r>
                      </m:e>
                    </m:d>
                    <m:r>
                      <a:rPr lang="en-US" altLang="en-US" sz="1600" b="0" i="1" smtClean="0">
                        <a:solidFill>
                          <a:srgbClr val="222222"/>
                        </a:solidFill>
                        <a:latin typeface="Cambria Math" panose="02040503050406030204" pitchFamily="18" charset="0"/>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𝑇𝑎</m:t>
                            </m:r>
                          </m:e>
                        </m:acc>
                      </m:e>
                      <m:sub>
                        <m:r>
                          <a:rPr lang="en-US" sz="1600" i="1">
                            <a:latin typeface="Cambria Math" panose="02040503050406030204" pitchFamily="18" charset="0"/>
                          </a:rPr>
                          <m:t>𝑏𝑖𝑎𝑠</m:t>
                        </m:r>
                      </m:sub>
                    </m:sSub>
                    <m:r>
                      <a:rPr lang="en-US" sz="1600" b="0" i="1" smtClean="0">
                        <a:latin typeface="Cambria Math" panose="02040503050406030204" pitchFamily="18" charset="0"/>
                      </a:rPr>
                      <m:t>+</m:t>
                    </m:r>
                    <m:sSubSup>
                      <m:sSubSupPr>
                        <m:ctrlPr>
                          <a:rPr lang="en-US" sz="1600" i="1">
                            <a:latin typeface="Cambria Math" panose="02040503050406030204" pitchFamily="18" charset="0"/>
                            <a:ea typeface="Cambria Math" panose="02040503050406030204" pitchFamily="18" charset="0"/>
                          </a:rPr>
                        </m:ctrlPr>
                      </m:sSubSupPr>
                      <m:e>
                        <m:r>
                          <m:rPr>
                            <m:sty m:val="p"/>
                          </m:rPr>
                          <a:rPr lang="el-GR" sz="1600" i="1">
                            <a:latin typeface="Cambria Math" panose="02040503050406030204" pitchFamily="18" charset="0"/>
                            <a:ea typeface="Cambria Math" panose="02040503050406030204" pitchFamily="18" charset="0"/>
                          </a:rPr>
                          <m:t>Δ</m:t>
                        </m:r>
                        <m:r>
                          <a:rPr lang="en-US" sz="1600" i="1">
                            <a:latin typeface="Cambria Math" panose="02040503050406030204" pitchFamily="18" charset="0"/>
                            <a:ea typeface="Cambria Math" panose="02040503050406030204" pitchFamily="18" charset="0"/>
                          </a:rPr>
                          <m:t>𝑇</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sub>
                        <m:r>
                          <a:rPr lang="en-US" sz="1600" i="1">
                            <a:latin typeface="Cambria Math" panose="02040503050406030204" pitchFamily="18" charset="0"/>
                            <a:ea typeface="Cambria Math" panose="02040503050406030204" pitchFamily="18" charset="0"/>
                          </a:rPr>
                          <m:t>𝑏</m:t>
                        </m:r>
                      </m:sub>
                      <m:sup>
                        <m:r>
                          <a:rPr lang="en-US" sz="1600" i="1">
                            <a:latin typeface="Cambria Math" panose="02040503050406030204" pitchFamily="18" charset="0"/>
                            <a:ea typeface="Cambria Math" panose="02040503050406030204" pitchFamily="18" charset="0"/>
                          </a:rPr>
                          <m:t>𝑇</m:t>
                        </m:r>
                        <m:r>
                          <a:rPr lang="en-US" sz="1600" i="1">
                            <a:latin typeface="Cambria Math" panose="02040503050406030204" pitchFamily="18" charset="0"/>
                            <a:ea typeface="Cambria Math" panose="02040503050406030204" pitchFamily="18" charset="0"/>
                          </a:rPr>
                          <m:t>_</m:t>
                        </m:r>
                        <m:r>
                          <a:rPr lang="en-US" sz="1600" i="1">
                            <a:latin typeface="Cambria Math" panose="02040503050406030204" pitchFamily="18" charset="0"/>
                            <a:ea typeface="Cambria Math" panose="02040503050406030204" pitchFamily="18" charset="0"/>
                          </a:rPr>
                          <m:t>𝐻𝑂𝐿𝐷</m:t>
                        </m:r>
                      </m:sup>
                    </m:sSubSup>
                  </m:oMath>
                </a14:m>
                <a:r>
                  <a:rPr lang="en-US" altLang="en-US" sz="1600" dirty="0" smtClean="0">
                    <a:solidFill>
                      <a:srgbClr val="222222"/>
                    </a:solidFill>
                    <a:latin typeface="+mn-lt"/>
                  </a:rPr>
                  <a:t>   and   </a:t>
                </a:r>
                <a14:m>
                  <m:oMath xmlns:m="http://schemas.openxmlformats.org/officeDocument/2006/math">
                    <m:sSubSup>
                      <m:sSubSupPr>
                        <m:ctrlPr>
                          <a:rPr lang="en-US" altLang="en-US" sz="1600" i="1">
                            <a:solidFill>
                              <a:srgbClr val="222222"/>
                            </a:solidFill>
                            <a:latin typeface="Cambria Math" panose="02040503050406030204" pitchFamily="18" charset="0"/>
                          </a:rPr>
                        </m:ctrlPr>
                      </m:sSubSupPr>
                      <m:e>
                        <m:r>
                          <a:rPr lang="en-US" altLang="en-US" sz="1600" i="1">
                            <a:solidFill>
                              <a:srgbClr val="222222"/>
                            </a:solidFill>
                            <a:latin typeface="Cambria Math" panose="02040503050406030204" pitchFamily="18" charset="0"/>
                          </a:rPr>
                          <m:t>𝑇𝑎</m:t>
                        </m:r>
                      </m:e>
                      <m:sub>
                        <m:r>
                          <a:rPr lang="en-US" altLang="en-US" sz="1600" i="1">
                            <a:solidFill>
                              <a:srgbClr val="222222"/>
                            </a:solidFill>
                            <a:latin typeface="Cambria Math" panose="02040503050406030204" pitchFamily="18" charset="0"/>
                          </a:rPr>
                          <m:t>𝑏𝑖𝑎𝑠</m:t>
                        </m:r>
                      </m:sub>
                      <m:sup>
                        <m:r>
                          <a:rPr lang="en-US" altLang="en-US" sz="1600" i="1">
                            <a:solidFill>
                              <a:srgbClr val="222222"/>
                            </a:solidFill>
                            <a:latin typeface="Cambria Math" panose="02040503050406030204" pitchFamily="18" charset="0"/>
                          </a:rPr>
                          <m:t>𝑇</m:t>
                        </m:r>
                        <m:r>
                          <a:rPr lang="en-US" altLang="en-US" sz="1600" i="1">
                            <a:solidFill>
                              <a:srgbClr val="222222"/>
                            </a:solidFill>
                            <a:latin typeface="Cambria Math" panose="02040503050406030204" pitchFamily="18" charset="0"/>
                          </a:rPr>
                          <m:t>_</m:t>
                        </m:r>
                        <m:r>
                          <a:rPr lang="en-US" altLang="en-US" sz="1600" i="1">
                            <a:solidFill>
                              <a:srgbClr val="222222"/>
                            </a:solidFill>
                            <a:latin typeface="Cambria Math" panose="02040503050406030204" pitchFamily="18" charset="0"/>
                          </a:rPr>
                          <m:t>𝐻𝑂𝐿𝐷</m:t>
                        </m:r>
                      </m:sup>
                    </m:sSubSup>
                    <m:d>
                      <m:dPr>
                        <m:ctrlPr>
                          <a:rPr lang="en-US" altLang="en-US" sz="1600" i="1">
                            <a:solidFill>
                              <a:srgbClr val="222222"/>
                            </a:solidFill>
                            <a:latin typeface="Cambria Math" panose="02040503050406030204" pitchFamily="18" charset="0"/>
                          </a:rPr>
                        </m:ctrlPr>
                      </m:dPr>
                      <m:e>
                        <m:r>
                          <a:rPr lang="en-US" altLang="en-US" sz="1600" b="0" i="1" smtClean="0">
                            <a:solidFill>
                              <a:srgbClr val="222222"/>
                            </a:solidFill>
                            <a:latin typeface="Cambria Math" panose="02040503050406030204" pitchFamily="18" charset="0"/>
                          </a:rPr>
                          <m:t>𝑙𝑜𝑤</m:t>
                        </m:r>
                      </m:e>
                    </m:d>
                    <m:r>
                      <a:rPr lang="en-US" altLang="en-US" sz="1600" i="1">
                        <a:solidFill>
                          <a:srgbClr val="222222"/>
                        </a:solidFill>
                        <a:latin typeface="Cambria Math" panose="02040503050406030204" pitchFamily="18" charset="0"/>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𝑇𝑎</m:t>
                            </m:r>
                          </m:e>
                        </m:acc>
                      </m:e>
                      <m:sub>
                        <m:r>
                          <a:rPr lang="en-US" sz="1600" i="1">
                            <a:latin typeface="Cambria Math" panose="02040503050406030204" pitchFamily="18" charset="0"/>
                          </a:rPr>
                          <m:t>𝑏𝑖𝑎𝑠</m:t>
                        </m:r>
                      </m:sub>
                    </m:sSub>
                    <m:r>
                      <a:rPr lang="en-US" sz="1600" b="0" i="1" smtClean="0">
                        <a:latin typeface="Cambria Math" panose="02040503050406030204" pitchFamily="18" charset="0"/>
                      </a:rPr>
                      <m:t>−</m:t>
                    </m:r>
                    <m:sSubSup>
                      <m:sSubSupPr>
                        <m:ctrlPr>
                          <a:rPr lang="en-US" sz="1600" i="1">
                            <a:latin typeface="Cambria Math" panose="02040503050406030204" pitchFamily="18" charset="0"/>
                            <a:ea typeface="Cambria Math" panose="02040503050406030204" pitchFamily="18" charset="0"/>
                          </a:rPr>
                        </m:ctrlPr>
                      </m:sSubSupPr>
                      <m:e>
                        <m:r>
                          <m:rPr>
                            <m:sty m:val="p"/>
                          </m:rPr>
                          <a:rPr lang="el-GR" sz="1600" i="1">
                            <a:latin typeface="Cambria Math" panose="02040503050406030204" pitchFamily="18" charset="0"/>
                            <a:ea typeface="Cambria Math" panose="02040503050406030204" pitchFamily="18" charset="0"/>
                          </a:rPr>
                          <m:t>Δ</m:t>
                        </m:r>
                        <m:r>
                          <a:rPr lang="en-US" sz="1600" i="1">
                            <a:latin typeface="Cambria Math" panose="02040503050406030204" pitchFamily="18" charset="0"/>
                            <a:ea typeface="Cambria Math" panose="02040503050406030204" pitchFamily="18" charset="0"/>
                          </a:rPr>
                          <m:t>𝑇</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𝑛𝐶h</m:t>
                            </m:r>
                          </m:e>
                        </m:d>
                      </m:e>
                      <m:sub>
                        <m:r>
                          <a:rPr lang="en-US" sz="1600" i="1">
                            <a:latin typeface="Cambria Math" panose="02040503050406030204" pitchFamily="18" charset="0"/>
                            <a:ea typeface="Cambria Math" panose="02040503050406030204" pitchFamily="18" charset="0"/>
                          </a:rPr>
                          <m:t>𝑏</m:t>
                        </m:r>
                      </m:sub>
                      <m:sup>
                        <m:r>
                          <a:rPr lang="en-US" sz="1600" i="1">
                            <a:latin typeface="Cambria Math" panose="02040503050406030204" pitchFamily="18" charset="0"/>
                            <a:ea typeface="Cambria Math" panose="02040503050406030204" pitchFamily="18" charset="0"/>
                          </a:rPr>
                          <m:t>𝑇</m:t>
                        </m:r>
                        <m:r>
                          <a:rPr lang="en-US" sz="1600" i="1">
                            <a:latin typeface="Cambria Math" panose="02040503050406030204" pitchFamily="18" charset="0"/>
                            <a:ea typeface="Cambria Math" panose="02040503050406030204" pitchFamily="18" charset="0"/>
                          </a:rPr>
                          <m:t>_</m:t>
                        </m:r>
                        <m:r>
                          <a:rPr lang="en-US" sz="1600" i="1">
                            <a:latin typeface="Cambria Math" panose="02040503050406030204" pitchFamily="18" charset="0"/>
                            <a:ea typeface="Cambria Math" panose="02040503050406030204" pitchFamily="18" charset="0"/>
                          </a:rPr>
                          <m:t>𝐻𝑂𝐿𝐷</m:t>
                        </m:r>
                      </m:sup>
                    </m:sSubSup>
                  </m:oMath>
                </a14:m>
                <a:endParaRPr lang="en-US" altLang="en-US" sz="1600" dirty="0" smtClean="0">
                  <a:solidFill>
                    <a:srgbClr val="222222"/>
                  </a:solidFill>
                  <a:latin typeface="+mn-lt"/>
                </a:endParaRPr>
              </a:p>
            </p:txBody>
          </p:sp>
        </mc:Choice>
        <mc:Fallback xmlns="">
          <p:sp>
            <p:nvSpPr>
              <p:cNvPr id="16" name="Rectangle 1"/>
              <p:cNvSpPr>
                <a:spLocks noRot="1" noChangeAspect="1" noMove="1" noResize="1" noEditPoints="1" noAdjustHandles="1" noChangeArrowheads="1" noChangeShapeType="1" noTextEdit="1"/>
              </p:cNvSpPr>
              <p:nvPr/>
            </p:nvSpPr>
            <p:spPr bwMode="auto">
              <a:xfrm>
                <a:off x="432200" y="1939513"/>
                <a:ext cx="11759800" cy="896336"/>
              </a:xfrm>
              <a:prstGeom prst="rect">
                <a:avLst/>
              </a:prstGeom>
              <a:blipFill>
                <a:blip r:embed="rId3"/>
                <a:stretch>
                  <a:fillRect l="-311" b="-6122"/>
                </a:stretch>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
              <p:cNvSpPr>
                <a:spLocks noChangeArrowheads="1"/>
              </p:cNvSpPr>
              <p:nvPr/>
            </p:nvSpPr>
            <p:spPr bwMode="auto">
              <a:xfrm>
                <a:off x="432200" y="3264869"/>
                <a:ext cx="10297534" cy="619337"/>
              </a:xfrm>
              <a:prstGeom prst="rect">
                <a:avLst/>
              </a:prstGeom>
              <a:solidFill>
                <a:srgbClr val="FFFFFF"/>
              </a:solidFill>
              <a:ln>
                <a:noFill/>
              </a:ln>
              <a:effectLst/>
              <a:extLs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b="1" dirty="0" smtClean="0">
                    <a:latin typeface="+mn-lt"/>
                  </a:rPr>
                  <a:t>B) </a:t>
                </a:r>
                <a:r>
                  <a:rPr lang="en-US" sz="1600" dirty="0" smtClean="0">
                    <a:latin typeface="+mn-lt"/>
                  </a:rPr>
                  <a:t>If a given SNO event Ta bias value,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𝑇𝑎</m:t>
                        </m:r>
                      </m:e>
                      <m:sub>
                        <m:r>
                          <a:rPr lang="en-US" sz="1600" i="1">
                            <a:latin typeface="Cambria Math" panose="02040503050406030204" pitchFamily="18" charset="0"/>
                          </a:rPr>
                          <m:t>𝐴𝑇𝑀𝑆</m:t>
                        </m:r>
                      </m:sub>
                    </m:sSub>
                    <m:d>
                      <m:dPr>
                        <m:ctrlPr>
                          <a:rPr lang="en-US" sz="1600" i="1">
                            <a:latin typeface="Cambria Math" panose="02040503050406030204" pitchFamily="18" charset="0"/>
                          </a:rPr>
                        </m:ctrlPr>
                      </m:dPr>
                      <m:e>
                        <m:r>
                          <a:rPr lang="en-US" sz="1600" i="1">
                            <a:latin typeface="Cambria Math" panose="02040503050406030204" pitchFamily="18" charset="0"/>
                          </a:rPr>
                          <m:t>𝑛</m:t>
                        </m:r>
                      </m:e>
                    </m:d>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𝑇𝑎</m:t>
                        </m:r>
                      </m:e>
                      <m:sub>
                        <m:r>
                          <a:rPr lang="en-US" sz="1600" i="1">
                            <a:latin typeface="Cambria Math" panose="02040503050406030204" pitchFamily="18" charset="0"/>
                          </a:rPr>
                          <m:t>𝐴𝑀𝑆𝑈</m:t>
                        </m:r>
                        <m:r>
                          <a:rPr lang="en-US" sz="1600" i="1">
                            <a:latin typeface="Cambria Math" panose="02040503050406030204" pitchFamily="18" charset="0"/>
                          </a:rPr>
                          <m:t>/</m:t>
                        </m:r>
                        <m:r>
                          <a:rPr lang="en-US" sz="1600" i="1">
                            <a:latin typeface="Cambria Math" panose="02040503050406030204" pitchFamily="18" charset="0"/>
                          </a:rPr>
                          <m:t>𝑀𝐻𝑆</m:t>
                        </m:r>
                      </m:sub>
                    </m:sSub>
                    <m:d>
                      <m:dPr>
                        <m:ctrlPr>
                          <a:rPr lang="en-US" sz="1600" i="1">
                            <a:latin typeface="Cambria Math" panose="02040503050406030204" pitchFamily="18" charset="0"/>
                          </a:rPr>
                        </m:ctrlPr>
                      </m:dPr>
                      <m:e>
                        <m:r>
                          <a:rPr lang="en-US" sz="1600" i="1">
                            <a:latin typeface="Cambria Math" panose="02040503050406030204" pitchFamily="18" charset="0"/>
                          </a:rPr>
                          <m:t>𝑛</m:t>
                        </m:r>
                      </m:e>
                    </m:d>
                  </m:oMath>
                </a14:m>
                <a:r>
                  <a:rPr lang="en-US" altLang="en-US" sz="1600" dirty="0" smtClean="0">
                    <a:latin typeface="+mn-lt"/>
                  </a:rPr>
                  <a:t>, lies in between</a:t>
                </a:r>
                <a14:m>
                  <m:oMath xmlns:m="http://schemas.openxmlformats.org/officeDocument/2006/math">
                    <m:r>
                      <a:rPr lang="en-US" altLang="en-US" sz="1600" b="0" i="0" smtClean="0">
                        <a:solidFill>
                          <a:srgbClr val="222222"/>
                        </a:solidFill>
                        <a:latin typeface="Cambria Math" panose="02040503050406030204" pitchFamily="18" charset="0"/>
                      </a:rPr>
                      <m:t> </m:t>
                    </m:r>
                    <m:sSubSup>
                      <m:sSubSupPr>
                        <m:ctrlPr>
                          <a:rPr lang="en-US" altLang="en-US" sz="1600" i="1">
                            <a:solidFill>
                              <a:srgbClr val="222222"/>
                            </a:solidFill>
                            <a:latin typeface="Cambria Math" panose="02040503050406030204" pitchFamily="18" charset="0"/>
                          </a:rPr>
                        </m:ctrlPr>
                      </m:sSubSupPr>
                      <m:e>
                        <m:r>
                          <a:rPr lang="en-US" altLang="en-US" sz="1600" i="1">
                            <a:solidFill>
                              <a:srgbClr val="222222"/>
                            </a:solidFill>
                            <a:latin typeface="Cambria Math" panose="02040503050406030204" pitchFamily="18" charset="0"/>
                          </a:rPr>
                          <m:t>𝑇𝑎</m:t>
                        </m:r>
                      </m:e>
                      <m:sub>
                        <m:r>
                          <a:rPr lang="en-US" altLang="en-US" sz="1600" i="1">
                            <a:solidFill>
                              <a:srgbClr val="222222"/>
                            </a:solidFill>
                            <a:latin typeface="Cambria Math" panose="02040503050406030204" pitchFamily="18" charset="0"/>
                          </a:rPr>
                          <m:t>𝑏𝑖𝑎𝑠</m:t>
                        </m:r>
                      </m:sub>
                      <m:sup>
                        <m:r>
                          <a:rPr lang="en-US" altLang="en-US" sz="1600" i="1">
                            <a:solidFill>
                              <a:srgbClr val="222222"/>
                            </a:solidFill>
                            <a:latin typeface="Cambria Math" panose="02040503050406030204" pitchFamily="18" charset="0"/>
                          </a:rPr>
                          <m:t>𝑇</m:t>
                        </m:r>
                        <m:r>
                          <a:rPr lang="en-US" altLang="en-US" sz="1600" i="1">
                            <a:solidFill>
                              <a:srgbClr val="222222"/>
                            </a:solidFill>
                            <a:latin typeface="Cambria Math" panose="02040503050406030204" pitchFamily="18" charset="0"/>
                          </a:rPr>
                          <m:t>_</m:t>
                        </m:r>
                        <m:r>
                          <a:rPr lang="en-US" altLang="en-US" sz="1600" i="1">
                            <a:solidFill>
                              <a:srgbClr val="222222"/>
                            </a:solidFill>
                            <a:latin typeface="Cambria Math" panose="02040503050406030204" pitchFamily="18" charset="0"/>
                          </a:rPr>
                          <m:t>𝐻𝑂𝐿𝐷</m:t>
                        </m:r>
                      </m:sup>
                    </m:sSubSup>
                    <m:d>
                      <m:dPr>
                        <m:ctrlPr>
                          <a:rPr lang="en-US" altLang="en-US" sz="1600" i="1">
                            <a:solidFill>
                              <a:srgbClr val="222222"/>
                            </a:solidFill>
                            <a:latin typeface="Cambria Math" panose="02040503050406030204" pitchFamily="18" charset="0"/>
                          </a:rPr>
                        </m:ctrlPr>
                      </m:dPr>
                      <m:e>
                        <m:r>
                          <a:rPr lang="en-US" altLang="en-US" sz="1600" i="1">
                            <a:solidFill>
                              <a:srgbClr val="222222"/>
                            </a:solidFill>
                            <a:latin typeface="Cambria Math" panose="02040503050406030204" pitchFamily="18" charset="0"/>
                          </a:rPr>
                          <m:t>𝑙𝑜𝑤</m:t>
                        </m:r>
                      </m:e>
                    </m:d>
                  </m:oMath>
                </a14:m>
                <a:r>
                  <a:rPr lang="en-US" altLang="en-US" sz="1600" dirty="0" smtClean="0">
                    <a:latin typeface="+mn-lt"/>
                  </a:rPr>
                  <a:t> and </a:t>
                </a:r>
                <a14:m>
                  <m:oMath xmlns:m="http://schemas.openxmlformats.org/officeDocument/2006/math">
                    <m:sSubSup>
                      <m:sSubSupPr>
                        <m:ctrlPr>
                          <a:rPr lang="en-US" altLang="en-US" sz="1600" i="1">
                            <a:solidFill>
                              <a:srgbClr val="222222"/>
                            </a:solidFill>
                            <a:latin typeface="Cambria Math" panose="02040503050406030204" pitchFamily="18" charset="0"/>
                          </a:rPr>
                        </m:ctrlPr>
                      </m:sSubSupPr>
                      <m:e>
                        <m:r>
                          <a:rPr lang="en-US" altLang="en-US" sz="1600" i="1">
                            <a:solidFill>
                              <a:srgbClr val="222222"/>
                            </a:solidFill>
                            <a:latin typeface="Cambria Math" panose="02040503050406030204" pitchFamily="18" charset="0"/>
                          </a:rPr>
                          <m:t>𝑇𝑎</m:t>
                        </m:r>
                      </m:e>
                      <m:sub>
                        <m:r>
                          <a:rPr lang="en-US" altLang="en-US" sz="1600" i="1">
                            <a:solidFill>
                              <a:srgbClr val="222222"/>
                            </a:solidFill>
                            <a:latin typeface="Cambria Math" panose="02040503050406030204" pitchFamily="18" charset="0"/>
                          </a:rPr>
                          <m:t>𝑏𝑖𝑎𝑠</m:t>
                        </m:r>
                      </m:sub>
                      <m:sup>
                        <m:r>
                          <a:rPr lang="en-US" altLang="en-US" sz="1600" i="1">
                            <a:solidFill>
                              <a:srgbClr val="222222"/>
                            </a:solidFill>
                            <a:latin typeface="Cambria Math" panose="02040503050406030204" pitchFamily="18" charset="0"/>
                          </a:rPr>
                          <m:t>𝑇</m:t>
                        </m:r>
                        <m:r>
                          <a:rPr lang="en-US" altLang="en-US" sz="1600" i="1">
                            <a:solidFill>
                              <a:srgbClr val="222222"/>
                            </a:solidFill>
                            <a:latin typeface="Cambria Math" panose="02040503050406030204" pitchFamily="18" charset="0"/>
                          </a:rPr>
                          <m:t>_</m:t>
                        </m:r>
                        <m:r>
                          <a:rPr lang="en-US" altLang="en-US" sz="1600" i="1">
                            <a:solidFill>
                              <a:srgbClr val="222222"/>
                            </a:solidFill>
                            <a:latin typeface="Cambria Math" panose="02040503050406030204" pitchFamily="18" charset="0"/>
                          </a:rPr>
                          <m:t>𝐻𝑂𝐿𝐷</m:t>
                        </m:r>
                      </m:sup>
                    </m:sSubSup>
                    <m:d>
                      <m:dPr>
                        <m:ctrlPr>
                          <a:rPr lang="en-US" altLang="en-US" sz="1600" i="1">
                            <a:solidFill>
                              <a:srgbClr val="222222"/>
                            </a:solidFill>
                            <a:latin typeface="Cambria Math" panose="02040503050406030204" pitchFamily="18" charset="0"/>
                          </a:rPr>
                        </m:ctrlPr>
                      </m:dPr>
                      <m:e>
                        <m:r>
                          <a:rPr lang="en-US" altLang="en-US" sz="1600" b="0" i="1" smtClean="0">
                            <a:solidFill>
                              <a:srgbClr val="222222"/>
                            </a:solidFill>
                            <a:latin typeface="Cambria Math" panose="02040503050406030204" pitchFamily="18" charset="0"/>
                          </a:rPr>
                          <m:t>h𝑖𝑔h</m:t>
                        </m:r>
                      </m:e>
                    </m:d>
                  </m:oMath>
                </a14:m>
                <a:r>
                  <a:rPr lang="en-US" altLang="en-US" sz="1600" dirty="0" smtClean="0">
                    <a:latin typeface="+mn-lt"/>
                  </a:rPr>
                  <a:t> then it passes the data screen.</a:t>
                </a:r>
              </a:p>
            </p:txBody>
          </p:sp>
        </mc:Choice>
        <mc:Fallback xmlns="">
          <p:sp>
            <p:nvSpPr>
              <p:cNvPr id="17" name="Rectangle 1"/>
              <p:cNvSpPr>
                <a:spLocks noRot="1" noChangeAspect="1" noMove="1" noResize="1" noEditPoints="1" noAdjustHandles="1" noChangeArrowheads="1" noChangeShapeType="1" noTextEdit="1"/>
              </p:cNvSpPr>
              <p:nvPr/>
            </p:nvSpPr>
            <p:spPr bwMode="auto">
              <a:xfrm>
                <a:off x="432200" y="3264869"/>
                <a:ext cx="10297534" cy="619337"/>
              </a:xfrm>
              <a:prstGeom prst="rect">
                <a:avLst/>
              </a:prstGeom>
              <a:blipFill>
                <a:blip r:embed="rId4"/>
                <a:stretch>
                  <a:fillRect l="-355" b="-12871"/>
                </a:stretch>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42070878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474" y="1363288"/>
            <a:ext cx="10515600" cy="4351338"/>
          </a:xfrm>
        </p:spPr>
        <p:txBody>
          <a:bodyPr>
            <a:normAutofit fontScale="92500" lnSpcReduction="10000"/>
          </a:bodyPr>
          <a:lstStyle/>
          <a:p>
            <a:pPr marL="0" indent="0">
              <a:buNone/>
            </a:pPr>
            <a:r>
              <a:rPr lang="en-US" sz="4400" dirty="0" smtClean="0">
                <a:latin typeface="Verdana" panose="020B0604030504040204" pitchFamily="34" charset="0"/>
                <a:ea typeface="Verdana" panose="020B0604030504040204" pitchFamily="34" charset="0"/>
              </a:rPr>
              <a:t>Side-by-side plots trending Ta biases produced when implementing the SNO method with</a:t>
            </a:r>
          </a:p>
          <a:p>
            <a:pPr marL="742950" indent="-742950">
              <a:buFont typeface="+mj-lt"/>
              <a:buAutoNum type="alphaUcPeriod"/>
            </a:pPr>
            <a:r>
              <a:rPr lang="en-US" sz="3500" dirty="0" smtClean="0">
                <a:latin typeface="Verdana" panose="020B0604030504040204" pitchFamily="34" charset="0"/>
                <a:ea typeface="Verdana" panose="020B0604030504040204" pitchFamily="34" charset="0"/>
              </a:rPr>
              <a:t>Event </a:t>
            </a:r>
            <a:r>
              <a:rPr lang="en-US" sz="3500" dirty="0">
                <a:latin typeface="Verdana" panose="020B0604030504040204" pitchFamily="34" charset="0"/>
                <a:ea typeface="Verdana" panose="020B0604030504040204" pitchFamily="34" charset="0"/>
              </a:rPr>
              <a:t>Mean ± Constant Ta Bias Threshold (3K)</a:t>
            </a:r>
          </a:p>
          <a:p>
            <a:pPr marL="742950" indent="-742950">
              <a:buFont typeface="+mj-lt"/>
              <a:buAutoNum type="alphaUcPeriod"/>
            </a:pPr>
            <a:r>
              <a:rPr lang="en-US" sz="3500" dirty="0" smtClean="0">
                <a:latin typeface="Verdana" panose="020B0604030504040204" pitchFamily="34" charset="0"/>
                <a:ea typeface="Verdana" panose="020B0604030504040204" pitchFamily="34" charset="0"/>
              </a:rPr>
              <a:t>Combination of interpolation and data </a:t>
            </a:r>
            <a:r>
              <a:rPr lang="en-US" sz="3500" dirty="0">
                <a:latin typeface="Verdana" panose="020B0604030504040204" pitchFamily="34" charset="0"/>
                <a:ea typeface="Verdana" panose="020B0604030504040204" pitchFamily="34" charset="0"/>
              </a:rPr>
              <a:t>screening </a:t>
            </a:r>
            <a:r>
              <a:rPr lang="en-US" sz="3500" dirty="0" smtClean="0">
                <a:latin typeface="Verdana" panose="020B0604030504040204" pitchFamily="34" charset="0"/>
                <a:ea typeface="Verdana" panose="020B0604030504040204" pitchFamily="34" charset="0"/>
              </a:rPr>
              <a:t>using 1) Event </a:t>
            </a:r>
            <a:r>
              <a:rPr lang="en-US" sz="3500" dirty="0">
                <a:latin typeface="Verdana" panose="020B0604030504040204" pitchFamily="34" charset="0"/>
                <a:ea typeface="Verdana" panose="020B0604030504040204" pitchFamily="34" charset="0"/>
              </a:rPr>
              <a:t>V_NEDT T</a:t>
            </a:r>
            <a:r>
              <a:rPr lang="en-US" sz="3500" dirty="0" smtClean="0">
                <a:latin typeface="Verdana" panose="020B0604030504040204" pitchFamily="34" charset="0"/>
                <a:ea typeface="Verdana" panose="020B0604030504040204" pitchFamily="34" charset="0"/>
              </a:rPr>
              <a:t>hreshold and 2) </a:t>
            </a:r>
            <a:r>
              <a:rPr lang="en-US" sz="3500" dirty="0">
                <a:latin typeface="Verdana" panose="020B0604030504040204" pitchFamily="34" charset="0"/>
                <a:ea typeface="Verdana" panose="020B0604030504040204" pitchFamily="34" charset="0"/>
              </a:rPr>
              <a:t>Mean ± Channel Dependent Ta Bias </a:t>
            </a:r>
            <a:r>
              <a:rPr lang="en-US" sz="3500" dirty="0" smtClean="0">
                <a:latin typeface="Verdana" panose="020B0604030504040204" pitchFamily="34" charset="0"/>
                <a:ea typeface="Verdana" panose="020B0604030504040204" pitchFamily="34" charset="0"/>
              </a:rPr>
              <a:t>Threshold </a:t>
            </a:r>
          </a:p>
        </p:txBody>
      </p:sp>
    </p:spTree>
    <p:extLst>
      <p:ext uri="{BB962C8B-B14F-4D97-AF65-F5344CB8AC3E}">
        <p14:creationId xmlns:p14="http://schemas.microsoft.com/office/powerpoint/2010/main" val="35657198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435" y="1825625"/>
            <a:ext cx="10821365" cy="4351338"/>
          </a:xfrm>
        </p:spPr>
        <p:txBody>
          <a:bodyPr>
            <a:normAutofit/>
          </a:bodyPr>
          <a:lstStyle/>
          <a:p>
            <a:pPr marL="0" indent="0">
              <a:buNone/>
            </a:pPr>
            <a:r>
              <a:rPr lang="en-US" sz="4400" i="1" dirty="0" smtClean="0"/>
              <a:t>J01 ATMS versus NOAA-19 and </a:t>
            </a:r>
            <a:r>
              <a:rPr lang="en-US" sz="4400" i="1" dirty="0" err="1" smtClean="0"/>
              <a:t>Metop</a:t>
            </a:r>
            <a:r>
              <a:rPr lang="en-US" sz="4400" i="1" dirty="0" smtClean="0"/>
              <a:t>-B AMSU-A</a:t>
            </a:r>
            <a:endParaRPr lang="en-US" sz="4400" dirty="0"/>
          </a:p>
          <a:p>
            <a:pPr marL="0" indent="0">
              <a:buNone/>
            </a:pPr>
            <a:r>
              <a:rPr lang="en-US" sz="4400" dirty="0" smtClean="0"/>
              <a:t> </a:t>
            </a:r>
            <a:endParaRPr lang="en-US" sz="4400" dirty="0"/>
          </a:p>
        </p:txBody>
      </p:sp>
    </p:spTree>
    <p:extLst>
      <p:ext uri="{BB962C8B-B14F-4D97-AF65-F5344CB8AC3E}">
        <p14:creationId xmlns:p14="http://schemas.microsoft.com/office/powerpoint/2010/main" val="16314170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smtClean="0"/>
              <a:t>J01 </a:t>
            </a:r>
            <a:r>
              <a:rPr lang="en-US" sz="2800" dirty="0"/>
              <a:t>ATMS and NOAA-19 AMSU-A/MHS </a:t>
            </a:r>
            <a:r>
              <a:rPr lang="en-US" sz="2800" dirty="0" smtClean="0"/>
              <a:t>Band 1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285509" y="1038226"/>
                <a:ext cx="1334483" cy="2031325"/>
              </a:xfrm>
              <a:prstGeom prst="rect">
                <a:avLst/>
              </a:prstGeom>
              <a:noFill/>
            </p:spPr>
            <p:txBody>
              <a:bodyPr wrap="square" rtlCol="0">
                <a:spAutoFit/>
              </a:bodyPr>
              <a:lstStyle/>
              <a:p>
                <a:pPr algn="ctr"/>
                <a:r>
                  <a:rPr lang="en-US" dirty="0" smtClean="0"/>
                  <a:t>Screening with SNO </a:t>
                </a:r>
                <a:r>
                  <a:rPr lang="en-US" dirty="0"/>
                  <a:t>Event Mean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Constant Ta Threshold (3 K)</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85509" y="1038226"/>
                <a:ext cx="1334483" cy="2031325"/>
              </a:xfrm>
              <a:prstGeom prst="rect">
                <a:avLst/>
              </a:prstGeom>
              <a:blipFill>
                <a:blip r:embed="rId2"/>
                <a:stretch>
                  <a:fillRect l="-2740" t="-1497" r="-5479" b="-3593"/>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426" y="933451"/>
            <a:ext cx="4219336" cy="581977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8331" y="867564"/>
            <a:ext cx="4268356" cy="5887388"/>
          </a:xfrm>
          <a:prstGeom prst="rect">
            <a:avLst/>
          </a:prstGeom>
        </p:spPr>
      </p:pic>
      <p:sp>
        <p:nvSpPr>
          <p:cNvPr id="19" name="Oval 18"/>
          <p:cNvSpPr/>
          <p:nvPr/>
        </p:nvSpPr>
        <p:spPr>
          <a:xfrm>
            <a:off x="1800225" y="2552700"/>
            <a:ext cx="4562941" cy="13335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991094" y="4307571"/>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6442691" y="103822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442691" y="1038226"/>
                <a:ext cx="1435640" cy="2862322"/>
              </a:xfrm>
              <a:prstGeom prst="rect">
                <a:avLst/>
              </a:prstGeom>
              <a:blipFill>
                <a:blip r:embed="rId5"/>
                <a:stretch>
                  <a:fillRect l="-3830" t="-1064" r="-4681" b="-2340"/>
                </a:stretch>
              </a:blipFill>
            </p:spPr>
            <p:txBody>
              <a:bodyPr/>
              <a:lstStyle/>
              <a:p>
                <a:r>
                  <a:rPr lang="en-US">
                    <a:noFill/>
                  </a:rPr>
                  <a:t> </a:t>
                </a:r>
              </a:p>
            </p:txBody>
          </p:sp>
        </mc:Fallback>
      </mc:AlternateContent>
    </p:spTree>
    <p:extLst>
      <p:ext uri="{BB962C8B-B14F-4D97-AF65-F5344CB8AC3E}">
        <p14:creationId xmlns:p14="http://schemas.microsoft.com/office/powerpoint/2010/main" val="13905180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J01 ATMS and NOAA-19 AMSU-A/MHS </a:t>
            </a:r>
            <a:r>
              <a:rPr lang="en-US" sz="2800" dirty="0" smtClean="0"/>
              <a:t>Band </a:t>
            </a:r>
            <a:r>
              <a:rPr lang="en-US" sz="2800" dirty="0"/>
              <a:t>2</a:t>
            </a:r>
            <a:r>
              <a:rPr lang="en-US" sz="2800" dirty="0" smtClean="0"/>
              <a:t>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289920" y="1019176"/>
                <a:ext cx="1306054" cy="2031325"/>
              </a:xfrm>
              <a:prstGeom prst="rect">
                <a:avLst/>
              </a:prstGeom>
              <a:noFill/>
            </p:spPr>
            <p:txBody>
              <a:bodyPr wrap="square" rtlCol="0">
                <a:spAutoFit/>
              </a:bodyPr>
              <a:lstStyle/>
              <a:p>
                <a:pPr algn="ctr"/>
                <a:r>
                  <a:rPr lang="en-US" dirty="0"/>
                  <a:t>Screening with </a:t>
                </a:r>
                <a:r>
                  <a:rPr lang="en-US" dirty="0" smtClean="0"/>
                  <a:t>SNO </a:t>
                </a:r>
                <a:r>
                  <a:rPr lang="en-US" dirty="0"/>
                  <a:t>Event Mean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Constant Ta Threshold (3 K)</a:t>
                </a:r>
              </a:p>
            </p:txBody>
          </p:sp>
        </mc:Choice>
        <mc:Fallback xmlns="">
          <p:sp>
            <p:nvSpPr>
              <p:cNvPr id="6" name="TextBox 5"/>
              <p:cNvSpPr txBox="1">
                <a:spLocks noRot="1" noChangeAspect="1" noMove="1" noResize="1" noEditPoints="1" noAdjustHandles="1" noChangeArrowheads="1" noChangeShapeType="1" noTextEdit="1"/>
              </p:cNvSpPr>
              <p:nvPr/>
            </p:nvSpPr>
            <p:spPr>
              <a:xfrm>
                <a:off x="289920" y="1019176"/>
                <a:ext cx="1306054" cy="2031325"/>
              </a:xfrm>
              <a:prstGeom prst="rect">
                <a:avLst/>
              </a:prstGeom>
              <a:blipFill>
                <a:blip r:embed="rId2"/>
                <a:stretch>
                  <a:fillRect l="-3738" t="-1502" r="-7009" b="-3904"/>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024" y="933451"/>
            <a:ext cx="4238625" cy="58463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7341" y="941006"/>
            <a:ext cx="4233147" cy="5838824"/>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6442691" y="103822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442691" y="1038226"/>
                <a:ext cx="1435640" cy="2862322"/>
              </a:xfrm>
              <a:prstGeom prst="rect">
                <a:avLst/>
              </a:prstGeom>
              <a:blipFill>
                <a:blip r:embed="rId5"/>
                <a:stretch>
                  <a:fillRect l="-3830" t="-1064" r="-4681" b="-2340"/>
                </a:stretch>
              </a:blipFill>
            </p:spPr>
            <p:txBody>
              <a:bodyPr/>
              <a:lstStyle/>
              <a:p>
                <a:r>
                  <a:rPr lang="en-US">
                    <a:noFill/>
                  </a:rPr>
                  <a:t> </a:t>
                </a:r>
              </a:p>
            </p:txBody>
          </p:sp>
        </mc:Fallback>
      </mc:AlternateContent>
    </p:spTree>
    <p:extLst>
      <p:ext uri="{BB962C8B-B14F-4D97-AF65-F5344CB8AC3E}">
        <p14:creationId xmlns:p14="http://schemas.microsoft.com/office/powerpoint/2010/main" val="25057976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J01 ATMS and NOAA-19 AMSU-A/MHS </a:t>
            </a:r>
            <a:r>
              <a:rPr lang="en-US" sz="2800" dirty="0" smtClean="0"/>
              <a:t>Band 3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195862" y="1038226"/>
                <a:ext cx="1306054" cy="2031325"/>
              </a:xfrm>
              <a:prstGeom prst="rect">
                <a:avLst/>
              </a:prstGeom>
              <a:noFill/>
            </p:spPr>
            <p:txBody>
              <a:bodyPr wrap="square" rtlCol="0">
                <a:spAutoFit/>
              </a:bodyPr>
              <a:lstStyle/>
              <a:p>
                <a:pPr algn="ctr"/>
                <a:r>
                  <a:rPr lang="en-US" dirty="0"/>
                  <a:t>Screening with </a:t>
                </a:r>
                <a:r>
                  <a:rPr lang="en-US" dirty="0" smtClean="0"/>
                  <a:t>SNO </a:t>
                </a:r>
                <a:r>
                  <a:rPr lang="en-US" dirty="0"/>
                  <a:t>Event Mean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Constant Ta Threshold (3 K)</a:t>
                </a:r>
              </a:p>
            </p:txBody>
          </p:sp>
        </mc:Choice>
        <mc:Fallback xmlns="">
          <p:sp>
            <p:nvSpPr>
              <p:cNvPr id="6" name="TextBox 5"/>
              <p:cNvSpPr txBox="1">
                <a:spLocks noRot="1" noChangeAspect="1" noMove="1" noResize="1" noEditPoints="1" noAdjustHandles="1" noChangeArrowheads="1" noChangeShapeType="1" noTextEdit="1"/>
              </p:cNvSpPr>
              <p:nvPr/>
            </p:nvSpPr>
            <p:spPr>
              <a:xfrm>
                <a:off x="195862" y="1038226"/>
                <a:ext cx="1306054" cy="2031325"/>
              </a:xfrm>
              <a:prstGeom prst="rect">
                <a:avLst/>
              </a:prstGeom>
              <a:blipFill>
                <a:blip r:embed="rId2"/>
                <a:stretch>
                  <a:fillRect l="-3271" t="-1497" r="-7477" b="-3593"/>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920" y="933451"/>
            <a:ext cx="4167256" cy="574793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7459" y="861616"/>
            <a:ext cx="4219336" cy="5819774"/>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6442691" y="103822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442691" y="1038226"/>
                <a:ext cx="1435640" cy="2862322"/>
              </a:xfrm>
              <a:prstGeom prst="rect">
                <a:avLst/>
              </a:prstGeom>
              <a:blipFill>
                <a:blip r:embed="rId5"/>
                <a:stretch>
                  <a:fillRect l="-3830" t="-1064" r="-4681" b="-2340"/>
                </a:stretch>
              </a:blipFill>
            </p:spPr>
            <p:txBody>
              <a:bodyPr/>
              <a:lstStyle/>
              <a:p>
                <a:r>
                  <a:rPr lang="en-US">
                    <a:noFill/>
                  </a:rPr>
                  <a:t> </a:t>
                </a:r>
              </a:p>
            </p:txBody>
          </p:sp>
        </mc:Fallback>
      </mc:AlternateContent>
    </p:spTree>
    <p:extLst>
      <p:ext uri="{BB962C8B-B14F-4D97-AF65-F5344CB8AC3E}">
        <p14:creationId xmlns:p14="http://schemas.microsoft.com/office/powerpoint/2010/main" val="975423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J01 ATMS and NOAA-19 AMSU-A/MHS </a:t>
            </a:r>
            <a:r>
              <a:rPr lang="en-US" sz="2800" dirty="0" smtClean="0"/>
              <a:t>Band </a:t>
            </a:r>
            <a:r>
              <a:rPr lang="en-US" sz="2800" dirty="0"/>
              <a:t>4</a:t>
            </a:r>
            <a:r>
              <a:rPr lang="en-US" sz="2800" dirty="0" smtClean="0"/>
              <a:t>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351237" y="933451"/>
                <a:ext cx="1306054" cy="2031325"/>
              </a:xfrm>
              <a:prstGeom prst="rect">
                <a:avLst/>
              </a:prstGeom>
              <a:noFill/>
            </p:spPr>
            <p:txBody>
              <a:bodyPr wrap="square" rtlCol="0">
                <a:spAutoFit/>
              </a:bodyPr>
              <a:lstStyle/>
              <a:p>
                <a:pPr algn="ctr"/>
                <a:r>
                  <a:rPr lang="en-US" dirty="0"/>
                  <a:t>Screening with </a:t>
                </a:r>
                <a:r>
                  <a:rPr lang="en-US" dirty="0" smtClean="0"/>
                  <a:t>SNO </a:t>
                </a:r>
                <a:r>
                  <a:rPr lang="en-US" dirty="0"/>
                  <a:t>Event Mean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Constant Ta Threshold (3 K)</a:t>
                </a:r>
              </a:p>
            </p:txBody>
          </p:sp>
        </mc:Choice>
        <mc:Fallback xmlns="">
          <p:sp>
            <p:nvSpPr>
              <p:cNvPr id="6" name="TextBox 5"/>
              <p:cNvSpPr txBox="1">
                <a:spLocks noRot="1" noChangeAspect="1" noMove="1" noResize="1" noEditPoints="1" noAdjustHandles="1" noChangeArrowheads="1" noChangeShapeType="1" noTextEdit="1"/>
              </p:cNvSpPr>
              <p:nvPr/>
            </p:nvSpPr>
            <p:spPr>
              <a:xfrm>
                <a:off x="351237" y="933451"/>
                <a:ext cx="1306054" cy="2031325"/>
              </a:xfrm>
              <a:prstGeom prst="rect">
                <a:avLst/>
              </a:prstGeom>
              <a:blipFill>
                <a:blip r:embed="rId2"/>
                <a:stretch>
                  <a:fillRect l="-3738" t="-1502" r="-7009" b="-3904"/>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987" y="932793"/>
            <a:ext cx="4295775" cy="59252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832" y="932792"/>
            <a:ext cx="4295775" cy="5925207"/>
          </a:xfrm>
          <a:prstGeom prst="rect">
            <a:avLst/>
          </a:prstGeom>
        </p:spPr>
      </p:pic>
      <p:sp>
        <p:nvSpPr>
          <p:cNvPr id="16" name="Oval 15"/>
          <p:cNvSpPr/>
          <p:nvPr/>
        </p:nvSpPr>
        <p:spPr>
          <a:xfrm>
            <a:off x="4029046" y="6288771"/>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78128" y="5412471"/>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1107844">
            <a:off x="2145322" y="5412472"/>
            <a:ext cx="531204" cy="1828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31870" y="5441046"/>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6442691" y="103822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442691" y="1038226"/>
                <a:ext cx="1435640" cy="2862322"/>
              </a:xfrm>
              <a:prstGeom prst="rect">
                <a:avLst/>
              </a:prstGeom>
              <a:blipFill>
                <a:blip r:embed="rId5"/>
                <a:stretch>
                  <a:fillRect l="-3830" t="-1064" r="-4681" b="-2340"/>
                </a:stretch>
              </a:blipFill>
            </p:spPr>
            <p:txBody>
              <a:bodyPr/>
              <a:lstStyle/>
              <a:p>
                <a:r>
                  <a:rPr lang="en-US">
                    <a:noFill/>
                  </a:rPr>
                  <a:t> </a:t>
                </a:r>
              </a:p>
            </p:txBody>
          </p:sp>
        </mc:Fallback>
      </mc:AlternateContent>
    </p:spTree>
    <p:extLst>
      <p:ext uri="{BB962C8B-B14F-4D97-AF65-F5344CB8AC3E}">
        <p14:creationId xmlns:p14="http://schemas.microsoft.com/office/powerpoint/2010/main" val="2748224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212725"/>
            <a:ext cx="10029825" cy="1006475"/>
          </a:xfrm>
        </p:spPr>
        <p:txBody>
          <a:bodyPr>
            <a:normAutofit/>
          </a:bodyPr>
          <a:lstStyle/>
          <a:p>
            <a:r>
              <a:rPr lang="en-US" sz="4000" dirty="0" smtClean="0">
                <a:latin typeface="Verdana" panose="020B0604030504040204" pitchFamily="34" charset="0"/>
                <a:ea typeface="Verdana" panose="020B0604030504040204" pitchFamily="34" charset="0"/>
              </a:rPr>
              <a:t>Typical Simultaneous Nadir Overpass</a:t>
            </a:r>
            <a:endParaRPr lang="en-US" sz="4000" dirty="0">
              <a:latin typeface="Verdana" panose="020B0604030504040204" pitchFamily="34" charset="0"/>
              <a:ea typeface="Verdana" panose="020B0604030504040204" pitchFamily="34" charset="0"/>
            </a:endParaRPr>
          </a:p>
        </p:txBody>
      </p:sp>
      <p:pic>
        <p:nvPicPr>
          <p:cNvPr id="5" name="Picture 5" descr="s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219200"/>
            <a:ext cx="8458200"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3362325" y="6284912"/>
            <a:ext cx="4648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a:latin typeface="Verdana" panose="020B0604030504040204" pitchFamily="34" charset="0"/>
                <a:ea typeface="Verdana" panose="020B0604030504040204" pitchFamily="34" charset="0"/>
              </a:rPr>
              <a:t>Cao </a:t>
            </a:r>
            <a:r>
              <a:rPr lang="en-US" altLang="en-US" sz="1600" b="1" i="1" dirty="0">
                <a:latin typeface="Verdana" panose="020B0604030504040204" pitchFamily="34" charset="0"/>
                <a:ea typeface="Verdana" panose="020B0604030504040204" pitchFamily="34" charset="0"/>
              </a:rPr>
              <a:t>et. al.</a:t>
            </a:r>
            <a:r>
              <a:rPr lang="en-US" altLang="en-US" sz="1600" b="1" dirty="0">
                <a:latin typeface="Verdana" panose="020B0604030504040204" pitchFamily="34" charset="0"/>
                <a:ea typeface="Verdana" panose="020B0604030504040204" pitchFamily="34" charset="0"/>
              </a:rPr>
              <a:t>, J. Atmos. </a:t>
            </a:r>
            <a:r>
              <a:rPr lang="en-US" altLang="en-US" sz="1600" b="1" dirty="0" err="1">
                <a:latin typeface="Verdana" panose="020B0604030504040204" pitchFamily="34" charset="0"/>
                <a:ea typeface="Verdana" panose="020B0604030504040204" pitchFamily="34" charset="0"/>
              </a:rPr>
              <a:t>Ocn</a:t>
            </a:r>
            <a:r>
              <a:rPr lang="en-US" altLang="en-US" sz="1600" b="1" dirty="0">
                <a:latin typeface="Verdana" panose="020B0604030504040204" pitchFamily="34" charset="0"/>
                <a:ea typeface="Verdana" panose="020B0604030504040204" pitchFamily="34" charset="0"/>
              </a:rPr>
              <a:t>. Tech., 2004</a:t>
            </a:r>
          </a:p>
        </p:txBody>
      </p:sp>
    </p:spTree>
    <p:extLst>
      <p:ext uri="{BB962C8B-B14F-4D97-AF65-F5344CB8AC3E}">
        <p14:creationId xmlns:p14="http://schemas.microsoft.com/office/powerpoint/2010/main" val="39539087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J01 ATMS and NOAA-19 AMSU-A/MHS </a:t>
            </a:r>
            <a:r>
              <a:rPr lang="en-US" sz="2800" dirty="0" smtClean="0"/>
              <a:t>Band 5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46437" y="1247776"/>
                <a:ext cx="1306054" cy="2031325"/>
              </a:xfrm>
              <a:prstGeom prst="rect">
                <a:avLst/>
              </a:prstGeom>
              <a:noFill/>
            </p:spPr>
            <p:txBody>
              <a:bodyPr wrap="square" rtlCol="0">
                <a:spAutoFit/>
              </a:bodyPr>
              <a:lstStyle/>
              <a:p>
                <a:pPr algn="ctr"/>
                <a:r>
                  <a:rPr lang="en-US" dirty="0"/>
                  <a:t>Screening with </a:t>
                </a:r>
                <a:r>
                  <a:rPr lang="en-US" dirty="0" smtClean="0"/>
                  <a:t>SNO </a:t>
                </a:r>
                <a:r>
                  <a:rPr lang="en-US" dirty="0"/>
                  <a:t>Event Mean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Constant Ta Threshold (3 K)</a:t>
                </a:r>
              </a:p>
            </p:txBody>
          </p:sp>
        </mc:Choice>
        <mc:Fallback xmlns="">
          <p:sp>
            <p:nvSpPr>
              <p:cNvPr id="6" name="TextBox 5"/>
              <p:cNvSpPr txBox="1">
                <a:spLocks noRot="1" noChangeAspect="1" noMove="1" noResize="1" noEditPoints="1" noAdjustHandles="1" noChangeArrowheads="1" noChangeShapeType="1" noTextEdit="1"/>
              </p:cNvSpPr>
              <p:nvPr/>
            </p:nvSpPr>
            <p:spPr>
              <a:xfrm>
                <a:off x="46437" y="1247776"/>
                <a:ext cx="1306054" cy="2031325"/>
              </a:xfrm>
              <a:prstGeom prst="rect">
                <a:avLst/>
              </a:prstGeom>
              <a:blipFill>
                <a:blip r:embed="rId2"/>
                <a:stretch>
                  <a:fillRect l="-3738" t="-1802" r="-7009" b="-3904"/>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334" y="1247776"/>
            <a:ext cx="4400264" cy="50577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132" y="1247776"/>
            <a:ext cx="4565998" cy="5248274"/>
          </a:xfrm>
          <a:prstGeom prst="rect">
            <a:avLst/>
          </a:prstGeom>
        </p:spPr>
      </p:pic>
      <p:sp>
        <p:nvSpPr>
          <p:cNvPr id="19" name="Oval 18"/>
          <p:cNvSpPr/>
          <p:nvPr/>
        </p:nvSpPr>
        <p:spPr>
          <a:xfrm>
            <a:off x="3741465" y="4876800"/>
            <a:ext cx="287609" cy="24230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0810722">
            <a:off x="4300232" y="5094867"/>
            <a:ext cx="394072"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609739" y="4932410"/>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43856" y="5146834"/>
            <a:ext cx="223494"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95616" y="5094867"/>
            <a:ext cx="182880" cy="182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6157503" y="124777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157503" y="1247776"/>
                <a:ext cx="1435640" cy="2862322"/>
              </a:xfrm>
              <a:prstGeom prst="rect">
                <a:avLst/>
              </a:prstGeom>
              <a:blipFill>
                <a:blip r:embed="rId5"/>
                <a:stretch>
                  <a:fillRect l="-3390" t="-1279" r="-4661" b="-2559"/>
                </a:stretch>
              </a:blipFill>
            </p:spPr>
            <p:txBody>
              <a:bodyPr/>
              <a:lstStyle/>
              <a:p>
                <a:r>
                  <a:rPr lang="en-US">
                    <a:noFill/>
                  </a:rPr>
                  <a:t> </a:t>
                </a:r>
              </a:p>
            </p:txBody>
          </p:sp>
        </mc:Fallback>
      </mc:AlternateContent>
    </p:spTree>
    <p:extLst>
      <p:ext uri="{BB962C8B-B14F-4D97-AF65-F5344CB8AC3E}">
        <p14:creationId xmlns:p14="http://schemas.microsoft.com/office/powerpoint/2010/main" val="34797397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smtClean="0"/>
              <a:t>J01 </a:t>
            </a:r>
            <a:r>
              <a:rPr lang="en-US" sz="2800" dirty="0"/>
              <a:t>ATMS and </a:t>
            </a:r>
            <a:r>
              <a:rPr lang="en-US" sz="2800" dirty="0" err="1" smtClean="0"/>
              <a:t>Metop</a:t>
            </a:r>
            <a:r>
              <a:rPr lang="en-US" sz="2800" dirty="0" smtClean="0"/>
              <a:t>-B </a:t>
            </a:r>
            <a:r>
              <a:rPr lang="en-US" sz="2800" dirty="0"/>
              <a:t>AMSU-A/MHS </a:t>
            </a:r>
            <a:r>
              <a:rPr lang="en-US" sz="2800" dirty="0" smtClean="0"/>
              <a:t>Band 1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285509" y="1038226"/>
                <a:ext cx="1334483" cy="2031325"/>
              </a:xfrm>
              <a:prstGeom prst="rect">
                <a:avLst/>
              </a:prstGeom>
              <a:noFill/>
            </p:spPr>
            <p:txBody>
              <a:bodyPr wrap="square" rtlCol="0">
                <a:spAutoFit/>
              </a:bodyPr>
              <a:lstStyle/>
              <a:p>
                <a:pPr algn="ctr"/>
                <a:r>
                  <a:rPr lang="en-US" dirty="0" smtClean="0"/>
                  <a:t>Screening with SNO </a:t>
                </a:r>
                <a:r>
                  <a:rPr lang="en-US" dirty="0"/>
                  <a:t>Event Mean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Constant Ta Threshold (3 K)</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85509" y="1038226"/>
                <a:ext cx="1334483" cy="2031325"/>
              </a:xfrm>
              <a:prstGeom prst="rect">
                <a:avLst/>
              </a:prstGeom>
              <a:blipFill>
                <a:blip r:embed="rId2"/>
                <a:stretch>
                  <a:fillRect l="-2740" t="-1497" r="-5479" b="-3593"/>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423" y="1038226"/>
            <a:ext cx="4114800" cy="567558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8331" y="1038225"/>
            <a:ext cx="4114799" cy="5675585"/>
          </a:xfrm>
          <a:prstGeom prst="rect">
            <a:avLst/>
          </a:prstGeom>
        </p:spPr>
      </p:pic>
      <p:sp>
        <p:nvSpPr>
          <p:cNvPr id="11" name="Oval 10"/>
          <p:cNvSpPr/>
          <p:nvPr/>
        </p:nvSpPr>
        <p:spPr>
          <a:xfrm rot="16200000">
            <a:off x="1853782" y="990089"/>
            <a:ext cx="4540778" cy="4637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6442691" y="103822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442691" y="1038226"/>
                <a:ext cx="1435640" cy="2862322"/>
              </a:xfrm>
              <a:prstGeom prst="rect">
                <a:avLst/>
              </a:prstGeom>
              <a:blipFill>
                <a:blip r:embed="rId5"/>
                <a:stretch>
                  <a:fillRect l="-3830" t="-1064" r="-4681" b="-2340"/>
                </a:stretch>
              </a:blipFill>
            </p:spPr>
            <p:txBody>
              <a:bodyPr/>
              <a:lstStyle/>
              <a:p>
                <a:r>
                  <a:rPr lang="en-US">
                    <a:noFill/>
                  </a:rPr>
                  <a:t> </a:t>
                </a:r>
              </a:p>
            </p:txBody>
          </p:sp>
        </mc:Fallback>
      </mc:AlternateContent>
    </p:spTree>
    <p:extLst>
      <p:ext uri="{BB962C8B-B14F-4D97-AF65-F5344CB8AC3E}">
        <p14:creationId xmlns:p14="http://schemas.microsoft.com/office/powerpoint/2010/main" val="3790055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J01 ATMS and </a:t>
            </a:r>
            <a:r>
              <a:rPr lang="en-US" sz="2800" dirty="0" err="1" smtClean="0"/>
              <a:t>Metop</a:t>
            </a:r>
            <a:r>
              <a:rPr lang="en-US" sz="2800" dirty="0" smtClean="0"/>
              <a:t>-B </a:t>
            </a:r>
            <a:r>
              <a:rPr lang="en-US" sz="2800" dirty="0"/>
              <a:t>AMSU-A/MHS </a:t>
            </a:r>
            <a:r>
              <a:rPr lang="en-US" sz="2800" dirty="0" smtClean="0"/>
              <a:t>Band </a:t>
            </a:r>
            <a:r>
              <a:rPr lang="en-US" sz="2800" dirty="0"/>
              <a:t>2</a:t>
            </a:r>
            <a:r>
              <a:rPr lang="en-US" sz="2800" dirty="0" smtClean="0"/>
              <a:t>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289920" y="1019176"/>
                <a:ext cx="1306054" cy="2031325"/>
              </a:xfrm>
              <a:prstGeom prst="rect">
                <a:avLst/>
              </a:prstGeom>
              <a:noFill/>
            </p:spPr>
            <p:txBody>
              <a:bodyPr wrap="square" rtlCol="0">
                <a:spAutoFit/>
              </a:bodyPr>
              <a:lstStyle/>
              <a:p>
                <a:pPr algn="ctr"/>
                <a:r>
                  <a:rPr lang="en-US" dirty="0"/>
                  <a:t>Screening with </a:t>
                </a:r>
                <a:r>
                  <a:rPr lang="en-US" dirty="0" smtClean="0"/>
                  <a:t>SNO </a:t>
                </a:r>
                <a:r>
                  <a:rPr lang="en-US" dirty="0"/>
                  <a:t>Event Mean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Constant Ta Threshold (3 K)</a:t>
                </a:r>
              </a:p>
            </p:txBody>
          </p:sp>
        </mc:Choice>
        <mc:Fallback xmlns="">
          <p:sp>
            <p:nvSpPr>
              <p:cNvPr id="6" name="TextBox 5"/>
              <p:cNvSpPr txBox="1">
                <a:spLocks noRot="1" noChangeAspect="1" noMove="1" noResize="1" noEditPoints="1" noAdjustHandles="1" noChangeArrowheads="1" noChangeShapeType="1" noTextEdit="1"/>
              </p:cNvSpPr>
              <p:nvPr/>
            </p:nvSpPr>
            <p:spPr>
              <a:xfrm>
                <a:off x="289920" y="1019176"/>
                <a:ext cx="1306054" cy="2031325"/>
              </a:xfrm>
              <a:prstGeom prst="rect">
                <a:avLst/>
              </a:prstGeom>
              <a:blipFill>
                <a:blip r:embed="rId2"/>
                <a:stretch>
                  <a:fillRect l="-3738" t="-1502" r="-7009" b="-3904"/>
                </a:stretch>
              </a:blipFill>
            </p:spPr>
            <p:txBody>
              <a:bodyPr/>
              <a:lstStyle/>
              <a:p>
                <a:r>
                  <a:rPr lang="en-US">
                    <a:noFill/>
                  </a:rPr>
                  <a:t> </a:t>
                </a:r>
              </a:p>
            </p:txBody>
          </p:sp>
        </mc:Fallback>
      </mc:AlternateContent>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026" y="933451"/>
            <a:ext cx="4114800" cy="56755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4183" y="933450"/>
            <a:ext cx="4114800" cy="5675587"/>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6442691" y="103822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442691" y="1038226"/>
                <a:ext cx="1435640" cy="2862322"/>
              </a:xfrm>
              <a:prstGeom prst="rect">
                <a:avLst/>
              </a:prstGeom>
              <a:blipFill>
                <a:blip r:embed="rId5"/>
                <a:stretch>
                  <a:fillRect l="-3830" t="-1064" r="-4681" b="-2340"/>
                </a:stretch>
              </a:blipFill>
            </p:spPr>
            <p:txBody>
              <a:bodyPr/>
              <a:lstStyle/>
              <a:p>
                <a:r>
                  <a:rPr lang="en-US">
                    <a:noFill/>
                  </a:rPr>
                  <a:t> </a:t>
                </a:r>
              </a:p>
            </p:txBody>
          </p:sp>
        </mc:Fallback>
      </mc:AlternateContent>
    </p:spTree>
    <p:extLst>
      <p:ext uri="{BB962C8B-B14F-4D97-AF65-F5344CB8AC3E}">
        <p14:creationId xmlns:p14="http://schemas.microsoft.com/office/powerpoint/2010/main" val="11188957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J01 ATMS and </a:t>
            </a:r>
            <a:r>
              <a:rPr lang="en-US" sz="2800" dirty="0" err="1" smtClean="0"/>
              <a:t>Metop</a:t>
            </a:r>
            <a:r>
              <a:rPr lang="en-US" sz="2800" dirty="0" smtClean="0"/>
              <a:t>-B </a:t>
            </a:r>
            <a:r>
              <a:rPr lang="en-US" sz="2800" dirty="0"/>
              <a:t>AMSU-A/MHS </a:t>
            </a:r>
            <a:r>
              <a:rPr lang="en-US" sz="2800" dirty="0" smtClean="0"/>
              <a:t>Band 3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195862" y="1038226"/>
                <a:ext cx="1306054" cy="2031325"/>
              </a:xfrm>
              <a:prstGeom prst="rect">
                <a:avLst/>
              </a:prstGeom>
              <a:noFill/>
            </p:spPr>
            <p:txBody>
              <a:bodyPr wrap="square" rtlCol="0">
                <a:spAutoFit/>
              </a:bodyPr>
              <a:lstStyle/>
              <a:p>
                <a:pPr algn="ctr"/>
                <a:r>
                  <a:rPr lang="en-US" dirty="0"/>
                  <a:t>Screening with </a:t>
                </a:r>
                <a:r>
                  <a:rPr lang="en-US" dirty="0" smtClean="0"/>
                  <a:t>SNO </a:t>
                </a:r>
                <a:r>
                  <a:rPr lang="en-US" dirty="0"/>
                  <a:t>Event Mean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Constant Ta Threshold (3 K)</a:t>
                </a:r>
              </a:p>
            </p:txBody>
          </p:sp>
        </mc:Choice>
        <mc:Fallback xmlns="">
          <p:sp>
            <p:nvSpPr>
              <p:cNvPr id="6" name="TextBox 5"/>
              <p:cNvSpPr txBox="1">
                <a:spLocks noRot="1" noChangeAspect="1" noMove="1" noResize="1" noEditPoints="1" noAdjustHandles="1" noChangeArrowheads="1" noChangeShapeType="1" noTextEdit="1"/>
              </p:cNvSpPr>
              <p:nvPr/>
            </p:nvSpPr>
            <p:spPr>
              <a:xfrm>
                <a:off x="195862" y="1038226"/>
                <a:ext cx="1306054" cy="2031325"/>
              </a:xfrm>
              <a:prstGeom prst="rect">
                <a:avLst/>
              </a:prstGeom>
              <a:blipFill>
                <a:blip r:embed="rId2"/>
                <a:stretch>
                  <a:fillRect l="-3271" t="-1497" r="-7477" b="-3593"/>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324" y="933451"/>
            <a:ext cx="4114800" cy="56755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3814" y="933450"/>
            <a:ext cx="4114800" cy="5675587"/>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6442691" y="103822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442691" y="1038226"/>
                <a:ext cx="1435640" cy="2862322"/>
              </a:xfrm>
              <a:prstGeom prst="rect">
                <a:avLst/>
              </a:prstGeom>
              <a:blipFill>
                <a:blip r:embed="rId5"/>
                <a:stretch>
                  <a:fillRect l="-3830" t="-1064" r="-4681" b="-2340"/>
                </a:stretch>
              </a:blipFill>
            </p:spPr>
            <p:txBody>
              <a:bodyPr/>
              <a:lstStyle/>
              <a:p>
                <a:r>
                  <a:rPr lang="en-US">
                    <a:noFill/>
                  </a:rPr>
                  <a:t> </a:t>
                </a:r>
              </a:p>
            </p:txBody>
          </p:sp>
        </mc:Fallback>
      </mc:AlternateContent>
    </p:spTree>
    <p:extLst>
      <p:ext uri="{BB962C8B-B14F-4D97-AF65-F5344CB8AC3E}">
        <p14:creationId xmlns:p14="http://schemas.microsoft.com/office/powerpoint/2010/main" val="5129187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J01 ATMS and </a:t>
            </a:r>
            <a:r>
              <a:rPr lang="en-US" sz="2800" dirty="0" err="1" smtClean="0"/>
              <a:t>Metop</a:t>
            </a:r>
            <a:r>
              <a:rPr lang="en-US" sz="2800" dirty="0" smtClean="0"/>
              <a:t>-B </a:t>
            </a:r>
            <a:r>
              <a:rPr lang="en-US" sz="2800" dirty="0"/>
              <a:t>AMSU-A/MHS </a:t>
            </a:r>
            <a:r>
              <a:rPr lang="en-US" sz="2800" dirty="0" smtClean="0"/>
              <a:t>Band </a:t>
            </a:r>
            <a:r>
              <a:rPr lang="en-US" sz="2800" dirty="0"/>
              <a:t>4</a:t>
            </a:r>
            <a:r>
              <a:rPr lang="en-US" sz="2800" dirty="0" smtClean="0"/>
              <a:t>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351237" y="933451"/>
                <a:ext cx="1306054" cy="2031325"/>
              </a:xfrm>
              <a:prstGeom prst="rect">
                <a:avLst/>
              </a:prstGeom>
              <a:noFill/>
            </p:spPr>
            <p:txBody>
              <a:bodyPr wrap="square" rtlCol="0">
                <a:spAutoFit/>
              </a:bodyPr>
              <a:lstStyle/>
              <a:p>
                <a:pPr algn="ctr"/>
                <a:r>
                  <a:rPr lang="en-US" dirty="0"/>
                  <a:t>Screening with </a:t>
                </a:r>
                <a:r>
                  <a:rPr lang="en-US" dirty="0" smtClean="0"/>
                  <a:t>SNO </a:t>
                </a:r>
                <a:r>
                  <a:rPr lang="en-US" dirty="0"/>
                  <a:t>Event Mean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Constant Ta Threshold (3 K)</a:t>
                </a:r>
              </a:p>
            </p:txBody>
          </p:sp>
        </mc:Choice>
        <mc:Fallback xmlns="">
          <p:sp>
            <p:nvSpPr>
              <p:cNvPr id="6" name="TextBox 5"/>
              <p:cNvSpPr txBox="1">
                <a:spLocks noRot="1" noChangeAspect="1" noMove="1" noResize="1" noEditPoints="1" noAdjustHandles="1" noChangeArrowheads="1" noChangeShapeType="1" noTextEdit="1"/>
              </p:cNvSpPr>
              <p:nvPr/>
            </p:nvSpPr>
            <p:spPr>
              <a:xfrm>
                <a:off x="351237" y="933451"/>
                <a:ext cx="1306054" cy="2031325"/>
              </a:xfrm>
              <a:prstGeom prst="rect">
                <a:avLst/>
              </a:prstGeom>
              <a:blipFill>
                <a:blip r:embed="rId2"/>
                <a:stretch>
                  <a:fillRect l="-3738" t="-1502" r="-7009" b="-3904"/>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772" y="933451"/>
            <a:ext cx="4114800" cy="56755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8867" y="933450"/>
            <a:ext cx="4114800" cy="5675587"/>
          </a:xfrm>
          <a:prstGeom prst="rect">
            <a:avLst/>
          </a:prstGeom>
        </p:spPr>
      </p:pic>
      <p:sp>
        <p:nvSpPr>
          <p:cNvPr id="14" name="Oval 13"/>
          <p:cNvSpPr/>
          <p:nvPr/>
        </p:nvSpPr>
        <p:spPr>
          <a:xfrm rot="16200000">
            <a:off x="3648662" y="-171923"/>
            <a:ext cx="969938" cy="41428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187639">
            <a:off x="3470999" y="2777079"/>
            <a:ext cx="193174" cy="2743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187639">
            <a:off x="5540205" y="2827613"/>
            <a:ext cx="193174" cy="2743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187639">
            <a:off x="2652622" y="3260899"/>
            <a:ext cx="193174" cy="2743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3398168" y="2641352"/>
            <a:ext cx="1254443" cy="39263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6442691" y="1038226"/>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442691" y="1038226"/>
                <a:ext cx="1435640" cy="2862322"/>
              </a:xfrm>
              <a:prstGeom prst="rect">
                <a:avLst/>
              </a:prstGeom>
              <a:blipFill>
                <a:blip r:embed="rId5"/>
                <a:stretch>
                  <a:fillRect l="-3830" t="-1064" r="-4681" b="-2340"/>
                </a:stretch>
              </a:blipFill>
            </p:spPr>
            <p:txBody>
              <a:bodyPr/>
              <a:lstStyle/>
              <a:p>
                <a:r>
                  <a:rPr lang="en-US">
                    <a:noFill/>
                  </a:rPr>
                  <a:t> </a:t>
                </a:r>
              </a:p>
            </p:txBody>
          </p:sp>
        </mc:Fallback>
      </mc:AlternateContent>
    </p:spTree>
    <p:extLst>
      <p:ext uri="{BB962C8B-B14F-4D97-AF65-F5344CB8AC3E}">
        <p14:creationId xmlns:p14="http://schemas.microsoft.com/office/powerpoint/2010/main" val="3983844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4151"/>
            <a:ext cx="10601325" cy="749300"/>
          </a:xfrm>
        </p:spPr>
        <p:txBody>
          <a:bodyPr>
            <a:normAutofit/>
          </a:bodyPr>
          <a:lstStyle/>
          <a:p>
            <a:pPr algn="ctr"/>
            <a:r>
              <a:rPr lang="en-US" sz="2800" dirty="0"/>
              <a:t>J01 ATMS and </a:t>
            </a:r>
            <a:r>
              <a:rPr lang="en-US" sz="2800" dirty="0" err="1" smtClean="0"/>
              <a:t>Metop</a:t>
            </a:r>
            <a:r>
              <a:rPr lang="en-US" sz="2800" dirty="0" smtClean="0"/>
              <a:t>-B </a:t>
            </a:r>
            <a:r>
              <a:rPr lang="en-US" sz="2800" dirty="0"/>
              <a:t>AMSU-A/MHS </a:t>
            </a:r>
            <a:r>
              <a:rPr lang="en-US" sz="2800" dirty="0" smtClean="0"/>
              <a:t>Band 5 Inter-Comparison</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46437" y="1247776"/>
                <a:ext cx="1306054" cy="2031325"/>
              </a:xfrm>
              <a:prstGeom prst="rect">
                <a:avLst/>
              </a:prstGeom>
              <a:noFill/>
            </p:spPr>
            <p:txBody>
              <a:bodyPr wrap="square" rtlCol="0">
                <a:spAutoFit/>
              </a:bodyPr>
              <a:lstStyle/>
              <a:p>
                <a:pPr algn="ctr"/>
                <a:r>
                  <a:rPr lang="en-US" dirty="0"/>
                  <a:t>Screening with </a:t>
                </a:r>
                <a:r>
                  <a:rPr lang="en-US" dirty="0" smtClean="0"/>
                  <a:t>SNO </a:t>
                </a:r>
                <a:r>
                  <a:rPr lang="en-US" dirty="0"/>
                  <a:t>Event Mean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Constant Ta Threshold (3 K)</a:t>
                </a:r>
              </a:p>
            </p:txBody>
          </p:sp>
        </mc:Choice>
        <mc:Fallback xmlns="">
          <p:sp>
            <p:nvSpPr>
              <p:cNvPr id="6" name="TextBox 5"/>
              <p:cNvSpPr txBox="1">
                <a:spLocks noRot="1" noChangeAspect="1" noMove="1" noResize="1" noEditPoints="1" noAdjustHandles="1" noChangeArrowheads="1" noChangeShapeType="1" noTextEdit="1"/>
              </p:cNvSpPr>
              <p:nvPr/>
            </p:nvSpPr>
            <p:spPr>
              <a:xfrm>
                <a:off x="46437" y="1247776"/>
                <a:ext cx="1306054" cy="2031325"/>
              </a:xfrm>
              <a:prstGeom prst="rect">
                <a:avLst/>
              </a:prstGeom>
              <a:blipFill>
                <a:blip r:embed="rId2"/>
                <a:stretch>
                  <a:fillRect l="-3738" t="-1802" r="-7009" b="-3904"/>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466" y="1095652"/>
            <a:ext cx="4572000" cy="52551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4865" y="1130378"/>
            <a:ext cx="4572000" cy="5255175"/>
          </a:xfrm>
          <a:prstGeom prst="rect">
            <a:avLst/>
          </a:prstGeom>
        </p:spPr>
      </p:pic>
      <p:sp>
        <p:nvSpPr>
          <p:cNvPr id="14" name="Oval 13"/>
          <p:cNvSpPr/>
          <p:nvPr/>
        </p:nvSpPr>
        <p:spPr>
          <a:xfrm rot="17187639">
            <a:off x="2630328" y="1987776"/>
            <a:ext cx="193174" cy="2743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187639">
            <a:off x="5534717" y="2025830"/>
            <a:ext cx="193174" cy="2743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200000">
            <a:off x="3417631" y="2099685"/>
            <a:ext cx="827178" cy="41437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187639">
            <a:off x="4249928" y="5834163"/>
            <a:ext cx="193174" cy="2743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6130441" y="1095652"/>
                <a:ext cx="1435640" cy="2862322"/>
              </a:xfrm>
              <a:prstGeom prst="rect">
                <a:avLst/>
              </a:prstGeom>
              <a:noFill/>
            </p:spPr>
            <p:txBody>
              <a:bodyPr wrap="square" rtlCol="0">
                <a:spAutoFit/>
              </a:bodyPr>
              <a:lstStyle/>
              <a:p>
                <a:r>
                  <a:rPr lang="en-US" dirty="0" smtClean="0"/>
                  <a:t>Interpolation plus Screening with </a:t>
                </a:r>
                <a:r>
                  <a:rPr lang="en-US" dirty="0"/>
                  <a:t>Event V_NEDT </a:t>
                </a:r>
                <a:r>
                  <a:rPr lang="en-US" dirty="0" err="1"/>
                  <a:t>Thold</a:t>
                </a:r>
                <a:r>
                  <a:rPr lang="en-US" dirty="0"/>
                  <a:t> &amp; Mean </a:t>
                </a:r>
                <a14:m>
                  <m:oMath xmlns:m="http://schemas.openxmlformats.org/officeDocument/2006/math">
                    <m:r>
                      <a:rPr lang="en-US" b="0" i="1">
                        <a:latin typeface="Cambria Math" panose="02040503050406030204" pitchFamily="18" charset="0"/>
                        <a:ea typeface="Cambria Math" panose="02040503050406030204" pitchFamily="18" charset="0"/>
                      </a:rPr>
                      <m:t>± </m:t>
                    </m:r>
                  </m:oMath>
                </a14:m>
                <a:r>
                  <a:rPr lang="en-US" dirty="0"/>
                  <a:t>Channel Dependent Ta Bias </a:t>
                </a:r>
                <a:r>
                  <a:rPr lang="en-US" dirty="0" err="1"/>
                  <a:t>Thold</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130441" y="1095652"/>
                <a:ext cx="1435640" cy="2862322"/>
              </a:xfrm>
              <a:prstGeom prst="rect">
                <a:avLst/>
              </a:prstGeom>
              <a:blipFill>
                <a:blip r:embed="rId5"/>
                <a:stretch>
                  <a:fillRect l="-3830" t="-1279" r="-4681" b="-2559"/>
                </a:stretch>
              </a:blipFill>
            </p:spPr>
            <p:txBody>
              <a:bodyPr/>
              <a:lstStyle/>
              <a:p>
                <a:r>
                  <a:rPr lang="en-US">
                    <a:noFill/>
                  </a:rPr>
                  <a:t> </a:t>
                </a:r>
              </a:p>
            </p:txBody>
          </p:sp>
        </mc:Fallback>
      </mc:AlternateContent>
    </p:spTree>
    <p:extLst>
      <p:ext uri="{BB962C8B-B14F-4D97-AF65-F5344CB8AC3E}">
        <p14:creationId xmlns:p14="http://schemas.microsoft.com/office/powerpoint/2010/main" val="15869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528" y="79375"/>
            <a:ext cx="9945384" cy="1325563"/>
          </a:xfrm>
        </p:spPr>
        <p:txBody>
          <a:bodyPr>
            <a:normAutofit/>
          </a:bodyPr>
          <a:lstStyle/>
          <a:p>
            <a:r>
              <a:rPr lang="en-US" altLang="en-US" sz="3600" dirty="0">
                <a:latin typeface="Verdana" panose="020B0604030504040204" pitchFamily="34" charset="0"/>
                <a:ea typeface="Verdana" panose="020B0604030504040204" pitchFamily="34" charset="0"/>
              </a:rPr>
              <a:t>Operational </a:t>
            </a:r>
            <a:r>
              <a:rPr lang="en-US" altLang="en-US" sz="3600" dirty="0" smtClean="0">
                <a:latin typeface="Verdana" panose="020B0604030504040204" pitchFamily="34" charset="0"/>
                <a:ea typeface="Verdana" panose="020B0604030504040204" pitchFamily="34" charset="0"/>
              </a:rPr>
              <a:t>ATMS and AMSU-A/MHS </a:t>
            </a:r>
            <a:r>
              <a:rPr lang="en-US" altLang="en-US" sz="3600" dirty="0">
                <a:latin typeface="Verdana" panose="020B0604030504040204" pitchFamily="34" charset="0"/>
                <a:ea typeface="Verdana" panose="020B0604030504040204" pitchFamily="34" charset="0"/>
              </a:rPr>
              <a:t>SNO Ensemble </a:t>
            </a:r>
            <a:r>
              <a:rPr lang="en-US" altLang="en-US" sz="3600" dirty="0" smtClean="0">
                <a:latin typeface="Verdana" panose="020B0604030504040204" pitchFamily="34" charset="0"/>
                <a:ea typeface="Verdana" panose="020B0604030504040204" pitchFamily="34" charset="0"/>
              </a:rPr>
              <a:t>Dataset</a:t>
            </a:r>
            <a:endParaRPr lang="en-US" sz="3600" dirty="0">
              <a:latin typeface="Verdana" panose="020B0604030504040204" pitchFamily="34" charset="0"/>
              <a:ea typeface="Verdana" panose="020B0604030504040204" pitchFamily="34" charset="0"/>
            </a:endParaRPr>
          </a:p>
        </p:txBody>
      </p:sp>
      <p:sp>
        <p:nvSpPr>
          <p:cNvPr id="4" name="Text Box 45"/>
          <p:cNvSpPr txBox="1">
            <a:spLocks noChangeArrowheads="1"/>
          </p:cNvSpPr>
          <p:nvPr/>
        </p:nvSpPr>
        <p:spPr bwMode="auto">
          <a:xfrm>
            <a:off x="457199" y="1919286"/>
            <a:ext cx="11525251"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anose="020B0604020202020204" pitchFamily="34" charset="0"/>
              <a:buChar char="•"/>
            </a:pPr>
            <a:r>
              <a:rPr lang="en-US" sz="2800" dirty="0" smtClean="0">
                <a:latin typeface="Verdana" panose="020B0604030504040204" pitchFamily="34" charset="0"/>
                <a:ea typeface="Verdana" panose="020B0604030504040204" pitchFamily="34" charset="0"/>
              </a:rPr>
              <a:t>SNO events are analyzed </a:t>
            </a:r>
            <a:r>
              <a:rPr lang="en-US" sz="2800" dirty="0">
                <a:latin typeface="Verdana" panose="020B0604030504040204" pitchFamily="34" charset="0"/>
                <a:ea typeface="Verdana" panose="020B0604030504040204" pitchFamily="34" charset="0"/>
              </a:rPr>
              <a:t>between NOAA-19, </a:t>
            </a:r>
            <a:r>
              <a:rPr lang="en-US" sz="2800" dirty="0" err="1">
                <a:latin typeface="Verdana" panose="020B0604030504040204" pitchFamily="34" charset="0"/>
                <a:ea typeface="Verdana" panose="020B0604030504040204" pitchFamily="34" charset="0"/>
              </a:rPr>
              <a:t>Metop</a:t>
            </a:r>
            <a:r>
              <a:rPr lang="en-US" sz="2800" dirty="0">
                <a:latin typeface="Verdana" panose="020B0604030504040204" pitchFamily="34" charset="0"/>
                <a:ea typeface="Verdana" panose="020B0604030504040204" pitchFamily="34" charset="0"/>
              </a:rPr>
              <a:t>-A and </a:t>
            </a:r>
            <a:r>
              <a:rPr lang="en-US" sz="2800" dirty="0" err="1">
                <a:latin typeface="Verdana" panose="020B0604030504040204" pitchFamily="34" charset="0"/>
                <a:ea typeface="Verdana" panose="020B0604030504040204" pitchFamily="34" charset="0"/>
              </a:rPr>
              <a:t>Metop</a:t>
            </a:r>
            <a:r>
              <a:rPr lang="en-US" sz="2800" dirty="0">
                <a:latin typeface="Verdana" panose="020B0604030504040204" pitchFamily="34" charset="0"/>
                <a:ea typeface="Verdana" panose="020B0604030504040204" pitchFamily="34" charset="0"/>
              </a:rPr>
              <a:t>-B AMSU/MHS and </a:t>
            </a:r>
            <a:endParaRPr lang="en-US" sz="2800" dirty="0" smtClean="0">
              <a:latin typeface="Verdana" panose="020B0604030504040204" pitchFamily="34" charset="0"/>
              <a:ea typeface="Verdana" panose="020B0604030504040204" pitchFamily="34" charset="0"/>
            </a:endParaRPr>
          </a:p>
          <a:p>
            <a:pPr marL="914400" lvl="1" indent="-457200">
              <a:buFont typeface="Courier New" panose="02070309020205020404" pitchFamily="49" charset="0"/>
              <a:buChar char="o"/>
            </a:pPr>
            <a:r>
              <a:rPr lang="en-US" sz="2400" dirty="0" smtClean="0">
                <a:latin typeface="Verdana" panose="020B0604030504040204" pitchFamily="34" charset="0"/>
                <a:ea typeface="Verdana" panose="020B0604030504040204" pitchFamily="34" charset="0"/>
              </a:rPr>
              <a:t>Suomi-NPP </a:t>
            </a:r>
            <a:r>
              <a:rPr lang="en-US" sz="2400" dirty="0">
                <a:latin typeface="Verdana" panose="020B0604030504040204" pitchFamily="34" charset="0"/>
                <a:ea typeface="Verdana" panose="020B0604030504040204" pitchFamily="34" charset="0"/>
              </a:rPr>
              <a:t>ATMS (</a:t>
            </a:r>
            <a:r>
              <a:rPr lang="en-US" sz="2400" dirty="0" smtClean="0">
                <a:latin typeface="Verdana" panose="020B0604030504040204" pitchFamily="34" charset="0"/>
                <a:ea typeface="Verdana" panose="020B0604030504040204" pitchFamily="34" charset="0"/>
              </a:rPr>
              <a:t>January </a:t>
            </a:r>
            <a:r>
              <a:rPr lang="en-US" sz="2400" dirty="0">
                <a:latin typeface="Verdana" panose="020B0604030504040204" pitchFamily="34" charset="0"/>
                <a:ea typeface="Verdana" panose="020B0604030504040204" pitchFamily="34" charset="0"/>
              </a:rPr>
              <a:t>1, 2012 to August 30, </a:t>
            </a:r>
            <a:r>
              <a:rPr lang="en-US" sz="2400" dirty="0" smtClean="0">
                <a:latin typeface="Verdana" panose="020B0604030504040204" pitchFamily="34" charset="0"/>
                <a:ea typeface="Verdana" panose="020B0604030504040204" pitchFamily="34" charset="0"/>
              </a:rPr>
              <a:t>2019)</a:t>
            </a:r>
          </a:p>
          <a:p>
            <a:pPr marL="914400" lvl="1" indent="-457200">
              <a:spcAft>
                <a:spcPts val="1800"/>
              </a:spcAft>
              <a:buFont typeface="Courier New" panose="02070309020205020404" pitchFamily="49" charset="0"/>
              <a:buChar char="o"/>
            </a:pPr>
            <a:r>
              <a:rPr lang="en-US" sz="2400" dirty="0" smtClean="0">
                <a:latin typeface="Verdana" panose="020B0604030504040204" pitchFamily="34" charset="0"/>
                <a:ea typeface="Verdana" panose="020B0604030504040204" pitchFamily="34" charset="0"/>
              </a:rPr>
              <a:t>JPSS1 </a:t>
            </a:r>
            <a:r>
              <a:rPr lang="en-US" sz="2400" dirty="0">
                <a:latin typeface="Verdana" panose="020B0604030504040204" pitchFamily="34" charset="0"/>
                <a:ea typeface="Verdana" panose="020B0604030504040204" pitchFamily="34" charset="0"/>
              </a:rPr>
              <a:t>ATMS (</a:t>
            </a:r>
            <a:r>
              <a:rPr lang="en-US" sz="2400" dirty="0" smtClean="0">
                <a:latin typeface="Verdana" panose="020B0604030504040204" pitchFamily="34" charset="0"/>
                <a:ea typeface="Verdana" panose="020B0604030504040204" pitchFamily="34" charset="0"/>
              </a:rPr>
              <a:t>January </a:t>
            </a:r>
            <a:r>
              <a:rPr lang="en-US" sz="2400" dirty="0">
                <a:latin typeface="Verdana" panose="020B0604030504040204" pitchFamily="34" charset="0"/>
                <a:ea typeface="Verdana" panose="020B0604030504040204" pitchFamily="34" charset="0"/>
              </a:rPr>
              <a:t>1, 2018 to August 30, </a:t>
            </a:r>
            <a:r>
              <a:rPr lang="en-US" sz="2400" dirty="0" smtClean="0">
                <a:latin typeface="Verdana" panose="020B0604030504040204" pitchFamily="34" charset="0"/>
                <a:ea typeface="Verdana" panose="020B0604030504040204" pitchFamily="34" charset="0"/>
              </a:rPr>
              <a:t>2019)</a:t>
            </a:r>
          </a:p>
          <a:p>
            <a:pPr marL="457200" indent="-457200">
              <a:spcAft>
                <a:spcPts val="1800"/>
              </a:spcAft>
              <a:buFont typeface="Arial" panose="020B0604020202020204" pitchFamily="34" charset="0"/>
              <a:buChar char="•"/>
            </a:pPr>
            <a:r>
              <a:rPr lang="en-US" sz="2800" dirty="0" smtClean="0">
                <a:latin typeface="Verdana" panose="020B0604030504040204" pitchFamily="34" charset="0"/>
                <a:ea typeface="Verdana" panose="020B0604030504040204" pitchFamily="34" charset="0"/>
              </a:rPr>
              <a:t>Locations </a:t>
            </a:r>
            <a:r>
              <a:rPr lang="en-US" sz="2800" dirty="0">
                <a:latin typeface="Verdana" panose="020B0604030504040204" pitchFamily="34" charset="0"/>
                <a:ea typeface="Verdana" panose="020B0604030504040204" pitchFamily="34" charset="0"/>
              </a:rPr>
              <a:t>are Typically Around </a:t>
            </a:r>
            <a:r>
              <a:rPr lang="en-US" sz="2800" dirty="0" smtClean="0">
                <a:latin typeface="Verdana" panose="020B0604030504040204" pitchFamily="34" charset="0"/>
                <a:ea typeface="Verdana" panose="020B0604030504040204" pitchFamily="34" charset="0"/>
              </a:rPr>
              <a:t>80</a:t>
            </a:r>
            <a:r>
              <a:rPr lang="en-US" sz="2800" baseline="30000" dirty="0" smtClean="0">
                <a:latin typeface="Verdana" panose="020B0604030504040204" pitchFamily="34" charset="0"/>
                <a:ea typeface="Verdana" panose="020B0604030504040204" pitchFamily="34" charset="0"/>
              </a:rPr>
              <a:t>o</a:t>
            </a:r>
            <a:r>
              <a:rPr lang="en-US" sz="2800" dirty="0" smtClean="0">
                <a:latin typeface="Verdana" panose="020B0604030504040204" pitchFamily="34" charset="0"/>
                <a:ea typeface="Verdana" panose="020B0604030504040204" pitchFamily="34" charset="0"/>
              </a:rPr>
              <a:t> </a:t>
            </a:r>
            <a:r>
              <a:rPr lang="en-US" sz="2800" dirty="0">
                <a:latin typeface="Verdana" panose="020B0604030504040204" pitchFamily="34" charset="0"/>
                <a:ea typeface="Verdana" panose="020B0604030504040204" pitchFamily="34" charset="0"/>
              </a:rPr>
              <a:t>North and </a:t>
            </a:r>
            <a:r>
              <a:rPr lang="en-US" sz="2800" dirty="0" smtClean="0">
                <a:latin typeface="Verdana" panose="020B0604030504040204" pitchFamily="34" charset="0"/>
                <a:ea typeface="Verdana" panose="020B0604030504040204" pitchFamily="34" charset="0"/>
              </a:rPr>
              <a:t>South</a:t>
            </a:r>
          </a:p>
          <a:p>
            <a:pPr marL="457200" indent="-457200">
              <a:buFont typeface="Arial" panose="020B0604020202020204" pitchFamily="34" charset="0"/>
              <a:buChar char="•"/>
            </a:pPr>
            <a:r>
              <a:rPr lang="en-US" sz="2800" dirty="0" smtClean="0">
                <a:latin typeface="Verdana" panose="020B0604030504040204" pitchFamily="34" charset="0"/>
                <a:ea typeface="Verdana" panose="020B0604030504040204" pitchFamily="34" charset="0"/>
              </a:rPr>
              <a:t>SNO time difference threshold is 90 seconds</a:t>
            </a:r>
            <a:endParaRPr lang="en-US" sz="2800" dirty="0">
              <a:latin typeface="Verdana" panose="020B0604030504040204" pitchFamily="34" charset="0"/>
              <a:ea typeface="Verdana" panose="020B0604030504040204" pitchFamily="34" charset="0"/>
            </a:endParaRPr>
          </a:p>
          <a:p>
            <a:endParaRPr lang="en-US" dirty="0"/>
          </a:p>
        </p:txBody>
      </p:sp>
    </p:spTree>
    <p:extLst>
      <p:ext uri="{BB962C8B-B14F-4D97-AF65-F5344CB8AC3E}">
        <p14:creationId xmlns:p14="http://schemas.microsoft.com/office/powerpoint/2010/main" val="354756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198" y="101029"/>
            <a:ext cx="9739902" cy="839788"/>
          </a:xfrm>
        </p:spPr>
        <p:txBody>
          <a:bodyPr>
            <a:noAutofit/>
          </a:bodyPr>
          <a:lstStyle/>
          <a:p>
            <a:r>
              <a:rPr lang="en-US" sz="3600" dirty="0" smtClean="0">
                <a:latin typeface="Verdana" panose="020B0604030504040204" pitchFamily="34" charset="0"/>
                <a:ea typeface="Verdana" panose="020B0604030504040204" pitchFamily="34" charset="0"/>
              </a:rPr>
              <a:t>Illustration of SNO Event ATMS and AMSU-A Dataset Collocation </a:t>
            </a:r>
            <a:endParaRPr lang="en-US" sz="3600" dirty="0">
              <a:latin typeface="Verdana" panose="020B0604030504040204" pitchFamily="34" charset="0"/>
              <a:ea typeface="Verdana" panose="020B0604030504040204" pitchFamily="34" charset="0"/>
            </a:endParaRPr>
          </a:p>
        </p:txBody>
      </p:sp>
      <p:pic>
        <p:nvPicPr>
          <p:cNvPr id="6" name="Picture 5"/>
          <p:cNvPicPr>
            <a:picLocks noChangeAspect="1"/>
          </p:cNvPicPr>
          <p:nvPr/>
        </p:nvPicPr>
        <p:blipFill>
          <a:blip r:embed="rId2"/>
          <a:stretch>
            <a:fillRect/>
          </a:stretch>
        </p:blipFill>
        <p:spPr>
          <a:xfrm>
            <a:off x="126935" y="2494126"/>
            <a:ext cx="3749040" cy="3258309"/>
          </a:xfrm>
          <a:prstGeom prst="rect">
            <a:avLst/>
          </a:prstGeom>
        </p:spPr>
      </p:pic>
      <p:pic>
        <p:nvPicPr>
          <p:cNvPr id="7" name="Picture 6"/>
          <p:cNvPicPr>
            <a:picLocks noChangeAspect="1"/>
          </p:cNvPicPr>
          <p:nvPr/>
        </p:nvPicPr>
        <p:blipFill>
          <a:blip r:embed="rId3"/>
          <a:stretch>
            <a:fillRect/>
          </a:stretch>
        </p:blipFill>
        <p:spPr>
          <a:xfrm>
            <a:off x="4125955" y="2495692"/>
            <a:ext cx="3749040" cy="3255177"/>
          </a:xfrm>
          <a:prstGeom prst="rect">
            <a:avLst/>
          </a:prstGeom>
        </p:spPr>
      </p:pic>
      <p:pic>
        <p:nvPicPr>
          <p:cNvPr id="8" name="Picture 7"/>
          <p:cNvPicPr>
            <a:picLocks noChangeAspect="1"/>
          </p:cNvPicPr>
          <p:nvPr/>
        </p:nvPicPr>
        <p:blipFill>
          <a:blip r:embed="rId4"/>
          <a:stretch>
            <a:fillRect/>
          </a:stretch>
        </p:blipFill>
        <p:spPr>
          <a:xfrm>
            <a:off x="8124975" y="2531933"/>
            <a:ext cx="3657600" cy="3182694"/>
          </a:xfrm>
          <a:prstGeom prst="rect">
            <a:avLst/>
          </a:prstGeom>
        </p:spPr>
      </p:pic>
      <p:sp>
        <p:nvSpPr>
          <p:cNvPr id="9" name="Rectangle 8"/>
          <p:cNvSpPr/>
          <p:nvPr/>
        </p:nvSpPr>
        <p:spPr>
          <a:xfrm>
            <a:off x="1290198" y="1815584"/>
            <a:ext cx="1896353" cy="369332"/>
          </a:xfrm>
          <a:prstGeom prst="rect">
            <a:avLst/>
          </a:prstGeom>
        </p:spPr>
        <p:txBody>
          <a:bodyPr wrap="none">
            <a:spAutoFit/>
          </a:bodyPr>
          <a:lstStyle/>
          <a:p>
            <a:r>
              <a:rPr lang="en-US" dirty="0">
                <a:latin typeface="Verdana" panose="020B0604030504040204" pitchFamily="34" charset="0"/>
                <a:ea typeface="Verdana" panose="020B0604030504040204" pitchFamily="34" charset="0"/>
              </a:rPr>
              <a:t>K and </a:t>
            </a:r>
            <a:r>
              <a:rPr lang="en-US" dirty="0" err="1">
                <a:latin typeface="Verdana" panose="020B0604030504040204" pitchFamily="34" charset="0"/>
                <a:ea typeface="Verdana" panose="020B0604030504040204" pitchFamily="34" charset="0"/>
              </a:rPr>
              <a:t>Ka</a:t>
            </a:r>
            <a:r>
              <a:rPr lang="en-US" dirty="0">
                <a:latin typeface="Verdana" panose="020B0604030504040204" pitchFamily="34" charset="0"/>
                <a:ea typeface="Verdana" panose="020B0604030504040204" pitchFamily="34" charset="0"/>
              </a:rPr>
              <a:t> Band</a:t>
            </a:r>
            <a:endParaRPr lang="en-US" dirty="0"/>
          </a:p>
        </p:txBody>
      </p:sp>
      <p:sp>
        <p:nvSpPr>
          <p:cNvPr id="217" name="Rectangle 216"/>
          <p:cNvSpPr/>
          <p:nvPr/>
        </p:nvSpPr>
        <p:spPr>
          <a:xfrm>
            <a:off x="5657568" y="1815584"/>
            <a:ext cx="1010213" cy="369332"/>
          </a:xfrm>
          <a:prstGeom prst="rect">
            <a:avLst/>
          </a:prstGeom>
        </p:spPr>
        <p:txBody>
          <a:bodyPr wrap="none">
            <a:spAutoFit/>
          </a:bodyPr>
          <a:lstStyle/>
          <a:p>
            <a:r>
              <a:rPr lang="en-US" dirty="0" smtClean="0">
                <a:latin typeface="Verdana" panose="020B0604030504040204" pitchFamily="34" charset="0"/>
                <a:ea typeface="Verdana" panose="020B0604030504040204" pitchFamily="34" charset="0"/>
              </a:rPr>
              <a:t>V Band</a:t>
            </a:r>
            <a:endParaRPr lang="en-US" dirty="0"/>
          </a:p>
        </p:txBody>
      </p:sp>
      <p:sp>
        <p:nvSpPr>
          <p:cNvPr id="218" name="Rectangle 217"/>
          <p:cNvSpPr/>
          <p:nvPr/>
        </p:nvSpPr>
        <p:spPr>
          <a:xfrm>
            <a:off x="9027880" y="1819275"/>
            <a:ext cx="1851789" cy="369332"/>
          </a:xfrm>
          <a:prstGeom prst="rect">
            <a:avLst/>
          </a:prstGeom>
        </p:spPr>
        <p:txBody>
          <a:bodyPr wrap="none">
            <a:spAutoFit/>
          </a:bodyPr>
          <a:lstStyle/>
          <a:p>
            <a:r>
              <a:rPr lang="en-US" dirty="0" smtClean="0">
                <a:latin typeface="Verdana" panose="020B0604030504040204" pitchFamily="34" charset="0"/>
                <a:ea typeface="Verdana" panose="020B0604030504040204" pitchFamily="34" charset="0"/>
              </a:rPr>
              <a:t>W </a:t>
            </a:r>
            <a:r>
              <a:rPr lang="en-US" dirty="0">
                <a:latin typeface="Verdana" panose="020B0604030504040204" pitchFamily="34" charset="0"/>
                <a:ea typeface="Verdana" panose="020B0604030504040204" pitchFamily="34" charset="0"/>
              </a:rPr>
              <a:t>and </a:t>
            </a:r>
            <a:r>
              <a:rPr lang="en-US" dirty="0" smtClean="0">
                <a:latin typeface="Verdana" panose="020B0604030504040204" pitchFamily="34" charset="0"/>
                <a:ea typeface="Verdana" panose="020B0604030504040204" pitchFamily="34" charset="0"/>
              </a:rPr>
              <a:t>G </a:t>
            </a:r>
            <a:r>
              <a:rPr lang="en-US" dirty="0">
                <a:latin typeface="Verdana" panose="020B0604030504040204" pitchFamily="34" charset="0"/>
                <a:ea typeface="Verdana" panose="020B0604030504040204" pitchFamily="34" charset="0"/>
              </a:rPr>
              <a:t>Band</a:t>
            </a:r>
            <a:endParaRPr lang="en-US" dirty="0"/>
          </a:p>
        </p:txBody>
      </p:sp>
    </p:spTree>
    <p:extLst>
      <p:ext uri="{BB962C8B-B14F-4D97-AF65-F5344CB8AC3E}">
        <p14:creationId xmlns:p14="http://schemas.microsoft.com/office/powerpoint/2010/main" val="4279290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975" y="107951"/>
            <a:ext cx="8810625" cy="730250"/>
          </a:xfrm>
        </p:spPr>
        <p:txBody>
          <a:bodyPr>
            <a:normAutofit/>
          </a:bodyPr>
          <a:lstStyle/>
          <a:p>
            <a:r>
              <a:rPr lang="en-US" altLang="en-US" sz="3600" dirty="0" smtClean="0">
                <a:latin typeface="Verdana" panose="020B0604030504040204" pitchFamily="34" charset="0"/>
                <a:ea typeface="Verdana" panose="020B0604030504040204" pitchFamily="34" charset="0"/>
              </a:rPr>
              <a:t>Baseline SNO </a:t>
            </a:r>
            <a:r>
              <a:rPr lang="en-US" altLang="en-US" sz="3600" dirty="0">
                <a:latin typeface="Verdana" panose="020B0604030504040204" pitchFamily="34" charset="0"/>
                <a:ea typeface="Verdana" panose="020B0604030504040204" pitchFamily="34" charset="0"/>
              </a:rPr>
              <a:t>Event </a:t>
            </a:r>
            <a:r>
              <a:rPr lang="en-US" altLang="en-US" sz="3600" dirty="0" smtClean="0">
                <a:latin typeface="Verdana" panose="020B0604030504040204" pitchFamily="34" charset="0"/>
                <a:ea typeface="Verdana" panose="020B0604030504040204" pitchFamily="34" charset="0"/>
              </a:rPr>
              <a:t>Analysis Method</a:t>
            </a:r>
            <a:endParaRPr lang="en-US" sz="3600" dirty="0">
              <a:latin typeface="Verdana" panose="020B0604030504040204" pitchFamily="34" charset="0"/>
              <a:ea typeface="Verdana" panose="020B0604030504040204" pitchFamily="34" charset="0"/>
            </a:endParaRPr>
          </a:p>
        </p:txBody>
      </p:sp>
      <p:sp>
        <p:nvSpPr>
          <p:cNvPr id="4" name="Text Box 45"/>
          <p:cNvSpPr txBox="1">
            <a:spLocks noChangeArrowheads="1"/>
          </p:cNvSpPr>
          <p:nvPr/>
        </p:nvSpPr>
        <p:spPr bwMode="auto">
          <a:xfrm>
            <a:off x="247649" y="1243013"/>
            <a:ext cx="11725275"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spcAft>
                <a:spcPct val="50000"/>
              </a:spcAft>
            </a:pPr>
            <a:r>
              <a:rPr lang="en-US" altLang="en-US" sz="2000" b="1" dirty="0" smtClean="0">
                <a:latin typeface="Verdana" panose="020B0604030504040204" pitchFamily="34" charset="0"/>
                <a:ea typeface="Verdana" panose="020B0604030504040204" pitchFamily="34" charset="0"/>
              </a:rPr>
              <a:t>1) Find collocated matched pairs </a:t>
            </a:r>
            <a:r>
              <a:rPr lang="en-US" altLang="en-US" sz="2000" b="1" dirty="0">
                <a:latin typeface="Verdana" panose="020B0604030504040204" pitchFamily="34" charset="0"/>
                <a:ea typeface="Verdana" panose="020B0604030504040204" pitchFamily="34" charset="0"/>
              </a:rPr>
              <a:t>of ATMS and AMSU-A/MHS </a:t>
            </a:r>
            <a:r>
              <a:rPr lang="en-US" altLang="en-US" sz="2000" b="1" dirty="0" smtClean="0">
                <a:latin typeface="Verdana" panose="020B0604030504040204" pitchFamily="34" charset="0"/>
                <a:ea typeface="Verdana" panose="020B0604030504040204" pitchFamily="34" charset="0"/>
              </a:rPr>
              <a:t>data </a:t>
            </a:r>
            <a:r>
              <a:rPr lang="en-US" altLang="en-US" sz="2000" b="1" dirty="0">
                <a:latin typeface="Verdana" panose="020B0604030504040204" pitchFamily="34" charset="0"/>
                <a:ea typeface="Verdana" panose="020B0604030504040204" pitchFamily="34" charset="0"/>
              </a:rPr>
              <a:t>at an SNO e</a:t>
            </a:r>
            <a:r>
              <a:rPr lang="en-US" altLang="en-US" sz="2000" b="1" dirty="0" smtClean="0">
                <a:latin typeface="Verdana" panose="020B0604030504040204" pitchFamily="34" charset="0"/>
                <a:ea typeface="Verdana" panose="020B0604030504040204" pitchFamily="34" charset="0"/>
              </a:rPr>
              <a:t>vent </a:t>
            </a:r>
          </a:p>
          <a:p>
            <a:pPr>
              <a:spcBef>
                <a:spcPct val="50000"/>
              </a:spcBef>
              <a:spcAft>
                <a:spcPct val="50000"/>
              </a:spcAft>
            </a:pPr>
            <a:r>
              <a:rPr lang="en-US" altLang="en-US" sz="2000" dirty="0" smtClean="0">
                <a:latin typeface="Verdana" panose="020B0604030504040204" pitchFamily="34" charset="0"/>
                <a:ea typeface="Verdana" panose="020B0604030504040204" pitchFamily="34" charset="0"/>
              </a:rPr>
              <a:t>For ATMS and AMSU-A (MHS) data matchups, assume a distance displacement less than or equal to 15 km (5 km)</a:t>
            </a:r>
            <a:endParaRPr lang="en-US" altLang="en-US" sz="2000" u="sng" dirty="0">
              <a:latin typeface="Verdana" panose="020B0604030504040204" pitchFamily="34" charset="0"/>
              <a:ea typeface="Verdana" panose="020B0604030504040204" pitchFamily="34" charset="0"/>
            </a:endParaRPr>
          </a:p>
          <a:p>
            <a:pPr>
              <a:spcBef>
                <a:spcPct val="50000"/>
              </a:spcBef>
              <a:spcAft>
                <a:spcPct val="50000"/>
              </a:spcAft>
            </a:pPr>
            <a:r>
              <a:rPr lang="en-US" altLang="en-US" sz="2000" b="1" dirty="0" smtClean="0">
                <a:latin typeface="Verdana" panose="020B0604030504040204" pitchFamily="34" charset="0"/>
                <a:ea typeface="Verdana" panose="020B0604030504040204" pitchFamily="34" charset="0"/>
              </a:rPr>
              <a:t>2) Perform simple arithmetic and statistics on matched data pairs over the SNO event for associated ATMS and AMSU-A/MHS channels  </a:t>
            </a:r>
          </a:p>
          <a:p>
            <a:pPr marL="342900" indent="-342900">
              <a:buFont typeface="Arial" panose="020B0604020202020204" pitchFamily="34" charset="0"/>
              <a:buChar char="•"/>
            </a:pPr>
            <a:r>
              <a:rPr lang="en-US" altLang="en-US" sz="2000" dirty="0" smtClean="0">
                <a:latin typeface="Verdana" panose="020B0604030504040204" pitchFamily="34" charset="0"/>
                <a:ea typeface="Verdana" panose="020B0604030504040204" pitchFamily="34" charset="0"/>
              </a:rPr>
              <a:t>Determine the Ta </a:t>
            </a:r>
            <a:r>
              <a:rPr lang="en-US" altLang="en-US" sz="2000" dirty="0">
                <a:latin typeface="Verdana" panose="020B0604030504040204" pitchFamily="34" charset="0"/>
                <a:ea typeface="Verdana" panose="020B0604030504040204" pitchFamily="34" charset="0"/>
              </a:rPr>
              <a:t>bias </a:t>
            </a:r>
            <a:r>
              <a:rPr lang="en-US" altLang="en-US" sz="2000" dirty="0" smtClean="0">
                <a:latin typeface="Verdana" panose="020B0604030504040204" pitchFamily="34" charset="0"/>
                <a:ea typeface="Verdana" panose="020B0604030504040204" pitchFamily="34" charset="0"/>
              </a:rPr>
              <a:t>for each matched ATMS and AMSU-A/MHS sample pair. </a:t>
            </a:r>
          </a:p>
          <a:p>
            <a:pPr marL="342900" indent="-342900">
              <a:buFont typeface="Arial" panose="020B0604020202020204" pitchFamily="34" charset="0"/>
              <a:buChar char="•"/>
            </a:pPr>
            <a:r>
              <a:rPr lang="en-US" altLang="en-US" sz="2000" dirty="0" smtClean="0">
                <a:latin typeface="Verdana" panose="020B0604030504040204" pitchFamily="34" charset="0"/>
                <a:ea typeface="Verdana" panose="020B0604030504040204" pitchFamily="34" charset="0"/>
              </a:rPr>
              <a:t>Average the Ta bias over all matched data pairs over the whole SNO to obtain an SNO event mean Ta bias.</a:t>
            </a:r>
            <a:endParaRPr lang="en-US" altLang="en-US" sz="2000" dirty="0">
              <a:latin typeface="Verdana" panose="020B0604030504040204" pitchFamily="34" charset="0"/>
              <a:ea typeface="Verdana" panose="020B0604030504040204" pitchFamily="34" charset="0"/>
            </a:endParaRPr>
          </a:p>
        </p:txBody>
      </p:sp>
      <p:sp>
        <p:nvSpPr>
          <p:cNvPr id="3" name="TextBox 2"/>
          <p:cNvSpPr txBox="1"/>
          <p:nvPr/>
        </p:nvSpPr>
        <p:spPr>
          <a:xfrm>
            <a:off x="247649" y="5200649"/>
            <a:ext cx="11839576" cy="1323439"/>
          </a:xfrm>
          <a:prstGeom prst="rect">
            <a:avLst/>
          </a:prstGeom>
          <a:noFill/>
          <a:ln w="57150">
            <a:solidFill>
              <a:srgbClr val="0070C0"/>
            </a:solidFill>
          </a:ln>
        </p:spPr>
        <p:txBody>
          <a:bodyPr wrap="square" rtlCol="0">
            <a:spAutoFit/>
          </a:bodyPr>
          <a:lstStyle/>
          <a:p>
            <a:r>
              <a:rPr lang="en-US" sz="2000" dirty="0">
                <a:latin typeface="Verdana" panose="020B0604030504040204" pitchFamily="34" charset="0"/>
                <a:ea typeface="Verdana" panose="020B0604030504040204" pitchFamily="34" charset="0"/>
              </a:rPr>
              <a:t>B</a:t>
            </a:r>
            <a:r>
              <a:rPr lang="en-US" sz="2000" dirty="0" smtClean="0">
                <a:latin typeface="Verdana" panose="020B0604030504040204" pitchFamily="34" charset="0"/>
                <a:ea typeface="Verdana" panose="020B0604030504040204" pitchFamily="34" charset="0"/>
              </a:rPr>
              <a:t>aseline SNO analysis can result in large uncertainties, especially for window channels. SNO events can be infrequent (&lt;= 3/month on average), so large uncertainties reduces confidence in microwave sounder Ta biases and trends. The goal of this study is to reduce the uncertainties associated with SNO method data analyses.</a:t>
            </a: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4636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100"/>
            <a:ext cx="10515600" cy="1325563"/>
          </a:xfrm>
        </p:spPr>
        <p:txBody>
          <a:bodyPr>
            <a:normAutofit/>
          </a:bodyPr>
          <a:lstStyle/>
          <a:p>
            <a:pPr algn="ctr"/>
            <a:r>
              <a:rPr lang="en-US" sz="3600" dirty="0" smtClean="0">
                <a:latin typeface="Verdana" panose="020B0604030504040204" pitchFamily="34" charset="0"/>
                <a:ea typeface="Verdana" panose="020B0604030504040204" pitchFamily="34" charset="0"/>
              </a:rPr>
              <a:t>Analysis Methods* Tested to Reduce SNO Technique Uncertainties</a:t>
            </a:r>
            <a:endParaRPr lang="en-US" sz="3600"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257175" y="2114550"/>
            <a:ext cx="11677650" cy="4219575"/>
          </a:xfrm>
        </p:spPr>
        <p:txBody>
          <a:bodyPr>
            <a:normAutofit lnSpcReduction="10000"/>
          </a:bodyPr>
          <a:lstStyle/>
          <a:p>
            <a:pPr marL="342900" lvl="1" indent="-342900"/>
            <a:r>
              <a:rPr lang="en-US" dirty="0" smtClean="0">
                <a:latin typeface="Verdana" panose="020B0604030504040204" pitchFamily="34" charset="0"/>
                <a:ea typeface="Verdana" panose="020B0604030504040204" pitchFamily="34" charset="0"/>
              </a:rPr>
              <a:t>Interpolating AMSU/MHS data to ATMS data locations for matched data pairs</a:t>
            </a:r>
          </a:p>
          <a:p>
            <a:pPr marL="342900" lvl="1" indent="-342900"/>
            <a:r>
              <a:rPr lang="en-US" dirty="0" smtClean="0">
                <a:latin typeface="Verdana" panose="020B0604030504040204" pitchFamily="34" charset="0"/>
                <a:ea typeface="Verdana" panose="020B0604030504040204" pitchFamily="34" charset="0"/>
              </a:rPr>
              <a:t>Applying screening techniques to each individual SNO using one or a combination of the following parameters, and their associated threshold values</a:t>
            </a:r>
          </a:p>
          <a:p>
            <a:pPr lvl="2">
              <a:buFont typeface="Courier New" panose="02070309020205020404" pitchFamily="49" charset="0"/>
              <a:buChar char="o"/>
            </a:pPr>
            <a:r>
              <a:rPr lang="en-US" dirty="0" smtClean="0">
                <a:latin typeface="Verdana" panose="020B0604030504040204" pitchFamily="34" charset="0"/>
                <a:ea typeface="Verdana" panose="020B0604030504040204" pitchFamily="34" charset="0"/>
              </a:rPr>
              <a:t>For each matchup pair</a:t>
            </a:r>
          </a:p>
          <a:p>
            <a:pPr lvl="3">
              <a:buFont typeface="Wingdings" panose="05000000000000000000" pitchFamily="2" charset="2"/>
              <a:buChar char="§"/>
            </a:pPr>
            <a:r>
              <a:rPr lang="en-US" dirty="0" smtClean="0">
                <a:latin typeface="Verdana" panose="020B0604030504040204" pitchFamily="34" charset="0"/>
                <a:ea typeface="Verdana" panose="020B0604030504040204" pitchFamily="34" charset="0"/>
              </a:rPr>
              <a:t>Percentage of </a:t>
            </a:r>
            <a:r>
              <a:rPr lang="en-US" dirty="0">
                <a:latin typeface="Verdana" panose="020B0604030504040204" pitchFamily="34" charset="0"/>
                <a:ea typeface="Verdana" panose="020B0604030504040204" pitchFamily="34" charset="0"/>
              </a:rPr>
              <a:t>AMSU/MHS </a:t>
            </a:r>
            <a:r>
              <a:rPr lang="en-US" dirty="0" smtClean="0">
                <a:latin typeface="Verdana" panose="020B0604030504040204" pitchFamily="34" charset="0"/>
                <a:ea typeface="Verdana" panose="020B0604030504040204" pitchFamily="34" charset="0"/>
              </a:rPr>
              <a:t>local scene variability due to NEDT (V_NEDT)</a:t>
            </a:r>
          </a:p>
          <a:p>
            <a:pPr lvl="3">
              <a:buFont typeface="Wingdings" panose="05000000000000000000" pitchFamily="2" charset="2"/>
              <a:buChar char="§"/>
            </a:pPr>
            <a:r>
              <a:rPr lang="en-US" dirty="0" smtClean="0">
                <a:latin typeface="Verdana" panose="020B0604030504040204" pitchFamily="34" charset="0"/>
                <a:ea typeface="Verdana" panose="020B0604030504040204" pitchFamily="34" charset="0"/>
              </a:rPr>
              <a:t>Constant Ta </a:t>
            </a:r>
            <a:r>
              <a:rPr lang="en-US" dirty="0">
                <a:latin typeface="Verdana" panose="020B0604030504040204" pitchFamily="34" charset="0"/>
                <a:ea typeface="Verdana" panose="020B0604030504040204" pitchFamily="34" charset="0"/>
              </a:rPr>
              <a:t>bias </a:t>
            </a:r>
            <a:r>
              <a:rPr lang="en-US" dirty="0" smtClean="0">
                <a:latin typeface="Verdana" panose="020B0604030504040204" pitchFamily="34" charset="0"/>
                <a:ea typeface="Verdana" panose="020B0604030504040204" pitchFamily="34" charset="0"/>
              </a:rPr>
              <a:t>offset relative to SNO event mean Ta bias </a:t>
            </a:r>
          </a:p>
          <a:p>
            <a:pPr lvl="3">
              <a:buFont typeface="Wingdings" panose="05000000000000000000" pitchFamily="2" charset="2"/>
              <a:buChar char="§"/>
            </a:pPr>
            <a:r>
              <a:rPr lang="en-US" dirty="0" smtClean="0">
                <a:latin typeface="Verdana" panose="020B0604030504040204" pitchFamily="34" charset="0"/>
                <a:ea typeface="Verdana" panose="020B0604030504040204" pitchFamily="34" charset="0"/>
              </a:rPr>
              <a:t>Channel dependent Ta </a:t>
            </a:r>
            <a:r>
              <a:rPr lang="en-US" dirty="0">
                <a:latin typeface="Verdana" panose="020B0604030504040204" pitchFamily="34" charset="0"/>
                <a:ea typeface="Verdana" panose="020B0604030504040204" pitchFamily="34" charset="0"/>
              </a:rPr>
              <a:t>bias </a:t>
            </a:r>
            <a:r>
              <a:rPr lang="en-US" dirty="0" smtClean="0">
                <a:latin typeface="Verdana" panose="020B0604030504040204" pitchFamily="34" charset="0"/>
                <a:ea typeface="Verdana" panose="020B0604030504040204" pitchFamily="34" charset="0"/>
              </a:rPr>
              <a:t>offset </a:t>
            </a:r>
            <a:r>
              <a:rPr lang="en-US" dirty="0">
                <a:latin typeface="Verdana" panose="020B0604030504040204" pitchFamily="34" charset="0"/>
                <a:ea typeface="Verdana" panose="020B0604030504040204" pitchFamily="34" charset="0"/>
              </a:rPr>
              <a:t>(b</a:t>
            </a:r>
            <a:r>
              <a:rPr lang="en-US" altLang="en-US" dirty="0">
                <a:solidFill>
                  <a:srgbClr val="222222"/>
                </a:solidFill>
                <a:latin typeface="Verdana" panose="020B0604030504040204" pitchFamily="34" charset="0"/>
                <a:ea typeface="Verdana" panose="020B0604030504040204" pitchFamily="34" charset="0"/>
              </a:rPr>
              <a:t>ased on a benchmark estimate of scene Ta variability</a:t>
            </a:r>
            <a:r>
              <a:rPr lang="en-US" dirty="0" smtClean="0">
                <a:latin typeface="Verdana" panose="020B0604030504040204" pitchFamily="34" charset="0"/>
                <a:ea typeface="Verdana" panose="020B0604030504040204" pitchFamily="34" charset="0"/>
              </a:rPr>
              <a:t>) relative </a:t>
            </a:r>
            <a:r>
              <a:rPr lang="en-US" dirty="0">
                <a:latin typeface="Verdana" panose="020B0604030504040204" pitchFamily="34" charset="0"/>
                <a:ea typeface="Verdana" panose="020B0604030504040204" pitchFamily="34" charset="0"/>
              </a:rPr>
              <a:t>to </a:t>
            </a:r>
            <a:r>
              <a:rPr lang="en-US" dirty="0" smtClean="0">
                <a:latin typeface="Verdana" panose="020B0604030504040204" pitchFamily="34" charset="0"/>
                <a:ea typeface="Verdana" panose="020B0604030504040204" pitchFamily="34" charset="0"/>
              </a:rPr>
              <a:t>SNO </a:t>
            </a:r>
            <a:r>
              <a:rPr lang="en-US" dirty="0">
                <a:latin typeface="Verdana" panose="020B0604030504040204" pitchFamily="34" charset="0"/>
                <a:ea typeface="Verdana" panose="020B0604030504040204" pitchFamily="34" charset="0"/>
              </a:rPr>
              <a:t>event mean </a:t>
            </a:r>
            <a:r>
              <a:rPr lang="en-US" dirty="0" smtClean="0">
                <a:latin typeface="Verdana" panose="020B0604030504040204" pitchFamily="34" charset="0"/>
                <a:ea typeface="Verdana" panose="020B0604030504040204" pitchFamily="34" charset="0"/>
              </a:rPr>
              <a:t>Ta bias. </a:t>
            </a:r>
          </a:p>
          <a:p>
            <a:pPr lvl="2">
              <a:buFont typeface="Courier New" panose="02070309020205020404" pitchFamily="49" charset="0"/>
              <a:buChar char="o"/>
            </a:pPr>
            <a:r>
              <a:rPr lang="en-US" dirty="0" smtClean="0">
                <a:latin typeface="Verdana" panose="020B0604030504040204" pitchFamily="34" charset="0"/>
                <a:ea typeface="Verdana" panose="020B0604030504040204" pitchFamily="34" charset="0"/>
              </a:rPr>
              <a:t>The required minimum number of resultant matchup pairs</a:t>
            </a:r>
          </a:p>
          <a:p>
            <a:pPr marL="0" lvl="2" indent="0">
              <a:buNone/>
            </a:pPr>
            <a:endParaRPr lang="en-US" dirty="0">
              <a:latin typeface="Verdana" panose="020B0604030504040204" pitchFamily="34" charset="0"/>
              <a:ea typeface="Verdana" panose="020B0604030504040204" pitchFamily="34" charset="0"/>
            </a:endParaRPr>
          </a:p>
          <a:p>
            <a:pPr marL="0" lvl="2" indent="0">
              <a:buNone/>
            </a:pPr>
            <a:r>
              <a:rPr lang="en-US" dirty="0" smtClean="0">
                <a:latin typeface="Verdana" panose="020B0604030504040204" pitchFamily="34" charset="0"/>
                <a:ea typeface="Verdana" panose="020B0604030504040204" pitchFamily="34" charset="0"/>
              </a:rPr>
              <a:t>*See appendix for more details</a:t>
            </a: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64779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5391</TotalTime>
  <Words>5499</Words>
  <Application>Microsoft Office PowerPoint</Application>
  <PresentationFormat>Widescreen</PresentationFormat>
  <Paragraphs>1190</Paragraphs>
  <Slides>55</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Calibri</vt:lpstr>
      <vt:lpstr>Calibri Light</vt:lpstr>
      <vt:lpstr>Cambria Math</vt:lpstr>
      <vt:lpstr>Courier New</vt:lpstr>
      <vt:lpstr>Georgia</vt:lpstr>
      <vt:lpstr>Symbol</vt:lpstr>
      <vt:lpstr>Times New Roman</vt:lpstr>
      <vt:lpstr>Verdana</vt:lpstr>
      <vt:lpstr>Wingdings</vt:lpstr>
      <vt:lpstr>Office Theme</vt:lpstr>
      <vt:lpstr>ATMS versus AMSU/MHS Simultaneous Nadir Overpass Ta Bias Time Series Results from     12 Data Analysis Methods</vt:lpstr>
      <vt:lpstr>Outline</vt:lpstr>
      <vt:lpstr>ATMS and AMSU-A/MHS Specifications</vt:lpstr>
      <vt:lpstr>ATMS, AMSU-A and MHS Scan Profiles</vt:lpstr>
      <vt:lpstr>Typical Simultaneous Nadir Overpass</vt:lpstr>
      <vt:lpstr>Operational ATMS and AMSU-A/MHS SNO Ensemble Dataset</vt:lpstr>
      <vt:lpstr>Illustration of SNO Event ATMS and AMSU-A Dataset Collocation </vt:lpstr>
      <vt:lpstr>Baseline SNO Event Analysis Method</vt:lpstr>
      <vt:lpstr>Analysis Methods* Tested to Reduce SNO Technique Uncertainties</vt:lpstr>
      <vt:lpstr>Percentage of AMSU/MHS local scene variability due to NEDT (V_NEDT)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S-NPP ATMS and NOAA-19 AMSU-A/MHS  Band 1 Inter-Comparison</vt:lpstr>
      <vt:lpstr>S-NPP ATMS and NOAA-19 AMSU-A/MHS Band 2 Inter-Comparison</vt:lpstr>
      <vt:lpstr>S-NPP ATMS and NOAA-19 AMSU-A/MHS Band 3 Inter-Comparison</vt:lpstr>
      <vt:lpstr>S-NPP ATMS and NOAA-19 AMSU-A/MHS Band 4 Inter-Comparison</vt:lpstr>
      <vt:lpstr>S-NPP ATMS and NOAA-19 AMSU-A/MHS Band 5 Inter-Comparison</vt:lpstr>
      <vt:lpstr>S-NPP ATMS and Metop-B AMSU-A/MHS  Band 1 Inter-Comparison</vt:lpstr>
      <vt:lpstr>S-NPP ATMS and Metop-B AMSU-A/MHS Band 2 Inter-Comparison</vt:lpstr>
      <vt:lpstr>S-NPP ATMS and Metop-B AMSU-A/MHS Band 3 Inter-Comparison</vt:lpstr>
      <vt:lpstr>S-NPP ATMS and Metop-B AMSU-A/MHS Band 4 Inter-Comparison</vt:lpstr>
      <vt:lpstr>S-NPP ATMS and Metop-B AMSU-A/MHS Band 5 Inter-Comparison</vt:lpstr>
      <vt:lpstr>Results Summary: Surface Channels</vt:lpstr>
      <vt:lpstr>Results Summary: Sounding Channels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J01 ATMS and NOAA-19 AMSU-A/MHS Band 1 Inter-Comparison</vt:lpstr>
      <vt:lpstr>J01 ATMS and NOAA-19 AMSU-A/MHS Band 2 Inter-Comparison</vt:lpstr>
      <vt:lpstr>J01 ATMS and NOAA-19 AMSU-A/MHS Band 3 Inter-Comparison</vt:lpstr>
      <vt:lpstr>J01 ATMS and NOAA-19 AMSU-A/MHS Band 4 Inter-Comparison</vt:lpstr>
      <vt:lpstr>J01 ATMS and NOAA-19 AMSU-A/MHS Band 5 Inter-Comparison</vt:lpstr>
      <vt:lpstr>J01 ATMS and Metop-B AMSU-A/MHS Band 1 Inter-Comparison</vt:lpstr>
      <vt:lpstr>J01 ATMS and Metop-B AMSU-A/MHS Band 2 Inter-Comparison</vt:lpstr>
      <vt:lpstr>J01 ATMS and Metop-B AMSU-A/MHS Band 3 Inter-Comparison</vt:lpstr>
      <vt:lpstr>J01 ATMS and Metop-B AMSU-A/MHS Band 4 Inter-Comparison</vt:lpstr>
      <vt:lpstr>J01 ATMS and Metop-B AMSU-A/MHS Band 5 Inter-Comparison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Iacovazzi Jr</dc:creator>
  <cp:lastModifiedBy>Robert Iacovazzi Jr</cp:lastModifiedBy>
  <cp:revision>291</cp:revision>
  <dcterms:created xsi:type="dcterms:W3CDTF">2019-08-22T16:10:17Z</dcterms:created>
  <dcterms:modified xsi:type="dcterms:W3CDTF">2019-11-18T15:57:03Z</dcterms:modified>
</cp:coreProperties>
</file>