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545" r:id="rId2"/>
    <p:sldId id="531" r:id="rId3"/>
    <p:sldId id="500" r:id="rId4"/>
    <p:sldId id="554" r:id="rId5"/>
    <p:sldId id="542" r:id="rId6"/>
    <p:sldId id="564" r:id="rId7"/>
    <p:sldId id="572" r:id="rId8"/>
    <p:sldId id="573" r:id="rId9"/>
    <p:sldId id="566" r:id="rId10"/>
    <p:sldId id="567" r:id="rId11"/>
    <p:sldId id="568" r:id="rId12"/>
    <p:sldId id="569" r:id="rId13"/>
    <p:sldId id="556" r:id="rId14"/>
    <p:sldId id="557" r:id="rId15"/>
    <p:sldId id="558" r:id="rId16"/>
    <p:sldId id="570" r:id="rId17"/>
    <p:sldId id="562" r:id="rId18"/>
    <p:sldId id="563" r:id="rId19"/>
    <p:sldId id="571" r:id="rId20"/>
    <p:sldId id="559" r:id="rId21"/>
  </p:sldIdLst>
  <p:sldSz cx="12192000" cy="6858000"/>
  <p:notesSz cx="19299238" cy="302720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9535" userDrawn="1">
          <p15:clr>
            <a:srgbClr val="A4A3A4"/>
          </p15:clr>
        </p15:guide>
        <p15:guide id="2" pos="607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95"/>
    <a:srgbClr val="006600"/>
    <a:srgbClr val="FCEBAE"/>
    <a:srgbClr val="990000"/>
    <a:srgbClr val="FFFFCC"/>
    <a:srgbClr val="0000FF"/>
    <a:srgbClr val="3333CC"/>
    <a:srgbClr val="FF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30" autoAdjust="0"/>
    <p:restoredTop sz="95883" autoAdjust="0"/>
  </p:normalViewPr>
  <p:slideViewPr>
    <p:cSldViewPr>
      <p:cViewPr varScale="1">
        <p:scale>
          <a:sx n="84" d="100"/>
          <a:sy n="84" d="100"/>
        </p:scale>
        <p:origin x="55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50" y="-90"/>
      </p:cViewPr>
      <p:guideLst>
        <p:guide orient="horz" pos="9535"/>
        <p:guide pos="607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8364751" cy="1514636"/>
          </a:xfrm>
          <a:prstGeom prst="rect">
            <a:avLst/>
          </a:prstGeom>
        </p:spPr>
        <p:txBody>
          <a:bodyPr vert="horz" lIns="277945" tIns="138972" rIns="277945" bIns="138972" rtlCol="0"/>
          <a:lstStyle>
            <a:lvl1pPr algn="l">
              <a:defRPr sz="3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0930120" y="2"/>
            <a:ext cx="8364751" cy="1514636"/>
          </a:xfrm>
          <a:prstGeom prst="rect">
            <a:avLst/>
          </a:prstGeom>
        </p:spPr>
        <p:txBody>
          <a:bodyPr vert="horz" lIns="277945" tIns="138972" rIns="277945" bIns="138972" rtlCol="0"/>
          <a:lstStyle>
            <a:lvl1pPr algn="r">
              <a:defRPr sz="3700"/>
            </a:lvl1pPr>
          </a:lstStyle>
          <a:p>
            <a:fld id="{7EBA6011-D5A5-40A0-9816-BFBBCCF49726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28752236"/>
            <a:ext cx="8364751" cy="1514636"/>
          </a:xfrm>
          <a:prstGeom prst="rect">
            <a:avLst/>
          </a:prstGeom>
        </p:spPr>
        <p:txBody>
          <a:bodyPr vert="horz" lIns="277945" tIns="138972" rIns="277945" bIns="138972" rtlCol="0" anchor="b"/>
          <a:lstStyle>
            <a:lvl1pPr algn="l">
              <a:defRPr sz="3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0930120" y="28752236"/>
            <a:ext cx="8364751" cy="1514636"/>
          </a:xfrm>
          <a:prstGeom prst="rect">
            <a:avLst/>
          </a:prstGeom>
        </p:spPr>
        <p:txBody>
          <a:bodyPr vert="horz" lIns="277945" tIns="138972" rIns="277945" bIns="138972" rtlCol="0" anchor="b"/>
          <a:lstStyle>
            <a:lvl1pPr algn="r">
              <a:defRPr sz="3700"/>
            </a:lvl1pPr>
          </a:lstStyle>
          <a:p>
            <a:fld id="{0A449434-C1C9-452B-B57D-20BDB57FE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20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363003" cy="1513602"/>
          </a:xfrm>
          <a:prstGeom prst="rect">
            <a:avLst/>
          </a:prstGeom>
        </p:spPr>
        <p:txBody>
          <a:bodyPr vert="horz" lIns="283226" tIns="141614" rIns="283226" bIns="141614" rtlCol="0"/>
          <a:lstStyle>
            <a:lvl1pPr algn="l">
              <a:defRPr sz="3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931771" y="0"/>
            <a:ext cx="8363003" cy="1513602"/>
          </a:xfrm>
          <a:prstGeom prst="rect">
            <a:avLst/>
          </a:prstGeom>
        </p:spPr>
        <p:txBody>
          <a:bodyPr vert="horz" lIns="283226" tIns="141614" rIns="283226" bIns="141614" rtlCol="0"/>
          <a:lstStyle>
            <a:lvl1pPr algn="r">
              <a:defRPr sz="3700"/>
            </a:lvl1pPr>
          </a:lstStyle>
          <a:p>
            <a:fld id="{72B6586B-7F00-4A07-9179-BDE2E7749057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39738" y="2266950"/>
            <a:ext cx="20178713" cy="1135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3226" tIns="141614" rIns="283226" bIns="1416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929924" y="14379218"/>
            <a:ext cx="15439390" cy="13622417"/>
          </a:xfrm>
          <a:prstGeom prst="rect">
            <a:avLst/>
          </a:prstGeom>
        </p:spPr>
        <p:txBody>
          <a:bodyPr vert="horz" lIns="283226" tIns="141614" rIns="283226" bIns="1416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8753183"/>
            <a:ext cx="8363003" cy="1513602"/>
          </a:xfrm>
          <a:prstGeom prst="rect">
            <a:avLst/>
          </a:prstGeom>
        </p:spPr>
        <p:txBody>
          <a:bodyPr vert="horz" lIns="283226" tIns="141614" rIns="283226" bIns="141614" rtlCol="0" anchor="b"/>
          <a:lstStyle>
            <a:lvl1pPr algn="l">
              <a:defRPr sz="3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931771" y="28753183"/>
            <a:ext cx="8363003" cy="1513602"/>
          </a:xfrm>
          <a:prstGeom prst="rect">
            <a:avLst/>
          </a:prstGeom>
        </p:spPr>
        <p:txBody>
          <a:bodyPr vert="horz" lIns="283226" tIns="141614" rIns="283226" bIns="141614" rtlCol="0" anchor="b"/>
          <a:lstStyle>
            <a:lvl1pPr algn="r">
              <a:defRPr sz="3700"/>
            </a:lvl1pPr>
          </a:lstStyle>
          <a:p>
            <a:fld id="{0D06836A-E74D-4296-99F3-8D1D9C87C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4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39738" y="2266950"/>
            <a:ext cx="20178713" cy="1135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1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39738" y="2266950"/>
            <a:ext cx="20178713" cy="1135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9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39738" y="2266950"/>
            <a:ext cx="20178713" cy="1135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7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1040" y="4416108"/>
            <a:ext cx="5608420" cy="4182314"/>
          </a:xfrm>
          <a:prstGeom prst="rect">
            <a:avLst/>
          </a:prstGeom>
        </p:spPr>
        <p:txBody>
          <a:bodyPr lIns="91635" tIns="91635" rIns="91635" bIns="91635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55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3" y="1532328"/>
            <a:ext cx="115824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5443" y="1587195"/>
            <a:ext cx="11582400" cy="45719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63043" y="1589732"/>
            <a:ext cx="7924800" cy="1091746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3200" b="0" cap="all">
                <a:solidFill>
                  <a:srgbClr val="0594C9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663043" y="1221432"/>
            <a:ext cx="7924800" cy="3683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65443" y="990600"/>
            <a:ext cx="1422400" cy="230832"/>
          </a:xfrm>
          <a:prstGeom prst="rect">
            <a:avLst/>
          </a:prstGeom>
        </p:spPr>
        <p:txBody>
          <a:bodyPr/>
          <a:lstStyle>
            <a:lvl1pPr algn="r">
              <a:defRPr sz="900" b="0" kern="1400" spc="5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91553657-B2F3-4744-80D5-EA92FFAA43F2}" type="datetimeFigureOut">
              <a:rPr lang="en-US" smtClean="0"/>
              <a:pPr/>
              <a:t>11/18/2019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005078"/>
            <a:ext cx="2336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7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001"/>
            <a:ext cx="115824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640083"/>
            <a:ext cx="11582400" cy="45719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320"/>
            <a:ext cx="10414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6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001"/>
            <a:ext cx="115824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438400"/>
            <a:ext cx="2336800" cy="17526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4605338"/>
            <a:ext cx="7315200" cy="1795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/>
          </p:nvPr>
        </p:nvSpPr>
        <p:spPr>
          <a:xfrm>
            <a:off x="2438400" y="1219200"/>
            <a:ext cx="7315200" cy="804862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400" b="1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38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25243"/>
            <a:ext cx="9652000" cy="8653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16B2AC6-4ABC-4835-B768-3D21B88220B5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33153DF-B489-4E5C-8D31-AE6AAEE4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"/>
            <a:ext cx="11582400" cy="685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685800"/>
            <a:ext cx="11582400" cy="18288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7200" y="228600"/>
            <a:ext cx="9855200" cy="493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39" descr="NOAA-NESDI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" y="28575"/>
            <a:ext cx="65341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ISESS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840" y="131399"/>
            <a:ext cx="1143160" cy="32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21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"/>
            <a:ext cx="11582400" cy="685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85800"/>
            <a:ext cx="11582400" cy="18288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27200" y="228600"/>
            <a:ext cx="9855200" cy="493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182883"/>
            <a:ext cx="110236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8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"/>
            <a:ext cx="11582400" cy="685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685800"/>
            <a:ext cx="11582400" cy="18288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27200" y="228600"/>
            <a:ext cx="9855200" cy="493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182883"/>
            <a:ext cx="110236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3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7200" y="228600"/>
            <a:ext cx="9855200" cy="493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182883"/>
            <a:ext cx="110236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4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81001"/>
            <a:ext cx="115824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85800"/>
            <a:ext cx="11582400" cy="18288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7200" y="228600"/>
            <a:ext cx="9855200" cy="493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320"/>
            <a:ext cx="10414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6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" y="76200"/>
            <a:ext cx="10414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4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192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Questrial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86400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81001"/>
            <a:ext cx="115824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40083"/>
            <a:ext cx="11582400" cy="45719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320"/>
            <a:ext cx="1041400" cy="78105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27200" y="320040"/>
            <a:ext cx="9855200" cy="4016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6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43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7168"/>
            <a:ext cx="11582400" cy="230832"/>
          </a:xfrm>
          <a:prstGeom prst="rect">
            <a:avLst/>
          </a:prstGeom>
          <a:solidFill>
            <a:srgbClr val="0594C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11582401" y="6627168"/>
            <a:ext cx="609601" cy="2308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fld id="{4DB7EEFB-DC97-42DD-BFAE-B03C0AA10059}" type="slidenum">
              <a:rPr lang="en-US" sz="1000" b="0" smtClean="0">
                <a:solidFill>
                  <a:srgbClr val="0594C9"/>
                </a:solidFill>
                <a:latin typeface="+mj-lt"/>
                <a:cs typeface="Times New Roman" panose="02020603050405020304" pitchFamily="18" charset="0"/>
              </a:rPr>
              <a:pPr algn="ctr"/>
              <a:t>‹#›</a:t>
            </a:fld>
            <a:endParaRPr lang="en-US" sz="1000" b="0" dirty="0">
              <a:solidFill>
                <a:srgbClr val="0594C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6627168"/>
            <a:ext cx="11582399" cy="2308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GSICS</a:t>
            </a:r>
            <a:r>
              <a:rPr lang="en-US" sz="900" b="1" baseline="0" dirty="0" smtClean="0">
                <a:solidFill>
                  <a:schemeClr val="bg1"/>
                </a:solidFill>
              </a:rPr>
              <a:t> Microwave Subgroup </a:t>
            </a:r>
            <a:r>
              <a:rPr lang="en-US" sz="900" b="1" baseline="0" dirty="0" smtClean="0">
                <a:solidFill>
                  <a:schemeClr val="bg1"/>
                </a:solidFill>
              </a:rPr>
              <a:t>Meeting, </a:t>
            </a:r>
            <a:r>
              <a:rPr lang="en-US" sz="900" b="1" baseline="0" dirty="0" smtClean="0">
                <a:solidFill>
                  <a:schemeClr val="bg1"/>
                </a:solidFill>
              </a:rPr>
              <a:t>1</a:t>
            </a:r>
            <a:r>
              <a:rPr lang="en-US" sz="900" b="1" dirty="0" smtClean="0">
                <a:solidFill>
                  <a:schemeClr val="bg1"/>
                </a:solidFill>
              </a:rPr>
              <a:t>9 November 2019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0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1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3100"/>
            <a:ext cx="12192000" cy="594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685800"/>
            <a:ext cx="11125200" cy="1219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2060"/>
                </a:solidFill>
                <a:cs typeface="Helvetica" pitchFamily="34" charset="0"/>
              </a:rPr>
              <a:t>Microwave Integrated Retrieval System </a:t>
            </a:r>
            <a:r>
              <a:rPr lang="en-US" sz="3200" dirty="0" smtClean="0">
                <a:solidFill>
                  <a:srgbClr val="002060"/>
                </a:solidFill>
                <a:cs typeface="Helvetica" pitchFamily="34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cs typeface="Helvetica" pitchFamily="34" charset="0"/>
              </a:rPr>
              <a:t>MiRS</a:t>
            </a:r>
            <a:r>
              <a:rPr lang="en-US" sz="3200" dirty="0" smtClean="0">
                <a:solidFill>
                  <a:srgbClr val="002060"/>
                </a:solidFill>
                <a:cs typeface="Helvetica" pitchFamily="34" charset="0"/>
              </a:rPr>
              <a:t>):</a:t>
            </a:r>
            <a:r>
              <a:rPr lang="en-US" sz="3200" dirty="0">
                <a:solidFill>
                  <a:srgbClr val="002060"/>
                </a:solidFill>
                <a:cs typeface="Helvetica" pitchFamily="34" charset="0"/>
              </a:rPr>
              <a:t/>
            </a:r>
            <a:br>
              <a:rPr lang="en-US" sz="3200" dirty="0">
                <a:solidFill>
                  <a:srgbClr val="002060"/>
                </a:solidFill>
                <a:cs typeface="Helvetica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cs typeface="Helvetica" pitchFamily="34" charset="0"/>
              </a:rPr>
              <a:t>Overview, Recent Activities, and Applications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14525"/>
            <a:ext cx="4643438" cy="3571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14525"/>
            <a:ext cx="4643438" cy="3571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57200" y="5499100"/>
            <a:ext cx="10576996" cy="149394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b="1" dirty="0">
                <a:ea typeface="ＭＳ Ｐゴシック" pitchFamily="34" charset="-128"/>
              </a:rPr>
              <a:t>Chris Grassotti </a:t>
            </a:r>
            <a:r>
              <a:rPr lang="en-US" dirty="0">
                <a:ea typeface="ＭＳ Ｐゴシック" pitchFamily="34" charset="-128"/>
              </a:rPr>
              <a:t>(NOAA/STAR and U. Md. </a:t>
            </a:r>
            <a:r>
              <a:rPr lang="en-US" dirty="0" smtClean="0">
                <a:ea typeface="ＭＳ Ｐゴシック" pitchFamily="34" charset="-128"/>
              </a:rPr>
              <a:t>ESSIC/CICESS</a:t>
            </a:r>
            <a:r>
              <a:rPr lang="en-US" dirty="0">
                <a:ea typeface="ＭＳ Ｐゴシック" pitchFamily="34" charset="-128"/>
              </a:rPr>
              <a:t>)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ea typeface="ＭＳ Ｐゴシック" pitchFamily="34" charset="-128"/>
              </a:rPr>
              <a:t>Quanhua</a:t>
            </a:r>
            <a:r>
              <a:rPr lang="en-US" b="1" dirty="0">
                <a:ea typeface="ＭＳ Ｐゴシック" pitchFamily="34" charset="-128"/>
              </a:rPr>
              <a:t> (Mark) Liu </a:t>
            </a:r>
            <a:r>
              <a:rPr lang="en-US" dirty="0">
                <a:ea typeface="ＭＳ Ｐゴシック" pitchFamily="34" charset="-128"/>
              </a:rPr>
              <a:t>(NOAA/STAR</a:t>
            </a:r>
            <a:r>
              <a:rPr lang="en-US" dirty="0" smtClean="0">
                <a:ea typeface="ＭＳ Ｐゴシック" pitchFamily="34" charset="-128"/>
              </a:rPr>
              <a:t>)</a:t>
            </a:r>
            <a:r>
              <a:rPr lang="en-US" dirty="0">
                <a:ea typeface="ＭＳ Ｐゴシック" pitchFamily="34" charset="-128"/>
              </a:rPr>
              <a:t>,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Shuyan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>
                <a:ea typeface="ＭＳ Ｐゴシック" pitchFamily="34" charset="-128"/>
              </a:rPr>
              <a:t>Liu </a:t>
            </a:r>
            <a:r>
              <a:rPr lang="en-US" dirty="0">
                <a:ea typeface="ＭＳ Ｐゴシック" pitchFamily="34" charset="-128"/>
              </a:rPr>
              <a:t>(NOAA/STAR and CSU/CIRA</a:t>
            </a:r>
            <a:r>
              <a:rPr lang="en-US" dirty="0" smtClean="0">
                <a:ea typeface="ＭＳ Ｐゴシック" pitchFamily="34" charset="-128"/>
              </a:rPr>
              <a:t>),</a:t>
            </a:r>
            <a:endParaRPr lang="en-US" dirty="0">
              <a:ea typeface="ＭＳ Ｐゴシック" pitchFamily="34" charset="-128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b="1" dirty="0">
                <a:ea typeface="ＭＳ Ｐゴシック" pitchFamily="34" charset="-128"/>
              </a:rPr>
              <a:t>Yong-</a:t>
            </a:r>
            <a:r>
              <a:rPr lang="en-US" b="1" dirty="0" err="1">
                <a:ea typeface="ＭＳ Ｐゴシック" pitchFamily="34" charset="-128"/>
              </a:rPr>
              <a:t>Keun</a:t>
            </a:r>
            <a:r>
              <a:rPr lang="en-US" b="1" dirty="0">
                <a:ea typeface="ＭＳ Ｐゴシック" pitchFamily="34" charset="-128"/>
              </a:rPr>
              <a:t> Lee </a:t>
            </a:r>
            <a:r>
              <a:rPr lang="en-US" dirty="0">
                <a:ea typeface="ＭＳ Ｐゴシック" pitchFamily="34" charset="-128"/>
              </a:rPr>
              <a:t>(NOAA/STAR and U. Md. </a:t>
            </a:r>
            <a:r>
              <a:rPr lang="en-US" dirty="0" smtClean="0">
                <a:ea typeface="ＭＳ Ｐゴシック" pitchFamily="34" charset="-128"/>
              </a:rPr>
              <a:t>ESSIC/CICESS),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b="1" dirty="0" smtClean="0">
                <a:ea typeface="ＭＳ Ｐゴシック" pitchFamily="34" charset="-128"/>
              </a:rPr>
              <a:t>Ryan </a:t>
            </a:r>
            <a:r>
              <a:rPr lang="en-US" b="1" dirty="0" err="1">
                <a:ea typeface="ＭＳ Ｐゴシック" pitchFamily="34" charset="-128"/>
              </a:rPr>
              <a:t>Honeyager</a:t>
            </a:r>
            <a:r>
              <a:rPr lang="en-US" b="1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(NOAA/STAR </a:t>
            </a:r>
            <a:r>
              <a:rPr lang="en-US" dirty="0" smtClean="0">
                <a:ea typeface="ＭＳ Ｐゴシック" pitchFamily="34" charset="-128"/>
              </a:rPr>
              <a:t>and JCSDA)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1778668"/>
            <a:ext cx="5257800" cy="307777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Hurricane Florence N20 and SNPP ATMS RR and TPW, 9-17 Sept 2018</a:t>
            </a:r>
            <a:endParaRPr lang="en-US" sz="1400" i="1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Precipitation Validation Using Stage IV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6167" y="1843726"/>
            <a:ext cx="914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436" y="4582264"/>
            <a:ext cx="121919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Stage IV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12" y="740392"/>
            <a:ext cx="3904488" cy="3003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45" y="740392"/>
            <a:ext cx="3904488" cy="3003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12" y="3599602"/>
            <a:ext cx="3904488" cy="3003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45" y="3599602"/>
            <a:ext cx="3904488" cy="300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9247" y="0"/>
            <a:ext cx="9855200" cy="493078"/>
          </a:xfrm>
        </p:spPr>
        <p:txBody>
          <a:bodyPr/>
          <a:lstStyle/>
          <a:p>
            <a:pPr algn="ctr"/>
            <a:r>
              <a:rPr lang="en-US" dirty="0" smtClean="0"/>
              <a:t>Time Series: N20 and NPP vs. Stage IV</a:t>
            </a:r>
            <a:br>
              <a:rPr lang="en-US" dirty="0" smtClean="0"/>
            </a:br>
            <a:r>
              <a:rPr lang="en-US" dirty="0" smtClean="0"/>
              <a:t>Dec 2017 – Jun 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22093" r="16835" b="25630"/>
          <a:stretch/>
        </p:blipFill>
        <p:spPr>
          <a:xfrm>
            <a:off x="6172200" y="726227"/>
            <a:ext cx="4572000" cy="3303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0" t="22442" r="17194" b="25149"/>
          <a:stretch/>
        </p:blipFill>
        <p:spPr>
          <a:xfrm>
            <a:off x="718528" y="731224"/>
            <a:ext cx="4572000" cy="3330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26173" r="16138" b="25302"/>
          <a:stretch/>
        </p:blipFill>
        <p:spPr>
          <a:xfrm>
            <a:off x="719371" y="3343910"/>
            <a:ext cx="4572000" cy="305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t="26300" r="17172" b="25545"/>
          <a:stretch/>
        </p:blipFill>
        <p:spPr>
          <a:xfrm>
            <a:off x="6204928" y="3324163"/>
            <a:ext cx="4572000" cy="308272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099528" y="4302547"/>
            <a:ext cx="4158272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18656" y="5013747"/>
            <a:ext cx="4158272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61928" y="4155227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24528" y="4853264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6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9247" y="0"/>
            <a:ext cx="9855200" cy="493078"/>
          </a:xfrm>
        </p:spPr>
        <p:txBody>
          <a:bodyPr/>
          <a:lstStyle/>
          <a:p>
            <a:pPr algn="ctr"/>
            <a:r>
              <a:rPr lang="en-US" dirty="0" smtClean="0"/>
              <a:t>Time Series: N20 and NPP vs. Stage IV</a:t>
            </a:r>
            <a:br>
              <a:rPr lang="en-US" dirty="0" smtClean="0"/>
            </a:br>
            <a:r>
              <a:rPr lang="en-US" dirty="0" smtClean="0"/>
              <a:t>Dec 2017 – Jun 2019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22528" r="16861" b="25327"/>
          <a:stretch/>
        </p:blipFill>
        <p:spPr>
          <a:xfrm>
            <a:off x="6115484" y="838200"/>
            <a:ext cx="4572000" cy="3307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t="22178" r="16776" b="25281"/>
          <a:stretch/>
        </p:blipFill>
        <p:spPr>
          <a:xfrm>
            <a:off x="609600" y="850941"/>
            <a:ext cx="4572000" cy="33449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t="26240" r="16513" b="25808"/>
          <a:stretch/>
        </p:blipFill>
        <p:spPr>
          <a:xfrm>
            <a:off x="620622" y="3427883"/>
            <a:ext cx="4572000" cy="30250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-398476" y="1857089"/>
            <a:ext cx="21901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False Alarm Rate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77000" y="2242861"/>
            <a:ext cx="4158272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0600" y="3213141"/>
            <a:ext cx="4158272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0600" y="5006381"/>
            <a:ext cx="4158272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68253" y="486273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3160" y="3057764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69880" y="207014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116522"/>
            <a:ext cx="9855200" cy="49307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Developing a TC-Specific Version of </a:t>
            </a:r>
            <a:r>
              <a:rPr lang="en-US" dirty="0" err="1">
                <a:solidFill>
                  <a:srgbClr val="002060"/>
                </a:solidFill>
              </a:rPr>
              <a:t>MiRS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2000"/>
            <a:ext cx="11277600" cy="5791200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Motivation:</a:t>
            </a:r>
            <a:endParaRPr lang="en-US" sz="2000" dirty="0">
              <a:solidFill>
                <a:prstClr val="black"/>
              </a:solidFill>
              <a:ea typeface="ＭＳ Ｐゴシック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dirty="0" err="1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MiRS</a:t>
            </a:r>
            <a:r>
              <a:rPr lang="en-US" dirty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 data currently used in the operational TC Intensity Algorithm 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(HISA, developed </a:t>
            </a:r>
            <a:r>
              <a:rPr lang="en-US" dirty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at CIRA). Utilizes T and WV sounding to estimate warm core structure combined with statistical/dynamic model to predict future intensification.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Challenge: (1) retrieval of warm core structure complicated due to presence of hydrometeors; scattering signal in TBs can interfere with retrievals (2) hurricane warm core structure is anomalous relative to “global climatology” currently used as a priori constraint in MIRS.</a:t>
            </a:r>
            <a:endParaRPr lang="en-US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Development </a:t>
            </a:r>
            <a:r>
              <a:rPr lang="en-US" sz="2000" dirty="0" smtClean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of </a:t>
            </a:r>
            <a:r>
              <a:rPr lang="en-US" sz="2000" dirty="0" err="1" smtClean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MiRS</a:t>
            </a:r>
            <a:r>
              <a:rPr lang="en-US" sz="2000" dirty="0" smtClean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-TC, a version of </a:t>
            </a:r>
            <a:r>
              <a:rPr lang="en-US" sz="2000" dirty="0" err="1" smtClean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MiRS</a:t>
            </a:r>
            <a:r>
              <a:rPr lang="en-US" sz="2000" dirty="0" smtClean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 optimized for tropical cyclones, adapting several components:</a:t>
            </a:r>
            <a:endParaRPr lang="en-US" sz="2000" dirty="0">
              <a:solidFill>
                <a:prstClr val="black"/>
              </a:solidFill>
              <a:ea typeface="ＭＳ Ｐゴシック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Modify use of higher frequency channels in scenes likely to have large amounts of scattering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Test </a:t>
            </a:r>
            <a:r>
              <a:rPr lang="en-US" dirty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varying sources of First Guess/Background 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constraints (developing updated background mean/covariance based on observed 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TCs)</a:t>
            </a:r>
            <a:endParaRPr lang="en-US" sz="1600" b="1" dirty="0">
              <a:solidFill>
                <a:prstClr val="black"/>
              </a:solidFill>
              <a:ea typeface="ＭＳ Ｐゴシック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Vary number of EOF basis functions for T and WV 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profiles</a:t>
            </a:r>
            <a:endParaRPr lang="en-US" sz="20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Testing ongoing with multiple TC cases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Dorian (2019), Florence (2018), Joaquin (2016), Matthew (2015), Edouard (2014)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Planned collaboration with CIRA to determine impact on TC intensity estimates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en-US" sz="20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7200" y="116522"/>
            <a:ext cx="9855200" cy="493078"/>
          </a:xfrm>
        </p:spPr>
        <p:txBody>
          <a:bodyPr/>
          <a:lstStyle/>
          <a:p>
            <a:r>
              <a:rPr lang="en-US" dirty="0" smtClean="0"/>
              <a:t>Hurricane Florence Precipitation and Temperature Anomaly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2" y="3063240"/>
            <a:ext cx="2940145" cy="1737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69" y="3063240"/>
            <a:ext cx="2940145" cy="1737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96" y="3063240"/>
            <a:ext cx="2940145" cy="1737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70" y="4852204"/>
            <a:ext cx="2940145" cy="1737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67" y="4849149"/>
            <a:ext cx="2940145" cy="1737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8" y="4852204"/>
            <a:ext cx="2940145" cy="1737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600200" y="4609892"/>
            <a:ext cx="1197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ECMWF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92471" y="4585000"/>
            <a:ext cx="108272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51257" y="4580269"/>
            <a:ext cx="79274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760717"/>
            <a:ext cx="3095625" cy="2381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093" y="754660"/>
            <a:ext cx="3095625" cy="23812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3733800" y="2047233"/>
            <a:ext cx="3200400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638800" y="754661"/>
            <a:ext cx="0" cy="2190835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8414" y="2076438"/>
            <a:ext cx="240982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Florence: 2018-09-12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8414" y="2526268"/>
            <a:ext cx="1295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NPP Des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762000"/>
            <a:ext cx="4439787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Rain rate and Temperature Anomaly Cross-sections</a:t>
            </a:r>
            <a:endParaRPr lang="en-US" sz="2400" dirty="0"/>
          </a:p>
        </p:txBody>
      </p:sp>
      <p:pic>
        <p:nvPicPr>
          <p:cNvPr id="21" name="Picture 2" descr="Image result for tropical cyclone warm core"/>
          <p:cNvPicPr>
            <a:picLocks noChangeAspect="1" noChangeArrowheads="1"/>
          </p:cNvPicPr>
          <p:nvPr/>
        </p:nvPicPr>
        <p:blipFill>
          <a:blip r:embed="rId10" cstate="print"/>
          <a:srcRect l="47969" t="14358" r="1958" b="6526"/>
          <a:stretch>
            <a:fillRect/>
          </a:stretch>
        </p:blipFill>
        <p:spPr bwMode="auto">
          <a:xfrm>
            <a:off x="10110980" y="4917844"/>
            <a:ext cx="2004820" cy="1559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0175631" y="4530972"/>
            <a:ext cx="1905000" cy="461665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kern="0" dirty="0">
                <a:solidFill>
                  <a:sysClr val="windowText" lastClr="000000"/>
                </a:solidFill>
                <a:latin typeface="Calibri" pitchFamily="34" charset="0"/>
              </a:rPr>
              <a:t>Hurricane Bonnie, 1998</a:t>
            </a:r>
          </a:p>
          <a:p>
            <a:pPr>
              <a:defRPr/>
            </a:pPr>
            <a:r>
              <a:rPr lang="en-US" sz="1200" kern="0" dirty="0">
                <a:solidFill>
                  <a:sysClr val="windowText" lastClr="000000"/>
                </a:solidFill>
                <a:latin typeface="Calibri" pitchFamily="34" charset="0"/>
              </a:rPr>
              <a:t>Kidder at al. (2000)</a:t>
            </a:r>
          </a:p>
        </p:txBody>
      </p:sp>
    </p:spTree>
    <p:extLst>
      <p:ext uri="{BB962C8B-B14F-4D97-AF65-F5344CB8AC3E}">
        <p14:creationId xmlns:p14="http://schemas.microsoft.com/office/powerpoint/2010/main" val="39469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4900" y="64808"/>
            <a:ext cx="10287000" cy="493078"/>
          </a:xfrm>
        </p:spPr>
        <p:txBody>
          <a:bodyPr/>
          <a:lstStyle/>
          <a:p>
            <a:pPr algn="ctr"/>
            <a:r>
              <a:rPr lang="en-US" sz="2000" dirty="0"/>
              <a:t>TC Florence and Dorian NPP and N20 Temperature Bias: </a:t>
            </a:r>
            <a:r>
              <a:rPr lang="en-US" sz="2000" dirty="0" err="1" smtClean="0"/>
              <a:t>MiRS</a:t>
            </a:r>
            <a:r>
              <a:rPr lang="en-US" sz="2000" dirty="0" smtClean="0"/>
              <a:t>-ECMWF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>(Rainy, </a:t>
            </a:r>
            <a:r>
              <a:rPr lang="en-US" sz="2000" dirty="0" err="1"/>
              <a:t>dist</a:t>
            </a:r>
            <a:r>
              <a:rPr lang="en-US" sz="2000" dirty="0"/>
              <a:t> &lt;= 100km)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t="5593" r="24687" b="8043"/>
          <a:stretch/>
        </p:blipFill>
        <p:spPr>
          <a:xfrm>
            <a:off x="6286500" y="3665220"/>
            <a:ext cx="2133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4457" r="24545" b="6907"/>
          <a:stretch/>
        </p:blipFill>
        <p:spPr>
          <a:xfrm>
            <a:off x="8588566" y="3614030"/>
            <a:ext cx="2133600" cy="2971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4" t="4936" r="25454" b="8701"/>
          <a:stretch/>
        </p:blipFill>
        <p:spPr>
          <a:xfrm>
            <a:off x="6270674" y="809890"/>
            <a:ext cx="205740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5703" r="24774" b="7933"/>
          <a:stretch/>
        </p:blipFill>
        <p:spPr>
          <a:xfrm>
            <a:off x="8605827" y="820906"/>
            <a:ext cx="2057400" cy="2895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6142" r="25226" b="7494"/>
          <a:stretch/>
        </p:blipFill>
        <p:spPr>
          <a:xfrm>
            <a:off x="762000" y="876311"/>
            <a:ext cx="20574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 t="4789" r="25378" b="6575"/>
          <a:stretch/>
        </p:blipFill>
        <p:spPr>
          <a:xfrm>
            <a:off x="3019482" y="818580"/>
            <a:ext cx="2057400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87766" y="1033786"/>
            <a:ext cx="917634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NPP Des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79598" y="1047518"/>
            <a:ext cx="939801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NPP </a:t>
            </a:r>
            <a:r>
              <a:rPr lang="en-US" sz="1400" dirty="0" err="1" smtClean="0"/>
              <a:t>Asc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688453" y="1001976"/>
            <a:ext cx="974774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N20 Des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53300" y="1015708"/>
            <a:ext cx="974774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N20 </a:t>
            </a:r>
            <a:r>
              <a:rPr lang="en-US" sz="1400" dirty="0" err="1" smtClean="0"/>
              <a:t>Asc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54614" y="2159000"/>
            <a:ext cx="121455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TC Florence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2" t="5850" r="23809" b="7785"/>
          <a:stretch/>
        </p:blipFill>
        <p:spPr>
          <a:xfrm>
            <a:off x="830199" y="3703320"/>
            <a:ext cx="2133600" cy="2895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4" t="4376" r="25454" b="6988"/>
          <a:stretch/>
        </p:blipFill>
        <p:spPr>
          <a:xfrm>
            <a:off x="3048000" y="3643186"/>
            <a:ext cx="2057400" cy="2971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43514" y="4808220"/>
            <a:ext cx="1004886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TC Dorian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76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1359" y="814081"/>
            <a:ext cx="3835349" cy="4893647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HISA provides MW-based TC Intensity estimates:</a:t>
            </a:r>
          </a:p>
          <a:p>
            <a:pPr marL="57150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Global</a:t>
            </a:r>
          </a:p>
          <a:p>
            <a:pPr marL="57150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Objective</a:t>
            </a:r>
          </a:p>
          <a:p>
            <a:pPr marL="57150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Independent of Dvorak </a:t>
            </a:r>
          </a:p>
          <a:p>
            <a:r>
              <a:rPr lang="en-US" sz="1200" dirty="0" smtClean="0"/>
              <a:t>Input: </a:t>
            </a:r>
          </a:p>
          <a:p>
            <a:pPr marL="57150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Temperature profile, CLW  from </a:t>
            </a:r>
            <a:r>
              <a:rPr lang="en-US" sz="1200" b="1" dirty="0" smtClean="0"/>
              <a:t>AMSU/ATMS-MiRS</a:t>
            </a:r>
            <a:r>
              <a:rPr lang="en-US" sz="1200" dirty="0" smtClean="0"/>
              <a:t> or statistical retrievals</a:t>
            </a:r>
          </a:p>
          <a:p>
            <a:pPr marL="57150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GFS boundary conditions</a:t>
            </a:r>
          </a:p>
          <a:p>
            <a:pPr marL="57150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ATCF TC track data</a:t>
            </a:r>
            <a:endParaRPr lang="en-US" sz="1200" dirty="0"/>
          </a:p>
          <a:p>
            <a:r>
              <a:rPr lang="en-US" sz="1200" dirty="0" smtClean="0"/>
              <a:t>Output:</a:t>
            </a:r>
          </a:p>
          <a:p>
            <a:pPr marL="365760" algn="just"/>
            <a:r>
              <a:rPr lang="en-US" sz="1200" kern="50" dirty="0"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en-US" sz="1200" kern="50" dirty="0" smtClean="0">
                <a:ea typeface="Times New Roman" panose="02020603050405020304" pitchFamily="18" charset="0"/>
                <a:cs typeface="Arial" panose="020B0604020202020204" pitchFamily="34" charset="0"/>
              </a:rPr>
              <a:t>Intensity </a:t>
            </a:r>
            <a:r>
              <a:rPr lang="en-US" sz="1200" kern="50" dirty="0">
                <a:ea typeface="Times New Roman" panose="02020603050405020304" pitchFamily="18" charset="0"/>
                <a:cs typeface="Arial" panose="020B0604020202020204" pitchFamily="34" charset="0"/>
              </a:rPr>
              <a:t>estimates, provided via f-deck</a:t>
            </a:r>
          </a:p>
          <a:p>
            <a:pPr marL="800100" lvl="2" indent="-171450" algn="just">
              <a:buFont typeface="Arial" panose="020B0604020202020204" pitchFamily="34" charset="0"/>
              <a:buChar char="•"/>
            </a:pPr>
            <a:r>
              <a:rPr lang="en-US" sz="1200" kern="50" dirty="0" smtClean="0">
                <a:ea typeface="Times New Roman" panose="02020603050405020304" pitchFamily="18" charset="0"/>
                <a:cs typeface="Arial" panose="020B0604020202020204" pitchFamily="34" charset="0"/>
              </a:rPr>
              <a:t>Maximum </a:t>
            </a:r>
            <a:r>
              <a:rPr lang="en-US" sz="1200" kern="50" dirty="0">
                <a:ea typeface="Times New Roman" panose="02020603050405020304" pitchFamily="18" charset="0"/>
                <a:cs typeface="Arial" panose="020B0604020202020204" pitchFamily="34" charset="0"/>
              </a:rPr>
              <a:t>sustained wind (Vmax, kt)</a:t>
            </a:r>
          </a:p>
          <a:p>
            <a:pPr marL="800100" lvl="2" indent="-171450" algn="just">
              <a:buFont typeface="Arial" panose="020B0604020202020204" pitchFamily="34" charset="0"/>
              <a:buChar char="•"/>
            </a:pPr>
            <a:r>
              <a:rPr lang="en-US" sz="1200" kern="50" dirty="0" smtClean="0">
                <a:ea typeface="Times New Roman" panose="02020603050405020304" pitchFamily="18" charset="0"/>
                <a:cs typeface="Arial" panose="020B0604020202020204" pitchFamily="34" charset="0"/>
              </a:rPr>
              <a:t>Minimum </a:t>
            </a:r>
            <a:r>
              <a:rPr lang="en-US" sz="1200" kern="50" dirty="0">
                <a:ea typeface="Times New Roman" panose="02020603050405020304" pitchFamily="18" charset="0"/>
                <a:cs typeface="Arial" panose="020B0604020202020204" pitchFamily="34" charset="0"/>
              </a:rPr>
              <a:t>Sea Level Pressure (MSLP, hPa)</a:t>
            </a:r>
          </a:p>
          <a:p>
            <a:pPr marL="365760" lvl="2"/>
            <a:r>
              <a:rPr lang="en-US" sz="1200" kern="50" dirty="0" smtClean="0">
                <a:ea typeface="Times New Roman" panose="02020603050405020304" pitchFamily="18" charset="0"/>
                <a:cs typeface="Arial" panose="020B0604020202020204" pitchFamily="34" charset="0"/>
              </a:rPr>
              <a:t>2) Surface </a:t>
            </a:r>
            <a:r>
              <a:rPr lang="en-US" sz="1200" kern="50" dirty="0">
                <a:ea typeface="Times New Roman" panose="02020603050405020304" pitchFamily="18" charset="0"/>
                <a:cs typeface="Arial" panose="020B0604020202020204" pitchFamily="34" charset="0"/>
              </a:rPr>
              <a:t>Wind Radii Estimates (</a:t>
            </a:r>
            <a:r>
              <a:rPr lang="en-US" sz="1200" kern="50" dirty="0" err="1">
                <a:ea typeface="Times New Roman" panose="02020603050405020304" pitchFamily="18" charset="0"/>
                <a:cs typeface="Arial" panose="020B0604020202020204" pitchFamily="34" charset="0"/>
              </a:rPr>
              <a:t>nmi</a:t>
            </a:r>
            <a:r>
              <a:rPr lang="en-US" sz="1200" kern="50" dirty="0">
                <a:ea typeface="Times New Roman" panose="02020603050405020304" pitchFamily="18" charset="0"/>
                <a:cs typeface="Arial" panose="020B0604020202020204" pitchFamily="34" charset="0"/>
              </a:rPr>
              <a:t>),  provided via </a:t>
            </a:r>
            <a:r>
              <a:rPr lang="en-US" sz="1200" kern="50" dirty="0" smtClean="0">
                <a:ea typeface="Times New Roman" panose="02020603050405020304" pitchFamily="18" charset="0"/>
                <a:cs typeface="Arial" panose="020B0604020202020204" pitchFamily="34" charset="0"/>
              </a:rPr>
              <a:t>f-deck</a:t>
            </a:r>
          </a:p>
          <a:p>
            <a:pPr marL="804672" lvl="2" indent="-171450" algn="just">
              <a:buFont typeface="Arial" panose="020B0604020202020204" pitchFamily="34" charset="0"/>
              <a:buChar char="•"/>
            </a:pPr>
            <a:r>
              <a:rPr lang="en-US" sz="1200" kern="50" dirty="0" smtClean="0">
                <a:ea typeface="Times New Roman" panose="02020603050405020304" pitchFamily="18" charset="0"/>
                <a:cs typeface="Arial" panose="020B0604020202020204" pitchFamily="34" charset="0"/>
              </a:rPr>
              <a:t>R34</a:t>
            </a:r>
            <a:r>
              <a:rPr lang="en-US" sz="1200" kern="50" dirty="0">
                <a:ea typeface="Times New Roman" panose="02020603050405020304" pitchFamily="18" charset="0"/>
                <a:cs typeface="Arial" panose="020B0604020202020204" pitchFamily="34" charset="0"/>
              </a:rPr>
              <a:t>, R50, R64 for  </a:t>
            </a:r>
            <a:r>
              <a:rPr lang="en-US" sz="1200" dirty="0">
                <a:cs typeface="Arial" panose="020B0604020202020204" pitchFamily="34" charset="0"/>
              </a:rPr>
              <a:t>NE, NW, SE, and SW TC quadrants</a:t>
            </a:r>
          </a:p>
          <a:p>
            <a:pPr marL="365760"/>
            <a:r>
              <a:rPr lang="en-US" sz="1200" dirty="0">
                <a:cs typeface="Arial" panose="020B0604020202020204" pitchFamily="34" charset="0"/>
              </a:rPr>
              <a:t>3) Azimuthally-averaged gradient winds as a function of geopotential height and distance from TC center.</a:t>
            </a:r>
          </a:p>
          <a:p>
            <a:pPr marL="365760"/>
            <a:r>
              <a:rPr lang="en-US" sz="1200" dirty="0">
                <a:cs typeface="Arial" panose="020B0604020202020204" pitchFamily="34" charset="0"/>
              </a:rPr>
              <a:t>4)</a:t>
            </a:r>
            <a:r>
              <a:rPr lang="en-US" sz="1200" i="1" dirty="0">
                <a:cs typeface="Arial" panose="020B0604020202020204" pitchFamily="34" charset="0"/>
              </a:rPr>
              <a:t> </a:t>
            </a:r>
            <a:r>
              <a:rPr lang="en-US" sz="1200" dirty="0">
                <a:cs typeface="Arial" panose="020B0604020202020204" pitchFamily="34" charset="0"/>
              </a:rPr>
              <a:t>Horizontal 2-D balanced winds (kt) for the local TC environment </a:t>
            </a:r>
            <a:endParaRPr lang="en-US" sz="1200" dirty="0" smtClean="0">
              <a:cs typeface="Arial" panose="020B0604020202020204" pitchFamily="34" charset="0"/>
            </a:endParaRPr>
          </a:p>
          <a:p>
            <a:r>
              <a:rPr lang="en-US" sz="1200" dirty="0" smtClean="0">
                <a:cs typeface="Arial" panose="020B0604020202020204" pitchFamily="34" charset="0"/>
              </a:rPr>
              <a:t>Operational </a:t>
            </a:r>
            <a:r>
              <a:rPr lang="en-US" sz="1200" dirty="0" smtClean="0"/>
              <a:t>on ATMS and AMSU on 7 satellites, is 	upgraded to work with NOAA20 ATMS</a:t>
            </a:r>
          </a:p>
          <a:p>
            <a:r>
              <a:rPr lang="en-US" sz="1200" dirty="0" smtClean="0"/>
              <a:t>Users: NHC, CPHC, JTWC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C2A8A-6639-4599-85F0-4CEEFC983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1" r="23164"/>
          <a:stretch/>
        </p:blipFill>
        <p:spPr>
          <a:xfrm>
            <a:off x="5154064" y="762000"/>
            <a:ext cx="3926151" cy="2175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867003-B755-409C-AB80-01F999E0AB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1" t="8416" b="61282"/>
          <a:stretch/>
        </p:blipFill>
        <p:spPr>
          <a:xfrm>
            <a:off x="5154064" y="2958276"/>
            <a:ext cx="1027263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FDCE58-E808-46EF-9724-74A0E48CDA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1" t="38217" b="32700"/>
          <a:stretch/>
        </p:blipFill>
        <p:spPr>
          <a:xfrm>
            <a:off x="6181327" y="2957155"/>
            <a:ext cx="1037018" cy="615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57DC08-B205-4E9E-A10C-BE8FF49D4B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"/>
          <a:stretch/>
        </p:blipFill>
        <p:spPr>
          <a:xfrm>
            <a:off x="5543086" y="3874582"/>
            <a:ext cx="2624989" cy="224055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AB37CBE-7E03-46EF-B94C-79296210E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944129"/>
              </p:ext>
            </p:extLst>
          </p:nvPr>
        </p:nvGraphicFramePr>
        <p:xfrm>
          <a:off x="8258280" y="3276600"/>
          <a:ext cx="1956831" cy="294725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79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251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ATMS-MIRS</a:t>
                      </a:r>
                      <a:endParaRPr lang="en-US" sz="1200" b="0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b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AMSU-MIRS</a:t>
                      </a:r>
                      <a:endParaRPr lang="en-US" sz="1200" b="0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b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52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0" dirty="0" err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Vmax</a:t>
                      </a:r>
                      <a:r>
                        <a:rPr lang="en-US" sz="1200" b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b="0" dirty="0" err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kts</a:t>
                      </a:r>
                      <a:r>
                        <a:rPr lang="en-US" sz="1200" b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n w="0">
                            <a:noFill/>
                          </a:ln>
                          <a:solidFill>
                            <a:srgbClr val="0E74C8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  <a:r>
                        <a:rPr lang="en-US" sz="1200" b="1" baseline="0" dirty="0">
                          <a:ln w="0">
                            <a:noFill/>
                          </a:ln>
                          <a:solidFill>
                            <a:srgbClr val="0E74C8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(1565)</a:t>
                      </a:r>
                      <a:endParaRPr lang="en-US" sz="1200" b="1" dirty="0">
                        <a:ln w="0">
                          <a:noFill/>
                        </a:ln>
                        <a:solidFill>
                          <a:srgbClr val="0E74C8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  <a:r>
                        <a:rPr lang="en-US" sz="1200" b="0" baseline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(4346)</a:t>
                      </a:r>
                      <a:endParaRPr lang="en-US" sz="1200" b="0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70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0" dirty="0" err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Pmin</a:t>
                      </a:r>
                      <a:r>
                        <a:rPr lang="en-US" sz="1200" b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b="0" dirty="0" err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hPa</a:t>
                      </a:r>
                      <a:r>
                        <a:rPr lang="en-US" sz="1200" b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 baseline="0" dirty="0">
                          <a:ln w="0">
                            <a:noFill/>
                          </a:ln>
                          <a:solidFill>
                            <a:srgbClr val="0E74C8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(1565)</a:t>
                      </a:r>
                      <a:endParaRPr lang="en-US" sz="1200" b="1" dirty="0">
                        <a:ln w="0">
                          <a:noFill/>
                        </a:ln>
                        <a:solidFill>
                          <a:srgbClr val="0E74C8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4389120" rtl="0" eaLnBrk="1" latinLnBrk="0" hangingPunct="1"/>
                      <a:r>
                        <a:rPr lang="en-US" sz="1200" b="1" kern="1200" baseline="0" dirty="0">
                          <a:ln w="0">
                            <a:noFill/>
                          </a:ln>
                          <a:solidFill>
                            <a:srgbClr val="0E74C8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8.4 (4347)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52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R34 (</a:t>
                      </a:r>
                      <a:r>
                        <a:rPr lang="en-US" sz="1200" b="0" dirty="0" err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nmi</a:t>
                      </a:r>
                      <a:r>
                        <a:rPr lang="en-US" sz="1200" b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 baseline="0" dirty="0">
                          <a:ln w="0">
                            <a:noFill/>
                          </a:ln>
                          <a:solidFill>
                            <a:srgbClr val="0E74C8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 (344)</a:t>
                      </a:r>
                      <a:endParaRPr lang="en-US" sz="1200" b="1" dirty="0">
                        <a:ln w="0">
                          <a:noFill/>
                        </a:ln>
                        <a:solidFill>
                          <a:srgbClr val="0E74C8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0" baseline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24.9 (1044)</a:t>
                      </a:r>
                      <a:endParaRPr lang="en-US" sz="1200" b="0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52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R50 (</a:t>
                      </a:r>
                      <a:r>
                        <a:rPr lang="en-US" sz="1200" b="0" dirty="0" err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nmi</a:t>
                      </a:r>
                      <a:r>
                        <a:rPr lang="en-US" sz="1200" b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 baseline="0" dirty="0">
                          <a:ln w="0">
                            <a:noFill/>
                          </a:ln>
                          <a:solidFill>
                            <a:srgbClr val="0E74C8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 (215)</a:t>
                      </a:r>
                      <a:endParaRPr lang="en-US" sz="1200" b="1" dirty="0">
                        <a:ln w="0">
                          <a:noFill/>
                        </a:ln>
                        <a:solidFill>
                          <a:srgbClr val="0E74C8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4389120" rtl="0" eaLnBrk="1" latinLnBrk="0" hangingPunct="1"/>
                      <a:r>
                        <a:rPr lang="en-US" sz="1200" b="1" kern="1200" baseline="0" dirty="0">
                          <a:ln w="0">
                            <a:noFill/>
                          </a:ln>
                          <a:solidFill>
                            <a:srgbClr val="0E74C8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10.6 (601)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52"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R64 (</a:t>
                      </a:r>
                      <a:r>
                        <a:rPr lang="en-US" sz="1200" b="0" dirty="0" err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nmi</a:t>
                      </a:r>
                      <a:r>
                        <a:rPr lang="en-US" sz="1200" b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 baseline="0" dirty="0">
                          <a:ln w="0">
                            <a:noFill/>
                          </a:ln>
                          <a:solidFill>
                            <a:srgbClr val="0E74C8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 (134)</a:t>
                      </a:r>
                      <a:endParaRPr lang="en-US" sz="1200" b="1" dirty="0">
                        <a:ln w="0">
                          <a:noFill/>
                        </a:ln>
                        <a:solidFill>
                          <a:srgbClr val="0E74C8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 baseline="0" dirty="0" smtClean="0">
                          <a:ln w="0">
                            <a:noFill/>
                          </a:ln>
                          <a:solidFill>
                            <a:srgbClr val="0E74C8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 (336)</a:t>
                      </a:r>
                      <a:endParaRPr lang="en-US" sz="1200" b="1" dirty="0">
                        <a:ln w="0">
                          <a:noFill/>
                        </a:ln>
                        <a:solidFill>
                          <a:srgbClr val="0E74C8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254610" y="6378690"/>
            <a:ext cx="8305800" cy="2308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00" i="1" dirty="0" smtClean="0">
                <a:latin typeface="+mn-lt"/>
              </a:rPr>
              <a:t>Galina Chirokova (CIRA), John Knaff (NOAA/NESDIS), Scott Longmore (CIRA), Mark DeMaria (NOAA/NWS/NHC), Jack Dostalek (CIRA)</a:t>
            </a:r>
            <a:endParaRPr lang="en-US" sz="1000" i="1" dirty="0">
              <a:latin typeface="+mn-lt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10" y="838200"/>
            <a:ext cx="1183790" cy="5486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D31735-9AA1-461F-A245-7C0CBC684411}"/>
              </a:ext>
            </a:extLst>
          </p:cNvPr>
          <p:cNvSpPr txBox="1"/>
          <p:nvPr/>
        </p:nvSpPr>
        <p:spPr>
          <a:xfrm>
            <a:off x="5535383" y="39624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TC Marcus 2018 (SH15)</a:t>
            </a:r>
          </a:p>
        </p:txBody>
      </p:sp>
      <p:sp>
        <p:nvSpPr>
          <p:cNvPr id="13" name="Shape 90">
            <a:extLst>
              <a:ext uri="{FF2B5EF4-FFF2-40B4-BE49-F238E27FC236}">
                <a16:creationId xmlns:a16="http://schemas.microsoft.com/office/drawing/2014/main" id="{6C4D1C9B-B2E9-4C2E-A1A6-296CEA52E668}"/>
              </a:ext>
            </a:extLst>
          </p:cNvPr>
          <p:cNvSpPr txBox="1">
            <a:spLocks/>
          </p:cNvSpPr>
          <p:nvPr/>
        </p:nvSpPr>
        <p:spPr>
          <a:xfrm>
            <a:off x="5754220" y="5663090"/>
            <a:ext cx="1783581" cy="4246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SzPct val="25000"/>
            </a:pPr>
            <a:r>
              <a:rPr lang="en-US" sz="1200" b="1" dirty="0">
                <a:solidFill>
                  <a:srgbClr val="FFFF00"/>
                </a:solidFill>
                <a:sym typeface="Arial"/>
              </a:rPr>
              <a:t>2-D Winds </a:t>
            </a:r>
            <a:r>
              <a:rPr lang="en-US" sz="1200" b="1" dirty="0" smtClean="0">
                <a:solidFill>
                  <a:srgbClr val="FFFF00"/>
                </a:solidFill>
                <a:sym typeface="Arial"/>
              </a:rPr>
              <a:t>ATMS-MiRS </a:t>
            </a:r>
            <a:r>
              <a:rPr lang="en-US" sz="1200" b="1" dirty="0">
                <a:solidFill>
                  <a:srgbClr val="FFFF00"/>
                </a:solidFill>
                <a:sym typeface="Arial"/>
              </a:rPr>
              <a:t>S-NPP</a:t>
            </a:r>
            <a:endParaRPr lang="en-US" sz="1200" b="1" dirty="0">
              <a:solidFill>
                <a:srgbClr val="FFFF00"/>
              </a:solidFill>
              <a:ea typeface="Lucida Sans"/>
              <a:cs typeface="Lucida Sans"/>
              <a:sym typeface="Lucida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6D0C9B-D6E2-4293-8AEB-0AA548763A9D}"/>
              </a:ext>
            </a:extLst>
          </p:cNvPr>
          <p:cNvSpPr txBox="1"/>
          <p:nvPr/>
        </p:nvSpPr>
        <p:spPr>
          <a:xfrm>
            <a:off x="5621203" y="838200"/>
            <a:ext cx="787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Vmax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5EE48B-C40A-4A00-A699-31360E9CC594}"/>
              </a:ext>
            </a:extLst>
          </p:cNvPr>
          <p:cNvSpPr txBox="1"/>
          <p:nvPr/>
        </p:nvSpPr>
        <p:spPr>
          <a:xfrm>
            <a:off x="6735714" y="2293692"/>
            <a:ext cx="2221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TC Marcus 2018 (SH15)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2590800" y="12568"/>
            <a:ext cx="7391400" cy="810768"/>
          </a:xfrm>
        </p:spPr>
        <p:txBody>
          <a:bodyPr/>
          <a:lstStyle/>
          <a:p>
            <a:pPr algn="ctr"/>
            <a:r>
              <a:rPr lang="en-US" sz="2000" dirty="0" smtClean="0"/>
              <a:t>Application Using </a:t>
            </a:r>
            <a:r>
              <a:rPr lang="en-US" sz="2000" dirty="0" err="1" smtClean="0"/>
              <a:t>MiRS</a:t>
            </a:r>
            <a:r>
              <a:rPr lang="en-US" sz="2000" dirty="0" smtClean="0"/>
              <a:t> Data: </a:t>
            </a:r>
            <a:br>
              <a:rPr lang="en-US" sz="2000" dirty="0" smtClean="0"/>
            </a:br>
            <a:r>
              <a:rPr lang="en-US" sz="2000" dirty="0" smtClean="0"/>
              <a:t>Hurricane Intensity and Structure Algorithm (HISA)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45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-7960"/>
            <a:ext cx="9448800" cy="49307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Development of a Neural Network for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MiRS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Radiometric Bias Correction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6FC76-5912-C748-B8D3-F574FD36653A}"/>
              </a:ext>
            </a:extLst>
          </p:cNvPr>
          <p:cNvSpPr txBox="1"/>
          <p:nvPr/>
        </p:nvSpPr>
        <p:spPr>
          <a:xfrm>
            <a:off x="32981" y="685800"/>
            <a:ext cx="82028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Why bias correction?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remove potential systematic bias between the measurements and the CRTM simulations.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Current bias correction (static):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statistics of bias over oceanic and clear scenes. The bias is channel and scan position dependent. Local variations are not accounted for.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 machine learning-based bias correction: Neural Network (NN)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NN was trained to learn the bias structure. Inputs are: 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dirty="0"/>
              <a:t>Brightness temperature (TB) of the measurements,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dirty="0"/>
              <a:t>Satellite viewing </a:t>
            </a:r>
            <a:r>
              <a:rPr lang="en-US" dirty="0" smtClean="0"/>
              <a:t>angle,</a:t>
            </a:r>
            <a:endParaRPr lang="en-US" dirty="0"/>
          </a:p>
          <a:p>
            <a:pPr marL="1200150" lvl="2" indent="-285750">
              <a:buFont typeface="Wingdings" pitchFamily="2" charset="2"/>
              <a:buChar char="Ø"/>
            </a:pPr>
            <a:r>
              <a:rPr lang="en-US" dirty="0"/>
              <a:t>latitude,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dirty="0"/>
              <a:t>other geophysical parameters </a:t>
            </a:r>
            <a:r>
              <a:rPr lang="en-US" dirty="0" smtClean="0"/>
              <a:t>including </a:t>
            </a:r>
            <a:r>
              <a:rPr lang="en-US" dirty="0"/>
              <a:t>cloud liquid water (CLW), total precipitable water (TPW), </a:t>
            </a:r>
            <a:r>
              <a:rPr lang="en-US" dirty="0" smtClean="0"/>
              <a:t>and </a:t>
            </a:r>
            <a:r>
              <a:rPr lang="en-US" dirty="0" err="1" smtClean="0"/>
              <a:t>Tskin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3D446E-B5CA-2444-B88C-0F176C4F17EB}"/>
              </a:ext>
            </a:extLst>
          </p:cNvPr>
          <p:cNvGrpSpPr>
            <a:grpSpLocks noChangeAspect="1"/>
          </p:cNvGrpSpPr>
          <p:nvPr/>
        </p:nvGrpSpPr>
        <p:grpSpPr>
          <a:xfrm>
            <a:off x="8336059" y="854135"/>
            <a:ext cx="3454596" cy="2103120"/>
            <a:chOff x="8580961" y="502027"/>
            <a:chExt cx="3444064" cy="20920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48336B-9422-0242-8748-CF93FC3A47FE}"/>
                </a:ext>
              </a:extLst>
            </p:cNvPr>
            <p:cNvSpPr/>
            <p:nvPr/>
          </p:nvSpPr>
          <p:spPr>
            <a:xfrm>
              <a:off x="8675658" y="502027"/>
              <a:ext cx="3304564" cy="3455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Neura</a:t>
              </a: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l Network </a:t>
              </a:r>
              <a:r>
                <a:rPr lang="en-US" dirty="0">
                  <a:solidFill>
                    <a:prstClr val="black"/>
                  </a:solidFill>
                </a:rPr>
                <a:t>Schematic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60EC38-6113-A34F-A404-CA643CBEA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0961" y="801923"/>
              <a:ext cx="3444064" cy="17921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1" name="Picture 1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3599DA7-5FB5-FF42-986B-C68069F033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93"/>
          <a:stretch/>
        </p:blipFill>
        <p:spPr>
          <a:xfrm>
            <a:off x="3885529" y="4322748"/>
            <a:ext cx="3628163" cy="2254329"/>
          </a:xfrm>
          <a:prstGeom prst="rect">
            <a:avLst/>
          </a:prstGeom>
        </p:spPr>
      </p:pic>
      <p:pic>
        <p:nvPicPr>
          <p:cNvPr id="12" name="Picture 1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3A62175-1327-2B47-9BB7-CA3B1BEFF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78"/>
          <a:stretch/>
        </p:blipFill>
        <p:spPr>
          <a:xfrm>
            <a:off x="550927" y="4293591"/>
            <a:ext cx="3581529" cy="22978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7B1CE4-62F5-7E4B-929A-3D64812A1CA9}"/>
              </a:ext>
            </a:extLst>
          </p:cNvPr>
          <p:cNvSpPr/>
          <p:nvPr/>
        </p:nvSpPr>
        <p:spPr>
          <a:xfrm>
            <a:off x="457200" y="6259003"/>
            <a:ext cx="370473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TB_bias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ATMS CH1 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DBC53D-6312-B042-AF2C-DD8F6980B55A}"/>
              </a:ext>
            </a:extLst>
          </p:cNvPr>
          <p:cNvSpPr/>
          <p:nvPr/>
        </p:nvSpPr>
        <p:spPr>
          <a:xfrm>
            <a:off x="4114800" y="6262998"/>
            <a:ext cx="302229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TB_bias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[K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ATMS CH1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E534D2-04A5-B74C-9FE9-AFF453E46ADB}"/>
              </a:ext>
            </a:extLst>
          </p:cNvPr>
          <p:cNvGrpSpPr>
            <a:grpSpLocks noChangeAspect="1"/>
          </p:cNvGrpSpPr>
          <p:nvPr/>
        </p:nvGrpSpPr>
        <p:grpSpPr>
          <a:xfrm>
            <a:off x="8528511" y="3087871"/>
            <a:ext cx="3766090" cy="3332306"/>
            <a:chOff x="7978064" y="3657600"/>
            <a:chExt cx="3702562" cy="327608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5094E3-5EEF-C049-9AC2-6672697B6230}"/>
                </a:ext>
              </a:extLst>
            </p:cNvPr>
            <p:cNvGrpSpPr/>
            <p:nvPr/>
          </p:nvGrpSpPr>
          <p:grpSpPr>
            <a:xfrm>
              <a:off x="7978064" y="3657600"/>
              <a:ext cx="3702562" cy="3200400"/>
              <a:chOff x="7978064" y="3657600"/>
              <a:chExt cx="3702562" cy="3200400"/>
            </a:xfrm>
          </p:grpSpPr>
          <p:pic>
            <p:nvPicPr>
              <p:cNvPr id="17" name="Picture 16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C96EDF80-E636-4647-A52A-4A6373916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07251" y="3657600"/>
                <a:ext cx="3673375" cy="3200400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311689D-F50C-9447-8E49-EB47B6822C1A}"/>
                  </a:ext>
                </a:extLst>
              </p:cNvPr>
              <p:cNvSpPr/>
              <p:nvPr/>
            </p:nvSpPr>
            <p:spPr>
              <a:xfrm rot="16200000">
                <a:off x="6899391" y="5173374"/>
                <a:ext cx="2475060" cy="3177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NN </a:t>
                </a:r>
                <a:r>
                  <a:rPr kumimoji="0" lang="en-US" sz="1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TB_bias</a:t>
                </a: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[K</a:t>
                </a:r>
                <a:r>
                  <a:rPr kumimoji="0" lang="en-US" sz="1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 </a:t>
                </a: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ATMS CH1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8AA48F-9084-C742-B7F1-FF2CA0C763E7}"/>
                </a:ext>
              </a:extLst>
            </p:cNvPr>
            <p:cNvSpPr/>
            <p:nvPr/>
          </p:nvSpPr>
          <p:spPr>
            <a:xfrm>
              <a:off x="8389080" y="6615974"/>
              <a:ext cx="2475060" cy="3177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True </a:t>
              </a:r>
              <a:r>
                <a:rPr kumimoji="0" lang="en-US" sz="1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TB_bias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[K</a:t>
              </a:r>
              <a:r>
                <a:rPr kumimoji="0" lang="en-US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] 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ATMS CH1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5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NN TB Bias Applied in </a:t>
            </a:r>
            <a:r>
              <a:rPr lang="en-US" dirty="0" err="1" smtClean="0"/>
              <a:t>MiRS</a:t>
            </a:r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8CD37E0-A07F-E64F-9BBE-E8531CAA3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665" y="1282263"/>
            <a:ext cx="3230880" cy="4846320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3F24F7A-3E70-0141-9651-51A5096AA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099" y="1282263"/>
            <a:ext cx="3230880" cy="4846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02EC35-D918-CB42-89E8-47DB8C5E55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16445" y="1282263"/>
            <a:ext cx="3230880" cy="4846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C3F330-7229-DF40-AC78-E401CB4B40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48842" y="1282263"/>
            <a:ext cx="3230880" cy="48463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449D4A-68B3-4942-9493-20F7B973FBA2}"/>
              </a:ext>
            </a:extLst>
          </p:cNvPr>
          <p:cNvSpPr/>
          <p:nvPr/>
        </p:nvSpPr>
        <p:spPr>
          <a:xfrm>
            <a:off x="556184" y="1003737"/>
            <a:ext cx="196716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(CLW&lt;=0.275)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527C5D-42C5-1545-8FC0-C8EC805BB675}"/>
              </a:ext>
            </a:extLst>
          </p:cNvPr>
          <p:cNvSpPr/>
          <p:nvPr/>
        </p:nvSpPr>
        <p:spPr>
          <a:xfrm>
            <a:off x="3575117" y="1003737"/>
            <a:ext cx="196716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(CLW&gt;0.275)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D770-7829-CF49-B3F1-D6E257ED415A}"/>
              </a:ext>
            </a:extLst>
          </p:cNvPr>
          <p:cNvSpPr/>
          <p:nvPr/>
        </p:nvSpPr>
        <p:spPr>
          <a:xfrm>
            <a:off x="6726612" y="1003737"/>
            <a:ext cx="196716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WV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(CLW&lt;=0.275)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B2FD8E-4624-1042-82D9-259F3E42D557}"/>
              </a:ext>
            </a:extLst>
          </p:cNvPr>
          <p:cNvSpPr/>
          <p:nvPr/>
        </p:nvSpPr>
        <p:spPr>
          <a:xfrm>
            <a:off x="9649848" y="1003737"/>
            <a:ext cx="196716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WV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(CLW&gt;0.275)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F51D3E-6CB5-E144-BDB2-04C262ADB0FD}"/>
              </a:ext>
            </a:extLst>
          </p:cNvPr>
          <p:cNvCxnSpPr>
            <a:cxnSpLocks/>
          </p:cNvCxnSpPr>
          <p:nvPr/>
        </p:nvCxnSpPr>
        <p:spPr>
          <a:xfrm>
            <a:off x="6128062" y="986925"/>
            <a:ext cx="0" cy="5029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4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4"/>
          <a:stretch/>
        </p:blipFill>
        <p:spPr bwMode="auto">
          <a:xfrm>
            <a:off x="1906030" y="1097614"/>
            <a:ext cx="8228571" cy="5379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735137" y="1079500"/>
            <a:ext cx="8793300" cy="519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560"/>
              </a:spcBef>
              <a:buClr>
                <a:srgbClr val="990033"/>
              </a:buClr>
              <a:buSzPct val="87500"/>
              <a:buFont typeface="Noto Sans Symbols"/>
              <a:buChar char="▪"/>
            </a:pPr>
            <a:endParaRPr dirty="0"/>
          </a:p>
          <a:p>
            <a:pPr>
              <a:spcBef>
                <a:spcPts val="560"/>
              </a:spcBef>
              <a:buClr>
                <a:srgbClr val="990033"/>
              </a:buClr>
              <a:buSzPct val="100000"/>
              <a:buNone/>
            </a:pPr>
            <a:endParaRPr sz="2800" dirty="0">
              <a:solidFill>
                <a:srgbClr val="99003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indent="0">
              <a:spcBef>
                <a:spcPts val="560"/>
              </a:spcBef>
              <a:buNone/>
            </a:pPr>
            <a:endParaRPr dirty="0"/>
          </a:p>
          <a:p>
            <a:pPr>
              <a:spcBef>
                <a:spcPts val="560"/>
              </a:spcBef>
              <a:buClr>
                <a:srgbClr val="990033"/>
              </a:buClr>
              <a:buSzPct val="100000"/>
              <a:buNone/>
            </a:pPr>
            <a:endParaRPr sz="2800" dirty="0">
              <a:solidFill>
                <a:srgbClr val="99003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-32658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Application: Blended Layer </a:t>
            </a:r>
            <a:r>
              <a:rPr lang="en-US" sz="1600" b="1" dirty="0" err="1"/>
              <a:t>Precipitable</a:t>
            </a:r>
            <a:r>
              <a:rPr lang="en-US" sz="1600" b="1" dirty="0"/>
              <a:t> Water</a:t>
            </a:r>
          </a:p>
          <a:p>
            <a:pPr algn="ctr"/>
            <a:r>
              <a:rPr lang="en-US" sz="1600" b="1" i="1" dirty="0"/>
              <a:t>Combines </a:t>
            </a:r>
            <a:r>
              <a:rPr lang="en-US" sz="1600" b="1" i="1" dirty="0" err="1"/>
              <a:t>MiRS</a:t>
            </a:r>
            <a:r>
              <a:rPr lang="en-US" sz="1600" b="1" i="1" dirty="0"/>
              <a:t> WV from up to 7 Polar Satellites </a:t>
            </a:r>
          </a:p>
          <a:p>
            <a:pPr algn="ctr"/>
            <a:r>
              <a:rPr lang="en-US" sz="1600" b="1" i="1" dirty="0"/>
              <a:t>for Rapid Refresh and Advection (NWP-based winds)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6087" y="6172200"/>
            <a:ext cx="7391400" cy="400110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i="1" kern="0" dirty="0" err="1">
                <a:solidFill>
                  <a:sysClr val="windowText" lastClr="000000"/>
                </a:solidFill>
                <a:latin typeface="Calibri" pitchFamily="34" charset="0"/>
              </a:rPr>
              <a:t>Gitro</a:t>
            </a:r>
            <a:r>
              <a:rPr lang="en-US" sz="1000" b="1" i="1" kern="0" dirty="0">
                <a:solidFill>
                  <a:sysClr val="windowText" lastClr="000000"/>
                </a:solidFill>
                <a:latin typeface="Calibri" pitchFamily="34" charset="0"/>
              </a:rPr>
              <a:t> et al., 2018: </a:t>
            </a:r>
            <a:r>
              <a:rPr lang="en-US" sz="1000" i="1" dirty="0">
                <a:latin typeface="Calibri" panose="020F0502020204030204" pitchFamily="34" charset="0"/>
              </a:rPr>
              <a:t>Using the </a:t>
            </a:r>
            <a:r>
              <a:rPr lang="en-US" sz="1000" i="1" dirty="0" err="1">
                <a:latin typeface="Calibri" panose="020F0502020204030204" pitchFamily="34" charset="0"/>
              </a:rPr>
              <a:t>multisensor</a:t>
            </a:r>
            <a:r>
              <a:rPr lang="en-US" sz="1000" i="1" dirty="0">
                <a:latin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</a:rPr>
              <a:t>advected</a:t>
            </a:r>
            <a:r>
              <a:rPr lang="en-US" sz="1000" i="1" dirty="0">
                <a:latin typeface="Calibri" panose="020F0502020204030204" pitchFamily="34" charset="0"/>
              </a:rPr>
              <a:t> layered </a:t>
            </a:r>
            <a:r>
              <a:rPr lang="en-US" sz="1000" i="1" dirty="0" err="1">
                <a:latin typeface="Calibri" panose="020F0502020204030204" pitchFamily="34" charset="0"/>
              </a:rPr>
              <a:t>precipitable</a:t>
            </a:r>
            <a:r>
              <a:rPr lang="en-US" sz="1000" i="1" dirty="0">
                <a:latin typeface="Calibri" panose="020F0502020204030204" pitchFamily="34" charset="0"/>
              </a:rPr>
              <a:t> water product in the operational forecast environment. J. Operational Meteor., </a:t>
            </a:r>
            <a:r>
              <a:rPr lang="en-US" sz="1000" b="1" i="1" dirty="0">
                <a:latin typeface="Calibri" panose="020F0502020204030204" pitchFamily="34" charset="0"/>
              </a:rPr>
              <a:t>6 </a:t>
            </a:r>
            <a:r>
              <a:rPr lang="en-US" sz="1000" i="1" dirty="0">
                <a:latin typeface="Calibri" panose="020F0502020204030204" pitchFamily="34" charset="0"/>
              </a:rPr>
              <a:t>(6), 59-73, </a:t>
            </a:r>
            <a:r>
              <a:rPr lang="en-US" sz="1000" i="1" dirty="0" err="1">
                <a:latin typeface="Calibri" panose="020F0502020204030204" pitchFamily="34" charset="0"/>
              </a:rPr>
              <a:t>doi</a:t>
            </a:r>
            <a:r>
              <a:rPr lang="en-US" sz="1000" i="1" dirty="0">
                <a:latin typeface="Calibri" panose="020F0502020204030204" pitchFamily="34" charset="0"/>
              </a:rPr>
              <a:t>: </a:t>
            </a:r>
            <a:r>
              <a:rPr lang="en-US" sz="1000" i="1" u="sng" dirty="0">
                <a:latin typeface="Calibri" panose="020F0502020204030204" pitchFamily="34" charset="0"/>
              </a:rPr>
              <a:t>https://doi.org/10.15191/nwajom.2018.0606</a:t>
            </a:r>
            <a:endParaRPr lang="en-US" sz="1000" b="1" i="1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762000"/>
            <a:ext cx="3810000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To be implemented at NHC and WPC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t="18181" r="8556" b="3923"/>
          <a:stretch/>
        </p:blipFill>
        <p:spPr bwMode="auto">
          <a:xfrm>
            <a:off x="4977357" y="2286000"/>
            <a:ext cx="4850130" cy="34747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55487" y="5105401"/>
            <a:ext cx="4572000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Layer PW provides detail not present in TPW retrievals.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962401" y="5181600"/>
            <a:ext cx="1293087" cy="776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402422" y="3919954"/>
            <a:ext cx="367666" cy="11763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63000" y="745753"/>
            <a:ext cx="1874678" cy="276999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i="1" kern="0" dirty="0">
                <a:solidFill>
                  <a:sysClr val="windowText" lastClr="000000"/>
                </a:solidFill>
                <a:latin typeface="Calibri" pitchFamily="34" charset="0"/>
              </a:rPr>
              <a:t>Courtesy of John Forsythe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2" y="1521024"/>
            <a:ext cx="4267199" cy="307777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 pitchFamily="34" charset="0"/>
              </a:rPr>
              <a:t>Sept 2014 case of extreme precipitation over Central US</a:t>
            </a:r>
          </a:p>
        </p:txBody>
      </p:sp>
      <p:sp>
        <p:nvSpPr>
          <p:cNvPr id="3" name="Oval 2"/>
          <p:cNvSpPr/>
          <p:nvPr/>
        </p:nvSpPr>
        <p:spPr>
          <a:xfrm>
            <a:off x="4343402" y="2209800"/>
            <a:ext cx="45719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10972800" cy="5562600"/>
          </a:xfrm>
          <a:solidFill>
            <a:srgbClr val="BEE395"/>
          </a:solidFill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Lucida Grande"/>
              <a:buChar char="•"/>
            </a:pPr>
            <a:r>
              <a:rPr lang="en-US" sz="2400" dirty="0">
                <a:latin typeface="Calibri" pitchFamily="34" charset="0"/>
                <a:ea typeface="ＭＳ Ｐゴシック" charset="0"/>
                <a:cs typeface="ＭＳ Ｐゴシック" charset="0"/>
              </a:rPr>
              <a:t>Algorithm Overview </a:t>
            </a:r>
          </a:p>
          <a:p>
            <a:pPr lvl="0" eaLnBrk="0" fontAlgn="base" hangingPunct="0">
              <a:spcAft>
                <a:spcPct val="0"/>
              </a:spcAft>
              <a:buFont typeface="Lucida Grande"/>
              <a:buChar char="•"/>
            </a:pPr>
            <a:r>
              <a:rPr lang="en-US" sz="2400" dirty="0" smtClean="0">
                <a:latin typeface="Calibri" pitchFamily="34" charset="0"/>
                <a:ea typeface="ＭＳ Ｐゴシック" charset="0"/>
                <a:cs typeface="ＭＳ Ｐゴシック" charset="0"/>
              </a:rPr>
              <a:t>Assessments </a:t>
            </a:r>
            <a:r>
              <a:rPr lang="en-US" sz="2400" dirty="0">
                <a:latin typeface="Calibri" pitchFamily="34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400" dirty="0" smtClean="0">
                <a:latin typeface="Calibri" pitchFamily="34" charset="0"/>
                <a:ea typeface="ＭＳ Ｐゴシック" charset="0"/>
                <a:cs typeface="ＭＳ Ｐゴシック" charset="0"/>
              </a:rPr>
              <a:t>NOAA-20 and SNPP</a:t>
            </a:r>
            <a:endParaRPr lang="en-US" sz="2400" dirty="0">
              <a:latin typeface="Calibri" pitchFamily="34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Times New Roman" pitchFamily="18" charset="0"/>
              </a:rPr>
              <a:t>Radiometric and geophysical comparisons: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Times New Roman" pitchFamily="18" charset="0"/>
              </a:rPr>
              <a:t>operational product examples, </a:t>
            </a:r>
            <a:r>
              <a:rPr lang="en-US" sz="1800" dirty="0" err="1" smtClean="0"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Times New Roman" pitchFamily="18" charset="0"/>
              </a:rPr>
              <a:t>cal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Times New Roman" pitchFamily="18" charset="0"/>
              </a:rPr>
              <a:t>/</a:t>
            </a:r>
            <a:r>
              <a:rPr lang="en-US" sz="1800" dirty="0" err="1" smtClean="0"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Times New Roman" pitchFamily="18" charset="0"/>
              </a:rPr>
              <a:t>val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Times New Roman" pitchFamily="18" charset="0"/>
              </a:rPr>
              <a:t> activities</a:t>
            </a:r>
          </a:p>
          <a:p>
            <a:pPr lvl="0" eaLnBrk="0" fontAlgn="base" hangingPunct="0">
              <a:spcAft>
                <a:spcPct val="0"/>
              </a:spcAft>
              <a:buFont typeface="Lucida Grande"/>
              <a:buChar char="•"/>
            </a:pPr>
            <a:r>
              <a:rPr lang="en-US" sz="2400" dirty="0" smtClean="0">
                <a:latin typeface="Calibri" pitchFamily="34" charset="0"/>
                <a:ea typeface="ＭＳ Ｐゴシック" charset="0"/>
                <a:cs typeface="ＭＳ Ｐゴシック" charset="0"/>
              </a:rPr>
              <a:t>New Activities/Science Improvements/Applications</a:t>
            </a:r>
            <a:endParaRPr lang="en-US" sz="2400" dirty="0" smtClean="0">
              <a:latin typeface="Calibri" pitchFamily="34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Times New Roman" pitchFamily="18" charset="0"/>
              </a:rPr>
              <a:t>TC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Times New Roman" pitchFamily="18" charset="0"/>
              </a:rPr>
              <a:t>Applications: intensity estimation, warm core anomaly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Times New Roman" pitchFamily="18" charset="0"/>
              </a:rPr>
              <a:t>retrieval</a:t>
            </a:r>
          </a:p>
          <a:p>
            <a:pPr lvl="1"/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Times New Roman" pitchFamily="18" charset="0"/>
              </a:rPr>
              <a:t>Dynamic radiometric bias correction using machine learning</a:t>
            </a:r>
            <a:endParaRPr lang="en-US" sz="1800" dirty="0">
              <a:solidFill>
                <a:prstClr val="black"/>
              </a:solidFill>
              <a:latin typeface="Calibri" pitchFamily="34" charset="0"/>
              <a:ea typeface="ＭＳ Ｐゴシック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Times New Roman" pitchFamily="18" charset="0"/>
              </a:rPr>
              <a:t>Blended/</a:t>
            </a:r>
            <a:r>
              <a:rPr lang="en-US" sz="1800" dirty="0" err="1" smtClean="0"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Times New Roman" pitchFamily="18" charset="0"/>
              </a:rPr>
              <a:t>Advected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Times New Roman" pitchFamily="18" charset="0"/>
              </a:rPr>
              <a:t> Layer PW</a:t>
            </a:r>
            <a:endParaRPr lang="en-US" sz="1800" dirty="0" smtClean="0">
              <a:solidFill>
                <a:prstClr val="black"/>
              </a:solidFill>
              <a:latin typeface="Calibri" pitchFamily="34" charset="0"/>
              <a:ea typeface="ＭＳ Ｐゴシック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  <a:buFont typeface="Lucida Grande"/>
              <a:buChar char="•"/>
            </a:pPr>
            <a:r>
              <a:rPr lang="en-US" sz="2400" dirty="0" smtClean="0">
                <a:latin typeface="Calibri" pitchFamily="34" charset="0"/>
                <a:ea typeface="ＭＳ Ｐゴシック" charset="0"/>
                <a:cs typeface="ＭＳ Ｐゴシック" charset="0"/>
              </a:rPr>
              <a:t>Summary </a:t>
            </a:r>
            <a:r>
              <a:rPr lang="en-US" sz="2400" dirty="0">
                <a:latin typeface="Calibri" pitchFamily="34" charset="0"/>
                <a:ea typeface="ＭＳ Ｐゴシック" charset="0"/>
                <a:cs typeface="ＭＳ Ｐゴシック" charset="0"/>
              </a:rPr>
              <a:t>and Path Forward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2400" dirty="0"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7391400" cy="49307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476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5200" y="228600"/>
            <a:ext cx="9855200" cy="49307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Path Forward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734704"/>
            <a:ext cx="11658600" cy="5867400"/>
          </a:xfrm>
          <a:solidFill>
            <a:srgbClr val="BEE395"/>
          </a:solidFill>
        </p:spPr>
        <p:txBody>
          <a:bodyPr>
            <a:noAutofit/>
          </a:bodyPr>
          <a:lstStyle/>
          <a:p>
            <a:r>
              <a:rPr lang="en-US" sz="2000" dirty="0"/>
              <a:t>Improvements </a:t>
            </a:r>
            <a:r>
              <a:rPr lang="en-US" sz="2000" dirty="0" smtClean="0"/>
              <a:t>implemented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+mn-lt"/>
                <a:ea typeface="ＭＳ Ｐゴシック" charset="0"/>
                <a:cs typeface="Times New Roman" pitchFamily="18" charset="0"/>
              </a:rPr>
              <a:t>Snowfall rate integration for N20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+mn-lt"/>
                <a:ea typeface="ＭＳ Ｐゴシック" charset="0"/>
                <a:cs typeface="Times New Roman" pitchFamily="18" charset="0"/>
              </a:rPr>
              <a:t>Hydrometeors (CLW over land for light rain detection)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+mn-lt"/>
                <a:ea typeface="ＭＳ Ｐゴシック" charset="0"/>
                <a:cs typeface="Times New Roman" pitchFamily="18" charset="0"/>
              </a:rPr>
              <a:t>Snow cover/amount (vegetation correction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Updated sea ice climatology mask (finer temporal/spatial resolution) </a:t>
            </a:r>
            <a:r>
              <a:rPr lang="en-US" sz="18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en-US" sz="1800" dirty="0" smtClean="0">
                <a:latin typeface="+mn-lt"/>
              </a:rPr>
              <a:t>Great Lakes ice detection</a:t>
            </a:r>
            <a:endParaRPr lang="en-US" sz="1800" dirty="0">
              <a:latin typeface="+mn-lt"/>
            </a:endParaRPr>
          </a:p>
          <a:p>
            <a:r>
              <a:rPr lang="en-US" sz="2000" dirty="0"/>
              <a:t>Planned further improvements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Air </a:t>
            </a:r>
            <a:r>
              <a:rPr lang="en-US" sz="1800" dirty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mass-dependent bias corrections (machine learning)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+mn-lt"/>
                <a:ea typeface="ＭＳ Ｐゴシック" charset="0"/>
                <a:cs typeface="Times New Roman" pitchFamily="18" charset="0"/>
              </a:rPr>
              <a:t>Rainy condition sounding (update a priori constraints)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Experimenting with </a:t>
            </a:r>
            <a:r>
              <a:rPr lang="en-US" sz="1800" dirty="0" err="1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MiRS</a:t>
            </a:r>
            <a:r>
              <a:rPr lang="en-US" sz="1800" dirty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 version adapted for tropical cyclones (</a:t>
            </a:r>
            <a:r>
              <a:rPr lang="en-US" sz="1800" dirty="0" err="1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MiRS</a:t>
            </a:r>
            <a:r>
              <a:rPr lang="en-US" sz="1800" dirty="0">
                <a:solidFill>
                  <a:prstClr val="black"/>
                </a:solidFill>
                <a:ea typeface="ＭＳ Ｐゴシック" charset="0"/>
                <a:cs typeface="Times New Roman" pitchFamily="18" charset="0"/>
              </a:rPr>
              <a:t>-TC)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Times New Roman" pitchFamily="18" charset="0"/>
              </a:rPr>
              <a:t>Hydrometeors: </a:t>
            </a:r>
            <a:r>
              <a:rPr lang="en-US" sz="1800" dirty="0" err="1" smtClean="0">
                <a:solidFill>
                  <a:prstClr val="black"/>
                </a:solidFill>
                <a:latin typeface="+mn-lt"/>
                <a:ea typeface="ＭＳ Ｐゴシック" charset="0"/>
                <a:cs typeface="Times New Roman" pitchFamily="18" charset="0"/>
              </a:rPr>
              <a:t>precharacterization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Times New Roman" pitchFamily="18" charset="0"/>
              </a:rPr>
              <a:t> of </a:t>
            </a:r>
            <a:r>
              <a:rPr lang="en-US" sz="1800" dirty="0" err="1" smtClean="0">
                <a:solidFill>
                  <a:prstClr val="black"/>
                </a:solidFill>
                <a:latin typeface="+mn-lt"/>
                <a:ea typeface="ＭＳ Ｐゴシック" charset="0"/>
                <a:cs typeface="Times New Roman" pitchFamily="18" charset="0"/>
              </a:rPr>
              <a:t>precip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Times New Roman" pitchFamily="18" charset="0"/>
              </a:rPr>
              <a:t> type, improvements to CRTM i.e. scattering, particle size/shape distribution in CRTM)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Times New Roman" pitchFamily="18" charset="0"/>
              </a:rPr>
              <a:t>Applications/user </a:t>
            </a:r>
            <a:r>
              <a:rPr lang="en-US" sz="1800" dirty="0">
                <a:solidFill>
                  <a:prstClr val="black"/>
                </a:solidFill>
                <a:latin typeface="+mn-lt"/>
                <a:ea typeface="ＭＳ Ｐゴシック" charset="0"/>
                <a:cs typeface="Times New Roman" pitchFamily="18" charset="0"/>
              </a:rPr>
              <a:t>feedback</a:t>
            </a:r>
            <a:endParaRPr lang="en-US" sz="1800" dirty="0">
              <a:latin typeface="+mn-lt"/>
            </a:endParaRPr>
          </a:p>
          <a:p>
            <a:r>
              <a:rPr lang="en-US" sz="2000" dirty="0" smtClean="0"/>
              <a:t>Planned/ongoing activities</a:t>
            </a:r>
          </a:p>
          <a:p>
            <a:pPr lvl="1"/>
            <a:r>
              <a:rPr lang="en-US" sz="1800" dirty="0" smtClean="0"/>
              <a:t>N20/ATMS validation: Continued daily assessments (as posted to </a:t>
            </a:r>
            <a:r>
              <a:rPr lang="en-US" sz="1800" dirty="0" err="1" smtClean="0"/>
              <a:t>MiRS</a:t>
            </a:r>
            <a:r>
              <a:rPr lang="en-US" sz="1800" dirty="0" smtClean="0"/>
              <a:t> website) including comparisons with radiosondes, and other in situ data (e.g. for rain rate and land surface temperature)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Reprocessing of NPP and N20 mission data (Spring/Summer 2020)</a:t>
            </a:r>
          </a:p>
          <a:p>
            <a:pPr lvl="1">
              <a:spcBef>
                <a:spcPts val="0"/>
              </a:spcBef>
            </a:pPr>
            <a:r>
              <a:rPr lang="en-US" sz="1800" dirty="0" err="1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Metop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-C to 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operations (Spring 2020)</a:t>
            </a:r>
            <a:endParaRPr lang="en-US" sz="1800" dirty="0" smtClean="0">
              <a:solidFill>
                <a:prstClr val="black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Plan for JPSS-2 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(Q1 2022), 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and 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EPS-SG A1 (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Q4 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2022), 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[</a:t>
            </a:r>
            <a:r>
              <a:rPr lang="en-US" sz="1800" dirty="0" err="1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SmallSats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?]</a:t>
            </a:r>
          </a:p>
          <a:p>
            <a:pPr lvl="1">
              <a:spcBef>
                <a:spcPts val="0"/>
              </a:spcBef>
            </a:pPr>
            <a:r>
              <a:rPr lang="en-US" sz="1800" dirty="0" err="1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MiRS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data available at CLASS, and STAR ftp (S-NPP/ATMS, NOAA-20/ATMS, GPM/GMI), 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CSPP_MIRS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Software </a:t>
            </a:r>
            <a:r>
              <a:rPr lang="en-US" sz="1800" dirty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package available for download </a:t>
            </a:r>
            <a:r>
              <a:rPr lang="en-US" sz="1800" b="1" dirty="0">
                <a:solidFill>
                  <a:prstClr val="black"/>
                </a:solidFill>
                <a:latin typeface="+mn-lt"/>
              </a:rPr>
              <a:t>https://www.star.nesdis.noaa.gov/mirs</a:t>
            </a:r>
            <a:endParaRPr lang="en-US" sz="1800" dirty="0">
              <a:solidFill>
                <a:prstClr val="black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0"/>
              </a:spcBef>
            </a:pPr>
            <a:endParaRPr lang="en-US" sz="1800" dirty="0" smtClean="0">
              <a:solidFill>
                <a:prstClr val="black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55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7391400" cy="493078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</a:rPr>
              <a:t>Algorithm Overview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1752600" y="687572"/>
            <a:ext cx="8642860" cy="3255333"/>
            <a:chOff x="228600" y="3221667"/>
            <a:chExt cx="8642860" cy="3255333"/>
          </a:xfrm>
        </p:grpSpPr>
        <p:sp>
          <p:nvSpPr>
            <p:cNvPr id="133" name="Rectangle 10"/>
            <p:cNvSpPr txBox="1">
              <a:spLocks noChangeArrowheads="1"/>
            </p:cNvSpPr>
            <p:nvPr/>
          </p:nvSpPr>
          <p:spPr>
            <a:xfrm>
              <a:off x="252350" y="3276600"/>
              <a:ext cx="8534400" cy="3200400"/>
            </a:xfrm>
            <a:prstGeom prst="rect">
              <a:avLst/>
            </a:prstGeom>
            <a:solidFill>
              <a:srgbClr val="66FFFF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endParaRPr lang="en-US" sz="3200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endParaRPr lang="en-US" sz="32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4" name="Rounded Rectangle 34"/>
            <p:cNvSpPr>
              <a:spLocks noChangeArrowheads="1"/>
            </p:cNvSpPr>
            <p:nvPr/>
          </p:nvSpPr>
          <p:spPr bwMode="auto">
            <a:xfrm>
              <a:off x="304800" y="3700132"/>
              <a:ext cx="1600200" cy="27432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algn="ctr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35" name="TextBox 35"/>
            <p:cNvSpPr txBox="1">
              <a:spLocks noChangeArrowheads="1"/>
            </p:cNvSpPr>
            <p:nvPr/>
          </p:nvSpPr>
          <p:spPr bwMode="auto">
            <a:xfrm>
              <a:off x="457200" y="3765699"/>
              <a:ext cx="167640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~ 20 channels (multispectral)</a:t>
              </a:r>
            </a:p>
            <a:p>
              <a:pPr eaLnBrk="0" hangingPunct="0">
                <a:defRPr/>
              </a:pPr>
              <a:endParaRPr lang="en-US" sz="1400" b="1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  <a:p>
              <a:pPr eaLnBrk="0" hangingPunct="0">
                <a:defRPr/>
              </a:pPr>
              <a:endParaRPr lang="en-US" sz="1400" b="1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  <a:p>
              <a:pPr eaLnBrk="0" hangingPunct="0"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136" name="Rectangle 37"/>
            <p:cNvSpPr>
              <a:spLocks noChangeArrowheads="1"/>
            </p:cNvSpPr>
            <p:nvPr/>
          </p:nvSpPr>
          <p:spPr bwMode="auto">
            <a:xfrm>
              <a:off x="5660575" y="3704389"/>
              <a:ext cx="1879600" cy="2743200"/>
            </a:xfrm>
            <a:prstGeom prst="rect">
              <a:avLst/>
            </a:prstGeom>
            <a:solidFill>
              <a:srgbClr val="0070C0">
                <a:alpha val="86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37" name="Rectangle 47"/>
            <p:cNvSpPr>
              <a:spLocks noChangeArrowheads="1"/>
            </p:cNvSpPr>
            <p:nvPr/>
          </p:nvSpPr>
          <p:spPr bwMode="auto">
            <a:xfrm>
              <a:off x="5736768" y="3771025"/>
              <a:ext cx="1708727" cy="28135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Temp. Profile (100 layers)</a:t>
              </a:r>
            </a:p>
          </p:txBody>
        </p: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5736768" y="4148361"/>
              <a:ext cx="1708727" cy="28135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Water Vapor Profile (100)</a:t>
              </a:r>
            </a:p>
          </p:txBody>
        </p:sp>
        <p:sp>
          <p:nvSpPr>
            <p:cNvPr id="139" name="Rectangle 49"/>
            <p:cNvSpPr>
              <a:spLocks noChangeArrowheads="1"/>
            </p:cNvSpPr>
            <p:nvPr/>
          </p:nvSpPr>
          <p:spPr bwMode="auto">
            <a:xfrm>
              <a:off x="5736768" y="5657705"/>
              <a:ext cx="1708727" cy="36576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Emissivity Spectrum</a:t>
              </a:r>
            </a:p>
            <a:p>
              <a:pPr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 (~ 20 channels)</a:t>
              </a:r>
            </a:p>
          </p:txBody>
        </p:sp>
        <p:sp>
          <p:nvSpPr>
            <p:cNvPr id="140" name="Rectangle 50"/>
            <p:cNvSpPr>
              <a:spLocks noChangeArrowheads="1"/>
            </p:cNvSpPr>
            <p:nvPr/>
          </p:nvSpPr>
          <p:spPr bwMode="auto">
            <a:xfrm>
              <a:off x="5736768" y="6119446"/>
              <a:ext cx="1708727" cy="28135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Skin Temperature (1)</a:t>
              </a:r>
            </a:p>
          </p:txBody>
        </p:sp>
        <p:sp>
          <p:nvSpPr>
            <p:cNvPr id="141" name="Rectangle 51"/>
            <p:cNvSpPr>
              <a:spLocks noChangeArrowheads="1"/>
            </p:cNvSpPr>
            <p:nvPr/>
          </p:nvSpPr>
          <p:spPr bwMode="auto">
            <a:xfrm>
              <a:off x="5736768" y="4525697"/>
              <a:ext cx="1708727" cy="28135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Cloud Water Profile (100)</a:t>
              </a:r>
            </a:p>
          </p:txBody>
        </p:sp>
        <p:sp>
          <p:nvSpPr>
            <p:cNvPr id="142" name="Rectangle 52"/>
            <p:cNvSpPr>
              <a:spLocks noChangeArrowheads="1"/>
            </p:cNvSpPr>
            <p:nvPr/>
          </p:nvSpPr>
          <p:spPr bwMode="auto">
            <a:xfrm>
              <a:off x="5736768" y="4903033"/>
              <a:ext cx="1708727" cy="28135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100" kern="0" dirty="0" err="1">
                  <a:solidFill>
                    <a:sysClr val="windowText" lastClr="000000"/>
                  </a:solidFill>
                  <a:latin typeface="Calibri" pitchFamily="34" charset="0"/>
                </a:rPr>
                <a:t>Graupel</a:t>
              </a: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 Water Profile (100)</a:t>
              </a:r>
            </a:p>
          </p:txBody>
        </p:sp>
        <p:sp>
          <p:nvSpPr>
            <p:cNvPr id="143" name="Rectangle 53"/>
            <p:cNvSpPr>
              <a:spLocks noChangeArrowheads="1"/>
            </p:cNvSpPr>
            <p:nvPr/>
          </p:nvSpPr>
          <p:spPr bwMode="auto">
            <a:xfrm>
              <a:off x="5736768" y="5280369"/>
              <a:ext cx="1708727" cy="28135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Rain Water Profile (100)</a:t>
              </a:r>
            </a:p>
          </p:txBody>
        </p:sp>
        <p:sp>
          <p:nvSpPr>
            <p:cNvPr id="144" name="TextBox 35"/>
            <p:cNvSpPr txBox="1">
              <a:spLocks noChangeArrowheads="1"/>
            </p:cNvSpPr>
            <p:nvPr/>
          </p:nvSpPr>
          <p:spPr bwMode="auto">
            <a:xfrm>
              <a:off x="228600" y="3221667"/>
              <a:ext cx="1828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200" b="1" i="1" kern="0" dirty="0">
                  <a:solidFill>
                    <a:sysClr val="windowText" lastClr="000000"/>
                  </a:solidFill>
                  <a:latin typeface="Calibri" pitchFamily="34" charset="0"/>
                </a:rPr>
                <a:t>Satellite Microwave (TB) Measurements (INPUTS)</a:t>
              </a:r>
            </a:p>
            <a:p>
              <a:pPr eaLnBrk="0" hangingPunct="0">
                <a:defRPr/>
              </a:pPr>
              <a:endParaRPr lang="en-US" sz="1200" b="1" i="1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  <a:p>
              <a:pPr eaLnBrk="0" hangingPunct="0">
                <a:defRPr/>
              </a:pPr>
              <a:r>
                <a:rPr lang="en-US" sz="1200" b="1" i="1" kern="0" dirty="0">
                  <a:solidFill>
                    <a:sysClr val="windowText" lastClr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145" name="TextBox 35"/>
            <p:cNvSpPr txBox="1">
              <a:spLocks noChangeArrowheads="1"/>
            </p:cNvSpPr>
            <p:nvPr/>
          </p:nvSpPr>
          <p:spPr bwMode="auto">
            <a:xfrm>
              <a:off x="5334000" y="3276600"/>
              <a:ext cx="2743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 i="1" kern="0" dirty="0">
                  <a:solidFill>
                    <a:sysClr val="windowText" lastClr="000000"/>
                  </a:solidFill>
                  <a:latin typeface="Calibri" pitchFamily="34" charset="0"/>
                </a:rPr>
                <a:t>Geophysical State Vector </a:t>
              </a:r>
            </a:p>
            <a:p>
              <a:pPr algn="ctr" eaLnBrk="0" hangingPunct="0">
                <a:defRPr/>
              </a:pPr>
              <a:r>
                <a:rPr lang="en-US" sz="1200" b="1" i="1" kern="0" dirty="0">
                  <a:solidFill>
                    <a:sysClr val="windowText" lastClr="000000"/>
                  </a:solidFill>
                  <a:latin typeface="Calibri" pitchFamily="34" charset="0"/>
                </a:rPr>
                <a:t>(OUTPUTS)</a:t>
              </a:r>
            </a:p>
            <a:p>
              <a:pPr algn="ctr" eaLnBrk="0" hangingPunct="0">
                <a:defRPr/>
              </a:pPr>
              <a:endParaRPr lang="en-US" sz="1200" b="1" i="1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  <a:p>
              <a:pPr algn="ctr" eaLnBrk="0" hangingPunct="0">
                <a:defRPr/>
              </a:pPr>
              <a:r>
                <a:rPr lang="en-US" sz="1200" b="1" i="1" kern="0" dirty="0">
                  <a:solidFill>
                    <a:sysClr val="windowText" lastClr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146" name="Rectangle 47"/>
            <p:cNvSpPr>
              <a:spLocks noChangeArrowheads="1"/>
            </p:cNvSpPr>
            <p:nvPr/>
          </p:nvSpPr>
          <p:spPr bwMode="auto">
            <a:xfrm>
              <a:off x="503269" y="4277833"/>
              <a:ext cx="1188720" cy="18288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TB (Channel 1)</a:t>
              </a:r>
            </a:p>
          </p:txBody>
        </p:sp>
        <p:sp>
          <p:nvSpPr>
            <p:cNvPr id="147" name="Rectangle 47"/>
            <p:cNvSpPr>
              <a:spLocks noChangeArrowheads="1"/>
            </p:cNvSpPr>
            <p:nvPr/>
          </p:nvSpPr>
          <p:spPr bwMode="auto">
            <a:xfrm>
              <a:off x="501500" y="4509621"/>
              <a:ext cx="1188720" cy="18288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TB (Channel 2)</a:t>
              </a:r>
            </a:p>
          </p:txBody>
        </p:sp>
        <p:sp>
          <p:nvSpPr>
            <p:cNvPr id="148" name="Rectangle 47"/>
            <p:cNvSpPr>
              <a:spLocks noChangeArrowheads="1"/>
            </p:cNvSpPr>
            <p:nvPr/>
          </p:nvSpPr>
          <p:spPr bwMode="auto">
            <a:xfrm>
              <a:off x="501500" y="4727588"/>
              <a:ext cx="1188720" cy="18288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TB (Channel 3)</a:t>
              </a:r>
            </a:p>
          </p:txBody>
        </p:sp>
        <p:sp>
          <p:nvSpPr>
            <p:cNvPr id="149" name="Rectangle 47"/>
            <p:cNvSpPr>
              <a:spLocks noChangeArrowheads="1"/>
            </p:cNvSpPr>
            <p:nvPr/>
          </p:nvSpPr>
          <p:spPr bwMode="auto">
            <a:xfrm>
              <a:off x="533399" y="5726875"/>
              <a:ext cx="1188720" cy="18288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TB (Channel  </a:t>
              </a:r>
              <a:r>
                <a:rPr lang="en-US" sz="1100" kern="0" dirty="0" err="1">
                  <a:solidFill>
                    <a:sysClr val="windowText" lastClr="000000"/>
                  </a:solidFill>
                  <a:latin typeface="Calibri" pitchFamily="34" charset="0"/>
                </a:rPr>
                <a:t>Ntot</a:t>
              </a: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)</a:t>
              </a: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>
              <a:off x="1111101" y="4986668"/>
              <a:ext cx="0" cy="73152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tailEnd type="arrow"/>
            </a:ln>
            <a:effectLst/>
          </p:spPr>
        </p:cxnSp>
        <p:sp>
          <p:nvSpPr>
            <p:cNvPr id="151" name="Rectangle 37"/>
            <p:cNvSpPr>
              <a:spLocks noChangeArrowheads="1"/>
            </p:cNvSpPr>
            <p:nvPr/>
          </p:nvSpPr>
          <p:spPr bwMode="auto">
            <a:xfrm>
              <a:off x="2362200" y="3657600"/>
              <a:ext cx="2468880" cy="2651760"/>
            </a:xfrm>
            <a:prstGeom prst="rect">
              <a:avLst/>
            </a:prstGeom>
            <a:solidFill>
              <a:srgbClr val="F79646">
                <a:lumMod val="75000"/>
                <a:alpha val="86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52" name="TextBox 35"/>
            <p:cNvSpPr txBox="1">
              <a:spLocks noChangeArrowheads="1"/>
            </p:cNvSpPr>
            <p:nvPr/>
          </p:nvSpPr>
          <p:spPr bwMode="auto">
            <a:xfrm>
              <a:off x="2971800" y="3239869"/>
              <a:ext cx="1371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200" b="1" i="1" kern="0" dirty="0" err="1">
                  <a:solidFill>
                    <a:sysClr val="windowText" lastClr="000000"/>
                  </a:solidFill>
                  <a:latin typeface="Calibri" pitchFamily="34" charset="0"/>
                </a:rPr>
                <a:t>MiRS</a:t>
              </a:r>
              <a:r>
                <a:rPr lang="en-US" sz="1200" b="1" i="1" kern="0" dirty="0">
                  <a:solidFill>
                    <a:sysClr val="windowText" lastClr="000000"/>
                  </a:solidFill>
                  <a:latin typeface="Calibri" pitchFamily="34" charset="0"/>
                </a:rPr>
                <a:t> Components</a:t>
              </a:r>
            </a:p>
            <a:p>
              <a:pPr eaLnBrk="0" hangingPunct="0">
                <a:defRPr/>
              </a:pPr>
              <a:endParaRPr lang="en-US" sz="1200" b="1" i="1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  <a:p>
              <a:pPr eaLnBrk="0" hangingPunct="0">
                <a:defRPr/>
              </a:pPr>
              <a:r>
                <a:rPr lang="en-US" sz="1200" b="1" i="1" kern="0" dirty="0">
                  <a:solidFill>
                    <a:sysClr val="windowText" lastClr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153" name="Rectangle 47"/>
            <p:cNvSpPr>
              <a:spLocks noChangeArrowheads="1"/>
            </p:cNvSpPr>
            <p:nvPr/>
          </p:nvSpPr>
          <p:spPr bwMode="auto">
            <a:xfrm>
              <a:off x="2461006" y="3714714"/>
              <a:ext cx="2286000" cy="7315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73152" anchor="ctr"/>
            <a:lstStyle/>
            <a:p>
              <a:pPr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Forward RT Model (CRTM)</a:t>
              </a: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:</a:t>
              </a:r>
            </a:p>
            <a:p>
              <a:pPr marL="228600" indent="-228600">
                <a:buFontTx/>
                <a:buAutoNum type="arabicParenBoth"/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TB= F(Geophysical State Vector)</a:t>
              </a:r>
            </a:p>
            <a:p>
              <a:pPr marL="228600" indent="-228600"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(2)  </a:t>
              </a:r>
              <a:r>
                <a:rPr lang="en-US" sz="1200" kern="0" dirty="0" err="1">
                  <a:solidFill>
                    <a:sysClr val="windowText" lastClr="000000"/>
                  </a:solidFill>
                  <a:latin typeface="Calibri" pitchFamily="34" charset="0"/>
                </a:rPr>
                <a:t>Jacobians</a:t>
              </a: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 (</a:t>
              </a:r>
              <a:r>
                <a:rPr lang="en-US" sz="1200" kern="0" dirty="0" err="1">
                  <a:solidFill>
                    <a:sysClr val="windowText" lastClr="000000"/>
                  </a:solidFill>
                  <a:latin typeface="Calibri" pitchFamily="34" charset="0"/>
                </a:rPr>
                <a:t>dTB</a:t>
              </a: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/</a:t>
              </a:r>
              <a:r>
                <a:rPr lang="en-US" sz="1200" kern="0" dirty="0" err="1">
                  <a:solidFill>
                    <a:sysClr val="windowText" lastClr="000000"/>
                  </a:solidFill>
                  <a:latin typeface="Calibri" pitchFamily="34" charset="0"/>
                </a:rPr>
                <a:t>dX</a:t>
              </a: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154" name="Rectangle 47"/>
            <p:cNvSpPr>
              <a:spLocks noChangeArrowheads="1"/>
            </p:cNvSpPr>
            <p:nvPr/>
          </p:nvSpPr>
          <p:spPr bwMode="auto">
            <a:xfrm>
              <a:off x="2453640" y="4497569"/>
              <a:ext cx="2286000" cy="54864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A Priori Background</a:t>
              </a: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:</a:t>
              </a:r>
            </a:p>
            <a:p>
              <a:pPr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Mean and Covariance of</a:t>
              </a:r>
            </a:p>
            <a:p>
              <a:pPr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Geophysical State </a:t>
              </a:r>
              <a:r>
                <a:rPr lang="en-US" sz="12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(</a:t>
              </a:r>
              <a:r>
                <a:rPr lang="en-US" sz="1200" b="1" kern="0" dirty="0" err="1">
                  <a:solidFill>
                    <a:sysClr val="windowText" lastClr="000000"/>
                  </a:solidFill>
                  <a:latin typeface="Calibri" pitchFamily="34" charset="0"/>
                </a:rPr>
                <a:t>Dyn</a:t>
              </a:r>
              <a:r>
                <a:rPr lang="en-US" sz="12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 </a:t>
              </a:r>
              <a:r>
                <a:rPr lang="en-US" sz="1200" b="1" kern="0" dirty="0" err="1">
                  <a:solidFill>
                    <a:sysClr val="windowText" lastClr="000000"/>
                  </a:solidFill>
                  <a:latin typeface="Calibri" pitchFamily="34" charset="0"/>
                </a:rPr>
                <a:t>Climatol</a:t>
              </a:r>
              <a:r>
                <a:rPr lang="en-US" sz="12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155" name="Rectangle 47"/>
            <p:cNvSpPr>
              <a:spLocks noChangeArrowheads="1"/>
            </p:cNvSpPr>
            <p:nvPr/>
          </p:nvSpPr>
          <p:spPr bwMode="auto">
            <a:xfrm>
              <a:off x="2459666" y="5100793"/>
              <a:ext cx="2286000" cy="54864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Basis Functions for State Vector</a:t>
              </a: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:</a:t>
              </a:r>
            </a:p>
            <a:p>
              <a:pPr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Reduce degrees of freedom</a:t>
              </a:r>
            </a:p>
            <a:p>
              <a:pPr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in geophysical profile (~20 EOFs)</a:t>
              </a:r>
            </a:p>
          </p:txBody>
        </p:sp>
        <p:sp>
          <p:nvSpPr>
            <p:cNvPr id="156" name="Rectangle 47"/>
            <p:cNvSpPr>
              <a:spLocks noChangeArrowheads="1"/>
            </p:cNvSpPr>
            <p:nvPr/>
          </p:nvSpPr>
          <p:spPr bwMode="auto">
            <a:xfrm>
              <a:off x="2459666" y="5702598"/>
              <a:ext cx="2286000" cy="54864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Uncertainty of satellite radiances</a:t>
              </a: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:</a:t>
              </a:r>
            </a:p>
            <a:p>
              <a:pPr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Instrument NEDT + Fwd Model </a:t>
              </a:r>
            </a:p>
            <a:p>
              <a:pPr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Calibri" pitchFamily="34" charset="0"/>
                </a:rPr>
                <a:t>uncertainty</a:t>
              </a:r>
            </a:p>
          </p:txBody>
        </p:sp>
        <p:sp>
          <p:nvSpPr>
            <p:cNvPr id="157" name="Right Arrow 156"/>
            <p:cNvSpPr/>
            <p:nvPr/>
          </p:nvSpPr>
          <p:spPr>
            <a:xfrm>
              <a:off x="1945575" y="4572000"/>
              <a:ext cx="365760" cy="304800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158" name="Right Arrow 157"/>
            <p:cNvSpPr/>
            <p:nvPr/>
          </p:nvSpPr>
          <p:spPr>
            <a:xfrm>
              <a:off x="4955448" y="4572000"/>
              <a:ext cx="548640" cy="304800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47"/>
            <p:cNvSpPr>
              <a:spLocks noChangeArrowheads="1"/>
            </p:cNvSpPr>
            <p:nvPr/>
          </p:nvSpPr>
          <p:spPr bwMode="auto">
            <a:xfrm>
              <a:off x="513376" y="6194170"/>
              <a:ext cx="1188720" cy="18288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Calibri" pitchFamily="34" charset="0"/>
                </a:rPr>
                <a:t>Sensor Noise</a:t>
              </a:r>
            </a:p>
          </p:txBody>
        </p:sp>
        <p:sp>
          <p:nvSpPr>
            <p:cNvPr id="160" name="Plus 159"/>
            <p:cNvSpPr/>
            <p:nvPr/>
          </p:nvSpPr>
          <p:spPr>
            <a:xfrm>
              <a:off x="994326" y="5931725"/>
              <a:ext cx="228600" cy="228600"/>
            </a:xfrm>
            <a:prstGeom prst="mathPlus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161" name="TextBox 35"/>
            <p:cNvSpPr txBox="1">
              <a:spLocks noChangeArrowheads="1"/>
            </p:cNvSpPr>
            <p:nvPr/>
          </p:nvSpPr>
          <p:spPr bwMode="auto">
            <a:xfrm>
              <a:off x="4258300" y="3733800"/>
              <a:ext cx="19812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 i="1" kern="0" dirty="0" err="1">
                  <a:solidFill>
                    <a:srgbClr val="0000CC"/>
                  </a:solidFill>
                  <a:latin typeface="Calibri" pitchFamily="34" charset="0"/>
                </a:rPr>
                <a:t>MiRS</a:t>
              </a:r>
              <a:endParaRPr lang="en-US" sz="1200" b="1" i="1" kern="0" dirty="0">
                <a:solidFill>
                  <a:srgbClr val="0000CC"/>
                </a:solidFill>
                <a:latin typeface="Calibri" pitchFamily="34" charset="0"/>
              </a:endParaRPr>
            </a:p>
            <a:p>
              <a:pPr algn="ctr" eaLnBrk="0" hangingPunct="0">
                <a:defRPr/>
              </a:pPr>
              <a:r>
                <a:rPr lang="en-US" sz="1200" b="1" i="1" kern="0" dirty="0">
                  <a:solidFill>
                    <a:srgbClr val="0000CC"/>
                  </a:solidFill>
                  <a:latin typeface="Calibri" pitchFamily="34" charset="0"/>
                </a:rPr>
                <a:t>1D </a:t>
              </a:r>
            </a:p>
            <a:p>
              <a:pPr algn="ctr" eaLnBrk="0" hangingPunct="0">
                <a:defRPr/>
              </a:pPr>
              <a:r>
                <a:rPr lang="en-US" sz="1200" b="1" i="1" kern="0" dirty="0" err="1">
                  <a:solidFill>
                    <a:srgbClr val="0000CC"/>
                  </a:solidFill>
                  <a:latin typeface="Calibri" pitchFamily="34" charset="0"/>
                </a:rPr>
                <a:t>Variational</a:t>
              </a:r>
              <a:r>
                <a:rPr lang="en-US" sz="1200" b="1" i="1" kern="0" dirty="0">
                  <a:solidFill>
                    <a:srgbClr val="0000CC"/>
                  </a:solidFill>
                  <a:latin typeface="Calibri" pitchFamily="34" charset="0"/>
                </a:rPr>
                <a:t> </a:t>
              </a:r>
            </a:p>
            <a:p>
              <a:pPr algn="ctr" eaLnBrk="0" hangingPunct="0">
                <a:defRPr/>
              </a:pPr>
              <a:r>
                <a:rPr lang="en-US" sz="1200" b="1" i="1" kern="0" dirty="0">
                  <a:solidFill>
                    <a:srgbClr val="0000CC"/>
                  </a:solidFill>
                  <a:latin typeface="Calibri" pitchFamily="34" charset="0"/>
                </a:rPr>
                <a:t>Retrieval</a:t>
              </a:r>
            </a:p>
            <a:p>
              <a:pPr algn="ctr" eaLnBrk="0" hangingPunct="0">
                <a:defRPr/>
              </a:pPr>
              <a:endParaRPr lang="en-US" sz="1200" b="1" i="1" kern="0" dirty="0">
                <a:solidFill>
                  <a:srgbClr val="0000CC"/>
                </a:solidFill>
                <a:latin typeface="Calibri" pitchFamily="34" charset="0"/>
              </a:endParaRPr>
            </a:p>
            <a:p>
              <a:pPr algn="ctr" eaLnBrk="0" hangingPunct="0">
                <a:defRPr/>
              </a:pPr>
              <a:r>
                <a:rPr lang="en-US" sz="1200" b="1" i="1" kern="0" dirty="0">
                  <a:solidFill>
                    <a:srgbClr val="0000CC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162" name="Bent Arrow 161"/>
            <p:cNvSpPr/>
            <p:nvPr/>
          </p:nvSpPr>
          <p:spPr>
            <a:xfrm rot="5400000">
              <a:off x="7672450" y="3725597"/>
              <a:ext cx="640080" cy="731520"/>
            </a:xfrm>
            <a:prstGeom prst="bentArrow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63" name="TextBox 162"/>
            <p:cNvSpPr txBox="1">
              <a:spLocks noChangeArrowheads="1"/>
            </p:cNvSpPr>
            <p:nvPr/>
          </p:nvSpPr>
          <p:spPr bwMode="auto">
            <a:xfrm>
              <a:off x="7636825" y="3352800"/>
              <a:ext cx="118872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 i="1" kern="0" dirty="0" err="1">
                  <a:solidFill>
                    <a:srgbClr val="0000CC"/>
                  </a:solidFill>
                  <a:latin typeface="Calibri" pitchFamily="34" charset="0"/>
                </a:rPr>
                <a:t>MiRS</a:t>
              </a:r>
              <a:endParaRPr lang="en-US" sz="1200" b="1" i="1" kern="0" dirty="0">
                <a:solidFill>
                  <a:srgbClr val="0000CC"/>
                </a:solidFill>
                <a:latin typeface="Calibri" pitchFamily="34" charset="0"/>
              </a:endParaRPr>
            </a:p>
            <a:p>
              <a:pPr algn="ctr" eaLnBrk="0" hangingPunct="0">
                <a:defRPr/>
              </a:pPr>
              <a:r>
                <a:rPr lang="en-US" sz="1200" b="1" i="1" kern="0" dirty="0" err="1">
                  <a:solidFill>
                    <a:srgbClr val="0000CC"/>
                  </a:solidFill>
                  <a:latin typeface="Calibri" pitchFamily="34" charset="0"/>
                </a:rPr>
                <a:t>Postprocessing</a:t>
              </a:r>
              <a:endParaRPr lang="en-US" sz="1200" b="1" i="1" kern="0" dirty="0">
                <a:solidFill>
                  <a:srgbClr val="0000CC"/>
                </a:solidFill>
                <a:latin typeface="Calibri" pitchFamily="34" charset="0"/>
              </a:endParaRPr>
            </a:p>
            <a:p>
              <a:pPr algn="ctr" eaLnBrk="0" hangingPunct="0">
                <a:defRPr/>
              </a:pPr>
              <a:endParaRPr lang="en-US" sz="1200" b="1" i="1" kern="0" dirty="0">
                <a:solidFill>
                  <a:srgbClr val="0000CC"/>
                </a:solidFill>
                <a:latin typeface="Calibri" pitchFamily="34" charset="0"/>
              </a:endParaRPr>
            </a:p>
            <a:p>
              <a:pPr algn="ctr" eaLnBrk="0" hangingPunct="0">
                <a:defRPr/>
              </a:pPr>
              <a:r>
                <a:rPr lang="en-US" sz="1200" b="1" i="1" kern="0" dirty="0">
                  <a:solidFill>
                    <a:srgbClr val="0000CC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7772400" y="4752085"/>
              <a:ext cx="914400" cy="1691640"/>
            </a:xfrm>
            <a:prstGeom prst="rect">
              <a:avLst/>
            </a:prstGeom>
            <a:solidFill>
              <a:srgbClr val="0070C0">
                <a:alpha val="86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65" name="Rectangle 47"/>
            <p:cNvSpPr>
              <a:spLocks noChangeArrowheads="1"/>
            </p:cNvSpPr>
            <p:nvPr/>
          </p:nvSpPr>
          <p:spPr bwMode="auto">
            <a:xfrm>
              <a:off x="8012875" y="5594406"/>
              <a:ext cx="457200" cy="1828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RR</a:t>
              </a:r>
            </a:p>
          </p:txBody>
        </p:sp>
        <p:sp>
          <p:nvSpPr>
            <p:cNvPr id="166" name="Rectangle 47"/>
            <p:cNvSpPr>
              <a:spLocks noChangeArrowheads="1"/>
            </p:cNvSpPr>
            <p:nvPr/>
          </p:nvSpPr>
          <p:spPr bwMode="auto">
            <a:xfrm>
              <a:off x="8012875" y="4993274"/>
              <a:ext cx="457200" cy="1828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CLW</a:t>
              </a:r>
            </a:p>
          </p:txBody>
        </p:sp>
        <p:sp>
          <p:nvSpPr>
            <p:cNvPr id="167" name="Rectangle 47"/>
            <p:cNvSpPr>
              <a:spLocks noChangeArrowheads="1"/>
            </p:cNvSpPr>
            <p:nvPr/>
          </p:nvSpPr>
          <p:spPr bwMode="auto">
            <a:xfrm>
              <a:off x="8012875" y="5197173"/>
              <a:ext cx="457200" cy="1828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RWP</a:t>
              </a:r>
            </a:p>
          </p:txBody>
        </p:sp>
        <p:sp>
          <p:nvSpPr>
            <p:cNvPr id="168" name="Rectangle 47"/>
            <p:cNvSpPr>
              <a:spLocks noChangeArrowheads="1"/>
            </p:cNvSpPr>
            <p:nvPr/>
          </p:nvSpPr>
          <p:spPr bwMode="auto">
            <a:xfrm>
              <a:off x="8012875" y="5395462"/>
              <a:ext cx="457200" cy="1828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GWP</a:t>
              </a:r>
            </a:p>
          </p:txBody>
        </p:sp>
        <p:sp>
          <p:nvSpPr>
            <p:cNvPr id="169" name="Rectangle 47"/>
            <p:cNvSpPr>
              <a:spLocks noChangeArrowheads="1"/>
            </p:cNvSpPr>
            <p:nvPr/>
          </p:nvSpPr>
          <p:spPr bwMode="auto">
            <a:xfrm>
              <a:off x="8012875" y="4789699"/>
              <a:ext cx="457200" cy="1828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TPW</a:t>
              </a:r>
            </a:p>
          </p:txBody>
        </p:sp>
        <p:sp>
          <p:nvSpPr>
            <p:cNvPr id="170" name="Rectangle 47"/>
            <p:cNvSpPr>
              <a:spLocks noChangeArrowheads="1"/>
            </p:cNvSpPr>
            <p:nvPr/>
          </p:nvSpPr>
          <p:spPr bwMode="auto">
            <a:xfrm>
              <a:off x="7924800" y="6204675"/>
              <a:ext cx="640080" cy="1828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SWE/GS</a:t>
              </a:r>
            </a:p>
          </p:txBody>
        </p:sp>
        <p:sp>
          <p:nvSpPr>
            <p:cNvPr id="171" name="Rectangle 47"/>
            <p:cNvSpPr>
              <a:spLocks noChangeArrowheads="1"/>
            </p:cNvSpPr>
            <p:nvPr/>
          </p:nvSpPr>
          <p:spPr bwMode="auto">
            <a:xfrm>
              <a:off x="7924800" y="6000945"/>
              <a:ext cx="640080" cy="1828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SIC/SIA</a:t>
              </a:r>
            </a:p>
          </p:txBody>
        </p:sp>
        <p:sp>
          <p:nvSpPr>
            <p:cNvPr id="172" name="Rectangle 47"/>
            <p:cNvSpPr>
              <a:spLocks noChangeArrowheads="1"/>
            </p:cNvSpPr>
            <p:nvPr/>
          </p:nvSpPr>
          <p:spPr bwMode="auto">
            <a:xfrm>
              <a:off x="8012875" y="5797981"/>
              <a:ext cx="457200" cy="1828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SFR</a:t>
              </a:r>
            </a:p>
          </p:txBody>
        </p:sp>
        <p:sp>
          <p:nvSpPr>
            <p:cNvPr id="173" name="TextBox 35"/>
            <p:cNvSpPr txBox="1">
              <a:spLocks noChangeArrowheads="1"/>
            </p:cNvSpPr>
            <p:nvPr/>
          </p:nvSpPr>
          <p:spPr bwMode="auto">
            <a:xfrm>
              <a:off x="7591300" y="4340410"/>
              <a:ext cx="128016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 i="1" kern="0" dirty="0">
                  <a:solidFill>
                    <a:sysClr val="windowText" lastClr="000000"/>
                  </a:solidFill>
                  <a:latin typeface="Calibri" pitchFamily="34" charset="0"/>
                </a:rPr>
                <a:t>Derived Products</a:t>
              </a:r>
            </a:p>
            <a:p>
              <a:pPr algn="ctr" eaLnBrk="0" hangingPunct="0">
                <a:defRPr/>
              </a:pPr>
              <a:r>
                <a:rPr lang="en-US" sz="1200" b="1" i="1" kern="0" dirty="0">
                  <a:solidFill>
                    <a:sysClr val="windowText" lastClr="000000"/>
                  </a:solidFill>
                  <a:latin typeface="Calibri" pitchFamily="34" charset="0"/>
                </a:rPr>
                <a:t>(OUTPUTS)</a:t>
              </a:r>
            </a:p>
            <a:p>
              <a:pPr algn="ctr" eaLnBrk="0" hangingPunct="0">
                <a:defRPr/>
              </a:pPr>
              <a:endParaRPr lang="en-US" sz="1200" b="1" i="1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  <a:p>
              <a:pPr algn="ctr" eaLnBrk="0" hangingPunct="0">
                <a:defRPr/>
              </a:pPr>
              <a:r>
                <a:rPr lang="en-US" sz="1200" b="1" i="1" kern="0" dirty="0">
                  <a:solidFill>
                    <a:sysClr val="windowText" lastClr="000000"/>
                  </a:solidFill>
                  <a:latin typeface="Calibri" pitchFamily="34" charset="0"/>
                </a:rPr>
                <a:t> </a:t>
              </a:r>
            </a:p>
          </p:txBody>
        </p:sp>
      </p:grpSp>
      <p:sp>
        <p:nvSpPr>
          <p:cNvPr id="47" name="Content Placeholder 1"/>
          <p:cNvSpPr txBox="1">
            <a:spLocks/>
          </p:cNvSpPr>
          <p:nvPr/>
        </p:nvSpPr>
        <p:spPr>
          <a:xfrm>
            <a:off x="152400" y="4114800"/>
            <a:ext cx="11582400" cy="2362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"/>
              </a:spcBef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 Only,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Variational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Approach: Find the “most likely”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sfc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state that: (1) best matches the satellite measurements, and (2) is still close to an a priori estimate of the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sfc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conditions.</a:t>
            </a:r>
          </a:p>
          <a:p>
            <a:pPr>
              <a:spcBef>
                <a:spcPts val="120"/>
              </a:spcBef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“Enterprise” Algorithm: Same core software runs on all satellites/sensors; facilitates science improvements and extension to new sensors.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Initial capability delivered in 2007.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Currently running on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SNPP/ATMS, N18, N19,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MetopA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MetopB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F17, F18, GPM/GMI,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Megha-Tropiques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/SAPHIR. (eventually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MetopC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  <a:p>
            <a:pPr>
              <a:spcBef>
                <a:spcPts val="12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Delivery of v11.3 (extended to NOAA-20/ATMS) to operations on 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2018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V11.4 delivered in 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2019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and is currently running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operations.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External Users/Applications: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TC Analysis/Forecasting at NHC, Blended Total/Layer PW Animations at NHC and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WPC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(CSU/CIRA, U. Wisconsin/CIMSS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CSPP Direct Broadcast (U. Wisconsin), NFLUX model (NRL, Stennis), Global blended precipitation analysis at NOAA/CPC (CMORPH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),…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152400"/>
            <a:ext cx="9855200" cy="493078"/>
          </a:xfrm>
        </p:spPr>
        <p:txBody>
          <a:bodyPr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MiRS</a:t>
            </a:r>
            <a:r>
              <a:rPr lang="en-US" sz="3600" dirty="0" smtClean="0">
                <a:solidFill>
                  <a:srgbClr val="002060"/>
                </a:solidFill>
              </a:rPr>
              <a:t> Users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066800"/>
            <a:ext cx="11658600" cy="5048991"/>
          </a:xfrm>
          <a:prstGeom prst="rect">
            <a:avLst/>
          </a:prstGeom>
          <a:solidFill>
            <a:srgbClr val="BEE395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Many users use </a:t>
            </a:r>
            <a:r>
              <a:rPr lang="en-US" sz="2000" dirty="0" err="1" smtClean="0">
                <a:latin typeface="+mn-lt"/>
                <a:cs typeface="Times New Roman" panose="02020603050405020304" pitchFamily="18" charset="0"/>
              </a:rPr>
              <a:t>MiRS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 products for operational applications and research.</a:t>
            </a:r>
          </a:p>
          <a:p>
            <a:pPr>
              <a:defRPr/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Operational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users,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who have subscriptions on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PDA, are:</a:t>
            </a:r>
          </a:p>
          <a:p>
            <a:pPr lvl="1">
              <a:defRPr/>
            </a:pP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NWS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NHC, NESDIS_VIZLAB, CLASS, STAR, NASA GPM, NAVO, FNMOC, 557TH, NASA JPL, GNC-A, NWC, CHINA CMA, NWS AWIPS, NWS NCO, CIRA, NASA SPORT,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SSEC/CIMSS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NESDIS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operational applications: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eTRaP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blended TPW, blended RR,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and IMS</a:t>
            </a:r>
          </a:p>
          <a:p>
            <a:pPr lvl="1">
              <a:defRPr/>
            </a:pP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NHC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TC intensity (POC: Galina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Chirokova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(CIRA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))</a:t>
            </a:r>
          </a:p>
          <a:p>
            <a:pPr lvl="1">
              <a:defRPr/>
            </a:pP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International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Arctic Research Center, Alaska (POC: Carl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Dierking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NOAA Liaison) </a:t>
            </a:r>
          </a:p>
          <a:p>
            <a:pPr lvl="1">
              <a:defRPr/>
            </a:pP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NOAA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Climate Prediction Center (POC: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Pingping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anose="02020603050405020304" pitchFamily="18" charset="0"/>
              </a:rPr>
              <a:t>Xie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)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National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Ice Center</a:t>
            </a:r>
            <a:endParaRPr lang="en-US" sz="2000" noProof="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000" baseline="0" dirty="0" smtClean="0">
                <a:solidFill>
                  <a:sysClr val="windowText" lastClr="000000"/>
                </a:solidFill>
                <a:latin typeface="+mn-lt"/>
                <a:cs typeface="Times New Roman" panose="02020603050405020304" pitchFamily="18" charset="0"/>
              </a:rPr>
              <a:t>NWS Weather Forecast Offices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latin typeface="+mn-lt"/>
              </a:rPr>
              <a:t>CSPP generates </a:t>
            </a:r>
            <a:r>
              <a:rPr lang="en-US" sz="2000" dirty="0" err="1">
                <a:latin typeface="+mn-lt"/>
              </a:rPr>
              <a:t>MiRS</a:t>
            </a:r>
            <a:r>
              <a:rPr lang="en-US" sz="2000" dirty="0">
                <a:latin typeface="+mn-lt"/>
              </a:rPr>
              <a:t> products for direct </a:t>
            </a:r>
            <a:r>
              <a:rPr lang="en-US" sz="2000" dirty="0" smtClean="0">
                <a:latin typeface="+mn-lt"/>
              </a:rPr>
              <a:t>broadcasting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latin typeface="+mn-lt"/>
              </a:rPr>
              <a:t>Users also download </a:t>
            </a:r>
            <a:r>
              <a:rPr lang="en-US" sz="2000" dirty="0" err="1">
                <a:latin typeface="+mn-lt"/>
              </a:rPr>
              <a:t>MiRS</a:t>
            </a:r>
            <a:r>
              <a:rPr lang="en-US" sz="2000" dirty="0">
                <a:latin typeface="+mn-lt"/>
              </a:rPr>
              <a:t> from CSPP and generate </a:t>
            </a:r>
            <a:r>
              <a:rPr lang="en-US" sz="2000" dirty="0" err="1">
                <a:latin typeface="+mn-lt"/>
              </a:rPr>
              <a:t>MiRS</a:t>
            </a:r>
            <a:r>
              <a:rPr lang="en-US" sz="2000" dirty="0">
                <a:latin typeface="+mn-lt"/>
              </a:rPr>
              <a:t> products </a:t>
            </a:r>
            <a:r>
              <a:rPr lang="en-US" sz="2000" dirty="0" smtClean="0">
                <a:latin typeface="+mn-lt"/>
              </a:rPr>
              <a:t>locally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8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__products/n20/bias/mirs_adv_poes_n20_ecmw_biasmean_glb_tb_ch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52875"/>
            <a:ext cx="2786063" cy="2143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__products/n20/bias/mirs_adv_poes_n20_ecmw_biasmean_glb_tb_ch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2786063" cy="2143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-35879"/>
            <a:ext cx="7391400" cy="807403"/>
          </a:xfrm>
        </p:spPr>
        <p:txBody>
          <a:bodyPr/>
          <a:lstStyle/>
          <a:p>
            <a:pPr algn="ctr"/>
            <a:r>
              <a:rPr lang="en-US" dirty="0" smtClean="0"/>
              <a:t>N20 Radiometric </a:t>
            </a:r>
            <a:r>
              <a:rPr lang="en-US" dirty="0" smtClean="0"/>
              <a:t>Biases: Time Series</a:t>
            </a:r>
            <a:br>
              <a:rPr lang="en-US" dirty="0" smtClean="0"/>
            </a:br>
            <a:r>
              <a:rPr lang="en-US" dirty="0" smtClean="0"/>
              <a:t> TDR </a:t>
            </a:r>
            <a:r>
              <a:rPr lang="en-US" dirty="0" err="1" smtClean="0"/>
              <a:t>Obs</a:t>
            </a:r>
            <a:r>
              <a:rPr lang="en-US" dirty="0" smtClean="0"/>
              <a:t>-Sim (29 Nov 2017 – </a:t>
            </a:r>
            <a:r>
              <a:rPr lang="en-US" dirty="0"/>
              <a:t>3</a:t>
            </a:r>
            <a:r>
              <a:rPr lang="en-US" dirty="0" smtClean="0"/>
              <a:t>0 Nov 2018)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257800" y="838203"/>
            <a:ext cx="1676400" cy="307777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alibri" pitchFamily="34" charset="0"/>
              </a:rPr>
              <a:t>Chan 7 (54.4 GHz)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29600" y="838203"/>
            <a:ext cx="1676400" cy="307777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alibri" pitchFamily="34" charset="0"/>
              </a:rPr>
              <a:t>Chan 9 (55.5 GHz)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05003" y="3578426"/>
            <a:ext cx="2164457" cy="307777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alibri" pitchFamily="34" charset="0"/>
              </a:rPr>
              <a:t>Chan 11 (57.29 ± 0.22 GHz)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29200" y="3582636"/>
            <a:ext cx="2165874" cy="307777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alibri" pitchFamily="34" charset="0"/>
              </a:rPr>
              <a:t>Chan 13 (57.29 ± 0.32 GHz)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01000" y="3581403"/>
            <a:ext cx="2165874" cy="307777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alibri" pitchFamily="34" charset="0"/>
              </a:rPr>
              <a:t>Chan 20 (183.31 ± 3 GHz)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33637" y="838203"/>
            <a:ext cx="2025787" cy="307777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alibri" pitchFamily="34" charset="0"/>
              </a:rPr>
              <a:t>Chan 6 (53.6 ± 0.12 GHz)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62400" y="6197116"/>
            <a:ext cx="4257868" cy="307777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 pitchFamily="34" charset="0"/>
                <a:cs typeface="Times New Roman" pitchFamily="18" charset="0"/>
              </a:rPr>
              <a:t>Simulated TBs: ECMWF + CRTM (v2.1.1), clear ocean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1637" y="2717035"/>
            <a:ext cx="1443665" cy="307777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 pitchFamily="34" charset="0"/>
                <a:cs typeface="Times New Roman" pitchFamily="18" charset="0"/>
              </a:rPr>
              <a:t>ECMWF + CRTM </a:t>
            </a:r>
          </a:p>
        </p:txBody>
      </p:sp>
      <p:pic>
        <p:nvPicPr>
          <p:cNvPr id="1026" name="Picture 2" descr="__products/n20/bias/mirs_adv_poes_n20_ecmw_biasmean_glb_tb_ch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2786063" cy="2143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__products/n20/bias/mirs_adv_poes_n20_ecmw_biasmean_glb_tb_ch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25236"/>
            <a:ext cx="2786063" cy="2143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__products/n20/bias/mirs_adv_poes_n20_ecmw_biasmean_glb_tb_ch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40518"/>
            <a:ext cx="2786063" cy="2143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__products/n20/bias/mirs_adv_poes_n20_ecmw_biasmean_glb_tb_ch2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43822"/>
            <a:ext cx="2786063" cy="2143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__products/n20/bias/mirs_adv_poes_n20_gdas_biasmean_glb_tb_ch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4254"/>
            <a:ext cx="2786063" cy="2143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648203" y="1212653"/>
            <a:ext cx="2786063" cy="3978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61636" y="4850673"/>
            <a:ext cx="1443665" cy="307777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 pitchFamily="34" charset="0"/>
                <a:cs typeface="Times New Roman" pitchFamily="18" charset="0"/>
              </a:rPr>
              <a:t>GDAS + CRTM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7144" y="3004185"/>
            <a:ext cx="938056" cy="914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900" dirty="0" smtClean="0"/>
              <a:t>Scan Position</a:t>
            </a:r>
            <a:endParaRPr lang="en-U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8610600" y="3013710"/>
            <a:ext cx="938056" cy="914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900" dirty="0" smtClean="0"/>
              <a:t>Scan Position</a:t>
            </a:r>
            <a:endParaRPr 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2571750" y="5734050"/>
            <a:ext cx="938056" cy="914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900" dirty="0" smtClean="0"/>
              <a:t>Scan Position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5615144" y="5734050"/>
            <a:ext cx="938056" cy="914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900" dirty="0" smtClean="0"/>
              <a:t>Scan Position</a:t>
            </a:r>
            <a:endParaRPr lang="en-US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8610600" y="5734050"/>
            <a:ext cx="938056" cy="914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900" dirty="0" smtClean="0"/>
              <a:t>Scan Position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428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Temperature Profile Validation</a:t>
            </a:r>
            <a:endParaRPr lang="en-US" dirty="0"/>
          </a:p>
        </p:txBody>
      </p:sp>
      <p:pic>
        <p:nvPicPr>
          <p:cNvPr id="4" name="Picture 2" descr="mirs_adv_npoess_npp_ecmwf_bias_glb_20190415_temp_500mb_allcond_all_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3668487"/>
            <a:ext cx="3840480" cy="2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irs_adv_jpss_n20_atms_glb_20190415_temp_500mb_all_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73" y="762001"/>
            <a:ext cx="3840480" cy="2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irs_adv_jpss_n20_ecmwf_bias_glb_20190415_temp_500mb_allcond_all_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48" y="3668487"/>
            <a:ext cx="3840480" cy="2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mirs_adv_npoess_npp_atms_glb_20190415_temp_500mb_all_a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1"/>
            <a:ext cx="3840480" cy="2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77522" y="685801"/>
            <a:ext cx="2229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N20 500hPa Temperature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8434" y="3635829"/>
            <a:ext cx="2816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N20-ECMWF 500hPa Temp. Diff.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3800" y="685801"/>
            <a:ext cx="2267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NPP 500hPa Temperature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1096" y="3641559"/>
            <a:ext cx="2857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NPP-ECMWF 500hPa Temp. Diff.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31399" y="1092201"/>
            <a:ext cx="212776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Same instrument: ATMS</a:t>
            </a:r>
          </a:p>
          <a:p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50 minute apart</a:t>
            </a:r>
            <a:endParaRPr lang="en-US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t="4836" r="-1199" b="6843"/>
          <a:stretch/>
        </p:blipFill>
        <p:spPr>
          <a:xfrm>
            <a:off x="2207257" y="3724275"/>
            <a:ext cx="3840480" cy="2849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4144" r="-668" b="7534"/>
          <a:stretch/>
        </p:blipFill>
        <p:spPr>
          <a:xfrm>
            <a:off x="6179549" y="3703812"/>
            <a:ext cx="3840480" cy="2849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t="5374" r="1339" b="6303"/>
          <a:stretch/>
        </p:blipFill>
        <p:spPr>
          <a:xfrm>
            <a:off x="2089307" y="827262"/>
            <a:ext cx="3840480" cy="2849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4683" r="1869" b="6993"/>
          <a:stretch/>
        </p:blipFill>
        <p:spPr>
          <a:xfrm>
            <a:off x="6069193" y="808212"/>
            <a:ext cx="3840480" cy="284938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0" y="76200"/>
            <a:ext cx="6781800" cy="49307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2000" dirty="0"/>
              <a:t>Temperature Profile Validation based on ECMWF data:</a:t>
            </a:r>
            <a:br>
              <a:rPr lang="en-US" sz="2000" dirty="0"/>
            </a:br>
            <a:r>
              <a:rPr lang="en-US" sz="2000" dirty="0"/>
              <a:t>Time Series (Nov 2017 – May 2019)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1" y="9906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 </a:t>
            </a:r>
            <a:r>
              <a:rPr lang="en-US" dirty="0"/>
              <a:t>Sea N20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8428" y="990600"/>
            <a:ext cx="241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</a:t>
            </a:r>
            <a:r>
              <a:rPr lang="en-US" dirty="0"/>
              <a:t>Land N20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8560" y="3897868"/>
            <a:ext cx="235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Std</a:t>
            </a:r>
            <a:r>
              <a:rPr lang="en-US" dirty="0" smtClean="0"/>
              <a:t> Dev </a:t>
            </a:r>
            <a:r>
              <a:rPr lang="en-US" dirty="0"/>
              <a:t>Sea N20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8588" y="3897868"/>
            <a:ext cx="247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Std</a:t>
            </a:r>
            <a:r>
              <a:rPr lang="en-US" dirty="0" smtClean="0"/>
              <a:t> Dev </a:t>
            </a:r>
            <a:r>
              <a:rPr lang="en-US" dirty="0"/>
              <a:t>Land N20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31399" y="980691"/>
            <a:ext cx="212776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100, 300, 500, and 900 </a:t>
            </a:r>
            <a:r>
              <a:rPr lang="en-US" sz="1400" b="1" dirty="0" err="1" smtClean="0">
                <a:solidFill>
                  <a:prstClr val="black"/>
                </a:solidFill>
                <a:latin typeface="Calibri" pitchFamily="34" charset="0"/>
              </a:rPr>
              <a:t>hPa</a:t>
            </a:r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t="5570" r="-749" b="6111"/>
          <a:stretch/>
        </p:blipFill>
        <p:spPr>
          <a:xfrm>
            <a:off x="2191337" y="3743325"/>
            <a:ext cx="3840480" cy="2849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4879" r="-217" b="6799"/>
          <a:stretch/>
        </p:blipFill>
        <p:spPr>
          <a:xfrm>
            <a:off x="6162040" y="3733800"/>
            <a:ext cx="3840480" cy="2849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5031" r="1142" b="8567"/>
          <a:stretch/>
        </p:blipFill>
        <p:spPr>
          <a:xfrm>
            <a:off x="2094750" y="822531"/>
            <a:ext cx="3840480" cy="2787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t="4341" r="1676" b="7340"/>
          <a:stretch/>
        </p:blipFill>
        <p:spPr>
          <a:xfrm>
            <a:off x="6076950" y="790575"/>
            <a:ext cx="3840480" cy="284938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0" y="76200"/>
            <a:ext cx="6781800" cy="49307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2000" dirty="0"/>
              <a:t>Temperature Profile Validation based on ECMWF data:</a:t>
            </a:r>
            <a:br>
              <a:rPr lang="en-US" sz="2000" dirty="0"/>
            </a:br>
            <a:r>
              <a:rPr lang="en-US" sz="2000" dirty="0"/>
              <a:t>Time Series (Nov 2017 – May 2019)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9906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 </a:t>
            </a:r>
            <a:r>
              <a:rPr lang="en-US" dirty="0"/>
              <a:t>Sea NPP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8428" y="990600"/>
            <a:ext cx="241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</a:t>
            </a:r>
            <a:r>
              <a:rPr lang="en-US" dirty="0"/>
              <a:t>Land NPP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8560" y="3897868"/>
            <a:ext cx="235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Std</a:t>
            </a:r>
            <a:r>
              <a:rPr lang="en-US" dirty="0" smtClean="0"/>
              <a:t> Dev </a:t>
            </a:r>
            <a:r>
              <a:rPr lang="en-US" dirty="0"/>
              <a:t>Sea NPP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8588" y="3897868"/>
            <a:ext cx="247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Std</a:t>
            </a:r>
            <a:r>
              <a:rPr lang="en-US" dirty="0" smtClean="0"/>
              <a:t> Dev </a:t>
            </a:r>
            <a:r>
              <a:rPr lang="en-US" dirty="0"/>
              <a:t>Land NPP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31399" y="980691"/>
            <a:ext cx="212776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100, 300, 500, and 900 </a:t>
            </a:r>
            <a:r>
              <a:rPr lang="en-US" sz="1400" b="1" dirty="0" err="1" smtClean="0">
                <a:solidFill>
                  <a:prstClr val="black"/>
                </a:solidFill>
                <a:latin typeface="Calibri" pitchFamily="34" charset="0"/>
              </a:rPr>
              <a:t>hPa</a:t>
            </a:r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Temperature Profile Validation Using Radiosondes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13749"/>
            <a:ext cx="4488561" cy="2879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3749"/>
            <a:ext cx="4488561" cy="2879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725540"/>
            <a:ext cx="4488561" cy="2879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25921"/>
            <a:ext cx="4488561" cy="2879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804446"/>
            <a:ext cx="1711582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9-20 Jan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8078" y="786666"/>
            <a:ext cx="1572122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9-20 Apr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3599394"/>
            <a:ext cx="153837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9-20 Jul 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3599394"/>
            <a:ext cx="1600200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9-20 Oct 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28890" y="2852753"/>
            <a:ext cx="1917390" cy="954107"/>
          </a:xfrm>
          <a:prstGeom prst="rect">
            <a:avLst/>
          </a:prstGeom>
          <a:solidFill>
            <a:srgbClr val="FCEBA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6600"/>
                </a:solidFill>
                <a:latin typeface="Calibri" pitchFamily="34" charset="0"/>
              </a:rPr>
              <a:t>Green thick: N20 bias</a:t>
            </a: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Brown thick: NPP bias</a:t>
            </a:r>
          </a:p>
          <a:p>
            <a:r>
              <a:rPr lang="en-US" sz="1400" b="1" dirty="0">
                <a:solidFill>
                  <a:srgbClr val="006600"/>
                </a:solidFill>
                <a:latin typeface="Calibri" pitchFamily="34" charset="0"/>
              </a:rPr>
              <a:t>Green </a:t>
            </a:r>
            <a:r>
              <a:rPr lang="en-US" sz="1400" b="1" dirty="0" smtClean="0">
                <a:solidFill>
                  <a:srgbClr val="006600"/>
                </a:solidFill>
                <a:latin typeface="Calibri" pitchFamily="34" charset="0"/>
              </a:rPr>
              <a:t>dotted: </a:t>
            </a:r>
            <a:r>
              <a:rPr lang="en-US" sz="1400" b="1" dirty="0">
                <a:solidFill>
                  <a:srgbClr val="006600"/>
                </a:solidFill>
                <a:latin typeface="Calibri" pitchFamily="34" charset="0"/>
              </a:rPr>
              <a:t>N20 </a:t>
            </a:r>
            <a:r>
              <a:rPr lang="en-US" sz="1400" b="1" dirty="0" err="1" smtClean="0">
                <a:solidFill>
                  <a:srgbClr val="006600"/>
                </a:solidFill>
                <a:latin typeface="Calibri" pitchFamily="34" charset="0"/>
              </a:rPr>
              <a:t>std</a:t>
            </a:r>
            <a:endParaRPr lang="en-US" sz="1400" b="1" dirty="0">
              <a:solidFill>
                <a:srgbClr val="006600"/>
              </a:solidFill>
              <a:latin typeface="Calibri" pitchFamily="34" charset="0"/>
            </a:endParaRP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Brown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dotted: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NPP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std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PSS_Powerpoint_Custom_Template_v1-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JPSS_Powerpoint_Custom_Template_v1-ARIAL</Template>
  <TotalTime>29880</TotalTime>
  <Words>1771</Words>
  <Application>Microsoft Office PowerPoint</Application>
  <PresentationFormat>Widescreen</PresentationFormat>
  <Paragraphs>270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Helvetica</vt:lpstr>
      <vt:lpstr>Lucida Grande</vt:lpstr>
      <vt:lpstr>Lucida Sans</vt:lpstr>
      <vt:lpstr>Noto Sans Symbols</vt:lpstr>
      <vt:lpstr>Questrial</vt:lpstr>
      <vt:lpstr>Times New Roman</vt:lpstr>
      <vt:lpstr>Wingdings</vt:lpstr>
      <vt:lpstr>JPSS_Powerpoint_Custom_Template_v1-ARIAL</vt:lpstr>
      <vt:lpstr>PowerPoint Presentation</vt:lpstr>
      <vt:lpstr>Outline</vt:lpstr>
      <vt:lpstr>Algorithm Overview</vt:lpstr>
      <vt:lpstr>MiRS Users</vt:lpstr>
      <vt:lpstr>N20 Radiometric Biases: Time Series  TDR Obs-Sim (29 Nov 2017 – 30 Nov 2018)</vt:lpstr>
      <vt:lpstr>Temperature Profile Validation</vt:lpstr>
      <vt:lpstr>Temperature Profile Validation based on ECMWF data: Time Series (Nov 2017 – May 2019)</vt:lpstr>
      <vt:lpstr>Temperature Profile Validation based on ECMWF data: Time Series (Nov 2017 – May 2019)</vt:lpstr>
      <vt:lpstr>Temperature Profile Validation Using Radiosondes</vt:lpstr>
      <vt:lpstr>Precipitation Validation Using Stage IV </vt:lpstr>
      <vt:lpstr>Time Series: N20 and NPP vs. Stage IV Dec 2017 – Jun 2019</vt:lpstr>
      <vt:lpstr>Time Series: N20 and NPP vs. Stage IV Dec 2017 – Jun 2019</vt:lpstr>
      <vt:lpstr>Developing a TC-Specific Version of MiRS </vt:lpstr>
      <vt:lpstr>Hurricane Florence Precipitation and Temperature Anomaly</vt:lpstr>
      <vt:lpstr>TC Florence and Dorian NPP and N20 Temperature Bias: MiRS-ECMWF  (Rainy, dist &lt;= 100km) </vt:lpstr>
      <vt:lpstr>Application Using MiRS Data:  Hurricane Intensity and Structure Algorithm (HISA)</vt:lpstr>
      <vt:lpstr>Development of a Neural Network for MiRS Radiometric Bias Correction </vt:lpstr>
      <vt:lpstr>NN TB Bias Applied in MiRS</vt:lpstr>
      <vt:lpstr>PowerPoint Presentation</vt:lpstr>
      <vt:lpstr>Path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JPSS</dc:creator>
  <cp:lastModifiedBy>Christopher Grassotti</cp:lastModifiedBy>
  <cp:revision>1264</cp:revision>
  <dcterms:created xsi:type="dcterms:W3CDTF">2016-03-18T13:48:59Z</dcterms:created>
  <dcterms:modified xsi:type="dcterms:W3CDTF">2019-11-18T15:47:37Z</dcterms:modified>
</cp:coreProperties>
</file>