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9"/>
  </p:notesMasterIdLst>
  <p:handoutMasterIdLst>
    <p:handoutMasterId r:id="rId10"/>
  </p:handoutMasterIdLst>
  <p:sldIdLst>
    <p:sldId id="589" r:id="rId2"/>
    <p:sldId id="605" r:id="rId3"/>
    <p:sldId id="606" r:id="rId4"/>
    <p:sldId id="604" r:id="rId5"/>
    <p:sldId id="608" r:id="rId6"/>
    <p:sldId id="609" r:id="rId7"/>
    <p:sldId id="611" r:id="rId8"/>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00B5E2"/>
    <a:srgbClr val="FEDB00"/>
    <a:srgbClr val="99C221"/>
    <a:srgbClr val="00205B"/>
    <a:srgbClr val="FE5000"/>
    <a:srgbClr val="C5B9AC"/>
    <a:srgbClr val="CB333B"/>
    <a:srgbClr val="968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0299" autoAdjust="0"/>
  </p:normalViewPr>
  <p:slideViewPr>
    <p:cSldViewPr snapToGrid="0">
      <p:cViewPr varScale="1">
        <p:scale>
          <a:sx n="84" d="100"/>
          <a:sy n="84" d="100"/>
        </p:scale>
        <p:origin x="154" y="82"/>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020"/>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xfrm>
            <a:off x="177800" y="1074738"/>
            <a:ext cx="9575800" cy="5386387"/>
          </a:xfrm>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90220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would</a:t>
            </a:r>
            <a:r>
              <a:rPr lang="en-GB" baseline="0" dirty="0" smtClean="0"/>
              <a:t> like </a:t>
            </a:r>
            <a:r>
              <a:rPr lang="en-GB" dirty="0" smtClean="0"/>
              <a:t>to highlight</a:t>
            </a:r>
            <a:r>
              <a:rPr lang="en-GB" baseline="0" dirty="0" smtClean="0"/>
              <a:t> the fact that new topics have been addressed in the 2</a:t>
            </a:r>
            <a:r>
              <a:rPr lang="en-GB" baseline="30000" dirty="0" smtClean="0"/>
              <a:t>nd</a:t>
            </a:r>
            <a:r>
              <a:rPr lang="en-GB" baseline="0" dirty="0" smtClean="0"/>
              <a:t> LCWS with respect to the 1</a:t>
            </a:r>
            <a:r>
              <a:rPr lang="en-GB" baseline="30000" dirty="0" smtClean="0"/>
              <a:t>st</a:t>
            </a:r>
            <a:r>
              <a:rPr lang="en-GB" baseline="0" dirty="0" smtClean="0"/>
              <a:t> LCWS. </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3</a:t>
            </a:fld>
            <a:endParaRPr lang="de-DE"/>
          </a:p>
        </p:txBody>
      </p:sp>
    </p:spTree>
    <p:extLst>
      <p:ext uri="{BB962C8B-B14F-4D97-AF65-F5344CB8AC3E}">
        <p14:creationId xmlns:p14="http://schemas.microsoft.com/office/powerpoint/2010/main" val="230334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6</a:t>
            </a:fld>
            <a:endParaRPr lang="de-DE"/>
          </a:p>
        </p:txBody>
      </p:sp>
    </p:spTree>
    <p:extLst>
      <p:ext uri="{BB962C8B-B14F-4D97-AF65-F5344CB8AC3E}">
        <p14:creationId xmlns:p14="http://schemas.microsoft.com/office/powerpoint/2010/main" val="26645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7</a:t>
            </a:fld>
            <a:endParaRPr lang="de-DE"/>
          </a:p>
        </p:txBody>
      </p:sp>
    </p:spTree>
    <p:extLst>
      <p:ext uri="{BB962C8B-B14F-4D97-AF65-F5344CB8AC3E}">
        <p14:creationId xmlns:p14="http://schemas.microsoft.com/office/powerpoint/2010/main" val="13295009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4.wmf"/><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8093207" y="230589"/>
            <a:ext cx="4098795"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grpSp>
        <p:nvGrpSpPr>
          <p:cNvPr id="5" name="Group 4"/>
          <p:cNvGrpSpPr/>
          <p:nvPr userDrawn="1"/>
        </p:nvGrpSpPr>
        <p:grpSpPr>
          <a:xfrm>
            <a:off x="8097605" y="6145001"/>
            <a:ext cx="3858471"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sz="1108"/>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sz="1108"/>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sz="1108"/>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sz="1108"/>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sz="1108"/>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sz="1108"/>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sz="1108"/>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sz="1108"/>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sz="1108"/>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sz="1108"/>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sz="1108"/>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sz="1108"/>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sz="1108"/>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sz="1108"/>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sz="1108"/>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sz="1108"/>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sz="1108"/>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sz="1108"/>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sz="1108"/>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sz="1108"/>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sz="1108"/>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sz="1108"/>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sz="1108"/>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sz="1108"/>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sz="1108"/>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sz="1108"/>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sz="1108"/>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sz="1108"/>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sz="1108"/>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sz="1108"/>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sz="1108"/>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sz="1108"/>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sz="1108"/>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sz="1108"/>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sz="1108"/>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sz="1108"/>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sz="1108"/>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sz="1108"/>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sz="1108"/>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sz="1108"/>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sz="1108"/>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sz="1108"/>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sz="1108"/>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sz="1108"/>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sz="1108"/>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sz="1108"/>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sz="1108"/>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sz="1108"/>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sz="1108"/>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sz="1108"/>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sz="1108"/>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sz="1108"/>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sz="1108"/>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sz="1108"/>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sz="1108"/>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sz="1108"/>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sz="1108"/>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sz="1108"/>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sz="1108"/>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sz="1108"/>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sz="1108"/>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sz="1108"/>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sz="1108"/>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sz="1108"/>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sz="1108"/>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sz="1108"/>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sz="1108"/>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sz="1108"/>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sz="1108"/>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sz="1108"/>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sz="1108"/>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sz="1108"/>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sz="1108"/>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sz="1108"/>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sz="1108"/>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sz="1108"/>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sz="1108"/>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sz="1108"/>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sz="1108"/>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sz="1108"/>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sz="1108"/>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894" name="Clip" r:id="rId4" imgW="3809524" imgH="2619048" progId="">
                    <p:embed/>
                  </p:oleObj>
                </mc:Choice>
                <mc:Fallback>
                  <p:oleObj name="Clip" r:id="rId4" imgW="3809524" imgH="2619048" progId="">
                    <p:embed/>
                    <p:pic>
                      <p:nvPicPr>
                        <p:cNvPr id="0" name="Object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sz="1108"/>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sz="1108"/>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sz="1108"/>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sz="1108"/>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sz="1108"/>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sz="1108"/>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sz="1108"/>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sz="1108"/>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sz="1108"/>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sz="1108"/>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sz="1108"/>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895" name="Clip" r:id="rId6" imgW="2835360" imgH="1920600" progId="">
                    <p:embed/>
                  </p:oleObj>
                </mc:Choice>
                <mc:Fallback>
                  <p:oleObj name="Clip" r:id="rId6" imgW="2835360" imgH="1920600" progId="">
                    <p:embed/>
                    <p:pic>
                      <p:nvPicPr>
                        <p:cNvPr id="0" name="Object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sz="1108"/>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sz="1108"/>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sz="1108"/>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sz="1108"/>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sz="1108"/>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sz="1108"/>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sz="1108"/>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sz="1108"/>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sz="1108"/>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sz="1108"/>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sz="1108"/>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sz="1108"/>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sz="1108"/>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sz="1108"/>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sz="1108"/>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sz="1108"/>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sz="1108"/>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sz="1108"/>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sz="1108"/>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sz="1108"/>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sz="1108"/>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sz="1108"/>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sz="1108"/>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sz="1108"/>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sz="1108"/>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sz="1108"/>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sz="1108"/>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sz="1108"/>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sz="1108"/>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sz="1108"/>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sz="1108"/>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sz="1108"/>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sz="1108"/>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sz="1108"/>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sz="1108"/>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sz="1108"/>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sz="1108"/>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sz="1108"/>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sz="1108"/>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sz="1108"/>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sz="1108"/>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sz="1108"/>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sz="1108"/>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sz="1108"/>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sz="1108"/>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sz="1108"/>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sz="1108"/>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sz="1108"/>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sz="1108"/>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grpSp>
        <p:pic>
          <p:nvPicPr>
            <p:cNvPr id="34" name="Picture 268"/>
            <p:cNvPicPr>
              <a:picLocks noChangeAspect="1" noChangeArrowheads="1"/>
            </p:cNvPicPr>
            <p:nvPr userDrawn="1"/>
          </p:nvPicPr>
          <p:blipFill>
            <a:blip r:embed="rId8"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sz="1108"/>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sz="1108"/>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sz="1108"/>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sp>
        <p:nvSpPr>
          <p:cNvPr id="247" name="Rectangle 246"/>
          <p:cNvSpPr/>
          <p:nvPr userDrawn="1"/>
        </p:nvSpPr>
        <p:spPr bwMode="auto">
          <a:xfrm>
            <a:off x="10852843" y="6598214"/>
            <a:ext cx="1134139" cy="244549"/>
          </a:xfrm>
          <a:prstGeom prst="rect">
            <a:avLst/>
          </a:prstGeom>
          <a:solidFill>
            <a:srgbClr val="F1F1F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pic>
        <p:nvPicPr>
          <p:cNvPr id="246" name="Picture 11" descr="EUMETSATLogo_hor_noTagline_solid_CMYK UPDATED version.png"/>
          <p:cNvPicPr>
            <a:picLocks noChangeAspect="1"/>
          </p:cNvPicPr>
          <p:nvPr userDrawn="1"/>
        </p:nvPicPr>
        <p:blipFill>
          <a:blip r:embed="rId9" cstate="print"/>
          <a:srcRect/>
          <a:stretch>
            <a:fillRect/>
          </a:stretch>
        </p:blipFill>
        <p:spPr bwMode="auto">
          <a:xfrm>
            <a:off x="8835298" y="553831"/>
            <a:ext cx="2614613" cy="482600"/>
          </a:xfrm>
          <a:prstGeom prst="rect">
            <a:avLst/>
          </a:prstGeom>
          <a:noFill/>
          <a:ln w="9525">
            <a:noFill/>
            <a:miter lim="800000"/>
            <a:headEnd/>
            <a:tailEnd/>
          </a:ln>
        </p:spPr>
      </p:pic>
      <p:pic>
        <p:nvPicPr>
          <p:cNvPr id="248" name="Content Placeholder 3" descr="msg.png"/>
          <p:cNvPicPr>
            <a:picLocks noChangeAspect="1"/>
          </p:cNvPicPr>
          <p:nvPr userDrawn="1"/>
        </p:nvPicPr>
        <p:blipFill>
          <a:blip r:embed="rId10" cstate="print"/>
          <a:srcRect/>
          <a:stretch>
            <a:fillRect/>
          </a:stretch>
        </p:blipFill>
        <p:spPr bwMode="auto">
          <a:xfrm>
            <a:off x="932150" y="5108992"/>
            <a:ext cx="1095942" cy="1106347"/>
          </a:xfrm>
          <a:prstGeom prst="rect">
            <a:avLst/>
          </a:prstGeom>
          <a:noFill/>
          <a:ln w="9525">
            <a:noFill/>
            <a:miter lim="800000"/>
            <a:headEnd/>
            <a:tailEnd/>
          </a:ln>
        </p:spPr>
      </p:pic>
      <p:pic>
        <p:nvPicPr>
          <p:cNvPr id="249" name="Content Placeholder 3" descr="msg.png"/>
          <p:cNvPicPr>
            <a:picLocks noChangeAspect="1"/>
          </p:cNvPicPr>
          <p:nvPr userDrawn="1"/>
        </p:nvPicPr>
        <p:blipFill>
          <a:blip r:embed="rId10" cstate="print"/>
          <a:srcRect/>
          <a:stretch>
            <a:fillRect/>
          </a:stretch>
        </p:blipFill>
        <p:spPr bwMode="auto">
          <a:xfrm>
            <a:off x="1948701" y="5244217"/>
            <a:ext cx="1095942" cy="1106347"/>
          </a:xfrm>
          <a:prstGeom prst="rect">
            <a:avLst/>
          </a:prstGeom>
          <a:noFill/>
          <a:ln w="9525">
            <a:noFill/>
            <a:miter lim="800000"/>
            <a:headEnd/>
            <a:tailEnd/>
          </a:ln>
        </p:spPr>
      </p:pic>
      <p:pic>
        <p:nvPicPr>
          <p:cNvPr id="250" name="Content Placeholder 3" descr="msg.png"/>
          <p:cNvPicPr>
            <a:picLocks noChangeAspect="1"/>
          </p:cNvPicPr>
          <p:nvPr userDrawn="1"/>
        </p:nvPicPr>
        <p:blipFill>
          <a:blip r:embed="rId10" cstate="print"/>
          <a:srcRect/>
          <a:stretch>
            <a:fillRect/>
          </a:stretch>
        </p:blipFill>
        <p:spPr bwMode="auto">
          <a:xfrm>
            <a:off x="2970656" y="4939417"/>
            <a:ext cx="1095942" cy="1106347"/>
          </a:xfrm>
          <a:prstGeom prst="rect">
            <a:avLst/>
          </a:prstGeom>
          <a:noFill/>
          <a:ln w="9525">
            <a:noFill/>
            <a:miter lim="800000"/>
            <a:headEnd/>
            <a:tailEnd/>
          </a:ln>
        </p:spPr>
      </p:pic>
      <p:pic>
        <p:nvPicPr>
          <p:cNvPr id="254" name="Picture 5" descr="jason-big.png"/>
          <p:cNvPicPr>
            <a:picLocks noChangeAspect="1"/>
          </p:cNvPicPr>
          <p:nvPr userDrawn="1"/>
        </p:nvPicPr>
        <p:blipFill>
          <a:blip r:embed="rId11" cstate="print"/>
          <a:srcRect/>
          <a:stretch>
            <a:fillRect/>
          </a:stretch>
        </p:blipFill>
        <p:spPr bwMode="auto">
          <a:xfrm rot="445958">
            <a:off x="2919287" y="3156926"/>
            <a:ext cx="1191409" cy="850181"/>
          </a:xfrm>
          <a:prstGeom prst="rect">
            <a:avLst/>
          </a:prstGeom>
          <a:noFill/>
          <a:ln w="9525">
            <a:noFill/>
            <a:miter lim="800000"/>
            <a:headEnd/>
            <a:tailEnd/>
          </a:ln>
        </p:spPr>
      </p:pic>
      <p:sp>
        <p:nvSpPr>
          <p:cNvPr id="2" name="Oval 1"/>
          <p:cNvSpPr/>
          <p:nvPr userDrawn="1"/>
        </p:nvSpPr>
        <p:spPr bwMode="auto">
          <a:xfrm>
            <a:off x="2314237" y="1608858"/>
            <a:ext cx="1558951" cy="1558951"/>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2" name="Picture 6" descr="metop.png"/>
          <p:cNvPicPr>
            <a:picLocks noChangeAspect="1"/>
          </p:cNvPicPr>
          <p:nvPr userDrawn="1"/>
        </p:nvPicPr>
        <p:blipFill>
          <a:blip r:embed="rId12" cstate="print"/>
          <a:srcRect/>
          <a:stretch>
            <a:fillRect/>
          </a:stretch>
        </p:blipFill>
        <p:spPr bwMode="auto">
          <a:xfrm rot="20313837">
            <a:off x="2737293" y="1966704"/>
            <a:ext cx="968240" cy="727054"/>
          </a:xfrm>
          <a:prstGeom prst="rect">
            <a:avLst/>
          </a:prstGeom>
          <a:noFill/>
          <a:ln w="9525">
            <a:noFill/>
            <a:miter lim="800000"/>
            <a:headEnd/>
            <a:tailEnd/>
          </a:ln>
        </p:spPr>
      </p:pic>
      <p:sp>
        <p:nvSpPr>
          <p:cNvPr id="258" name="Oval 257"/>
          <p:cNvSpPr/>
          <p:nvPr userDrawn="1"/>
        </p:nvSpPr>
        <p:spPr bwMode="auto">
          <a:xfrm>
            <a:off x="160257" y="447025"/>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3" name="Picture 6" descr="metop.png"/>
          <p:cNvPicPr>
            <a:picLocks noChangeAspect="1"/>
          </p:cNvPicPr>
          <p:nvPr userDrawn="1"/>
        </p:nvPicPr>
        <p:blipFill>
          <a:blip r:embed="rId12" cstate="print"/>
          <a:srcRect/>
          <a:stretch>
            <a:fillRect/>
          </a:stretch>
        </p:blipFill>
        <p:spPr bwMode="auto">
          <a:xfrm rot="20313837">
            <a:off x="1270996" y="3937937"/>
            <a:ext cx="1768882" cy="1328258"/>
          </a:xfrm>
          <a:prstGeom prst="rect">
            <a:avLst/>
          </a:prstGeom>
          <a:noFill/>
          <a:ln w="9525">
            <a:noFill/>
            <a:miter lim="800000"/>
            <a:headEnd/>
            <a:tailEnd/>
          </a:ln>
        </p:spPr>
      </p:pic>
      <p:pic>
        <p:nvPicPr>
          <p:cNvPr id="256" name="Picture 255" descr="sentinel3.png"/>
          <p:cNvPicPr>
            <a:picLocks noChangeAspect="1"/>
          </p:cNvPicPr>
          <p:nvPr userDrawn="1"/>
        </p:nvPicPr>
        <p:blipFill rotWithShape="1">
          <a:blip r:embed="rId13" cstate="print"/>
          <a:srcRect l="5998" t="2705" r="25074"/>
          <a:stretch/>
        </p:blipFill>
        <p:spPr>
          <a:xfrm>
            <a:off x="667857" y="1145124"/>
            <a:ext cx="843209" cy="669798"/>
          </a:xfrm>
          <a:prstGeom prst="rect">
            <a:avLst/>
          </a:prstGeom>
        </p:spPr>
      </p:pic>
      <p:sp>
        <p:nvSpPr>
          <p:cNvPr id="259" name="Oval 258"/>
          <p:cNvSpPr/>
          <p:nvPr userDrawn="1"/>
        </p:nvSpPr>
        <p:spPr bwMode="auto">
          <a:xfrm>
            <a:off x="228845" y="2573024"/>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7" name="Picture 256" descr="sentinel3.png"/>
          <p:cNvPicPr>
            <a:picLocks noChangeAspect="1"/>
          </p:cNvPicPr>
          <p:nvPr userDrawn="1"/>
        </p:nvPicPr>
        <p:blipFill rotWithShape="1">
          <a:blip r:embed="rId13" cstate="print"/>
          <a:srcRect l="5998" t="2705" r="25074"/>
          <a:stretch/>
        </p:blipFill>
        <p:spPr>
          <a:xfrm>
            <a:off x="523299" y="3178572"/>
            <a:ext cx="1409372" cy="1119526"/>
          </a:xfrm>
          <a:prstGeom prst="rect">
            <a:avLst/>
          </a:prstGeom>
        </p:spPr>
      </p:pic>
      <p:sp>
        <p:nvSpPr>
          <p:cNvPr id="260" name="Oval 259"/>
          <p:cNvSpPr/>
          <p:nvPr userDrawn="1"/>
        </p:nvSpPr>
        <p:spPr bwMode="auto">
          <a:xfrm>
            <a:off x="3697435" y="1918079"/>
            <a:ext cx="1558951" cy="1558951"/>
          </a:xfrm>
          <a:prstGeom prst="ellipse">
            <a:avLst/>
          </a:prstGeom>
          <a:gradFill flip="none" rotWithShape="1">
            <a:gsLst>
              <a:gs pos="57000">
                <a:schemeClr val="bg1">
                  <a:alpha val="0"/>
                </a:schemeClr>
              </a:gs>
              <a:gs pos="0">
                <a:schemeClr val="accent2">
                  <a:lumMod val="75000"/>
                  <a:alpha val="48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5" name="Picture 5" descr="jason-big.png"/>
          <p:cNvPicPr>
            <a:picLocks noChangeAspect="1"/>
          </p:cNvPicPr>
          <p:nvPr userDrawn="1"/>
        </p:nvPicPr>
        <p:blipFill>
          <a:blip r:embed="rId11" cstate="print"/>
          <a:srcRect/>
          <a:stretch>
            <a:fillRect/>
          </a:stretch>
        </p:blipFill>
        <p:spPr bwMode="auto">
          <a:xfrm rot="445958">
            <a:off x="4079004" y="2466463"/>
            <a:ext cx="795814" cy="567887"/>
          </a:xfrm>
          <a:prstGeom prst="rect">
            <a:avLst/>
          </a:prstGeom>
          <a:noFill/>
          <a:ln w="9525">
            <a:noFill/>
            <a:miter lim="800000"/>
            <a:headEnd/>
            <a:tailEnd/>
          </a:ln>
        </p:spPr>
      </p:pic>
      <p:sp>
        <p:nvSpPr>
          <p:cNvPr id="261" name="Oval 260"/>
          <p:cNvSpPr/>
          <p:nvPr userDrawn="1"/>
        </p:nvSpPr>
        <p:spPr bwMode="auto">
          <a:xfrm>
            <a:off x="5546139" y="3626136"/>
            <a:ext cx="1558951" cy="1558951"/>
          </a:xfrm>
          <a:prstGeom prst="ellipse">
            <a:avLst/>
          </a:prstGeom>
          <a:gradFill flip="none" rotWithShape="1">
            <a:gsLst>
              <a:gs pos="57000">
                <a:schemeClr val="bg1">
                  <a:alpha val="0"/>
                </a:schemeClr>
              </a:gs>
              <a:gs pos="0">
                <a:srgbClr val="00B5E2">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1" name="Content Placeholder 3" descr="msg.png"/>
          <p:cNvPicPr>
            <a:picLocks noChangeAspect="1"/>
          </p:cNvPicPr>
          <p:nvPr userDrawn="1"/>
        </p:nvPicPr>
        <p:blipFill>
          <a:blip r:embed="rId10" cstate="print"/>
          <a:srcRect/>
          <a:stretch>
            <a:fillRect/>
          </a:stretch>
        </p:blipFill>
        <p:spPr bwMode="auto">
          <a:xfrm rot="19090163">
            <a:off x="5949465" y="4025891"/>
            <a:ext cx="752301" cy="759443"/>
          </a:xfrm>
          <a:prstGeom prst="rect">
            <a:avLst/>
          </a:prstGeom>
          <a:noFill/>
          <a:ln w="9525">
            <a:noFill/>
            <a:miter lim="800000"/>
            <a:headEnd/>
            <a:tailEnd/>
          </a:ln>
        </p:spPr>
      </p:pic>
      <p:sp>
        <p:nvSpPr>
          <p:cNvPr id="265" name="Oval 264"/>
          <p:cNvSpPr/>
          <p:nvPr userDrawn="1"/>
        </p:nvSpPr>
        <p:spPr bwMode="auto">
          <a:xfrm>
            <a:off x="427125" y="1786399"/>
            <a:ext cx="1558951" cy="1417228"/>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66" name="Picture 6" descr="metop.png"/>
          <p:cNvPicPr>
            <a:picLocks noChangeAspect="1"/>
          </p:cNvPicPr>
          <p:nvPr userDrawn="1"/>
        </p:nvPicPr>
        <p:blipFill>
          <a:blip r:embed="rId12" cstate="print"/>
          <a:srcRect/>
          <a:stretch>
            <a:fillRect/>
          </a:stretch>
        </p:blipFill>
        <p:spPr bwMode="auto">
          <a:xfrm rot="20313837">
            <a:off x="729832" y="1901522"/>
            <a:ext cx="1280557" cy="961574"/>
          </a:xfrm>
          <a:prstGeom prst="rect">
            <a:avLst/>
          </a:prstGeom>
          <a:noFill/>
          <a:ln w="9525">
            <a:noFill/>
            <a:miter lim="800000"/>
            <a:headEnd/>
            <a:tailEnd/>
          </a:ln>
        </p:spPr>
      </p:pic>
      <p:sp>
        <p:nvSpPr>
          <p:cNvPr id="262" name="Rectangle 261"/>
          <p:cNvSpPr/>
          <p:nvPr userDrawn="1"/>
        </p:nvSpPr>
        <p:spPr bwMode="auto">
          <a:xfrm>
            <a:off x="228845" y="6598213"/>
            <a:ext cx="353547" cy="244549"/>
          </a:xfrm>
          <a:prstGeom prst="rect">
            <a:avLst/>
          </a:prstGeom>
          <a:solidFill>
            <a:srgbClr val="F2F2F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907"/>
          </a:xfrm>
        </p:spPr>
        <p:txBody>
          <a:bodyPr/>
          <a:lstStyle>
            <a:lvl1pPr marL="221544">
              <a:defRPr/>
            </a:lvl1pPr>
          </a:lstStyle>
          <a:p>
            <a:r>
              <a:rPr lang="en-US" smtClean="0"/>
              <a:t>Click to edit Master title style</a:t>
            </a:r>
            <a:endParaRPr lang="en-GB" dirty="0"/>
          </a:p>
        </p:txBody>
      </p:sp>
      <p:sp>
        <p:nvSpPr>
          <p:cNvPr id="3" name="Content Placeholder 2"/>
          <p:cNvSpPr>
            <a:spLocks noGrp="1"/>
          </p:cNvSpPr>
          <p:nvPr>
            <p:ph idx="1"/>
          </p:nvPr>
        </p:nvSpPr>
        <p:spPr>
          <a:xfrm>
            <a:off x="328248" y="1237127"/>
            <a:ext cx="11627339" cy="5262675"/>
          </a:xfrm>
        </p:spPr>
        <p:txBody>
          <a:bodyPr>
            <a:normAutofit/>
          </a:bodyPr>
          <a:lstStyle>
            <a:lvl1pPr marL="310162" indent="-310162">
              <a:spcBef>
                <a:spcPts val="0"/>
              </a:spcBef>
              <a:defRPr/>
            </a:lvl1pPr>
            <a:lvl2pPr>
              <a:defRPr/>
            </a:lvl2pPr>
            <a:lvl3pPr>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5000"/>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2" y="4"/>
            <a:ext cx="12191998" cy="10081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29700" name="Rectangle 58"/>
          <p:cNvSpPr>
            <a:spLocks noGrp="1" noChangeArrowheads="1"/>
          </p:cNvSpPr>
          <p:nvPr>
            <p:ph type="body" idx="1"/>
          </p:nvPr>
        </p:nvSpPr>
        <p:spPr bwMode="auto">
          <a:xfrm>
            <a:off x="328248" y="1290111"/>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61" title="[DM_E_CONFID]"/>
          <p:cNvSpPr>
            <a:spLocks noChangeArrowheads="1"/>
          </p:cNvSpPr>
          <p:nvPr userDrawn="1"/>
        </p:nvSpPr>
        <p:spPr bwMode="auto">
          <a:xfrm>
            <a:off x="4736126" y="6649210"/>
            <a:ext cx="3113648" cy="151580"/>
          </a:xfrm>
          <a:prstGeom prst="rect">
            <a:avLst/>
          </a:prstGeom>
          <a:noFill/>
          <a:ln w="9525">
            <a:noFill/>
            <a:miter lim="800000"/>
            <a:headEnd/>
            <a:tailEnd/>
          </a:ln>
        </p:spPr>
        <p:txBody>
          <a:bodyPr wrap="square" lIns="0" tIns="0" rIns="0" bIns="0">
            <a:spAutoFit/>
          </a:bodyPr>
          <a:lstStyle/>
          <a:p>
            <a:pPr algn="ctr" eaLnBrk="0" hangingPunct="0">
              <a:defRPr/>
            </a:pPr>
            <a:endParaRPr lang="de-DE" sz="985" b="0" baseline="0" dirty="0">
              <a:solidFill>
                <a:srgbClr val="00B5E2"/>
              </a:solidFill>
              <a:latin typeface="Arial" pitchFamily="34" charset="0"/>
              <a:cs typeface="Arial" pitchFamily="34" charset="0"/>
            </a:endParaRPr>
          </a:p>
        </p:txBody>
      </p:sp>
      <p:sp>
        <p:nvSpPr>
          <p:cNvPr id="13" name="Rectangle 61" title="[DM_E_DOC_NO], v[DM_E_VER_NO], [DM_E_ISS_DATE]"/>
          <p:cNvSpPr>
            <a:spLocks noChangeArrowheads="1"/>
          </p:cNvSpPr>
          <p:nvPr userDrawn="1"/>
        </p:nvSpPr>
        <p:spPr bwMode="auto">
          <a:xfrm>
            <a:off x="665872" y="6649210"/>
            <a:ext cx="3395003" cy="151580"/>
          </a:xfrm>
          <a:prstGeom prst="rect">
            <a:avLst/>
          </a:prstGeom>
          <a:noFill/>
          <a:ln w="9525">
            <a:noFill/>
            <a:miter lim="800000"/>
            <a:headEnd/>
            <a:tailEnd/>
          </a:ln>
        </p:spPr>
        <p:txBody>
          <a:bodyPr wrap="square" lIns="0" tIns="0" rIns="0" bIns="0">
            <a:spAutoFit/>
          </a:bodyPr>
          <a:lstStyle/>
          <a:p>
            <a:pPr eaLnBrk="0" hangingPunct="0">
              <a:defRPr/>
            </a:pPr>
            <a:r>
              <a:rPr lang="en-US" sz="985" b="0" baseline="0" smtClean="0">
                <a:solidFill>
                  <a:srgbClr val="00B5E2"/>
                </a:solidFill>
                <a:latin typeface="Arial" pitchFamily="34" charset="0"/>
                <a:cs typeface="Arial" pitchFamily="34" charset="0"/>
              </a:rPr>
              <a:t>EUM/RSP/VWG/19/1148428, v1 Draft, 6 December 2019</a:t>
            </a:r>
            <a:endParaRPr lang="de-DE" sz="985" b="0" baseline="0" dirty="0">
              <a:solidFill>
                <a:srgbClr val="00B5E2"/>
              </a:solidFill>
              <a:latin typeface="Arial" pitchFamily="34" charset="0"/>
              <a:cs typeface="Arial" pitchFamily="34" charset="0"/>
            </a:endParaRPr>
          </a:p>
        </p:txBody>
      </p:sp>
      <p:sp>
        <p:nvSpPr>
          <p:cNvPr id="2" name="Rectangle 1"/>
          <p:cNvSpPr/>
          <p:nvPr userDrawn="1"/>
        </p:nvSpPr>
        <p:spPr>
          <a:xfrm>
            <a:off x="218080" y="6593586"/>
            <a:ext cx="359394" cy="262829"/>
          </a:xfrm>
          <a:prstGeom prst="rect">
            <a:avLst/>
          </a:prstGeom>
        </p:spPr>
        <p:txBody>
          <a:bodyPr wrap="none">
            <a:spAutoFit/>
          </a:bodyPr>
          <a:lstStyle/>
          <a:p>
            <a:fld id="{FF9CC606-8418-49EA-9DB7-3FFD72983DD3}" type="slidenum">
              <a:rPr lang="de-DE" sz="1108" b="0" smtClean="0">
                <a:solidFill>
                  <a:srgbClr val="00B5E2"/>
                </a:solidFill>
                <a:latin typeface="Arial" pitchFamily="34" charset="0"/>
                <a:cs typeface="Arial" pitchFamily="34" charset="0"/>
              </a:rPr>
              <a:pPr/>
              <a:t>‹#›</a:t>
            </a:fld>
            <a:endParaRPr lang="en-GB" sz="1108" dirty="0"/>
          </a:p>
        </p:txBody>
      </p:sp>
      <p:pic>
        <p:nvPicPr>
          <p:cNvPr id="8" name="Picture 6"/>
          <p:cNvPicPr>
            <a:picLocks noChangeAspect="1" noChangeArrowheads="1"/>
          </p:cNvPicPr>
          <p:nvPr userDrawn="1"/>
        </p:nvPicPr>
        <p:blipFill>
          <a:blip r:embed="rId5" cstate="print"/>
          <a:srcRect/>
          <a:stretch>
            <a:fillRect/>
          </a:stretch>
        </p:blipFill>
        <p:spPr bwMode="auto">
          <a:xfrm>
            <a:off x="11147550" y="6650388"/>
            <a:ext cx="808037"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670" r:id="rId1"/>
    <p:sldLayoutId id="2147487664" r:id="rId2"/>
  </p:sldLayoutIdLst>
  <p:transition/>
  <p:timing>
    <p:tnLst>
      <p:par>
        <p:cTn id="1" dur="indefinite" restart="never" nodeType="tmRoot"/>
      </p:par>
    </p:tnLst>
  </p:timing>
  <p:txStyles>
    <p:titleStyle>
      <a:lvl1pPr marL="220791" algn="l" rtl="0" eaLnBrk="1" fontAlgn="base" hangingPunct="1">
        <a:spcBef>
          <a:spcPct val="0"/>
        </a:spcBef>
        <a:spcAft>
          <a:spcPct val="0"/>
        </a:spcAft>
        <a:defRPr sz="3446" b="1">
          <a:solidFill>
            <a:schemeClr val="bg1"/>
          </a:solidFill>
          <a:latin typeface="Arial"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sics.atmos.umd.edu/bin/view/Development/2017110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6251116" y="2681207"/>
            <a:ext cx="5799015" cy="1906291"/>
          </a:xfrm>
          <a:prstGeom prst="rect">
            <a:avLst/>
          </a:prstGeom>
        </p:spPr>
        <p:txBody>
          <a:bodyPr anchor="t"/>
          <a:lstStyle>
            <a:lvl1pPr marL="0" indent="0" algn="r">
              <a:lnSpc>
                <a:spcPts val="3400"/>
              </a:lnSpc>
              <a:buNone/>
              <a:defRPr sz="2400" b="0" cap="none" baseline="0">
                <a:solidFill>
                  <a:srgbClr val="00205B"/>
                </a:solidFill>
              </a:defRPr>
            </a:lvl1pPr>
          </a:lstStyle>
          <a:p>
            <a:pPr lvl="0">
              <a:spcBef>
                <a:spcPct val="20000"/>
              </a:spcBef>
              <a:defRPr/>
            </a:pPr>
            <a:r>
              <a:rPr lang="en-US" sz="2000" kern="0" dirty="0" smtClean="0">
                <a:solidFill>
                  <a:schemeClr val="bg1"/>
                </a:solidFill>
                <a:latin typeface="Arial" pitchFamily="34" charset="0"/>
                <a:cs typeface="Arial" pitchFamily="34" charset="0"/>
              </a:rPr>
              <a:t>Preparation of LCWS 3 – 10.12.2019</a:t>
            </a:r>
          </a:p>
          <a:p>
            <a:pPr lvl="0">
              <a:spcBef>
                <a:spcPct val="20000"/>
              </a:spcBef>
              <a:defRPr/>
            </a:pPr>
            <a:r>
              <a:rPr lang="en-US" sz="2000" kern="0" dirty="0" smtClean="0">
                <a:solidFill>
                  <a:schemeClr val="bg1"/>
                </a:solidFill>
                <a:latin typeface="Arial" pitchFamily="34" charset="0"/>
                <a:cs typeface="Arial" pitchFamily="34" charset="0"/>
              </a:rPr>
              <a:t>S. Wagner</a:t>
            </a:r>
            <a:endParaRPr lang="en-GB" sz="2000" kern="0" dirty="0">
              <a:solidFill>
                <a:schemeClr val="bg1"/>
              </a:solidFill>
              <a:latin typeface="Arial" pitchFamily="34" charset="0"/>
              <a:cs typeface="Arial" pitchFamily="34" charset="0"/>
            </a:endParaRPr>
          </a:p>
        </p:txBody>
      </p:sp>
      <p:sp>
        <p:nvSpPr>
          <p:cNvPr id="3" name="TextBox 2" title="[DM_DOCNAME]"/>
          <p:cNvSpPr txBox="1"/>
          <p:nvPr/>
        </p:nvSpPr>
        <p:spPr>
          <a:xfrm>
            <a:off x="3159138" y="1491607"/>
            <a:ext cx="8755200" cy="1050115"/>
          </a:xfrm>
          <a:prstGeom prst="rect">
            <a:avLst/>
          </a:prstGeom>
          <a:noFill/>
        </p:spPr>
        <p:txBody>
          <a:bodyPr wrap="square" rtlCol="0" anchor="b" anchorCtr="0">
            <a:noAutofit/>
          </a:bodyPr>
          <a:lstStyle/>
          <a:p>
            <a:pPr algn="r">
              <a:defRPr/>
            </a:pPr>
            <a:r>
              <a:rPr lang="en-GB" sz="2800" kern="0" dirty="0" smtClean="0">
                <a:latin typeface="Arial" panose="020B0604020202020204" pitchFamily="34" charset="0"/>
                <a:cs typeface="Arial" panose="020B0604020202020204" pitchFamily="34" charset="0"/>
              </a:rPr>
              <a:t>Summary of the Lunar Calibration Workshop</a:t>
            </a:r>
          </a:p>
          <a:p>
            <a:pPr algn="r">
              <a:defRPr/>
            </a:pPr>
            <a:r>
              <a:rPr lang="en-GB" sz="2800" kern="0" dirty="0" smtClean="0">
                <a:latin typeface="Arial" panose="020B0604020202020204" pitchFamily="34" charset="0"/>
                <a:cs typeface="Arial" panose="020B0604020202020204" pitchFamily="34" charset="0"/>
              </a:rPr>
              <a:t>Xi’an 2017</a:t>
            </a:r>
            <a:endParaRPr lang="en-GB" sz="2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a:t>
            </a:r>
            <a:r>
              <a:rPr lang="en-GB" baseline="30000" dirty="0" smtClean="0"/>
              <a:t>nd</a:t>
            </a:r>
            <a:r>
              <a:rPr lang="en-GB" dirty="0" smtClean="0"/>
              <a:t> Joint GSICS/IVOS Lunar Calibration Workshop</a:t>
            </a:r>
            <a:endParaRPr lang="en-GB" dirty="0"/>
          </a:p>
        </p:txBody>
      </p:sp>
      <p:sp>
        <p:nvSpPr>
          <p:cNvPr id="4" name="Rectangle 3"/>
          <p:cNvSpPr>
            <a:spLocks noChangeArrowheads="1"/>
          </p:cNvSpPr>
          <p:nvPr/>
        </p:nvSpPr>
        <p:spPr bwMode="auto">
          <a:xfrm>
            <a:off x="1281334" y="1096449"/>
            <a:ext cx="9585789" cy="2015936"/>
          </a:xfrm>
          <a:prstGeom prst="rect">
            <a:avLst/>
          </a:prstGeom>
          <a:solidFill>
            <a:schemeClr val="bg1"/>
          </a:solidFill>
          <a:ln w="9525">
            <a:noFill/>
            <a:miter lim="800000"/>
            <a:headEnd/>
            <a:tailEnd/>
          </a:ln>
        </p:spPr>
        <p:txBody>
          <a:bodyPr wrap="square">
            <a:spAutoFit/>
          </a:bodyPr>
          <a:ls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a:lstStyle>
          <a:p>
            <a:pPr marL="433387" lvl="1" indent="-342900">
              <a:spcAft>
                <a:spcPts val="1200"/>
              </a:spcAft>
              <a:buFont typeface="Arial" panose="020B0604020202020204" pitchFamily="34" charset="0"/>
              <a:buChar char="•"/>
            </a:pPr>
            <a:r>
              <a:rPr lang="en-GB" sz="2200" dirty="0">
                <a:solidFill>
                  <a:schemeClr val="accent4">
                    <a:lumMod val="75000"/>
                    <a:lumOff val="25000"/>
                  </a:schemeClr>
                </a:solidFill>
                <a:latin typeface="Calibri" pitchFamily="34" charset="0"/>
                <a:cs typeface="Calibri" pitchFamily="34" charset="0"/>
                <a:sym typeface="Symbol" pitchFamily="18" charset="2"/>
              </a:rPr>
              <a:t>Second workshop after the meeting organised in 2014 at EUMETSAT</a:t>
            </a:r>
          </a:p>
          <a:p>
            <a:pPr marL="446088" lvl="1" indent="-355600">
              <a:lnSpc>
                <a:spcPts val="3000"/>
              </a:lnSpc>
              <a:spcAft>
                <a:spcPts val="0"/>
              </a:spcAft>
              <a:buFont typeface="Arial" panose="020B0604020202020204" pitchFamily="34" charset="0"/>
              <a:buChar char="•"/>
            </a:pPr>
            <a:r>
              <a:rPr lang="en-GB" sz="2200" dirty="0">
                <a:solidFill>
                  <a:schemeClr val="accent4">
                    <a:lumMod val="75000"/>
                    <a:lumOff val="25000"/>
                  </a:schemeClr>
                </a:solidFill>
                <a:latin typeface="Calibri" pitchFamily="34" charset="0"/>
                <a:cs typeface="Calibri" pitchFamily="34" charset="0"/>
                <a:sym typeface="Symbol" pitchFamily="18" charset="2"/>
              </a:rPr>
              <a:t>Organisation: CMA and Xi’an Institute of Optics and Precision Mechanics,  in</a:t>
            </a:r>
          </a:p>
          <a:p>
            <a:pPr marL="88900" lvl="1" indent="1792288">
              <a:lnSpc>
                <a:spcPts val="3000"/>
              </a:lnSpc>
              <a:spcAft>
                <a:spcPts val="1200"/>
              </a:spcAft>
            </a:pPr>
            <a:r>
              <a:rPr lang="en-GB" sz="2200" dirty="0">
                <a:solidFill>
                  <a:schemeClr val="accent4">
                    <a:lumMod val="75000"/>
                    <a:lumOff val="25000"/>
                  </a:schemeClr>
                </a:solidFill>
                <a:latin typeface="Calibri" pitchFamily="34" charset="0"/>
                <a:cs typeface="Calibri" pitchFamily="34" charset="0"/>
                <a:sym typeface="Symbol" pitchFamily="18" charset="2"/>
              </a:rPr>
              <a:t> partnership with EUMETSAT, USGS, NOAA and NASA</a:t>
            </a:r>
          </a:p>
          <a:p>
            <a:pPr marL="433388" lvl="1" indent="-342900">
              <a:lnSpc>
                <a:spcPct val="150000"/>
              </a:lnSpc>
              <a:buFont typeface="Arial" panose="020B0604020202020204" pitchFamily="34" charset="0"/>
              <a:buChar char="•"/>
            </a:pPr>
            <a:r>
              <a:rPr lang="en-US" sz="2200" dirty="0">
                <a:solidFill>
                  <a:schemeClr val="accent4">
                    <a:lumMod val="75000"/>
                    <a:lumOff val="25000"/>
                  </a:schemeClr>
                </a:solidFill>
                <a:latin typeface="Calibri" pitchFamily="34" charset="0"/>
                <a:cs typeface="Calibri" pitchFamily="34" charset="0"/>
                <a:sym typeface="Symbol" pitchFamily="18" charset="2"/>
              </a:rPr>
              <a:t>Venue: Xi’an (China) 13-16 November 2017</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9052" y="3156850"/>
            <a:ext cx="2348346" cy="3429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455" y="3156850"/>
            <a:ext cx="2286000" cy="3429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0744" y="3156850"/>
            <a:ext cx="2286000" cy="3429000"/>
          </a:xfrm>
          <a:prstGeom prst="rect">
            <a:avLst/>
          </a:prstGeom>
        </p:spPr>
      </p:pic>
    </p:spTree>
    <p:extLst>
      <p:ext uri="{BB962C8B-B14F-4D97-AF65-F5344CB8AC3E}">
        <p14:creationId xmlns:p14="http://schemas.microsoft.com/office/powerpoint/2010/main" val="11283399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a:t>
            </a:r>
            <a:r>
              <a:rPr lang="en-GB" baseline="30000" dirty="0" smtClean="0"/>
              <a:t>nd</a:t>
            </a:r>
            <a:r>
              <a:rPr lang="en-GB" dirty="0" smtClean="0"/>
              <a:t> Joint GSICS/IVOS Lunar Calibration Workshop</a:t>
            </a:r>
            <a:endParaRPr lang="en-GB" dirty="0"/>
          </a:p>
        </p:txBody>
      </p:sp>
      <p:sp>
        <p:nvSpPr>
          <p:cNvPr id="4" name="Rectangle 3"/>
          <p:cNvSpPr>
            <a:spLocks noChangeArrowheads="1"/>
          </p:cNvSpPr>
          <p:nvPr/>
        </p:nvSpPr>
        <p:spPr bwMode="auto">
          <a:xfrm>
            <a:off x="1303106" y="1183853"/>
            <a:ext cx="9585789" cy="5678478"/>
          </a:xfrm>
          <a:prstGeom prst="rect">
            <a:avLst/>
          </a:prstGeom>
          <a:solidFill>
            <a:schemeClr val="bg1"/>
          </a:solidFill>
          <a:ln w="9525">
            <a:noFill/>
            <a:miter lim="800000"/>
            <a:headEnd/>
            <a:tailEnd/>
          </a:ln>
        </p:spPr>
        <p:txBody>
          <a:bodyPr wrap="square">
            <a:spAutoFit/>
          </a:bodyPr>
          <a:ls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a:lstStyle>
          <a:p>
            <a:pPr marL="357188" lvl="1" indent="-266700">
              <a:lnSpc>
                <a:spcPct val="150000"/>
              </a:lnSpc>
            </a:pPr>
            <a:r>
              <a:rPr lang="en-US" sz="2200" dirty="0">
                <a:solidFill>
                  <a:schemeClr val="accent4">
                    <a:lumMod val="75000"/>
                    <a:lumOff val="25000"/>
                  </a:schemeClr>
                </a:solidFill>
                <a:latin typeface="Calibri" pitchFamily="34" charset="0"/>
                <a:cs typeface="Calibri" pitchFamily="34" charset="0"/>
                <a:sym typeface="Symbol" pitchFamily="18" charset="2"/>
              </a:rPr>
              <a:t>Objectives</a:t>
            </a:r>
          </a:p>
          <a:p>
            <a:pPr marL="547688" lvl="1" indent="-457200">
              <a:lnSpc>
                <a:spcPct val="150000"/>
              </a:lnSpc>
              <a:buFont typeface="+mj-lt"/>
              <a:buAutoNum type="arabicPeriod"/>
            </a:pPr>
            <a:r>
              <a:rPr lang="en-US" sz="2200" dirty="0">
                <a:solidFill>
                  <a:schemeClr val="accent4">
                    <a:lumMod val="75000"/>
                    <a:lumOff val="25000"/>
                  </a:schemeClr>
                </a:solidFill>
                <a:latin typeface="Calibri" pitchFamily="34" charset="0"/>
                <a:cs typeface="Calibri" pitchFamily="34" charset="0"/>
              </a:rPr>
              <a:t>To share knowledge and expertise on the latest dedicated ground-based lunar observation campaigns, and space-based lunar datasets</a:t>
            </a:r>
            <a:r>
              <a:rPr lang="en-US" sz="2000" dirty="0">
                <a:solidFill>
                  <a:schemeClr val="accent4">
                    <a:lumMod val="75000"/>
                    <a:lumOff val="25000"/>
                  </a:schemeClr>
                </a:solidFill>
                <a:latin typeface="Calibri" pitchFamily="34" charset="0"/>
                <a:cs typeface="Calibri" pitchFamily="34" charset="0"/>
              </a:rPr>
              <a:t> </a:t>
            </a:r>
            <a:r>
              <a:rPr lang="en-US" sz="2000" dirty="0">
                <a:solidFill>
                  <a:srgbClr val="FF0000"/>
                </a:solidFill>
                <a:latin typeface="Calibri" pitchFamily="34" charset="0"/>
                <a:cs typeface="Calibri" pitchFamily="34" charset="0"/>
                <a:sym typeface="Wingdings" panose="05000000000000000000" pitchFamily="2" charset="2"/>
              </a:rPr>
              <a:t> </a:t>
            </a:r>
            <a:r>
              <a:rPr lang="en-US" sz="2000" dirty="0" smtClean="0">
                <a:solidFill>
                  <a:srgbClr val="FF0000"/>
                </a:solidFill>
                <a:latin typeface="Calibri" pitchFamily="34" charset="0"/>
                <a:cs typeface="Calibri" pitchFamily="34" charset="0"/>
                <a:sym typeface="Wingdings" panose="05000000000000000000" pitchFamily="2" charset="2"/>
              </a:rPr>
              <a:t>NEW</a:t>
            </a:r>
            <a:endParaRPr lang="en-US" sz="1000" dirty="0">
              <a:solidFill>
                <a:schemeClr val="accent4">
                  <a:lumMod val="75000"/>
                  <a:lumOff val="25000"/>
                </a:schemeClr>
              </a:solidFill>
              <a:latin typeface="Calibri" pitchFamily="34" charset="0"/>
              <a:cs typeface="Calibri" pitchFamily="34" charset="0"/>
            </a:endParaRPr>
          </a:p>
          <a:p>
            <a:pPr marL="547688" lvl="1" indent="-457200">
              <a:lnSpc>
                <a:spcPct val="150000"/>
              </a:lnSpc>
              <a:buFont typeface="+mj-lt"/>
              <a:buAutoNum type="arabicPeriod"/>
            </a:pPr>
            <a:r>
              <a:rPr lang="en-US" sz="2200" dirty="0">
                <a:solidFill>
                  <a:schemeClr val="accent4">
                    <a:lumMod val="75000"/>
                    <a:lumOff val="25000"/>
                  </a:schemeClr>
                </a:solidFill>
                <a:latin typeface="Calibri" pitchFamily="34" charset="0"/>
                <a:cs typeface="Calibri" pitchFamily="34" charset="0"/>
              </a:rPr>
              <a:t>To share knowledge and expertise in the preparation of lunar irradiance measurements from observations by the instruments to be monitored </a:t>
            </a:r>
            <a:r>
              <a:rPr lang="en-US" sz="2000" dirty="0">
                <a:solidFill>
                  <a:srgbClr val="00B050"/>
                </a:solidFill>
                <a:latin typeface="Calibri" pitchFamily="34" charset="0"/>
                <a:cs typeface="Calibri" pitchFamily="34" charset="0"/>
                <a:sym typeface="Wingdings" panose="05000000000000000000" pitchFamily="2" charset="2"/>
              </a:rPr>
              <a:t> </a:t>
            </a:r>
            <a:r>
              <a:rPr lang="en-US" sz="2200" dirty="0">
                <a:solidFill>
                  <a:srgbClr val="00B050"/>
                </a:solidFill>
                <a:latin typeface="Calibri" pitchFamily="34" charset="0"/>
                <a:cs typeface="Calibri" pitchFamily="34" charset="0"/>
                <a:sym typeface="Wingdings" panose="05000000000000000000" pitchFamily="2" charset="2"/>
              </a:rPr>
              <a:t>Initiated at </a:t>
            </a:r>
            <a:r>
              <a:rPr lang="en-US" sz="2200" dirty="0" smtClean="0">
                <a:solidFill>
                  <a:srgbClr val="00B050"/>
                </a:solidFill>
                <a:latin typeface="Calibri" pitchFamily="34" charset="0"/>
                <a:cs typeface="Calibri" pitchFamily="34" charset="0"/>
                <a:sym typeface="Wingdings" panose="05000000000000000000" pitchFamily="2" charset="2"/>
              </a:rPr>
              <a:t>LCWS#1</a:t>
            </a:r>
            <a:endParaRPr lang="en-US" sz="2200" dirty="0">
              <a:solidFill>
                <a:schemeClr val="accent4">
                  <a:lumMod val="75000"/>
                  <a:lumOff val="25000"/>
                </a:schemeClr>
              </a:solidFill>
              <a:latin typeface="Calibri" pitchFamily="34" charset="0"/>
              <a:cs typeface="Calibri" pitchFamily="34" charset="0"/>
            </a:endParaRPr>
          </a:p>
          <a:p>
            <a:pPr marL="547688" lvl="1" indent="-457200">
              <a:lnSpc>
                <a:spcPct val="150000"/>
              </a:lnSpc>
              <a:buFont typeface="+mj-lt"/>
              <a:buAutoNum type="arabicPeriod"/>
            </a:pPr>
            <a:r>
              <a:rPr lang="en-US" sz="2200" dirty="0">
                <a:solidFill>
                  <a:schemeClr val="accent4">
                    <a:lumMod val="75000"/>
                    <a:lumOff val="25000"/>
                  </a:schemeClr>
                </a:solidFill>
                <a:latin typeface="Calibri" pitchFamily="34" charset="0"/>
                <a:cs typeface="Calibri" pitchFamily="34" charset="0"/>
              </a:rPr>
              <a:t>To work jointly on algorithms to compare and inter-calibrate instruments with lunar observation capabilities</a:t>
            </a:r>
            <a:r>
              <a:rPr lang="en-US" sz="2000" dirty="0">
                <a:solidFill>
                  <a:schemeClr val="accent4">
                    <a:lumMod val="75000"/>
                    <a:lumOff val="25000"/>
                  </a:schemeClr>
                </a:solidFill>
                <a:latin typeface="Calibri" pitchFamily="34" charset="0"/>
                <a:cs typeface="Calibri" pitchFamily="34" charset="0"/>
              </a:rPr>
              <a:t> </a:t>
            </a:r>
            <a:r>
              <a:rPr lang="en-US" sz="2000" dirty="0">
                <a:solidFill>
                  <a:srgbClr val="FF0000"/>
                </a:solidFill>
                <a:latin typeface="Calibri" pitchFamily="34" charset="0"/>
                <a:cs typeface="Calibri" pitchFamily="34" charset="0"/>
                <a:sym typeface="Wingdings" panose="05000000000000000000" pitchFamily="2" charset="2"/>
              </a:rPr>
              <a:t> </a:t>
            </a:r>
            <a:r>
              <a:rPr lang="en-US" sz="2000" dirty="0" smtClean="0">
                <a:solidFill>
                  <a:srgbClr val="FF0000"/>
                </a:solidFill>
                <a:latin typeface="Calibri" pitchFamily="34" charset="0"/>
                <a:cs typeface="Calibri" pitchFamily="34" charset="0"/>
                <a:sym typeface="Wingdings" panose="05000000000000000000" pitchFamily="2" charset="2"/>
              </a:rPr>
              <a:t>NEW</a:t>
            </a:r>
            <a:endParaRPr lang="en-US" sz="1000" dirty="0">
              <a:solidFill>
                <a:schemeClr val="accent4">
                  <a:lumMod val="75000"/>
                  <a:lumOff val="25000"/>
                </a:schemeClr>
              </a:solidFill>
              <a:latin typeface="Calibri" pitchFamily="34" charset="0"/>
              <a:cs typeface="Calibri" pitchFamily="34" charset="0"/>
            </a:endParaRPr>
          </a:p>
          <a:p>
            <a:pPr marL="547688" lvl="1" indent="-457200">
              <a:lnSpc>
                <a:spcPct val="150000"/>
              </a:lnSpc>
              <a:buFont typeface="+mj-lt"/>
              <a:buAutoNum type="arabicPeriod"/>
            </a:pPr>
            <a:r>
              <a:rPr lang="en-US" sz="2200" dirty="0">
                <a:solidFill>
                  <a:schemeClr val="accent4">
                    <a:lumMod val="75000"/>
                    <a:lumOff val="25000"/>
                  </a:schemeClr>
                </a:solidFill>
                <a:latin typeface="Calibri" pitchFamily="34" charset="0"/>
                <a:cs typeface="Calibri" pitchFamily="34" charset="0"/>
              </a:rPr>
              <a:t>To explore further alternative applications of lunar observations for calibration purposes or post-launch assessments, such as geometric and MTF characterization</a:t>
            </a:r>
            <a:r>
              <a:rPr lang="en-US" sz="2000" dirty="0">
                <a:solidFill>
                  <a:schemeClr val="accent4">
                    <a:lumMod val="75000"/>
                    <a:lumOff val="25000"/>
                  </a:schemeClr>
                </a:solidFill>
                <a:latin typeface="Calibri" pitchFamily="34" charset="0"/>
                <a:cs typeface="Calibri" pitchFamily="34" charset="0"/>
              </a:rPr>
              <a:t> </a:t>
            </a:r>
            <a:r>
              <a:rPr lang="en-US" sz="2000" dirty="0">
                <a:solidFill>
                  <a:srgbClr val="FF0000"/>
                </a:solidFill>
                <a:latin typeface="Calibri" pitchFamily="34" charset="0"/>
                <a:cs typeface="Calibri" pitchFamily="34" charset="0"/>
                <a:sym typeface="Wingdings" panose="05000000000000000000" pitchFamily="2" charset="2"/>
              </a:rPr>
              <a:t> </a:t>
            </a:r>
            <a:r>
              <a:rPr lang="en-US" sz="2000" dirty="0" smtClean="0">
                <a:solidFill>
                  <a:srgbClr val="FF0000"/>
                </a:solidFill>
                <a:latin typeface="Calibri" pitchFamily="34" charset="0"/>
                <a:cs typeface="Calibri" pitchFamily="34" charset="0"/>
                <a:sym typeface="Wingdings" panose="05000000000000000000" pitchFamily="2" charset="2"/>
              </a:rPr>
              <a:t>NEW``</a:t>
            </a:r>
            <a:endParaRPr lang="en-GB" sz="20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5098936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Topics and participation</a:t>
            </a:r>
            <a:endParaRPr lang="en-GB" dirty="0"/>
          </a:p>
        </p:txBody>
      </p:sp>
      <p:sp>
        <p:nvSpPr>
          <p:cNvPr id="5" name="Rectangle 4"/>
          <p:cNvSpPr>
            <a:spLocks noChangeArrowheads="1"/>
          </p:cNvSpPr>
          <p:nvPr/>
        </p:nvSpPr>
        <p:spPr bwMode="auto">
          <a:xfrm>
            <a:off x="401489" y="1123150"/>
            <a:ext cx="10970879" cy="5262979"/>
          </a:xfrm>
          <a:prstGeom prst="rect">
            <a:avLst/>
          </a:prstGeom>
          <a:noFill/>
          <a:ln w="9525">
            <a:noFill/>
            <a:miter lim="800000"/>
            <a:headEnd/>
            <a:tailEnd/>
          </a:ln>
        </p:spPr>
        <p:txBody>
          <a:bodyPr wrap="square">
            <a:spAutoFit/>
          </a:bodyPr>
          <a:ls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a:lstStyle>
          <a:p>
            <a:pPr marL="174625" indent="-174625">
              <a:lnSpc>
                <a:spcPct val="150000"/>
              </a:lnSpc>
              <a:buFont typeface="Arial" charset="0"/>
              <a:buChar char="•"/>
            </a:pPr>
            <a:r>
              <a:rPr lang="en-US" sz="2000" dirty="0">
                <a:solidFill>
                  <a:schemeClr val="accent4">
                    <a:lumMod val="90000"/>
                    <a:lumOff val="10000"/>
                  </a:schemeClr>
                </a:solidFill>
                <a:ea typeface="Calibri" panose="020F0502020204030204" pitchFamily="34" charset="0"/>
                <a:sym typeface="Symbol" pitchFamily="18" charset="2"/>
              </a:rPr>
              <a:t>22 agencies + departments</a:t>
            </a:r>
          </a:p>
          <a:p>
            <a:pPr marL="174625" indent="-174625">
              <a:lnSpc>
                <a:spcPct val="150000"/>
              </a:lnSpc>
              <a:buFont typeface="Arial" charset="0"/>
              <a:buChar char="•"/>
            </a:pPr>
            <a:r>
              <a:rPr lang="en-US" sz="2000" dirty="0">
                <a:solidFill>
                  <a:schemeClr val="accent4">
                    <a:lumMod val="90000"/>
                    <a:lumOff val="10000"/>
                  </a:schemeClr>
                </a:solidFill>
                <a:ea typeface="Calibri" panose="020F0502020204030204" pitchFamily="34" charset="0"/>
                <a:sym typeface="Symbol" pitchFamily="18" charset="2"/>
              </a:rPr>
              <a:t>More than 60 scientists (including remote attendees)</a:t>
            </a:r>
          </a:p>
          <a:p>
            <a:pPr marL="174625" indent="-174625">
              <a:lnSpc>
                <a:spcPct val="150000"/>
              </a:lnSpc>
              <a:buFont typeface="Arial" charset="0"/>
              <a:buChar char="•"/>
            </a:pPr>
            <a:r>
              <a:rPr lang="en-US" sz="2000" dirty="0" smtClean="0">
                <a:solidFill>
                  <a:schemeClr val="accent4">
                    <a:lumMod val="90000"/>
                    <a:lumOff val="10000"/>
                  </a:schemeClr>
                </a:solidFill>
                <a:ea typeface="Calibri" panose="020F0502020204030204" pitchFamily="34" charset="0"/>
                <a:sym typeface="Symbol" pitchFamily="18" charset="2"/>
              </a:rPr>
              <a:t>4-day long</a:t>
            </a:r>
          </a:p>
          <a:p>
            <a:pPr marL="174625" indent="-174625">
              <a:lnSpc>
                <a:spcPct val="150000"/>
              </a:lnSpc>
              <a:buFont typeface="Arial" charset="0"/>
              <a:buChar char="•"/>
            </a:pPr>
            <a:r>
              <a:rPr lang="en-US" sz="2000" dirty="0" smtClean="0">
                <a:solidFill>
                  <a:schemeClr val="accent4">
                    <a:lumMod val="90000"/>
                    <a:lumOff val="10000"/>
                  </a:schemeClr>
                </a:solidFill>
                <a:ea typeface="Calibri" panose="020F0502020204030204" pitchFamily="34" charset="0"/>
                <a:sym typeface="Symbol" pitchFamily="18" charset="2"/>
              </a:rPr>
              <a:t>Topics:</a:t>
            </a:r>
            <a:endParaRPr lang="en-US" sz="2000" dirty="0">
              <a:solidFill>
                <a:schemeClr val="accent4">
                  <a:lumMod val="90000"/>
                  <a:lumOff val="10000"/>
                </a:schemeClr>
              </a:solidFill>
              <a:ea typeface="Calibri" panose="020F0502020204030204" pitchFamily="34" charset="0"/>
              <a:sym typeface="Symbol" pitchFamily="18" charset="2"/>
            </a:endParaRPr>
          </a:p>
          <a:p>
            <a:pPr marL="800100" lvl="1" indent="-342900">
              <a:spcAft>
                <a:spcPts val="0"/>
              </a:spcAft>
              <a:buFont typeface="Wingdings" panose="05000000000000000000" pitchFamily="2" charset="2"/>
              <a:buChar char="Ø"/>
            </a:pPr>
            <a:r>
              <a:rPr lang="en-GB" sz="2000" b="0" dirty="0">
                <a:solidFill>
                  <a:schemeClr val="accent4">
                    <a:lumMod val="90000"/>
                    <a:lumOff val="10000"/>
                  </a:schemeClr>
                </a:solidFill>
                <a:ea typeface="Calibri" panose="020F0502020204030204" pitchFamily="34" charset="0"/>
              </a:rPr>
              <a:t>Monday: Measurements and Moon </a:t>
            </a:r>
            <a:r>
              <a:rPr lang="en-GB" sz="2000" b="0" dirty="0" smtClean="0">
                <a:solidFill>
                  <a:schemeClr val="accent4">
                    <a:lumMod val="90000"/>
                    <a:lumOff val="10000"/>
                  </a:schemeClr>
                </a:solidFill>
                <a:ea typeface="Calibri" panose="020F0502020204030204" pitchFamily="34" charset="0"/>
              </a:rPr>
              <a:t>Observations</a:t>
            </a:r>
          </a:p>
          <a:p>
            <a:pPr marL="800100" lvl="1" indent="-342900">
              <a:spcAft>
                <a:spcPts val="0"/>
              </a:spcAft>
              <a:buFont typeface="Wingdings" panose="05000000000000000000" pitchFamily="2" charset="2"/>
              <a:buChar char="Ø"/>
            </a:pPr>
            <a:endParaRPr lang="en-GB" sz="1200" b="0" dirty="0">
              <a:solidFill>
                <a:schemeClr val="accent4">
                  <a:lumMod val="90000"/>
                  <a:lumOff val="10000"/>
                </a:schemeClr>
              </a:solidFill>
              <a:ea typeface="Calibri" panose="020F0502020204030204" pitchFamily="34" charset="0"/>
            </a:endParaRPr>
          </a:p>
          <a:p>
            <a:pPr marL="800100" lvl="1" indent="-342900">
              <a:spcAft>
                <a:spcPts val="0"/>
              </a:spcAft>
              <a:buFont typeface="Wingdings" panose="05000000000000000000" pitchFamily="2" charset="2"/>
              <a:buChar char="Ø"/>
            </a:pPr>
            <a:r>
              <a:rPr lang="en-GB" sz="2000" b="0" dirty="0">
                <a:solidFill>
                  <a:schemeClr val="accent4">
                    <a:lumMod val="90000"/>
                    <a:lumOff val="10000"/>
                  </a:schemeClr>
                </a:solidFill>
                <a:ea typeface="Calibri" panose="020F0502020204030204" pitchFamily="34" charset="0"/>
              </a:rPr>
              <a:t>Tuesday: Using the ROLO and the GIRO + Lunar Model </a:t>
            </a:r>
            <a:r>
              <a:rPr lang="en-GB" sz="2000" b="0" dirty="0" smtClean="0">
                <a:solidFill>
                  <a:schemeClr val="accent4">
                    <a:lumMod val="90000"/>
                    <a:lumOff val="10000"/>
                  </a:schemeClr>
                </a:solidFill>
                <a:ea typeface="Calibri" panose="020F0502020204030204" pitchFamily="34" charset="0"/>
              </a:rPr>
              <a:t>Developments</a:t>
            </a:r>
            <a:endParaRPr lang="en-GB" sz="2000" b="0" dirty="0">
              <a:solidFill>
                <a:schemeClr val="accent4">
                  <a:lumMod val="90000"/>
                  <a:lumOff val="10000"/>
                </a:schemeClr>
              </a:solidFill>
              <a:ea typeface="Calibri" panose="020F0502020204030204" pitchFamily="34" charset="0"/>
            </a:endParaRPr>
          </a:p>
          <a:p>
            <a:pPr marL="800100" lvl="1" indent="-342900">
              <a:spcAft>
                <a:spcPts val="0"/>
              </a:spcAft>
              <a:buFont typeface="Wingdings" panose="05000000000000000000" pitchFamily="2" charset="2"/>
              <a:buChar char="Ø"/>
            </a:pPr>
            <a:endParaRPr lang="en-GB" sz="1200" b="0" dirty="0" smtClean="0">
              <a:solidFill>
                <a:schemeClr val="accent4">
                  <a:lumMod val="90000"/>
                  <a:lumOff val="10000"/>
                </a:schemeClr>
              </a:solidFill>
              <a:ea typeface="Calibri" panose="020F0502020204030204" pitchFamily="34" charset="0"/>
            </a:endParaRPr>
          </a:p>
          <a:p>
            <a:pPr marL="800100" lvl="1" indent="-342900">
              <a:spcAft>
                <a:spcPts val="0"/>
              </a:spcAft>
              <a:buFont typeface="Wingdings" panose="05000000000000000000" pitchFamily="2" charset="2"/>
              <a:buChar char="Ø"/>
            </a:pPr>
            <a:r>
              <a:rPr lang="en-GB" sz="2000" b="0" dirty="0" smtClean="0">
                <a:solidFill>
                  <a:schemeClr val="accent4">
                    <a:lumMod val="90000"/>
                    <a:lumOff val="10000"/>
                  </a:schemeClr>
                </a:solidFill>
                <a:ea typeface="Calibri" panose="020F0502020204030204" pitchFamily="34" charset="0"/>
              </a:rPr>
              <a:t>Wednesday</a:t>
            </a:r>
            <a:r>
              <a:rPr lang="en-GB" sz="2000" b="0" dirty="0">
                <a:solidFill>
                  <a:schemeClr val="accent4">
                    <a:lumMod val="90000"/>
                    <a:lumOff val="10000"/>
                  </a:schemeClr>
                </a:solidFill>
                <a:ea typeface="Calibri" panose="020F0502020204030204" pitchFamily="34" charset="0"/>
              </a:rPr>
              <a:t>: </a:t>
            </a:r>
          </a:p>
          <a:p>
            <a:pPr marL="1257300" lvl="2" indent="-342900">
              <a:spcAft>
                <a:spcPts val="0"/>
              </a:spcAft>
              <a:buFont typeface="Arial" panose="020B0604020202020204" pitchFamily="34" charset="0"/>
              <a:buChar char="•"/>
            </a:pPr>
            <a:r>
              <a:rPr lang="en-GB" sz="2000" b="0" dirty="0">
                <a:solidFill>
                  <a:schemeClr val="accent4">
                    <a:lumMod val="90000"/>
                    <a:lumOff val="10000"/>
                  </a:schemeClr>
                </a:solidFill>
                <a:ea typeface="Calibri" panose="020F0502020204030204" pitchFamily="34" charset="0"/>
              </a:rPr>
              <a:t>Inter-calibration and Inter-band </a:t>
            </a:r>
            <a:r>
              <a:rPr lang="en-GB" sz="2000" b="0" dirty="0" smtClean="0">
                <a:solidFill>
                  <a:schemeClr val="accent4">
                    <a:lumMod val="90000"/>
                    <a:lumOff val="10000"/>
                  </a:schemeClr>
                </a:solidFill>
                <a:ea typeface="Calibri" panose="020F0502020204030204" pitchFamily="34" charset="0"/>
              </a:rPr>
              <a:t>Calibration</a:t>
            </a:r>
            <a:endParaRPr lang="en-GB" sz="2000" b="0" dirty="0">
              <a:solidFill>
                <a:schemeClr val="accent4">
                  <a:lumMod val="50000"/>
                  <a:lumOff val="50000"/>
                </a:schemeClr>
              </a:solidFill>
              <a:ea typeface="Calibri" panose="020F0502020204030204" pitchFamily="34" charset="0"/>
            </a:endParaRPr>
          </a:p>
          <a:p>
            <a:pPr marL="1257300" lvl="2" indent="-342900">
              <a:spcAft>
                <a:spcPts val="0"/>
              </a:spcAft>
              <a:buFont typeface="Arial" panose="020B0604020202020204" pitchFamily="34" charset="0"/>
              <a:buChar char="•"/>
            </a:pPr>
            <a:r>
              <a:rPr lang="en-GB" sz="2000" b="0" dirty="0">
                <a:solidFill>
                  <a:schemeClr val="accent4">
                    <a:lumMod val="90000"/>
                    <a:lumOff val="10000"/>
                  </a:schemeClr>
                </a:solidFill>
                <a:ea typeface="Calibri" panose="020F0502020204030204" pitchFamily="34" charset="0"/>
              </a:rPr>
              <a:t>Alternative uses of lunar measurements (MTF post-launch </a:t>
            </a:r>
            <a:r>
              <a:rPr lang="en-GB" sz="2000" b="0" dirty="0" smtClean="0">
                <a:solidFill>
                  <a:schemeClr val="accent4">
                    <a:lumMod val="90000"/>
                    <a:lumOff val="10000"/>
                  </a:schemeClr>
                </a:solidFill>
                <a:ea typeface="Calibri" panose="020F0502020204030204" pitchFamily="34" charset="0"/>
              </a:rPr>
              <a:t>characterisation)</a:t>
            </a:r>
            <a:endParaRPr lang="en-GB" sz="2000" b="0" dirty="0">
              <a:solidFill>
                <a:schemeClr val="accent4">
                  <a:lumMod val="90000"/>
                  <a:lumOff val="10000"/>
                </a:schemeClr>
              </a:solidFill>
              <a:ea typeface="Calibri" panose="020F0502020204030204" pitchFamily="34" charset="0"/>
            </a:endParaRPr>
          </a:p>
          <a:p>
            <a:pPr marL="800100" lvl="1" indent="-342900">
              <a:spcAft>
                <a:spcPts val="0"/>
              </a:spcAft>
              <a:buFont typeface="Wingdings" panose="05000000000000000000" pitchFamily="2" charset="2"/>
              <a:buChar char="Ø"/>
            </a:pPr>
            <a:endParaRPr lang="en-GB" sz="1200" b="0" dirty="0" smtClean="0">
              <a:solidFill>
                <a:schemeClr val="accent4">
                  <a:lumMod val="90000"/>
                  <a:lumOff val="10000"/>
                </a:schemeClr>
              </a:solidFill>
              <a:ea typeface="Calibri" panose="020F0502020204030204" pitchFamily="34" charset="0"/>
            </a:endParaRPr>
          </a:p>
          <a:p>
            <a:pPr marL="800100" lvl="1" indent="-342900">
              <a:spcAft>
                <a:spcPts val="0"/>
              </a:spcAft>
              <a:buFont typeface="Wingdings" panose="05000000000000000000" pitchFamily="2" charset="2"/>
              <a:buChar char="Ø"/>
            </a:pPr>
            <a:r>
              <a:rPr lang="en-GB" sz="2000" b="0" dirty="0" smtClean="0">
                <a:solidFill>
                  <a:schemeClr val="accent4">
                    <a:lumMod val="90000"/>
                    <a:lumOff val="10000"/>
                  </a:schemeClr>
                </a:solidFill>
                <a:ea typeface="Calibri" panose="020F0502020204030204" pitchFamily="34" charset="0"/>
              </a:rPr>
              <a:t>Thursday</a:t>
            </a:r>
            <a:r>
              <a:rPr lang="en-GB" sz="2000" b="0" dirty="0">
                <a:solidFill>
                  <a:schemeClr val="accent4">
                    <a:lumMod val="90000"/>
                    <a:lumOff val="10000"/>
                  </a:schemeClr>
                </a:solidFill>
                <a:ea typeface="Calibri" panose="020F0502020204030204" pitchFamily="34" charset="0"/>
              </a:rPr>
              <a:t>: </a:t>
            </a:r>
          </a:p>
          <a:p>
            <a:pPr marL="1257300" lvl="2" indent="-342900">
              <a:spcAft>
                <a:spcPts val="0"/>
              </a:spcAft>
              <a:buFont typeface="Arial" panose="020B0604020202020204" pitchFamily="34" charset="0"/>
              <a:buChar char="•"/>
            </a:pPr>
            <a:r>
              <a:rPr lang="en-GB" sz="2000" b="0" dirty="0">
                <a:solidFill>
                  <a:schemeClr val="accent4">
                    <a:lumMod val="90000"/>
                    <a:lumOff val="10000"/>
                  </a:schemeClr>
                </a:solidFill>
                <a:ea typeface="Calibri" panose="020F0502020204030204" pitchFamily="34" charset="0"/>
              </a:rPr>
              <a:t>Alternative uses of lunar measurements (ghost, cross-talk, infrared, microwave, etc</a:t>
            </a:r>
            <a:r>
              <a:rPr lang="en-GB" sz="2000" b="0" dirty="0" smtClean="0">
                <a:solidFill>
                  <a:schemeClr val="accent4">
                    <a:lumMod val="90000"/>
                    <a:lumOff val="10000"/>
                  </a:schemeClr>
                </a:solidFill>
                <a:ea typeface="Calibri" panose="020F0502020204030204" pitchFamily="34" charset="0"/>
              </a:rPr>
              <a:t>.)</a:t>
            </a:r>
            <a:endParaRPr lang="en-GB" sz="2000" b="0" dirty="0">
              <a:solidFill>
                <a:schemeClr val="accent4">
                  <a:lumMod val="90000"/>
                  <a:lumOff val="10000"/>
                </a:schemeClr>
              </a:solidFill>
              <a:ea typeface="Calibri" panose="020F0502020204030204" pitchFamily="34" charset="0"/>
            </a:endParaRPr>
          </a:p>
          <a:p>
            <a:pPr marL="1257300" lvl="2" indent="-342900">
              <a:spcAft>
                <a:spcPts val="0"/>
              </a:spcAft>
              <a:buFont typeface="Arial" panose="020B0604020202020204" pitchFamily="34" charset="0"/>
              <a:buChar char="•"/>
            </a:pPr>
            <a:r>
              <a:rPr lang="en-GB" sz="2000" b="0" dirty="0">
                <a:solidFill>
                  <a:schemeClr val="accent4">
                    <a:lumMod val="90000"/>
                    <a:lumOff val="10000"/>
                  </a:schemeClr>
                </a:solidFill>
                <a:ea typeface="Calibri" panose="020F0502020204030204" pitchFamily="34" charset="0"/>
              </a:rPr>
              <a:t>Discussions, Review of actions/recommendation/way forward + Conclusions of the </a:t>
            </a:r>
            <a:r>
              <a:rPr lang="en-GB" sz="2000" b="0" dirty="0" smtClean="0">
                <a:solidFill>
                  <a:schemeClr val="accent4">
                    <a:lumMod val="90000"/>
                    <a:lumOff val="10000"/>
                  </a:schemeClr>
                </a:solidFill>
                <a:ea typeface="Calibri" panose="020F0502020204030204" pitchFamily="34" charset="0"/>
              </a:rPr>
              <a:t>workshop</a:t>
            </a:r>
            <a:endParaRPr lang="en-US" sz="1600" dirty="0" smtClean="0">
              <a:solidFill>
                <a:schemeClr val="accent4">
                  <a:lumMod val="90000"/>
                  <a:lumOff val="10000"/>
                </a:schemeClr>
              </a:solidFill>
              <a:latin typeface="Calibri" pitchFamily="34" charset="0"/>
              <a:cs typeface="Calibri" pitchFamily="34" charset="0"/>
              <a:sym typeface="Symbol" pitchFamily="18" charset="2"/>
            </a:endParaRPr>
          </a:p>
        </p:txBody>
      </p:sp>
    </p:spTree>
    <p:extLst>
      <p:ext uri="{BB962C8B-B14F-4D97-AF65-F5344CB8AC3E}">
        <p14:creationId xmlns:p14="http://schemas.microsoft.com/office/powerpoint/2010/main" val="23140814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actions (total = 8)</a:t>
            </a:r>
            <a:endParaRPr lang="en-GB" dirty="0"/>
          </a:p>
        </p:txBody>
      </p:sp>
      <p:sp>
        <p:nvSpPr>
          <p:cNvPr id="3" name="Content Placeholder 2"/>
          <p:cNvSpPr>
            <a:spLocks noGrp="1"/>
          </p:cNvSpPr>
          <p:nvPr>
            <p:ph idx="1"/>
          </p:nvPr>
        </p:nvSpPr>
        <p:spPr/>
        <p:txBody>
          <a:bodyPr>
            <a:noAutofit/>
          </a:bodyPr>
          <a:lstStyle/>
          <a:p>
            <a:pPr lvl="0"/>
            <a:r>
              <a:rPr lang="en-GB" sz="2000" dirty="0"/>
              <a:t>LCWS.2017.1t.1: EUMETSAT to contact the participants to get updates on the lunar data for the GLOD </a:t>
            </a:r>
            <a:r>
              <a:rPr lang="en-GB" sz="2000" dirty="0">
                <a:solidFill>
                  <a:srgbClr val="FF0000"/>
                </a:solidFill>
                <a:sym typeface="Wingdings" panose="05000000000000000000" pitchFamily="2" charset="2"/>
              </a:rPr>
              <a:t> The GIRO is being now distributed but GLOD will be first consolidated…</a:t>
            </a:r>
          </a:p>
          <a:p>
            <a:pPr lvl="0"/>
            <a:endParaRPr lang="en-GB" sz="2000" dirty="0">
              <a:solidFill>
                <a:srgbClr val="FF0000"/>
              </a:solidFill>
            </a:endParaRPr>
          </a:p>
          <a:p>
            <a:pPr lvl="0"/>
            <a:r>
              <a:rPr lang="en-GB" sz="2000" dirty="0"/>
              <a:t>LCWS.2017.1t.3: CMA to consider a similar plan to ESA to schedule ground measurements in the future (e.g. instruments, calibration, sites, measurement strategy) </a:t>
            </a:r>
            <a:r>
              <a:rPr lang="en-GB" sz="2000" dirty="0">
                <a:solidFill>
                  <a:srgbClr val="FF0000"/>
                </a:solidFill>
                <a:sym typeface="Wingdings" panose="05000000000000000000" pitchFamily="2" charset="2"/>
              </a:rPr>
              <a:t> new measurements in coordination with partners from the Lunar Calibration Community</a:t>
            </a:r>
          </a:p>
          <a:p>
            <a:pPr lvl="0"/>
            <a:endParaRPr lang="en-GB" sz="2000" dirty="0">
              <a:solidFill>
                <a:srgbClr val="FF0000"/>
              </a:solidFill>
            </a:endParaRPr>
          </a:p>
          <a:p>
            <a:r>
              <a:rPr lang="en-GB" sz="2000" dirty="0"/>
              <a:t>LCWS.2017.2p.1: EUMETSAT/USGS to report at the next GSICS annual meeting on the traceability of the GIRO to the ROLO using the benchmark</a:t>
            </a:r>
          </a:p>
          <a:p>
            <a:endParaRPr lang="en-GB" sz="2000" dirty="0"/>
          </a:p>
          <a:p>
            <a:r>
              <a:rPr lang="en-GB" sz="2000" dirty="0"/>
              <a:t>LCWS.2017.5h.1: MTF post-launch estimation using lunar imagery. Points of Contact to coordinate and provide details about the algorithm implemented in their agency as listed in EUMETSAT's presentation on MTF (slide 30, point 4) </a:t>
            </a:r>
            <a:r>
              <a:rPr lang="en-GB" sz="2000" dirty="0">
                <a:solidFill>
                  <a:srgbClr val="FF0000"/>
                </a:solidFill>
                <a:sym typeface="Wingdings" panose="05000000000000000000" pitchFamily="2" charset="2"/>
              </a:rPr>
              <a:t> </a:t>
            </a:r>
            <a:r>
              <a:rPr lang="en-GB" sz="2000" dirty="0" smtClean="0">
                <a:solidFill>
                  <a:srgbClr val="FF0000"/>
                </a:solidFill>
                <a:sym typeface="Wingdings" panose="05000000000000000000" pitchFamily="2" charset="2"/>
              </a:rPr>
              <a:t>Topic </a:t>
            </a:r>
            <a:r>
              <a:rPr lang="en-GB" sz="2000" dirty="0">
                <a:solidFill>
                  <a:srgbClr val="FF0000"/>
                </a:solidFill>
                <a:sym typeface="Wingdings" panose="05000000000000000000" pitchFamily="2" charset="2"/>
              </a:rPr>
              <a:t>for discussion within GSICS, in coordination with IVOS?</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31142450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sz="1800" dirty="0"/>
              <a:t>LCWS.2017.2k.1: Agencies operating geostationary instruments to work together to investigate the possible </a:t>
            </a:r>
            <a:r>
              <a:rPr lang="en-GB" sz="1800" dirty="0">
                <a:solidFill>
                  <a:srgbClr val="FF0000"/>
                </a:solidFill>
              </a:rPr>
              <a:t>non-linearity impact </a:t>
            </a:r>
            <a:r>
              <a:rPr lang="en-GB" sz="1800" dirty="0"/>
              <a:t>on the phase angle dependence of the ratio between measured irradiance and the </a:t>
            </a:r>
            <a:r>
              <a:rPr lang="en-GB" sz="1800" dirty="0" err="1"/>
              <a:t>modeled</a:t>
            </a:r>
            <a:r>
              <a:rPr lang="en-GB" sz="1800" dirty="0"/>
              <a:t> irradiance.</a:t>
            </a:r>
          </a:p>
          <a:p>
            <a:endParaRPr lang="en-GB" sz="1800" dirty="0"/>
          </a:p>
          <a:p>
            <a:r>
              <a:rPr lang="en-GB" sz="1800" dirty="0"/>
              <a:t>LCWS.2017.2o.1: agencies to investigate further their calculation of the </a:t>
            </a:r>
            <a:r>
              <a:rPr lang="en-GB" sz="1800" dirty="0">
                <a:solidFill>
                  <a:srgbClr val="FF0000"/>
                </a:solidFill>
              </a:rPr>
              <a:t>oversampling factors </a:t>
            </a:r>
            <a:r>
              <a:rPr lang="en-GB" sz="1800" dirty="0"/>
              <a:t>and to make use of the operational scan rate and corresponding time when available.</a:t>
            </a:r>
          </a:p>
          <a:p>
            <a:endParaRPr lang="en-GB" sz="1800" dirty="0"/>
          </a:p>
          <a:p>
            <a:r>
              <a:rPr lang="en-GB" sz="1800" dirty="0"/>
              <a:t>LCWS.2017.4d.1: NOAA/NASA to interact on calibration dataset (VIIRS) and report back at the next GSICS annual meeting to provide advice on what to use for inter-calibration </a:t>
            </a:r>
            <a:r>
              <a:rPr lang="en-GB" sz="1800" dirty="0">
                <a:solidFill>
                  <a:srgbClr val="FF0000"/>
                </a:solidFill>
                <a:sym typeface="Wingdings" panose="05000000000000000000" pitchFamily="2" charset="2"/>
              </a:rPr>
              <a:t> impact not only lunar calibration but GSICS VNIR products in general</a:t>
            </a:r>
          </a:p>
          <a:p>
            <a:endParaRPr lang="en-GB" sz="1800" dirty="0">
              <a:solidFill>
                <a:srgbClr val="FF0000"/>
              </a:solidFill>
              <a:sym typeface="Wingdings" panose="05000000000000000000" pitchFamily="2" charset="2"/>
            </a:endParaRPr>
          </a:p>
          <a:p>
            <a:r>
              <a:rPr lang="en-GB" sz="1800" dirty="0"/>
              <a:t>LCWS.2017.6a.2: the Lunar Calibration Community is invited to contribute to the development of a polarisation model for the Moon light. This model would complement the ROLO/GIRO and could be a separate model.</a:t>
            </a:r>
          </a:p>
          <a:p>
            <a:endParaRPr lang="en-GB" sz="1800" dirty="0"/>
          </a:p>
          <a:p>
            <a:r>
              <a:rPr lang="en-GB" sz="1800" dirty="0"/>
              <a:t>LCWS.2017.6d.3: NOAA to liaise with IVOS regarding MTF estimation (contacts: Francoise Viallefont  - </a:t>
            </a:r>
            <a:r>
              <a:rPr lang="en-GB" sz="1800" dirty="0" err="1"/>
              <a:t>Francoise.Viallefont</a:t>
            </a:r>
            <a:r>
              <a:rPr lang="en-GB" sz="1800" dirty="0"/>
              <a:t> - AT - onera.fr , or Dennis Helder - </a:t>
            </a:r>
            <a:r>
              <a:rPr lang="en-GB" sz="1800" dirty="0" err="1"/>
              <a:t>Dennis.Helder</a:t>
            </a:r>
            <a:r>
              <a:rPr lang="en-GB" sz="1800" dirty="0"/>
              <a:t> - AT - sdstate.edu)</a:t>
            </a:r>
            <a:r>
              <a:rPr lang="en-GB" sz="1800" dirty="0">
                <a:solidFill>
                  <a:srgbClr val="FF0000"/>
                </a:solidFill>
              </a:rPr>
              <a:t> </a:t>
            </a:r>
            <a:r>
              <a:rPr lang="en-GB" sz="1800" dirty="0">
                <a:solidFill>
                  <a:srgbClr val="FF0000"/>
                </a:solidFill>
                <a:sym typeface="Wingdings" panose="05000000000000000000" pitchFamily="2" charset="2"/>
              </a:rPr>
              <a:t> GSICS can benefit from IVOS experience</a:t>
            </a:r>
            <a:endParaRPr lang="en-GB" sz="1800" dirty="0">
              <a:solidFill>
                <a:srgbClr val="FF0000"/>
              </a:solidFill>
            </a:endParaRPr>
          </a:p>
          <a:p>
            <a:endParaRPr lang="en-GB" sz="1800" dirty="0"/>
          </a:p>
          <a:p>
            <a:endParaRPr lang="en-GB" sz="2000" dirty="0">
              <a:solidFill>
                <a:srgbClr val="FF0000"/>
              </a:solidFill>
            </a:endParaRPr>
          </a:p>
        </p:txBody>
      </p:sp>
      <p:sp>
        <p:nvSpPr>
          <p:cNvPr id="5" name="Title 1"/>
          <p:cNvSpPr>
            <a:spLocks noGrp="1"/>
          </p:cNvSpPr>
          <p:nvPr>
            <p:ph type="title"/>
          </p:nvPr>
        </p:nvSpPr>
        <p:spPr>
          <a:xfrm>
            <a:off x="1143000" y="1"/>
            <a:ext cx="9221972" cy="854075"/>
          </a:xfrm>
        </p:spPr>
        <p:txBody>
          <a:bodyPr/>
          <a:lstStyle/>
          <a:p>
            <a:r>
              <a:rPr lang="en-GB" dirty="0" smtClean="0"/>
              <a:t>Main  recommendations (total = 22)</a:t>
            </a:r>
            <a:endParaRPr lang="en-GB" dirty="0"/>
          </a:p>
        </p:txBody>
      </p:sp>
    </p:spTree>
    <p:extLst>
      <p:ext uri="{BB962C8B-B14F-4D97-AF65-F5344CB8AC3E}">
        <p14:creationId xmlns:p14="http://schemas.microsoft.com/office/powerpoint/2010/main" val="18514574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644" y="1498310"/>
            <a:ext cx="9497568" cy="4801314"/>
          </a:xfrm>
          <a:prstGeom prst="rect">
            <a:avLst/>
          </a:prstGeom>
        </p:spPr>
        <p:txBody>
          <a:bodyPr wrap="square">
            <a:spAutoFit/>
          </a:bodyPr>
          <a:lstStyle/>
          <a:p>
            <a:pPr marL="252000" indent="-252000">
              <a:spcBef>
                <a:spcPts val="0"/>
              </a:spcBef>
              <a:buFont typeface="Arial" pitchFamily="34" charset="0"/>
              <a:buChar char="•"/>
            </a:pPr>
            <a:r>
              <a:rPr lang="en-GB" sz="2200" b="0" dirty="0">
                <a:solidFill>
                  <a:schemeClr val="tx2"/>
                </a:solidFill>
                <a:latin typeface="Arial" pitchFamily="34" charset="0"/>
                <a:cs typeface="Arial" pitchFamily="34" charset="0"/>
              </a:rPr>
              <a:t>Workshop Format:</a:t>
            </a:r>
          </a:p>
          <a:p>
            <a:pPr>
              <a:spcBef>
                <a:spcPts val="0"/>
              </a:spcBef>
            </a:pPr>
            <a:endParaRPr lang="en-GB" sz="2200" b="0" dirty="0">
              <a:solidFill>
                <a:schemeClr val="tx2"/>
              </a:solidFill>
              <a:latin typeface="Arial" pitchFamily="34" charset="0"/>
              <a:cs typeface="Arial" pitchFamily="34" charset="0"/>
            </a:endParaRPr>
          </a:p>
          <a:p>
            <a:pPr marL="709200" lvl="1" indent="-252000">
              <a:spcBef>
                <a:spcPts val="0"/>
              </a:spcBef>
              <a:buFont typeface="Arial" pitchFamily="34" charset="0"/>
              <a:buChar char="•"/>
            </a:pPr>
            <a:r>
              <a:rPr lang="en-GB" sz="2200" b="0" dirty="0">
                <a:solidFill>
                  <a:schemeClr val="tx2"/>
                </a:solidFill>
                <a:latin typeface="Arial" pitchFamily="34" charset="0"/>
                <a:cs typeface="Arial" pitchFamily="34" charset="0"/>
              </a:rPr>
              <a:t>2014 : workshop with home work preparation + activities during the WS </a:t>
            </a:r>
            <a:r>
              <a:rPr lang="en-GB" sz="2200" b="0" dirty="0">
                <a:solidFill>
                  <a:schemeClr val="tx2"/>
                </a:solidFill>
                <a:latin typeface="Arial" pitchFamily="34" charset="0"/>
                <a:cs typeface="Arial" pitchFamily="34" charset="0"/>
                <a:sym typeface="Wingdings" panose="05000000000000000000" pitchFamily="2" charset="2"/>
              </a:rPr>
              <a:t> focus was ROLO/GIRO</a:t>
            </a:r>
          </a:p>
          <a:p>
            <a:pPr marL="709200" lvl="1" indent="-252000">
              <a:spcBef>
                <a:spcPts val="0"/>
              </a:spcBef>
              <a:buFont typeface="Arial" pitchFamily="34" charset="0"/>
              <a:buChar char="•"/>
            </a:pPr>
            <a:endParaRPr lang="en-GB" sz="2200" b="0" dirty="0">
              <a:solidFill>
                <a:schemeClr val="tx2"/>
              </a:solidFill>
              <a:latin typeface="Arial" pitchFamily="34" charset="0"/>
              <a:cs typeface="Arial" pitchFamily="34" charset="0"/>
            </a:endParaRPr>
          </a:p>
          <a:p>
            <a:pPr marL="709200" lvl="1" indent="-252000">
              <a:spcBef>
                <a:spcPts val="0"/>
              </a:spcBef>
              <a:buFont typeface="Arial" pitchFamily="34" charset="0"/>
              <a:buChar char="•"/>
            </a:pPr>
            <a:r>
              <a:rPr lang="en-GB" sz="2200" b="0" dirty="0">
                <a:solidFill>
                  <a:schemeClr val="tx2"/>
                </a:solidFill>
                <a:latin typeface="Arial" pitchFamily="34" charset="0"/>
                <a:cs typeface="Arial" pitchFamily="34" charset="0"/>
              </a:rPr>
              <a:t>2017 : some coordinated home work preparation (MTF), but more topics covered by the workshop</a:t>
            </a:r>
          </a:p>
          <a:p>
            <a:pPr>
              <a:spcBef>
                <a:spcPts val="0"/>
              </a:spcBef>
            </a:pPr>
            <a:endParaRPr lang="en-GB" sz="2200" b="0" dirty="0">
              <a:solidFill>
                <a:schemeClr val="tx2"/>
              </a:solidFill>
              <a:latin typeface="Arial" pitchFamily="34" charset="0"/>
              <a:cs typeface="Arial" pitchFamily="34" charset="0"/>
            </a:endParaRPr>
          </a:p>
          <a:p>
            <a:pPr marL="252000" indent="-252000">
              <a:spcBef>
                <a:spcPts val="0"/>
              </a:spcBef>
              <a:buFont typeface="Arial" pitchFamily="34" charset="0"/>
              <a:buChar char="•"/>
            </a:pPr>
            <a:r>
              <a:rPr lang="en-GB" sz="2200" b="0" dirty="0">
                <a:solidFill>
                  <a:schemeClr val="tx2"/>
                </a:solidFill>
                <a:latin typeface="Arial" pitchFamily="34" charset="0"/>
                <a:cs typeface="Arial" pitchFamily="34" charset="0"/>
              </a:rPr>
              <a:t>All participants agreed on the need to organize another Lunar Calibration Workshop within the next two </a:t>
            </a:r>
            <a:r>
              <a:rPr lang="en-GB" sz="2200" b="0" dirty="0" smtClean="0">
                <a:solidFill>
                  <a:schemeClr val="tx2"/>
                </a:solidFill>
                <a:latin typeface="Arial" pitchFamily="34" charset="0"/>
                <a:cs typeface="Arial" pitchFamily="34" charset="0"/>
              </a:rPr>
              <a:t>years</a:t>
            </a:r>
          </a:p>
          <a:p>
            <a:pPr marL="709200" lvl="1" indent="-252000">
              <a:spcBef>
                <a:spcPts val="0"/>
              </a:spcBef>
              <a:buFont typeface="Arial" pitchFamily="34" charset="0"/>
              <a:buChar char="•"/>
            </a:pPr>
            <a:endParaRPr lang="en-GB" sz="2200" b="0" dirty="0">
              <a:solidFill>
                <a:schemeClr val="tx2"/>
              </a:solidFill>
              <a:latin typeface="Arial" pitchFamily="34" charset="0"/>
              <a:cs typeface="Arial" pitchFamily="34" charset="0"/>
            </a:endParaRPr>
          </a:p>
          <a:p>
            <a:pPr marL="252000" indent="-252000">
              <a:spcBef>
                <a:spcPts val="0"/>
              </a:spcBef>
              <a:buFont typeface="Arial" pitchFamily="34" charset="0"/>
              <a:buChar char="•"/>
            </a:pPr>
            <a:r>
              <a:rPr lang="en-GB" sz="2200" b="0" dirty="0" smtClean="0">
                <a:solidFill>
                  <a:schemeClr val="tx2"/>
                </a:solidFill>
                <a:latin typeface="Arial" pitchFamily="34" charset="0"/>
                <a:cs typeface="Arial" pitchFamily="34" charset="0"/>
              </a:rPr>
              <a:t>All recommendations + actions + decisions + minutes </a:t>
            </a:r>
            <a:r>
              <a:rPr lang="en-GB" sz="2200" b="0" dirty="0" smtClean="0">
                <a:solidFill>
                  <a:schemeClr val="tx2"/>
                </a:solidFill>
                <a:latin typeface="Arial" pitchFamily="34" charset="0"/>
                <a:cs typeface="Arial" pitchFamily="34" charset="0"/>
                <a:sym typeface="Wingdings" panose="05000000000000000000" pitchFamily="2" charset="2"/>
              </a:rPr>
              <a:t> </a:t>
            </a:r>
            <a:r>
              <a:rPr lang="en-GB" sz="2000" dirty="0">
                <a:solidFill>
                  <a:srgbClr val="00B050"/>
                </a:solidFill>
                <a:hlinkClick r:id="rId3"/>
              </a:rPr>
              <a:t>http://gsics.atmos.umd.edu/bin/view/Development/20171106</a:t>
            </a:r>
            <a:endParaRPr lang="en-GB" sz="2000" b="0" dirty="0">
              <a:solidFill>
                <a:srgbClr val="00B050"/>
              </a:solidFill>
              <a:latin typeface="Arial" pitchFamily="34" charset="0"/>
              <a:cs typeface="Arial" pitchFamily="34" charset="0"/>
            </a:endParaRPr>
          </a:p>
          <a:p>
            <a:pPr marL="709200" lvl="1" indent="-252000">
              <a:spcBef>
                <a:spcPts val="0"/>
              </a:spcBef>
              <a:buFont typeface="Arial" pitchFamily="34" charset="0"/>
              <a:buChar char="•"/>
            </a:pPr>
            <a:endParaRPr lang="en-GB" sz="2200" dirty="0">
              <a:solidFill>
                <a:schemeClr val="tx2"/>
              </a:solidFill>
              <a:latin typeface="Arial" pitchFamily="34" charset="0"/>
              <a:cs typeface="Arial" pitchFamily="34" charset="0"/>
            </a:endParaRPr>
          </a:p>
        </p:txBody>
      </p:sp>
      <p:sp>
        <p:nvSpPr>
          <p:cNvPr id="3" name="Title 2"/>
          <p:cNvSpPr>
            <a:spLocks noGrp="1"/>
          </p:cNvSpPr>
          <p:nvPr>
            <p:ph type="title"/>
          </p:nvPr>
        </p:nvSpPr>
        <p:spPr/>
        <p:txBody>
          <a:bodyPr/>
          <a:lstStyle/>
          <a:p>
            <a:r>
              <a:rPr lang="en-GB" dirty="0" smtClean="0"/>
              <a:t>Some additional points…</a:t>
            </a:r>
            <a:endParaRPr lang="en-GB" dirty="0"/>
          </a:p>
        </p:txBody>
      </p:sp>
    </p:spTree>
    <p:extLst>
      <p:ext uri="{BB962C8B-B14F-4D97-AF65-F5344CB8AC3E}">
        <p14:creationId xmlns:p14="http://schemas.microsoft.com/office/powerpoint/2010/main" val="19963098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07720459-F48C-414D-899F-B18900DC1FFE}" vid="{79695FB6-756E-420B-8C49-5F104F1B40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Landscape Template (16_9 format)</Template>
  <TotalTime>230</TotalTime>
  <Words>668</Words>
  <Application>Microsoft Office PowerPoint</Application>
  <PresentationFormat>Widescreen</PresentationFormat>
  <Paragraphs>64</Paragraphs>
  <Slides>7</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7" baseType="lpstr">
      <vt:lpstr>Arial</vt:lpstr>
      <vt:lpstr>Calibri</vt:lpstr>
      <vt:lpstr>Century Gothic</vt:lpstr>
      <vt:lpstr>Helvetica</vt:lpstr>
      <vt:lpstr>Symbol</vt:lpstr>
      <vt:lpstr>Tahoma</vt:lpstr>
      <vt:lpstr>Times New Roman</vt:lpstr>
      <vt:lpstr>Wingdings</vt:lpstr>
      <vt:lpstr>Viewgraph Landscape Template</vt:lpstr>
      <vt:lpstr>Clip</vt:lpstr>
      <vt:lpstr>PowerPoint Presentation</vt:lpstr>
      <vt:lpstr>2nd Joint GSICS/IVOS Lunar Calibration Workshop</vt:lpstr>
      <vt:lpstr>2nd Joint GSICS/IVOS Lunar Calibration Workshop</vt:lpstr>
      <vt:lpstr>Topics and participation</vt:lpstr>
      <vt:lpstr>Main actions (total = 8)</vt:lpstr>
      <vt:lpstr>Main  recommendations (total = 22)</vt:lpstr>
      <vt:lpstr>Some additional points…</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Sebastien Wagner</dc:creator>
  <cp:lastModifiedBy>Sebastien Wagner</cp:lastModifiedBy>
  <cp:revision>10</cp:revision>
  <cp:lastPrinted>2006-03-06T14:11:17Z</cp:lastPrinted>
  <dcterms:created xsi:type="dcterms:W3CDTF">2019-12-06T10:47:33Z</dcterms:created>
  <dcterms:modified xsi:type="dcterms:W3CDTF">2019-12-10T09:21:02Z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1148428</vt:lpwstr>
  </property>
  <property fmtid="{D5CDD505-2E9C-101B-9397-08002B2CF9AE}" pid="3" name="DM_DOCNAME">
    <vt:lpwstr>Wagner_PrepMeeting_1_LCWS2020_a_SummaryLCWS2</vt:lpwstr>
  </property>
  <property fmtid="{D5CDD505-2E9C-101B-9397-08002B2CF9AE}" pid="4" name="DM_AUTHOR">
    <vt:lpwstr>Sebastien Wagner</vt:lpwstr>
  </property>
  <property fmtid="{D5CDD505-2E9C-101B-9397-08002B2CF9AE}" pid="5" name="DM_E_DOC_NO">
    <vt:lpwstr>EUM/RSP/VWG/19/1148428</vt:lpwstr>
  </property>
  <property fmtid="{D5CDD505-2E9C-101B-9397-08002B2CF9AE}" pid="6" name="DM_E_VER_NO">
    <vt:lpwstr>1 Draft</vt:lpwstr>
  </property>
  <property fmtid="{D5CDD505-2E9C-101B-9397-08002B2CF9AE}" pid="7" name="DM_E_ISS_DATE">
    <vt:lpwstr>6 December 2019</vt:lpwstr>
  </property>
  <property fmtid="{D5CDD505-2E9C-101B-9397-08002B2CF9AE}" pid="8" name="DM_E_FROM_PERS2">
    <vt:lpwstr/>
  </property>
  <property fmtid="{D5CDD505-2E9C-101B-9397-08002B2CF9AE}" pid="9" name="DM_E_CONFID">
    <vt:lpwstr/>
  </property>
  <property fmtid="{D5CDD505-2E9C-101B-9397-08002B2CF9AE}" pid="10" name="DM_E_WBS_CODE">
    <vt:lpwstr/>
  </property>
  <property fmtid="{D5CDD505-2E9C-101B-9397-08002B2CF9AE}" pid="11" name="DM_E_DISTRIB">
    <vt:lpwstr/>
  </property>
</Properties>
</file>